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405"/>
  </p:notesMasterIdLst>
  <p:handoutMasterIdLst>
    <p:handoutMasterId r:id="rId406"/>
  </p:handoutMasterIdLst>
  <p:sldIdLst>
    <p:sldId id="1473" r:id="rId3"/>
    <p:sldId id="2231" r:id="rId4"/>
    <p:sldId id="2071" r:id="rId5"/>
    <p:sldId id="1960" r:id="rId6"/>
    <p:sldId id="1971" r:id="rId7"/>
    <p:sldId id="1974" r:id="rId8"/>
    <p:sldId id="1977" r:id="rId9"/>
    <p:sldId id="1973" r:id="rId10"/>
    <p:sldId id="1972" r:id="rId11"/>
    <p:sldId id="1976" r:id="rId12"/>
    <p:sldId id="2059" r:id="rId13"/>
    <p:sldId id="1729" r:id="rId14"/>
    <p:sldId id="1730" r:id="rId15"/>
    <p:sldId id="1878" r:id="rId16"/>
    <p:sldId id="1998" r:id="rId17"/>
    <p:sldId id="1984" r:id="rId18"/>
    <p:sldId id="1979" r:id="rId19"/>
    <p:sldId id="2032" r:id="rId20"/>
    <p:sldId id="2088" r:id="rId21"/>
    <p:sldId id="2089" r:id="rId22"/>
    <p:sldId id="1607" r:id="rId23"/>
    <p:sldId id="1755" r:id="rId24"/>
    <p:sldId id="1608" r:id="rId25"/>
    <p:sldId id="1651" r:id="rId26"/>
    <p:sldId id="1650" r:id="rId27"/>
    <p:sldId id="1812" r:id="rId28"/>
    <p:sldId id="1811" r:id="rId29"/>
    <p:sldId id="1653" r:id="rId30"/>
    <p:sldId id="1757" r:id="rId31"/>
    <p:sldId id="1660" r:id="rId32"/>
    <p:sldId id="2177" r:id="rId33"/>
    <p:sldId id="2466" r:id="rId34"/>
    <p:sldId id="2328" r:id="rId35"/>
    <p:sldId id="1835" r:id="rId36"/>
    <p:sldId id="1836" r:id="rId37"/>
    <p:sldId id="2575" r:id="rId38"/>
    <p:sldId id="2574" r:id="rId39"/>
    <p:sldId id="1780" r:id="rId40"/>
    <p:sldId id="1782" r:id="rId41"/>
    <p:sldId id="1659" r:id="rId42"/>
    <p:sldId id="1762" r:id="rId43"/>
    <p:sldId id="1742" r:id="rId44"/>
    <p:sldId id="1774" r:id="rId45"/>
    <p:sldId id="2473" r:id="rId46"/>
    <p:sldId id="1813" r:id="rId47"/>
    <p:sldId id="1804" r:id="rId48"/>
    <p:sldId id="1815" r:id="rId49"/>
    <p:sldId id="2474" r:id="rId50"/>
    <p:sldId id="1776" r:id="rId51"/>
    <p:sldId id="2475" r:id="rId52"/>
    <p:sldId id="2476" r:id="rId53"/>
    <p:sldId id="1656" r:id="rId54"/>
    <p:sldId id="1831" r:id="rId55"/>
    <p:sldId id="1838" r:id="rId56"/>
    <p:sldId id="1840" r:id="rId57"/>
    <p:sldId id="1864" r:id="rId58"/>
    <p:sldId id="2329" r:id="rId59"/>
    <p:sldId id="2360" r:id="rId60"/>
    <p:sldId id="2359" r:id="rId61"/>
    <p:sldId id="2446" r:id="rId62"/>
    <p:sldId id="2510" r:id="rId63"/>
    <p:sldId id="2095" r:id="rId64"/>
    <p:sldId id="2576" r:id="rId65"/>
    <p:sldId id="2484" r:id="rId66"/>
    <p:sldId id="2094" r:id="rId67"/>
    <p:sldId id="2547" r:id="rId68"/>
    <p:sldId id="2492" r:id="rId69"/>
    <p:sldId id="2501" r:id="rId70"/>
    <p:sldId id="2502" r:id="rId71"/>
    <p:sldId id="2504" r:id="rId72"/>
    <p:sldId id="2503" r:id="rId73"/>
    <p:sldId id="2290" r:id="rId74"/>
    <p:sldId id="2292" r:id="rId75"/>
    <p:sldId id="2293" r:id="rId76"/>
    <p:sldId id="2294" r:id="rId77"/>
    <p:sldId id="2558" r:id="rId78"/>
    <p:sldId id="2559" r:id="rId79"/>
    <p:sldId id="1860" r:id="rId80"/>
    <p:sldId id="1861" r:id="rId81"/>
    <p:sldId id="2437" r:id="rId82"/>
    <p:sldId id="2505" r:id="rId83"/>
    <p:sldId id="2296" r:id="rId84"/>
    <p:sldId id="2506" r:id="rId85"/>
    <p:sldId id="2522" r:id="rId86"/>
    <p:sldId id="2521" r:id="rId87"/>
    <p:sldId id="2630" r:id="rId88"/>
    <p:sldId id="2509" r:id="rId89"/>
    <p:sldId id="2523" r:id="rId90"/>
    <p:sldId id="2524" r:id="rId91"/>
    <p:sldId id="2297" r:id="rId92"/>
    <p:sldId id="2525" r:id="rId93"/>
    <p:sldId id="1626" r:id="rId94"/>
    <p:sldId id="1663" r:id="rId95"/>
    <p:sldId id="1857" r:id="rId96"/>
    <p:sldId id="1856" r:id="rId97"/>
    <p:sldId id="1631" r:id="rId98"/>
    <p:sldId id="2552" r:id="rId99"/>
    <p:sldId id="2554" r:id="rId100"/>
    <p:sldId id="2553" r:id="rId101"/>
    <p:sldId id="2551" r:id="rId102"/>
    <p:sldId id="2555" r:id="rId103"/>
    <p:sldId id="2556" r:id="rId104"/>
    <p:sldId id="2557" r:id="rId105"/>
    <p:sldId id="2178" r:id="rId106"/>
    <p:sldId id="2179" r:id="rId107"/>
    <p:sldId id="1643" r:id="rId108"/>
    <p:sldId id="2549" r:id="rId109"/>
    <p:sldId id="2581" r:id="rId110"/>
    <p:sldId id="2098" r:id="rId111"/>
    <p:sldId id="2578" r:id="rId112"/>
    <p:sldId id="2579" r:id="rId113"/>
    <p:sldId id="2580" r:id="rId114"/>
    <p:sldId id="1705" r:id="rId115"/>
    <p:sldId id="2091" r:id="rId116"/>
    <p:sldId id="2582" r:id="rId117"/>
    <p:sldId id="2583" r:id="rId118"/>
    <p:sldId id="2584" r:id="rId119"/>
    <p:sldId id="1800" r:id="rId120"/>
    <p:sldId id="2092" r:id="rId121"/>
    <p:sldId id="2096" r:id="rId122"/>
    <p:sldId id="2097" r:id="rId123"/>
    <p:sldId id="1664" r:id="rId124"/>
    <p:sldId id="1665" r:id="rId125"/>
    <p:sldId id="2043" r:id="rId126"/>
    <p:sldId id="1872" r:id="rId127"/>
    <p:sldId id="1876" r:id="rId128"/>
    <p:sldId id="2044" r:id="rId129"/>
    <p:sldId id="2050" r:id="rId130"/>
    <p:sldId id="2074" r:id="rId131"/>
    <p:sldId id="1488" r:id="rId132"/>
    <p:sldId id="1489" r:id="rId133"/>
    <p:sldId id="2051" r:id="rId134"/>
    <p:sldId id="2346" r:id="rId135"/>
    <p:sldId id="2585" r:id="rId136"/>
    <p:sldId id="2075" r:id="rId137"/>
    <p:sldId id="2343" r:id="rId138"/>
    <p:sldId id="2448" r:id="rId139"/>
    <p:sldId id="2052" r:id="rId140"/>
    <p:sldId id="2076" r:id="rId141"/>
    <p:sldId id="2347" r:id="rId142"/>
    <p:sldId id="2586" r:id="rId143"/>
    <p:sldId id="2416" r:id="rId144"/>
    <p:sldId id="2418" r:id="rId145"/>
    <p:sldId id="2107" r:id="rId146"/>
    <p:sldId id="2108" r:id="rId147"/>
    <p:sldId id="2219" r:id="rId148"/>
    <p:sldId id="2102" r:id="rId149"/>
    <p:sldId id="2106" r:id="rId150"/>
    <p:sldId id="2105" r:id="rId151"/>
    <p:sldId id="2301" r:id="rId152"/>
    <p:sldId id="2588" r:id="rId153"/>
    <p:sldId id="2587" r:id="rId154"/>
    <p:sldId id="2180" r:id="rId155"/>
    <p:sldId id="2099" r:id="rId156"/>
    <p:sldId id="2302" r:id="rId157"/>
    <p:sldId id="1888" r:id="rId158"/>
    <p:sldId id="1889" r:id="rId159"/>
    <p:sldId id="2589" r:id="rId160"/>
    <p:sldId id="2590" r:id="rId161"/>
    <p:sldId id="2595" r:id="rId162"/>
    <p:sldId id="2593" r:id="rId163"/>
    <p:sldId id="2594" r:id="rId164"/>
    <p:sldId id="2100" r:id="rId165"/>
    <p:sldId id="1885" r:id="rId166"/>
    <p:sldId id="1886" r:id="rId167"/>
    <p:sldId id="1887" r:id="rId168"/>
    <p:sldId id="2591" r:id="rId169"/>
    <p:sldId id="2592" r:id="rId170"/>
    <p:sldId id="1492" r:id="rId171"/>
    <p:sldId id="1493" r:id="rId172"/>
    <p:sldId id="1891" r:id="rId173"/>
    <p:sldId id="2362" r:id="rId174"/>
    <p:sldId id="2363" r:id="rId175"/>
    <p:sldId id="2361" r:id="rId176"/>
    <p:sldId id="1893" r:id="rId177"/>
    <p:sldId id="1910" r:id="rId178"/>
    <p:sldId id="1496" r:id="rId179"/>
    <p:sldId id="1497" r:id="rId180"/>
    <p:sldId id="2181" r:id="rId181"/>
    <p:sldId id="2182" r:id="rId182"/>
    <p:sldId id="2113" r:id="rId183"/>
    <p:sldId id="2115" r:id="rId184"/>
    <p:sldId id="2116" r:id="rId185"/>
    <p:sldId id="2114" r:id="rId186"/>
    <p:sldId id="2243" r:id="rId187"/>
    <p:sldId id="2244" r:id="rId188"/>
    <p:sldId id="1895" r:id="rId189"/>
    <p:sldId id="2419" r:id="rId190"/>
    <p:sldId id="2053" r:id="rId191"/>
    <p:sldId id="1501" r:id="rId192"/>
    <p:sldId id="1504" r:id="rId193"/>
    <p:sldId id="1738" r:id="rId194"/>
    <p:sldId id="2112" r:id="rId195"/>
    <p:sldId id="2111" r:id="rId196"/>
    <p:sldId id="1927" r:id="rId197"/>
    <p:sldId id="1928" r:id="rId198"/>
    <p:sldId id="1904" r:id="rId199"/>
    <p:sldId id="1912" r:id="rId200"/>
    <p:sldId id="1510" r:id="rId201"/>
    <p:sldId id="1511" r:id="rId202"/>
    <p:sldId id="1513" r:id="rId203"/>
    <p:sldId id="2183" r:id="rId204"/>
    <p:sldId id="1931" r:id="rId205"/>
    <p:sldId id="1787" r:id="rId206"/>
    <p:sldId id="1933" r:id="rId207"/>
    <p:sldId id="1516" r:id="rId208"/>
    <p:sldId id="1935" r:id="rId209"/>
    <p:sldId id="1934" r:id="rId210"/>
    <p:sldId id="1517" r:id="rId211"/>
    <p:sldId id="2420" r:id="rId212"/>
    <p:sldId id="2055" r:id="rId213"/>
    <p:sldId id="2421" r:id="rId214"/>
    <p:sldId id="2422" r:id="rId215"/>
    <p:sldId id="2056" r:id="rId216"/>
    <p:sldId id="2541" r:id="rId217"/>
    <p:sldId id="2540" r:id="rId218"/>
    <p:sldId id="2603" r:id="rId219"/>
    <p:sldId id="2602" r:id="rId220"/>
    <p:sldId id="1944" r:id="rId221"/>
    <p:sldId id="1936" r:id="rId222"/>
    <p:sldId id="1945" r:id="rId223"/>
    <p:sldId id="2597" r:id="rId224"/>
    <p:sldId id="2596" r:id="rId225"/>
    <p:sldId id="2598" r:id="rId226"/>
    <p:sldId id="2600" r:id="rId227"/>
    <p:sldId id="2608" r:id="rId228"/>
    <p:sldId id="2599" r:id="rId229"/>
    <p:sldId id="2605" r:id="rId230"/>
    <p:sldId id="2607" r:id="rId231"/>
    <p:sldId id="2610" r:id="rId232"/>
    <p:sldId id="2609" r:id="rId233"/>
    <p:sldId id="2606" r:id="rId234"/>
    <p:sldId id="2612" r:id="rId235"/>
    <p:sldId id="2611" r:id="rId236"/>
    <p:sldId id="2613" r:id="rId237"/>
    <p:sldId id="2615" r:id="rId238"/>
    <p:sldId id="2614" r:id="rId239"/>
    <p:sldId id="2185" r:id="rId240"/>
    <p:sldId id="2339" r:id="rId241"/>
    <p:sldId id="2313" r:id="rId242"/>
    <p:sldId id="2365" r:id="rId243"/>
    <p:sldId id="2364" r:id="rId244"/>
    <p:sldId id="2227" r:id="rId245"/>
    <p:sldId id="2228" r:id="rId246"/>
    <p:sldId id="1520" r:id="rId247"/>
    <p:sldId id="1521" r:id="rId248"/>
    <p:sldId id="1522" r:id="rId249"/>
    <p:sldId id="2306" r:id="rId250"/>
    <p:sldId id="2305" r:id="rId251"/>
    <p:sldId id="1523" r:id="rId252"/>
    <p:sldId id="2077" r:id="rId253"/>
    <p:sldId id="2307" r:id="rId254"/>
    <p:sldId id="2423" r:id="rId255"/>
    <p:sldId id="2424" r:id="rId256"/>
    <p:sldId id="2308" r:id="rId257"/>
    <p:sldId id="1525" r:id="rId258"/>
    <p:sldId id="1527" r:id="rId259"/>
    <p:sldId id="2318" r:id="rId260"/>
    <p:sldId id="2425" r:id="rId261"/>
    <p:sldId id="2426" r:id="rId262"/>
    <p:sldId id="2317" r:id="rId263"/>
    <p:sldId id="1528" r:id="rId264"/>
    <p:sldId id="1952" r:id="rId265"/>
    <p:sldId id="1953" r:id="rId266"/>
    <p:sldId id="2543" r:id="rId267"/>
    <p:sldId id="2542" r:id="rId268"/>
    <p:sldId id="2619" r:id="rId269"/>
    <p:sldId id="2620" r:id="rId270"/>
    <p:sldId id="1734" r:id="rId271"/>
    <p:sldId id="1733" r:id="rId272"/>
    <p:sldId id="2047" r:id="rId273"/>
    <p:sldId id="2046" r:id="rId274"/>
    <p:sldId id="1600" r:id="rId275"/>
    <p:sldId id="2245" r:id="rId276"/>
    <p:sldId id="2247" r:id="rId277"/>
    <p:sldId id="2249" r:id="rId278"/>
    <p:sldId id="2246" r:id="rId279"/>
    <p:sldId id="1772" r:id="rId280"/>
    <p:sldId id="1535" r:id="rId281"/>
    <p:sldId id="1536" r:id="rId282"/>
    <p:sldId id="2123" r:id="rId283"/>
    <p:sldId id="2405" r:id="rId284"/>
    <p:sldId id="2334" r:id="rId285"/>
    <p:sldId id="2406" r:id="rId286"/>
    <p:sldId id="2127" r:id="rId287"/>
    <p:sldId id="2126" r:id="rId288"/>
    <p:sldId id="1826" r:id="rId289"/>
    <p:sldId id="1619" r:id="rId290"/>
    <p:sldId id="2407" r:id="rId291"/>
    <p:sldId id="2409" r:id="rId292"/>
    <p:sldId id="2408" r:id="rId293"/>
    <p:sldId id="2410" r:id="rId294"/>
    <p:sldId id="1858" r:id="rId295"/>
    <p:sldId id="2230" r:id="rId296"/>
    <p:sldId id="2229" r:id="rId297"/>
    <p:sldId id="1859" r:id="rId298"/>
    <p:sldId id="2309" r:id="rId299"/>
    <p:sldId id="2341" r:id="rId300"/>
    <p:sldId id="2319" r:id="rId301"/>
    <p:sldId id="2321" r:id="rId302"/>
    <p:sldId id="2616" r:id="rId303"/>
    <p:sldId id="2621" r:id="rId304"/>
    <p:sldId id="2131" r:id="rId305"/>
    <p:sldId id="2323" r:id="rId306"/>
    <p:sldId id="2366" r:id="rId307"/>
    <p:sldId id="2368" r:id="rId308"/>
    <p:sldId id="2336" r:id="rId309"/>
    <p:sldId id="2337" r:id="rId310"/>
    <p:sldId id="2371" r:id="rId311"/>
    <p:sldId id="2372" r:id="rId312"/>
    <p:sldId id="2340" r:id="rId313"/>
    <p:sldId id="2451" r:id="rId314"/>
    <p:sldId id="2450" r:id="rId315"/>
    <p:sldId id="2452" r:id="rId316"/>
    <p:sldId id="2449" r:id="rId317"/>
    <p:sldId id="2342" r:id="rId318"/>
    <p:sldId id="2311" r:id="rId319"/>
    <p:sldId id="2338" r:id="rId320"/>
    <p:sldId id="2544" r:id="rId321"/>
    <p:sldId id="2545" r:id="rId322"/>
    <p:sldId id="2132" r:id="rId323"/>
    <p:sldId id="2134" r:id="rId324"/>
    <p:sldId id="2138" r:id="rId325"/>
    <p:sldId id="2202" r:id="rId326"/>
    <p:sldId id="2198" r:id="rId327"/>
    <p:sldId id="2201" r:id="rId328"/>
    <p:sldId id="2200" r:id="rId329"/>
    <p:sldId id="2199" r:id="rId330"/>
    <p:sldId id="2377" r:id="rId331"/>
    <p:sldId id="2378" r:id="rId332"/>
    <p:sldId id="2622" r:id="rId333"/>
    <p:sldId id="2623" r:id="rId334"/>
    <p:sldId id="2196" r:id="rId335"/>
    <p:sldId id="2197" r:id="rId336"/>
    <p:sldId id="2205" r:id="rId337"/>
    <p:sldId id="2135" r:id="rId338"/>
    <p:sldId id="2145" r:id="rId339"/>
    <p:sldId id="2144" r:id="rId340"/>
    <p:sldId id="2139" r:id="rId341"/>
    <p:sldId id="2379" r:id="rId342"/>
    <p:sldId id="2384" r:id="rId343"/>
    <p:sldId id="2375" r:id="rId344"/>
    <p:sldId id="2373" r:id="rId345"/>
    <p:sldId id="2140" r:id="rId346"/>
    <p:sldId id="2380" r:id="rId347"/>
    <p:sldId id="272" r:id="rId348"/>
    <p:sldId id="2159" r:id="rId349"/>
    <p:sldId id="2161" r:id="rId350"/>
    <p:sldId id="2385" r:id="rId351"/>
    <p:sldId id="2625" r:id="rId352"/>
    <p:sldId id="2624" r:id="rId353"/>
    <p:sldId id="2386" r:id="rId354"/>
    <p:sldId id="2146" r:id="rId355"/>
    <p:sldId id="2626" r:id="rId356"/>
    <p:sldId id="2142" r:id="rId357"/>
    <p:sldId id="2136" r:id="rId358"/>
    <p:sldId id="2387" r:id="rId359"/>
    <p:sldId id="2453" r:id="rId360"/>
    <p:sldId id="2150" r:id="rId361"/>
    <p:sldId id="2148" r:id="rId362"/>
    <p:sldId id="2068" r:id="rId363"/>
    <p:sldId id="2067" r:id="rId364"/>
    <p:sldId id="2390" r:id="rId365"/>
    <p:sldId id="2389" r:id="rId366"/>
    <p:sldId id="1541" r:id="rId367"/>
    <p:sldId id="1542" r:id="rId368"/>
    <p:sldId id="2627" r:id="rId369"/>
    <p:sldId id="2413" r:id="rId370"/>
    <p:sldId id="2628" r:id="rId371"/>
    <p:sldId id="2415" r:id="rId372"/>
    <p:sldId id="2214" r:id="rId373"/>
    <p:sldId id="2216" r:id="rId374"/>
    <p:sldId id="2061" r:id="rId375"/>
    <p:sldId id="2060" r:id="rId376"/>
    <p:sldId id="2062" r:id="rId377"/>
    <p:sldId id="2455" r:id="rId378"/>
    <p:sldId id="1724" r:id="rId379"/>
    <p:sldId id="2154" r:id="rId380"/>
    <p:sldId id="2155" r:id="rId381"/>
    <p:sldId id="408" r:id="rId382"/>
    <p:sldId id="2153" r:id="rId383"/>
    <p:sldId id="2220" r:id="rId384"/>
    <p:sldId id="2207" r:id="rId385"/>
    <p:sldId id="2221" r:id="rId386"/>
    <p:sldId id="2208" r:id="rId387"/>
    <p:sldId id="2209" r:id="rId388"/>
    <p:sldId id="1948" r:id="rId389"/>
    <p:sldId id="2213" r:id="rId390"/>
    <p:sldId id="2629" r:id="rId391"/>
    <p:sldId id="2223" r:id="rId392"/>
    <p:sldId id="2210" r:id="rId393"/>
    <p:sldId id="2211" r:id="rId394"/>
    <p:sldId id="2212" r:id="rId395"/>
    <p:sldId id="1949" r:id="rId396"/>
    <p:sldId id="1950" r:id="rId397"/>
    <p:sldId id="1951" r:id="rId398"/>
    <p:sldId id="2079" r:id="rId399"/>
    <p:sldId id="2078" r:id="rId400"/>
    <p:sldId id="2151" r:id="rId401"/>
    <p:sldId id="2119" r:id="rId402"/>
    <p:sldId id="2120" r:id="rId403"/>
    <p:sldId id="1539" r:id="rId40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182" algn="l" rtl="0" fontAlgn="base">
      <a:spcBef>
        <a:spcPct val="0"/>
      </a:spcBef>
      <a:spcAft>
        <a:spcPct val="0"/>
      </a:spcAft>
      <a:defRPr kern="1200">
        <a:solidFill>
          <a:schemeClr val="tx1"/>
        </a:solidFill>
        <a:latin typeface="Arial" charset="0"/>
        <a:ea typeface="+mn-ea"/>
        <a:cs typeface="Arial" charset="0"/>
      </a:defRPr>
    </a:lvl2pPr>
    <a:lvl3pPr marL="914364" algn="l" rtl="0" fontAlgn="base">
      <a:spcBef>
        <a:spcPct val="0"/>
      </a:spcBef>
      <a:spcAft>
        <a:spcPct val="0"/>
      </a:spcAft>
      <a:defRPr kern="1200">
        <a:solidFill>
          <a:schemeClr val="tx1"/>
        </a:solidFill>
        <a:latin typeface="Arial" charset="0"/>
        <a:ea typeface="+mn-ea"/>
        <a:cs typeface="Arial" charset="0"/>
      </a:defRPr>
    </a:lvl3pPr>
    <a:lvl4pPr marL="1371545" algn="l" rtl="0" fontAlgn="base">
      <a:spcBef>
        <a:spcPct val="0"/>
      </a:spcBef>
      <a:spcAft>
        <a:spcPct val="0"/>
      </a:spcAft>
      <a:defRPr kern="1200">
        <a:solidFill>
          <a:schemeClr val="tx1"/>
        </a:solidFill>
        <a:latin typeface="Arial" charset="0"/>
        <a:ea typeface="+mn-ea"/>
        <a:cs typeface="Arial" charset="0"/>
      </a:defRPr>
    </a:lvl4pPr>
    <a:lvl5pPr marL="1828727" algn="l" rtl="0" fontAlgn="base">
      <a:spcBef>
        <a:spcPct val="0"/>
      </a:spcBef>
      <a:spcAft>
        <a:spcPct val="0"/>
      </a:spcAft>
      <a:defRPr kern="1200">
        <a:solidFill>
          <a:schemeClr val="tx1"/>
        </a:solidFill>
        <a:latin typeface="Arial" charset="0"/>
        <a:ea typeface="+mn-ea"/>
        <a:cs typeface="Arial" charset="0"/>
      </a:defRPr>
    </a:lvl5pPr>
    <a:lvl6pPr marL="2285909" algn="l" defTabSz="914364" rtl="0" eaLnBrk="1" latinLnBrk="0" hangingPunct="1">
      <a:defRPr kern="1200">
        <a:solidFill>
          <a:schemeClr val="tx1"/>
        </a:solidFill>
        <a:latin typeface="Arial" charset="0"/>
        <a:ea typeface="+mn-ea"/>
        <a:cs typeface="Arial" charset="0"/>
      </a:defRPr>
    </a:lvl6pPr>
    <a:lvl7pPr marL="2743091" algn="l" defTabSz="914364" rtl="0" eaLnBrk="1" latinLnBrk="0" hangingPunct="1">
      <a:defRPr kern="1200">
        <a:solidFill>
          <a:schemeClr val="tx1"/>
        </a:solidFill>
        <a:latin typeface="Arial" charset="0"/>
        <a:ea typeface="+mn-ea"/>
        <a:cs typeface="Arial" charset="0"/>
      </a:defRPr>
    </a:lvl7pPr>
    <a:lvl8pPr marL="3200272" algn="l" defTabSz="914364" rtl="0" eaLnBrk="1" latinLnBrk="0" hangingPunct="1">
      <a:defRPr kern="1200">
        <a:solidFill>
          <a:schemeClr val="tx1"/>
        </a:solidFill>
        <a:latin typeface="Arial" charset="0"/>
        <a:ea typeface="+mn-ea"/>
        <a:cs typeface="Arial" charset="0"/>
      </a:defRPr>
    </a:lvl8pPr>
    <a:lvl9pPr marL="3657454" algn="l" defTabSz="914364"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01E"/>
    <a:srgbClr val="474D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1039" autoAdjust="0"/>
  </p:normalViewPr>
  <p:slideViewPr>
    <p:cSldViewPr>
      <p:cViewPr varScale="1">
        <p:scale>
          <a:sx n="120" d="100"/>
          <a:sy n="120" d="100"/>
        </p:scale>
        <p:origin x="120" y="25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4"/>
    </p:cViewPr>
  </p:sorterViewPr>
  <p:notesViewPr>
    <p:cSldViewPr>
      <p:cViewPr varScale="1">
        <p:scale>
          <a:sx n="51" d="100"/>
          <a:sy n="51" d="100"/>
        </p:scale>
        <p:origin x="2692"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366" Type="http://schemas.openxmlformats.org/officeDocument/2006/relationships/slide" Target="slides/slide364.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377" Type="http://schemas.openxmlformats.org/officeDocument/2006/relationships/slide" Target="slides/slide375.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402" Type="http://schemas.openxmlformats.org/officeDocument/2006/relationships/slide" Target="slides/slide400.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25" Type="http://schemas.openxmlformats.org/officeDocument/2006/relationships/slide" Target="slides/slide323.xml"/><Relationship Id="rId346" Type="http://schemas.openxmlformats.org/officeDocument/2006/relationships/slide" Target="slides/slide344.xml"/><Relationship Id="rId367" Type="http://schemas.openxmlformats.org/officeDocument/2006/relationships/slide" Target="slides/slide365.xml"/><Relationship Id="rId388" Type="http://schemas.openxmlformats.org/officeDocument/2006/relationships/slide" Target="slides/slide386.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315" Type="http://schemas.openxmlformats.org/officeDocument/2006/relationships/slide" Target="slides/slide313.xml"/><Relationship Id="rId336" Type="http://schemas.openxmlformats.org/officeDocument/2006/relationships/slide" Target="slides/slide334.xml"/><Relationship Id="rId357" Type="http://schemas.openxmlformats.org/officeDocument/2006/relationships/slide" Target="slides/slide355.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378" Type="http://schemas.openxmlformats.org/officeDocument/2006/relationships/slide" Target="slides/slide376.xml"/><Relationship Id="rId399" Type="http://schemas.openxmlformats.org/officeDocument/2006/relationships/slide" Target="slides/slide397.xml"/><Relationship Id="rId403" Type="http://schemas.openxmlformats.org/officeDocument/2006/relationships/slide" Target="slides/slide401.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305" Type="http://schemas.openxmlformats.org/officeDocument/2006/relationships/slide" Target="slides/slide303.xml"/><Relationship Id="rId326" Type="http://schemas.openxmlformats.org/officeDocument/2006/relationships/slide" Target="slides/slide324.xml"/><Relationship Id="rId347" Type="http://schemas.openxmlformats.org/officeDocument/2006/relationships/slide" Target="slides/slide345.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368" Type="http://schemas.openxmlformats.org/officeDocument/2006/relationships/slide" Target="slides/slide366.xml"/><Relationship Id="rId389" Type="http://schemas.openxmlformats.org/officeDocument/2006/relationships/slide" Target="slides/slide387.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16" Type="http://schemas.openxmlformats.org/officeDocument/2006/relationships/slide" Target="slides/slide314.xml"/><Relationship Id="rId337" Type="http://schemas.openxmlformats.org/officeDocument/2006/relationships/slide" Target="slides/slide335.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358" Type="http://schemas.openxmlformats.org/officeDocument/2006/relationships/slide" Target="slides/slide356.xml"/><Relationship Id="rId379" Type="http://schemas.openxmlformats.org/officeDocument/2006/relationships/slide" Target="slides/slide377.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390" Type="http://schemas.openxmlformats.org/officeDocument/2006/relationships/slide" Target="slides/slide388.xml"/><Relationship Id="rId404" Type="http://schemas.openxmlformats.org/officeDocument/2006/relationships/slide" Target="slides/slide402.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slide" Target="slides/slide304.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327" Type="http://schemas.openxmlformats.org/officeDocument/2006/relationships/slide" Target="slides/slide325.xml"/><Relationship Id="rId348" Type="http://schemas.openxmlformats.org/officeDocument/2006/relationships/slide" Target="slides/slide346.xml"/><Relationship Id="rId369" Type="http://schemas.openxmlformats.org/officeDocument/2006/relationships/slide" Target="slides/slide367.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380" Type="http://schemas.openxmlformats.org/officeDocument/2006/relationships/slide" Target="slides/slide378.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slide" Target="slides/slide315.xml"/><Relationship Id="rId338" Type="http://schemas.openxmlformats.org/officeDocument/2006/relationships/slide" Target="slides/slide336.xml"/><Relationship Id="rId359" Type="http://schemas.openxmlformats.org/officeDocument/2006/relationships/slide" Target="slides/slide357.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370" Type="http://schemas.openxmlformats.org/officeDocument/2006/relationships/slide" Target="slides/slide368.xml"/><Relationship Id="rId391" Type="http://schemas.openxmlformats.org/officeDocument/2006/relationships/slide" Target="slides/slide389.xml"/><Relationship Id="rId405" Type="http://schemas.openxmlformats.org/officeDocument/2006/relationships/notesMaster" Target="notesMasters/notesMaster1.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293" Type="http://schemas.openxmlformats.org/officeDocument/2006/relationships/slide" Target="slides/slide291.xml"/><Relationship Id="rId307" Type="http://schemas.openxmlformats.org/officeDocument/2006/relationships/slide" Target="slides/slide305.xml"/><Relationship Id="rId328" Type="http://schemas.openxmlformats.org/officeDocument/2006/relationships/slide" Target="slides/slide326.xml"/><Relationship Id="rId349" Type="http://schemas.openxmlformats.org/officeDocument/2006/relationships/slide" Target="slides/slide347.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360" Type="http://schemas.openxmlformats.org/officeDocument/2006/relationships/slide" Target="slides/slide358.xml"/><Relationship Id="rId381" Type="http://schemas.openxmlformats.org/officeDocument/2006/relationships/slide" Target="slides/slide379.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slide" Target="slides/slide281.xml"/><Relationship Id="rId318" Type="http://schemas.openxmlformats.org/officeDocument/2006/relationships/slide" Target="slides/slide316.xml"/><Relationship Id="rId339" Type="http://schemas.openxmlformats.org/officeDocument/2006/relationships/slide" Target="slides/slide337.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350" Type="http://schemas.openxmlformats.org/officeDocument/2006/relationships/slide" Target="slides/slide348.xml"/><Relationship Id="rId371" Type="http://schemas.openxmlformats.org/officeDocument/2006/relationships/slide" Target="slides/slide369.xml"/><Relationship Id="rId406" Type="http://schemas.openxmlformats.org/officeDocument/2006/relationships/handoutMaster" Target="handoutMasters/handoutMaster1.xml"/><Relationship Id="rId9" Type="http://schemas.openxmlformats.org/officeDocument/2006/relationships/slide" Target="slides/slide7.xml"/><Relationship Id="rId210" Type="http://schemas.openxmlformats.org/officeDocument/2006/relationships/slide" Target="slides/slide208.xml"/><Relationship Id="rId392" Type="http://schemas.openxmlformats.org/officeDocument/2006/relationships/slide" Target="slides/slide390.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slide" Target="slides/slide327.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340" Type="http://schemas.openxmlformats.org/officeDocument/2006/relationships/slide" Target="slides/slide338.xml"/><Relationship Id="rId361" Type="http://schemas.openxmlformats.org/officeDocument/2006/relationships/slide" Target="slides/slide359.xml"/><Relationship Id="rId196" Type="http://schemas.openxmlformats.org/officeDocument/2006/relationships/slide" Target="slides/slide194.xml"/><Relationship Id="rId200" Type="http://schemas.openxmlformats.org/officeDocument/2006/relationships/slide" Target="slides/slide198.xml"/><Relationship Id="rId382" Type="http://schemas.openxmlformats.org/officeDocument/2006/relationships/slide" Target="slides/slide380.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slide" Target="slides/slide328.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351" Type="http://schemas.openxmlformats.org/officeDocument/2006/relationships/slide" Target="slides/slide349.xml"/><Relationship Id="rId372" Type="http://schemas.openxmlformats.org/officeDocument/2006/relationships/slide" Target="slides/slide370.xml"/><Relationship Id="rId393" Type="http://schemas.openxmlformats.org/officeDocument/2006/relationships/slide" Target="slides/slide391.xml"/><Relationship Id="rId407" Type="http://schemas.openxmlformats.org/officeDocument/2006/relationships/commentAuthors" Target="commentAuthors.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341" Type="http://schemas.openxmlformats.org/officeDocument/2006/relationships/slide" Target="slides/slide339.xml"/><Relationship Id="rId362" Type="http://schemas.openxmlformats.org/officeDocument/2006/relationships/slide" Target="slides/slide360.xml"/><Relationship Id="rId383" Type="http://schemas.openxmlformats.org/officeDocument/2006/relationships/slide" Target="slides/slide381.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slide" Target="slides/slide329.xml"/><Relationship Id="rId352" Type="http://schemas.openxmlformats.org/officeDocument/2006/relationships/slide" Target="slides/slide350.xml"/><Relationship Id="rId373" Type="http://schemas.openxmlformats.org/officeDocument/2006/relationships/slide" Target="slides/slide371.xml"/><Relationship Id="rId394" Type="http://schemas.openxmlformats.org/officeDocument/2006/relationships/slide" Target="slides/slide392.xml"/><Relationship Id="rId408"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342" Type="http://schemas.openxmlformats.org/officeDocument/2006/relationships/slide" Target="slides/slide340.xml"/><Relationship Id="rId363" Type="http://schemas.openxmlformats.org/officeDocument/2006/relationships/slide" Target="slides/slide361.xml"/><Relationship Id="rId384" Type="http://schemas.openxmlformats.org/officeDocument/2006/relationships/slide" Target="slides/slide382.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353" Type="http://schemas.openxmlformats.org/officeDocument/2006/relationships/slide" Target="slides/slide351.xml"/><Relationship Id="rId374" Type="http://schemas.openxmlformats.org/officeDocument/2006/relationships/slide" Target="slides/slide372.xml"/><Relationship Id="rId395" Type="http://schemas.openxmlformats.org/officeDocument/2006/relationships/slide" Target="slides/slide393.xml"/><Relationship Id="rId409" Type="http://schemas.openxmlformats.org/officeDocument/2006/relationships/viewProps" Target="viewProps.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343" Type="http://schemas.openxmlformats.org/officeDocument/2006/relationships/slide" Target="slides/slide341.xml"/><Relationship Id="rId364" Type="http://schemas.openxmlformats.org/officeDocument/2006/relationships/slide" Target="slides/slide362.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385" Type="http://schemas.openxmlformats.org/officeDocument/2006/relationships/slide" Target="slides/slide383.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410" Type="http://schemas.openxmlformats.org/officeDocument/2006/relationships/theme" Target="theme/theme1.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354" Type="http://schemas.openxmlformats.org/officeDocument/2006/relationships/slide" Target="slides/slide352.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75" Type="http://schemas.openxmlformats.org/officeDocument/2006/relationships/slide" Target="slides/slide373.xml"/><Relationship Id="rId396" Type="http://schemas.openxmlformats.org/officeDocument/2006/relationships/slide" Target="slides/slide394.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400" Type="http://schemas.openxmlformats.org/officeDocument/2006/relationships/slide" Target="slides/slide398.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344" Type="http://schemas.openxmlformats.org/officeDocument/2006/relationships/slide" Target="slides/slide342.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365" Type="http://schemas.openxmlformats.org/officeDocument/2006/relationships/slide" Target="slides/slide363.xml"/><Relationship Id="rId386" Type="http://schemas.openxmlformats.org/officeDocument/2006/relationships/slide" Target="slides/slide384.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411" Type="http://schemas.openxmlformats.org/officeDocument/2006/relationships/tableStyles" Target="tableStyles.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355" Type="http://schemas.openxmlformats.org/officeDocument/2006/relationships/slide" Target="slides/slide353.xml"/><Relationship Id="rId376" Type="http://schemas.openxmlformats.org/officeDocument/2006/relationships/slide" Target="slides/slide374.xml"/><Relationship Id="rId397" Type="http://schemas.openxmlformats.org/officeDocument/2006/relationships/slide" Target="slides/slide395.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401" Type="http://schemas.openxmlformats.org/officeDocument/2006/relationships/slide" Target="slides/slide399.xml"/><Relationship Id="rId303" Type="http://schemas.openxmlformats.org/officeDocument/2006/relationships/slide" Target="slides/slide30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345" Type="http://schemas.openxmlformats.org/officeDocument/2006/relationships/slide" Target="slides/slide343.xml"/><Relationship Id="rId387" Type="http://schemas.openxmlformats.org/officeDocument/2006/relationships/slide" Target="slides/slide385.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289" Type="http://schemas.openxmlformats.org/officeDocument/2006/relationships/slide" Target="slides/slide287.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356" Type="http://schemas.openxmlformats.org/officeDocument/2006/relationships/slide" Target="slides/slide354.xml"/><Relationship Id="rId398" Type="http://schemas.openxmlformats.org/officeDocument/2006/relationships/slide" Target="slides/slide39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7C39A06-71B9-466D-B2D6-E6A99B60D1DC}" type="datetimeFigureOut">
              <a:rPr lang="en-US"/>
              <a:pPr>
                <a:defRPr/>
              </a:pPr>
              <a:t>12/12/2018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2962D0E-5E90-43A6-BCB8-36564BE5354B}" type="slidenum">
              <a:rPr lang="en-US"/>
              <a:pPr>
                <a:defRPr/>
              </a:pPr>
              <a:t>‹#›</a:t>
            </a:fld>
            <a:endParaRPr lang="en-US"/>
          </a:p>
        </p:txBody>
      </p:sp>
    </p:spTree>
    <p:extLst>
      <p:ext uri="{BB962C8B-B14F-4D97-AF65-F5344CB8AC3E}">
        <p14:creationId xmlns:p14="http://schemas.microsoft.com/office/powerpoint/2010/main" val="205191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D545446-E06E-40C9-9B36-2CFBA6A62E96}" type="datetimeFigureOut">
              <a:rPr lang="en-US"/>
              <a:pPr>
                <a:defRPr/>
              </a:pPr>
              <a:t>12/12/2018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6F8F3A8-3050-415E-BFF6-FEA26B124B24}" type="slidenum">
              <a:rPr lang="en-US"/>
              <a:pPr>
                <a:defRPr/>
              </a:pPr>
              <a:t>‹#›</a:t>
            </a:fld>
            <a:endParaRPr lang="en-US"/>
          </a:p>
        </p:txBody>
      </p:sp>
    </p:spTree>
    <p:extLst>
      <p:ext uri="{BB962C8B-B14F-4D97-AF65-F5344CB8AC3E}">
        <p14:creationId xmlns:p14="http://schemas.microsoft.com/office/powerpoint/2010/main" val="4289630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182" algn="l" rtl="0" eaLnBrk="0" fontAlgn="base" hangingPunct="0">
      <a:spcBef>
        <a:spcPct val="30000"/>
      </a:spcBef>
      <a:spcAft>
        <a:spcPct val="0"/>
      </a:spcAft>
      <a:defRPr sz="1200" kern="1200">
        <a:solidFill>
          <a:schemeClr val="tx1"/>
        </a:solidFill>
        <a:latin typeface="+mn-lt"/>
        <a:ea typeface="+mn-ea"/>
        <a:cs typeface="+mn-cs"/>
      </a:defRPr>
    </a:lvl2pPr>
    <a:lvl3pPr marL="914364" algn="l" rtl="0" eaLnBrk="0" fontAlgn="base" hangingPunct="0">
      <a:spcBef>
        <a:spcPct val="30000"/>
      </a:spcBef>
      <a:spcAft>
        <a:spcPct val="0"/>
      </a:spcAft>
      <a:defRPr sz="1200" kern="1200">
        <a:solidFill>
          <a:schemeClr val="tx1"/>
        </a:solidFill>
        <a:latin typeface="+mn-lt"/>
        <a:ea typeface="+mn-ea"/>
        <a:cs typeface="+mn-cs"/>
      </a:defRPr>
    </a:lvl3pPr>
    <a:lvl4pPr marL="1371545" algn="l" rtl="0" eaLnBrk="0" fontAlgn="base" hangingPunct="0">
      <a:spcBef>
        <a:spcPct val="30000"/>
      </a:spcBef>
      <a:spcAft>
        <a:spcPct val="0"/>
      </a:spcAft>
      <a:defRPr sz="1200" kern="1200">
        <a:solidFill>
          <a:schemeClr val="tx1"/>
        </a:solidFill>
        <a:latin typeface="+mn-lt"/>
        <a:ea typeface="+mn-ea"/>
        <a:cs typeface="+mn-cs"/>
      </a:defRPr>
    </a:lvl4pPr>
    <a:lvl5pPr marL="1828727" algn="l" rtl="0" eaLnBrk="0" fontAlgn="base" hangingPunct="0">
      <a:spcBef>
        <a:spcPct val="30000"/>
      </a:spcBef>
      <a:spcAft>
        <a:spcPct val="0"/>
      </a:spcAft>
      <a:defRPr sz="1200" kern="1200">
        <a:solidFill>
          <a:schemeClr val="tx1"/>
        </a:solidFill>
        <a:latin typeface="+mn-lt"/>
        <a:ea typeface="+mn-ea"/>
        <a:cs typeface="+mn-cs"/>
      </a:defRPr>
    </a:lvl5pPr>
    <a:lvl6pPr marL="2285909" algn="l" defTabSz="914364" rtl="0" eaLnBrk="1" latinLnBrk="0" hangingPunct="1">
      <a:defRPr sz="1200" kern="1200">
        <a:solidFill>
          <a:schemeClr val="tx1"/>
        </a:solidFill>
        <a:latin typeface="+mn-lt"/>
        <a:ea typeface="+mn-ea"/>
        <a:cs typeface="+mn-cs"/>
      </a:defRPr>
    </a:lvl6pPr>
    <a:lvl7pPr marL="2743091" algn="l" defTabSz="914364" rtl="0" eaLnBrk="1" latinLnBrk="0" hangingPunct="1">
      <a:defRPr sz="1200" kern="1200">
        <a:solidFill>
          <a:schemeClr val="tx1"/>
        </a:solidFill>
        <a:latin typeface="+mn-lt"/>
        <a:ea typeface="+mn-ea"/>
        <a:cs typeface="+mn-cs"/>
      </a:defRPr>
    </a:lvl7pPr>
    <a:lvl8pPr marL="3200272" algn="l" defTabSz="914364" rtl="0" eaLnBrk="1" latinLnBrk="0" hangingPunct="1">
      <a:defRPr sz="1200" kern="1200">
        <a:solidFill>
          <a:schemeClr val="tx1"/>
        </a:solidFill>
        <a:latin typeface="+mn-lt"/>
        <a:ea typeface="+mn-ea"/>
        <a:cs typeface="+mn-cs"/>
      </a:defRPr>
    </a:lvl8pPr>
    <a:lvl9pPr marL="3657454" algn="l" defTabSz="9143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4</a:t>
            </a:fld>
            <a:endParaRPr lang="en-US" dirty="0"/>
          </a:p>
        </p:txBody>
      </p:sp>
    </p:spTree>
    <p:extLst>
      <p:ext uri="{BB962C8B-B14F-4D97-AF65-F5344CB8AC3E}">
        <p14:creationId xmlns:p14="http://schemas.microsoft.com/office/powerpoint/2010/main" val="2198400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6</a:t>
            </a:fld>
            <a:endParaRPr lang="en-US" dirty="0"/>
          </a:p>
        </p:txBody>
      </p:sp>
    </p:spTree>
    <p:extLst>
      <p:ext uri="{BB962C8B-B14F-4D97-AF65-F5344CB8AC3E}">
        <p14:creationId xmlns:p14="http://schemas.microsoft.com/office/powerpoint/2010/main" val="283651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10</a:t>
            </a:fld>
            <a:endParaRPr lang="en-US" dirty="0"/>
          </a:p>
        </p:txBody>
      </p:sp>
    </p:spTree>
    <p:extLst>
      <p:ext uri="{BB962C8B-B14F-4D97-AF65-F5344CB8AC3E}">
        <p14:creationId xmlns:p14="http://schemas.microsoft.com/office/powerpoint/2010/main" val="2492801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12</a:t>
            </a:fld>
            <a:endParaRPr lang="en-US"/>
          </a:p>
        </p:txBody>
      </p:sp>
    </p:spTree>
    <p:extLst>
      <p:ext uri="{BB962C8B-B14F-4D97-AF65-F5344CB8AC3E}">
        <p14:creationId xmlns:p14="http://schemas.microsoft.com/office/powerpoint/2010/main" val="2764653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14</a:t>
            </a:fld>
            <a:endParaRPr lang="en-US"/>
          </a:p>
        </p:txBody>
      </p:sp>
    </p:spTree>
    <p:extLst>
      <p:ext uri="{BB962C8B-B14F-4D97-AF65-F5344CB8AC3E}">
        <p14:creationId xmlns:p14="http://schemas.microsoft.com/office/powerpoint/2010/main" val="263123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16</a:t>
            </a:fld>
            <a:endParaRPr lang="en-US"/>
          </a:p>
        </p:txBody>
      </p:sp>
    </p:spTree>
    <p:extLst>
      <p:ext uri="{BB962C8B-B14F-4D97-AF65-F5344CB8AC3E}">
        <p14:creationId xmlns:p14="http://schemas.microsoft.com/office/powerpoint/2010/main" val="2134133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2279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995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126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015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19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0661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140</a:t>
            </a:fld>
            <a:endParaRPr lang="en-US"/>
          </a:p>
        </p:txBody>
      </p:sp>
    </p:spTree>
    <p:extLst>
      <p:ext uri="{BB962C8B-B14F-4D97-AF65-F5344CB8AC3E}">
        <p14:creationId xmlns:p14="http://schemas.microsoft.com/office/powerpoint/2010/main" val="3090560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5248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615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400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395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21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4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94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2288981E-01EB-4090-B049-1CBA1FC2B829}" type="slidenum">
              <a:rPr lang="en-US" altLang="en-US" smtClean="0"/>
              <a:pPr/>
              <a:t>195</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5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95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75BF30EB-E371-479C-A69A-E289F8E481B0}" type="slidenum">
              <a:rPr lang="en-US" altLang="en-US" smtClean="0"/>
              <a:pPr/>
              <a:t>201</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6825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887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01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972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361</a:t>
            </a:fld>
            <a:endParaRPr lang="en-US"/>
          </a:p>
        </p:txBody>
      </p:sp>
    </p:spTree>
    <p:extLst>
      <p:ext uri="{BB962C8B-B14F-4D97-AF65-F5344CB8AC3E}">
        <p14:creationId xmlns:p14="http://schemas.microsoft.com/office/powerpoint/2010/main" val="4260199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363</a:t>
            </a:fld>
            <a:endParaRPr lang="en-US"/>
          </a:p>
        </p:txBody>
      </p:sp>
    </p:spTree>
    <p:extLst>
      <p:ext uri="{BB962C8B-B14F-4D97-AF65-F5344CB8AC3E}">
        <p14:creationId xmlns:p14="http://schemas.microsoft.com/office/powerpoint/2010/main" val="1556891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6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96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400">
                <a:solidFill>
                  <a:schemeClr val="tx1"/>
                </a:solidFill>
                <a:latin typeface="Calibri" pitchFamily="34" charset="0"/>
              </a:defRPr>
            </a:lvl1pPr>
            <a:lvl2pPr marL="742950" indent="-285750" eaLnBrk="0" hangingPunct="0">
              <a:spcBef>
                <a:spcPct val="30000"/>
              </a:spcBef>
              <a:defRPr sz="1400">
                <a:solidFill>
                  <a:schemeClr val="tx1"/>
                </a:solidFill>
                <a:latin typeface="Calibri" pitchFamily="34" charset="0"/>
              </a:defRPr>
            </a:lvl2pPr>
            <a:lvl3pPr marL="1143000" indent="-228600" eaLnBrk="0" hangingPunct="0">
              <a:spcBef>
                <a:spcPct val="30000"/>
              </a:spcBef>
              <a:defRPr sz="1400">
                <a:solidFill>
                  <a:schemeClr val="tx1"/>
                </a:solidFill>
                <a:latin typeface="Calibri" pitchFamily="34" charset="0"/>
              </a:defRPr>
            </a:lvl3pPr>
            <a:lvl4pPr marL="1600200" indent="-228600" eaLnBrk="0" hangingPunct="0">
              <a:spcBef>
                <a:spcPct val="30000"/>
              </a:spcBef>
              <a:defRPr sz="1400">
                <a:solidFill>
                  <a:schemeClr val="tx1"/>
                </a:solidFill>
                <a:latin typeface="Calibri" pitchFamily="34" charset="0"/>
              </a:defRPr>
            </a:lvl4pPr>
            <a:lvl5pPr marL="2057400" indent="-228600" eaLnBrk="0" hangingPunct="0">
              <a:spcBef>
                <a:spcPct val="30000"/>
              </a:spcBef>
              <a:defRPr sz="1400">
                <a:solidFill>
                  <a:schemeClr val="tx1"/>
                </a:solidFill>
                <a:latin typeface="Calibri" pitchFamily="34" charset="0"/>
              </a:defRPr>
            </a:lvl5pPr>
            <a:lvl6pPr marL="2514600" indent="-228600" eaLnBrk="0" fontAlgn="base" hangingPunct="0">
              <a:spcBef>
                <a:spcPct val="30000"/>
              </a:spcBef>
              <a:spcAft>
                <a:spcPct val="0"/>
              </a:spcAft>
              <a:defRPr sz="1400">
                <a:solidFill>
                  <a:schemeClr val="tx1"/>
                </a:solidFill>
                <a:latin typeface="Calibri" pitchFamily="34" charset="0"/>
              </a:defRPr>
            </a:lvl6pPr>
            <a:lvl7pPr marL="2971800" indent="-228600" eaLnBrk="0" fontAlgn="base" hangingPunct="0">
              <a:spcBef>
                <a:spcPct val="30000"/>
              </a:spcBef>
              <a:spcAft>
                <a:spcPct val="0"/>
              </a:spcAft>
              <a:defRPr sz="1400">
                <a:solidFill>
                  <a:schemeClr val="tx1"/>
                </a:solidFill>
                <a:latin typeface="Calibri" pitchFamily="34" charset="0"/>
              </a:defRPr>
            </a:lvl7pPr>
            <a:lvl8pPr marL="3429000" indent="-228600" eaLnBrk="0" fontAlgn="base" hangingPunct="0">
              <a:spcBef>
                <a:spcPct val="30000"/>
              </a:spcBef>
              <a:spcAft>
                <a:spcPct val="0"/>
              </a:spcAft>
              <a:defRPr sz="1400">
                <a:solidFill>
                  <a:schemeClr val="tx1"/>
                </a:solidFill>
                <a:latin typeface="Calibri" pitchFamily="34" charset="0"/>
              </a:defRPr>
            </a:lvl8pPr>
            <a:lvl9pPr marL="3886200" indent="-228600" eaLnBrk="0" fontAlgn="base" hangingPunct="0">
              <a:spcBef>
                <a:spcPct val="30000"/>
              </a:spcBef>
              <a:spcAft>
                <a:spcPct val="0"/>
              </a:spcAft>
              <a:defRPr sz="1400">
                <a:solidFill>
                  <a:schemeClr val="tx1"/>
                </a:solidFill>
                <a:latin typeface="Calibri" pitchFamily="34" charset="0"/>
              </a:defRPr>
            </a:lvl9pPr>
          </a:lstStyle>
          <a:p>
            <a:pPr eaLnBrk="1" hangingPunct="1">
              <a:spcBef>
                <a:spcPct val="0"/>
              </a:spcBef>
            </a:pPr>
            <a:fld id="{D0E073A4-0EFC-4534-9814-9E811721CC12}" type="slidenum">
              <a:rPr lang="en-US" altLang="en-US" sz="1200" smtClean="0">
                <a:latin typeface="Arial" charset="0"/>
              </a:rPr>
              <a:pPr eaLnBrk="1" hangingPunct="1">
                <a:spcBef>
                  <a:spcPct val="0"/>
                </a:spcBef>
              </a:pPr>
              <a:t>366</a:t>
            </a:fld>
            <a:endParaRPr lang="en-US" altLang="en-US" sz="1200">
              <a:latin typeface="Arial" charset="0"/>
            </a:endParaRPr>
          </a:p>
        </p:txBody>
      </p:sp>
    </p:spTree>
    <p:extLst>
      <p:ext uri="{BB962C8B-B14F-4D97-AF65-F5344CB8AC3E}">
        <p14:creationId xmlns:p14="http://schemas.microsoft.com/office/powerpoint/2010/main" val="2666736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371</a:t>
            </a:fld>
            <a:endParaRPr lang="en-US"/>
          </a:p>
        </p:txBody>
      </p:sp>
    </p:spTree>
    <p:extLst>
      <p:ext uri="{BB962C8B-B14F-4D97-AF65-F5344CB8AC3E}">
        <p14:creationId xmlns:p14="http://schemas.microsoft.com/office/powerpoint/2010/main" val="3589641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373</a:t>
            </a:fld>
            <a:endParaRPr lang="en-US"/>
          </a:p>
        </p:txBody>
      </p:sp>
    </p:spTree>
    <p:extLst>
      <p:ext uri="{BB962C8B-B14F-4D97-AF65-F5344CB8AC3E}">
        <p14:creationId xmlns:p14="http://schemas.microsoft.com/office/powerpoint/2010/main" val="4247304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6F8F3A8-3050-415E-BFF6-FEA26B124B24}" type="slidenum">
              <a:rPr lang="en-US" smtClean="0"/>
              <a:pPr>
                <a:defRPr/>
              </a:pPr>
              <a:t>375</a:t>
            </a:fld>
            <a:endParaRPr lang="en-US"/>
          </a:p>
        </p:txBody>
      </p:sp>
    </p:spTree>
    <p:extLst>
      <p:ext uri="{BB962C8B-B14F-4D97-AF65-F5344CB8AC3E}">
        <p14:creationId xmlns:p14="http://schemas.microsoft.com/office/powerpoint/2010/main" val="2957434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443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689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163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86125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6269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7526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841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2"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1"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5D2A4A4-949B-4579-B3EA-07F54A7D3DA1}" type="datetimeFigureOut">
              <a:rPr lang="en-US"/>
              <a:pPr>
                <a:defRPr/>
              </a:pPr>
              <a:t>12/12/2018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60FEE7-0BD3-4076-A06B-FB5967C80ED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0E2C9E3-5C41-481A-96D0-FB21B5A57A19}" type="datetimeFigureOut">
              <a:rPr lang="en-US"/>
              <a:pPr>
                <a:defRPr/>
              </a:pPr>
              <a:t>12/12/2018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137A59-0034-407C-BBC2-0301B1C32E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2"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1"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1DA3520-00F1-41FE-8025-72ED5E90AAA0}" type="datetimeFigureOut">
              <a:rPr lang="en-US"/>
              <a:pPr>
                <a:defRPr/>
              </a:pPr>
              <a:t>12/12/2018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129E1C-7A0C-4959-B307-AC781B15A7F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C9E5C3E-68C5-4ACE-B991-1DB15545ADC8}" type="datetimeFigureOut">
              <a:rPr lang="en-US"/>
              <a:pPr>
                <a:defRPr/>
              </a:pPr>
              <a:t>12/12/2018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78A2AA-7B16-4CB8-8E8C-32F4E17E79D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8" cy="639763"/>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1083B9E-4AE5-4B6F-8725-516F54FB5139}" type="datetimeFigureOut">
              <a:rPr lang="en-US"/>
              <a:pPr>
                <a:defRPr/>
              </a:pPr>
              <a:t>12/12/2018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B26E47F-ED3F-49D5-83D7-2C611EA7651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6423B6-E69A-4C77-821C-C54C43416526}" type="datetimeFigureOut">
              <a:rPr lang="en-US"/>
              <a:pPr>
                <a:defRPr/>
              </a:pPr>
              <a:t>12/12/2018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29D4A6C-675F-4712-B3CC-1BE7CF40C3E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America in Bible Prophecy">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174DF3-0F1D-4165-A968-602D7CABE066}" type="datetimeFigureOut">
              <a:rPr lang="en-US"/>
              <a:pPr>
                <a:defRPr/>
              </a:pPr>
              <a:t>12/12/2018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AE3618D-E3C8-408C-8461-F14B7D6960C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182" indent="0">
              <a:buNone/>
              <a:defRPr sz="1200"/>
            </a:lvl2pPr>
            <a:lvl3pPr marL="914364" indent="0">
              <a:buNone/>
              <a:defRPr sz="1000"/>
            </a:lvl3pPr>
            <a:lvl4pPr marL="1371545" indent="0">
              <a:buNone/>
              <a:defRPr sz="800"/>
            </a:lvl4pPr>
            <a:lvl5pPr marL="1828727" indent="0">
              <a:buNone/>
              <a:defRPr sz="800"/>
            </a:lvl5pPr>
            <a:lvl6pPr marL="2285909" indent="0">
              <a:buNone/>
              <a:defRPr sz="800"/>
            </a:lvl6pPr>
            <a:lvl7pPr marL="2743091" indent="0">
              <a:buNone/>
              <a:defRPr sz="800"/>
            </a:lvl7pPr>
            <a:lvl8pPr marL="3200272" indent="0">
              <a:buNone/>
              <a:defRPr sz="800"/>
            </a:lvl8pPr>
            <a:lvl9pPr marL="3657454" indent="0">
              <a:buNone/>
              <a:defRPr sz="8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B23F365-ABC3-4346-96D1-760A91325F99}" type="datetimeFigureOut">
              <a:rPr lang="en-US"/>
              <a:pPr>
                <a:defRPr/>
              </a:pPr>
              <a:t>12/12/2018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15F8BF-EA6C-4B34-8AAF-E89313237CA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2"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1" indent="0">
              <a:buNone/>
              <a:defRPr sz="2000"/>
            </a:lvl7pPr>
            <a:lvl8pPr marL="3200272" indent="0">
              <a:buNone/>
              <a:defRPr sz="2000"/>
            </a:lvl8pPr>
            <a:lvl9pPr marL="3657454" indent="0">
              <a:buNone/>
              <a:defRPr sz="2000"/>
            </a:lvl9pPr>
          </a:lstStyle>
          <a:p>
            <a:pPr lvl="0"/>
            <a:endParaRPr lang="en-US"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182" indent="0">
              <a:buNone/>
              <a:defRPr sz="1200"/>
            </a:lvl2pPr>
            <a:lvl3pPr marL="914364" indent="0">
              <a:buNone/>
              <a:defRPr sz="1000"/>
            </a:lvl3pPr>
            <a:lvl4pPr marL="1371545" indent="0">
              <a:buNone/>
              <a:defRPr sz="800"/>
            </a:lvl4pPr>
            <a:lvl5pPr marL="1828727" indent="0">
              <a:buNone/>
              <a:defRPr sz="800"/>
            </a:lvl5pPr>
            <a:lvl6pPr marL="2285909" indent="0">
              <a:buNone/>
              <a:defRPr sz="800"/>
            </a:lvl6pPr>
            <a:lvl7pPr marL="2743091" indent="0">
              <a:buNone/>
              <a:defRPr sz="800"/>
            </a:lvl7pPr>
            <a:lvl8pPr marL="3200272" indent="0">
              <a:buNone/>
              <a:defRPr sz="800"/>
            </a:lvl8pPr>
            <a:lvl9pPr marL="3657454" indent="0">
              <a:buNone/>
              <a:defRPr sz="8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44ED0A6-671A-4B7A-A62C-915B7EFF9D8E}" type="datetimeFigureOut">
              <a:rPr lang="en-US"/>
              <a:pPr>
                <a:defRPr/>
              </a:pPr>
              <a:t>12/12/2018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0561FD-BA33-4861-91CE-C5FBB5011CC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AABA080-5CCB-4426-BD12-6429088C4529}" type="datetimeFigureOut">
              <a:rPr lang="en-US"/>
              <a:pPr>
                <a:defRPr/>
              </a:pPr>
              <a:t>12/12/2018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529337-E5BC-4C08-89EC-51F2934CCBF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37B282C-56ED-43AF-AC9B-5AAC6221CB87}" type="datetimeFigureOut">
              <a:rPr lang="en-US"/>
              <a:pPr>
                <a:defRPr/>
              </a:pPr>
              <a:t>12/12/2018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BD9954-4760-45A3-8E25-04DFDA492DC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63363-4563-4B51-96D1-0D6B6104B6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F7E222-83FD-4401-9BCB-E2AED6A6A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79E06C-F1D5-466E-9012-0055E8B7C9D9}"/>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82549F7A-38D9-4551-8831-944D4267E4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DF477-A853-449B-829F-D186F4743E13}"/>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779968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9347-9343-4820-9124-1D80A42A0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E7DEE8-7E6C-4DF2-9C17-C2980B38D7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C260B7-F3AF-4B8D-86BE-999279949244}"/>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7976390B-0147-4B8F-93A9-DBBBC11C14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00419-7C89-4352-A160-5B4EDC2F8DA1}"/>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3810076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F67F6-EEF0-4E5F-B917-162B8DCAD2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58BB89-45C8-49D3-8FD8-1FC94C1144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4BA2EC-286C-49E3-92CD-130F63A2FFAD}"/>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B00DDA5C-888E-4D59-A97C-6FB733E62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87370-AB13-47BD-B463-D8341E499606}"/>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1225564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EB51-0897-43C3-B146-BFA73A1078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AB8A4A-EDFF-4EFB-ABC3-44314EE6BC9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73097A-0FC2-4519-B2A7-C6EBBB77F0D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8DA26B-B693-42EB-BA19-F9C685B66E84}"/>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6" name="Footer Placeholder 5">
            <a:extLst>
              <a:ext uri="{FF2B5EF4-FFF2-40B4-BE49-F238E27FC236}">
                <a16:creationId xmlns:a16="http://schemas.microsoft.com/office/drawing/2014/main" id="{76EC286D-BBB0-4A6F-AD99-22D2BBDEA8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6469A-DB53-43ED-B995-02AED5F283E5}"/>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2101859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7088-1A98-4C58-A71D-8D3CBD4F99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1E2309-4795-4E3A-8BD3-5EE42D7C35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AF228A6-DB71-4137-8A5D-C5BC8E4C1E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E4ECC3-C9AA-4CA5-BACE-2D2DF1433A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C646ADD-8DE1-42DA-A80C-7C9CA200501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E2762C-33C7-40C9-A29F-9282DF1179A8}"/>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8" name="Footer Placeholder 7">
            <a:extLst>
              <a:ext uri="{FF2B5EF4-FFF2-40B4-BE49-F238E27FC236}">
                <a16:creationId xmlns:a16="http://schemas.microsoft.com/office/drawing/2014/main" id="{94B7C7DB-FF37-479A-A3C9-B967C48250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89C720-AEF8-43E7-9E39-2CDD0D0CC158}"/>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1639618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F383-D54B-489F-B1E2-145F2C14BC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10D05B-1CA3-49B2-ACCE-5A3A21012EA0}"/>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4" name="Footer Placeholder 3">
            <a:extLst>
              <a:ext uri="{FF2B5EF4-FFF2-40B4-BE49-F238E27FC236}">
                <a16:creationId xmlns:a16="http://schemas.microsoft.com/office/drawing/2014/main" id="{897CEBA3-6339-4F19-B80D-7F6D6286B3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5BFAD9-CB37-4754-8526-539CD4984C89}"/>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3826861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3C330-D6C4-4647-B7BE-B543647A1DBC}"/>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3" name="Footer Placeholder 2">
            <a:extLst>
              <a:ext uri="{FF2B5EF4-FFF2-40B4-BE49-F238E27FC236}">
                <a16:creationId xmlns:a16="http://schemas.microsoft.com/office/drawing/2014/main" id="{C9D6BDD1-B6AA-4F7B-BAB5-9EC28AAF87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EC6200-42C2-4373-87FE-8E55F52A9D05}"/>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311851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88371-A665-4F3D-965E-55FC6620B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08EB11-6B5D-48C4-8B6C-068DBAF9B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38FD91-3624-4D16-A705-68D5F04C3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360903-0F5F-49DE-A6F0-86CCC083F5E1}"/>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6" name="Footer Placeholder 5">
            <a:extLst>
              <a:ext uri="{FF2B5EF4-FFF2-40B4-BE49-F238E27FC236}">
                <a16:creationId xmlns:a16="http://schemas.microsoft.com/office/drawing/2014/main" id="{B4CF9224-C4A6-48D0-A28C-616046B21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A04C64-BF2A-4A96-8C25-A83C893B4F6F}"/>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2620639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55636-8D0D-4EF8-94A4-A798BDE38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12CF90-5B84-4DB9-B7CB-54695503E6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B813F1-5624-4A0A-A332-CD0F097E23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22A989-4497-48A7-A06A-2971ACB4A48B}"/>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6" name="Footer Placeholder 5">
            <a:extLst>
              <a:ext uri="{FF2B5EF4-FFF2-40B4-BE49-F238E27FC236}">
                <a16:creationId xmlns:a16="http://schemas.microsoft.com/office/drawing/2014/main" id="{003DFBBE-C5EE-48FE-A351-481085F33B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369ED-0A81-481A-9E11-74F1233E30CE}"/>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2272228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15E5-EC8C-46CB-A758-CBA0E01EDC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6364A-93FC-4BB4-9699-F02CCC3E17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59B62-15B9-4099-939A-3B5FD05E410A}"/>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7ECBC3F0-0B8F-4E9A-8ECC-15EBA9CDB2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87E05-9C71-44B9-8311-DBD54B3BD731}"/>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3996237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97DD5-EDCE-4C39-9B6C-F5830A903D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E5E4ED-4822-46C3-9C7F-7D134F745CA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1BB4AF-EAF2-4D16-9F58-13E923441403}"/>
              </a:ext>
            </a:extLst>
          </p:cNvPr>
          <p:cNvSpPr>
            <a:spLocks noGrp="1"/>
          </p:cNvSpPr>
          <p:nvPr>
            <p:ph type="dt" sz="half" idx="10"/>
          </p:nvPr>
        </p:nvSpPr>
        <p:spPr/>
        <p:txBody>
          <a:body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FC82FDDE-8B9B-4A8D-834B-3E8CBBBC80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61741-4501-4762-8323-6246EFDA8F8D}"/>
              </a:ext>
            </a:extLst>
          </p:cNvPr>
          <p:cNvSpPr>
            <a:spLocks noGrp="1"/>
          </p:cNvSpPr>
          <p:nvPr>
            <p:ph type="sldNum" sz="quarter" idx="12"/>
          </p:nvPr>
        </p:nvSpPr>
        <p:spPr/>
        <p:txBody>
          <a:bodyPr/>
          <a:lstStyle/>
          <a:p>
            <a:fld id="{FF308595-993F-4CEF-8897-1FB9CE9B1EAA}" type="slidenum">
              <a:rPr lang="en-US" smtClean="0"/>
              <a:t>‹#›</a:t>
            </a:fld>
            <a:endParaRPr lang="en-US"/>
          </a:p>
        </p:txBody>
      </p:sp>
    </p:spTree>
    <p:extLst>
      <p:ext uri="{BB962C8B-B14F-4D97-AF65-F5344CB8AC3E}">
        <p14:creationId xmlns:p14="http://schemas.microsoft.com/office/powerpoint/2010/main" val="274161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9"/>
            <a:ext cx="109728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2"/>
            <a:ext cx="10972800" cy="4525963"/>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6" tIns="45718" rIns="91436" bIns="45718"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3C0B1B0-12C2-4A32-B12E-475D0A54D7FE}" type="datetimeFigureOut">
              <a:rPr lang="en-US"/>
              <a:pPr>
                <a:defRPr/>
              </a:pPr>
              <a:t>12/12/2018</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6" tIns="45718" rIns="91436" bIns="45718"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36" tIns="45718" rIns="91436" bIns="45718"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C1ABABE-7D37-422E-949A-921CFBA4EEF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2" algn="ctr" rtl="0" fontAlgn="base">
        <a:spcBef>
          <a:spcPct val="0"/>
        </a:spcBef>
        <a:spcAft>
          <a:spcPct val="0"/>
        </a:spcAft>
        <a:defRPr sz="4400">
          <a:solidFill>
            <a:schemeClr val="tx1"/>
          </a:solidFill>
          <a:latin typeface="Calibri" pitchFamily="34" charset="0"/>
        </a:defRPr>
      </a:lvl6pPr>
      <a:lvl7pPr marL="914364" algn="ctr" rtl="0" fontAlgn="base">
        <a:spcBef>
          <a:spcPct val="0"/>
        </a:spcBef>
        <a:spcAft>
          <a:spcPct val="0"/>
        </a:spcAft>
        <a:defRPr sz="4400">
          <a:solidFill>
            <a:schemeClr val="tx1"/>
          </a:solidFill>
          <a:latin typeface="Calibri" pitchFamily="34" charset="0"/>
        </a:defRPr>
      </a:lvl7pPr>
      <a:lvl8pPr marL="1371545" algn="ctr" rtl="0" fontAlgn="base">
        <a:spcBef>
          <a:spcPct val="0"/>
        </a:spcBef>
        <a:spcAft>
          <a:spcPct val="0"/>
        </a:spcAft>
        <a:defRPr sz="4400">
          <a:solidFill>
            <a:schemeClr val="tx1"/>
          </a:solidFill>
          <a:latin typeface="Calibri" pitchFamily="34" charset="0"/>
        </a:defRPr>
      </a:lvl8pPr>
      <a:lvl9pPr marL="1828727" algn="ctr" rtl="0" fontAlgn="base">
        <a:spcBef>
          <a:spcPct val="0"/>
        </a:spcBef>
        <a:spcAft>
          <a:spcPct val="0"/>
        </a:spcAft>
        <a:defRPr sz="4400">
          <a:solidFill>
            <a:schemeClr val="tx1"/>
          </a:solidFill>
          <a:latin typeface="Calibri" pitchFamily="34" charset="0"/>
        </a:defRPr>
      </a:lvl9pPr>
    </p:titleStyle>
    <p:bodyStyle>
      <a:lvl1pPr marL="342887" indent="-342887"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20" indent="-28573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54" indent="-22859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36" indent="-22859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17" indent="-22859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499"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4"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4" rtl="0" eaLnBrk="1" latinLnBrk="0" hangingPunct="1">
        <a:defRPr sz="1800" kern="1200">
          <a:solidFill>
            <a:schemeClr val="tx1"/>
          </a:solidFill>
          <a:latin typeface="+mn-lt"/>
          <a:ea typeface="+mn-ea"/>
          <a:cs typeface="+mn-cs"/>
        </a:defRPr>
      </a:lvl1pPr>
      <a:lvl2pPr marL="457182" algn="l" defTabSz="914364" rtl="0" eaLnBrk="1" latinLnBrk="0" hangingPunct="1">
        <a:defRPr sz="1800" kern="1200">
          <a:solidFill>
            <a:schemeClr val="tx1"/>
          </a:solidFill>
          <a:latin typeface="+mn-lt"/>
          <a:ea typeface="+mn-ea"/>
          <a:cs typeface="+mn-cs"/>
        </a:defRPr>
      </a:lvl2pPr>
      <a:lvl3pPr marL="914364" algn="l" defTabSz="914364" rtl="0" eaLnBrk="1" latinLnBrk="0" hangingPunct="1">
        <a:defRPr sz="1800" kern="1200">
          <a:solidFill>
            <a:schemeClr val="tx1"/>
          </a:solidFill>
          <a:latin typeface="+mn-lt"/>
          <a:ea typeface="+mn-ea"/>
          <a:cs typeface="+mn-cs"/>
        </a:defRPr>
      </a:lvl3pPr>
      <a:lvl4pPr marL="1371545" algn="l" defTabSz="914364" rtl="0" eaLnBrk="1" latinLnBrk="0" hangingPunct="1">
        <a:defRPr sz="1800" kern="1200">
          <a:solidFill>
            <a:schemeClr val="tx1"/>
          </a:solidFill>
          <a:latin typeface="+mn-lt"/>
          <a:ea typeface="+mn-ea"/>
          <a:cs typeface="+mn-cs"/>
        </a:defRPr>
      </a:lvl4pPr>
      <a:lvl5pPr marL="1828727" algn="l" defTabSz="914364" rtl="0" eaLnBrk="1" latinLnBrk="0" hangingPunct="1">
        <a:defRPr sz="1800" kern="1200">
          <a:solidFill>
            <a:schemeClr val="tx1"/>
          </a:solidFill>
          <a:latin typeface="+mn-lt"/>
          <a:ea typeface="+mn-ea"/>
          <a:cs typeface="+mn-cs"/>
        </a:defRPr>
      </a:lvl5pPr>
      <a:lvl6pPr marL="2285909" algn="l" defTabSz="914364" rtl="0" eaLnBrk="1" latinLnBrk="0" hangingPunct="1">
        <a:defRPr sz="1800" kern="1200">
          <a:solidFill>
            <a:schemeClr val="tx1"/>
          </a:solidFill>
          <a:latin typeface="+mn-lt"/>
          <a:ea typeface="+mn-ea"/>
          <a:cs typeface="+mn-cs"/>
        </a:defRPr>
      </a:lvl6pPr>
      <a:lvl7pPr marL="2743091" algn="l" defTabSz="914364" rtl="0" eaLnBrk="1" latinLnBrk="0" hangingPunct="1">
        <a:defRPr sz="1800" kern="1200">
          <a:solidFill>
            <a:schemeClr val="tx1"/>
          </a:solidFill>
          <a:latin typeface="+mn-lt"/>
          <a:ea typeface="+mn-ea"/>
          <a:cs typeface="+mn-cs"/>
        </a:defRPr>
      </a:lvl7pPr>
      <a:lvl8pPr marL="3200272" algn="l" defTabSz="914364" rtl="0" eaLnBrk="1" latinLnBrk="0" hangingPunct="1">
        <a:defRPr sz="1800" kern="1200">
          <a:solidFill>
            <a:schemeClr val="tx1"/>
          </a:solidFill>
          <a:latin typeface="+mn-lt"/>
          <a:ea typeface="+mn-ea"/>
          <a:cs typeface="+mn-cs"/>
        </a:defRPr>
      </a:lvl8pPr>
      <a:lvl9pPr marL="3657454" algn="l" defTabSz="91436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7E2037-7B0D-4B57-A68E-50736303B3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America in Bible Prophecy</a:t>
            </a:r>
          </a:p>
        </p:txBody>
      </p:sp>
      <p:sp>
        <p:nvSpPr>
          <p:cNvPr id="3" name="Text Placeholder 2">
            <a:extLst>
              <a:ext uri="{FF2B5EF4-FFF2-40B4-BE49-F238E27FC236}">
                <a16:creationId xmlns:a16="http://schemas.microsoft.com/office/drawing/2014/main" id="{822B7147-3583-4565-AA3E-7608E9F4D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DF14E-C8D4-4A93-8CE9-992DFCD023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EE79E-F533-4D1C-8438-AA35420C0B6C}" type="datetimeFigureOut">
              <a:rPr lang="en-US" smtClean="0"/>
              <a:t>12/12/2018</a:t>
            </a:fld>
            <a:endParaRPr lang="en-US"/>
          </a:p>
        </p:txBody>
      </p:sp>
      <p:sp>
        <p:nvSpPr>
          <p:cNvPr id="5" name="Footer Placeholder 4">
            <a:extLst>
              <a:ext uri="{FF2B5EF4-FFF2-40B4-BE49-F238E27FC236}">
                <a16:creationId xmlns:a16="http://schemas.microsoft.com/office/drawing/2014/main" id="{59488F57-F83C-48F4-843B-629A8EDE8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F49435-1175-4F73-A00C-92B3A90609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08595-993F-4CEF-8897-1FB9CE9B1EAA}" type="slidenum">
              <a:rPr lang="en-US" smtClean="0"/>
              <a:t>‹#›</a:t>
            </a:fld>
            <a:endParaRPr lang="en-US"/>
          </a:p>
        </p:txBody>
      </p:sp>
    </p:spTree>
    <p:extLst>
      <p:ext uri="{BB962C8B-B14F-4D97-AF65-F5344CB8AC3E}">
        <p14:creationId xmlns:p14="http://schemas.microsoft.com/office/powerpoint/2010/main" val="29985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biblehub.com/revelation/17-3.htm" TargetMode="External"/><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hyperlink" Target="https://biblehub.com/revelation/17-6.htm" TargetMode="External"/><Relationship Id="rId5" Type="http://schemas.openxmlformats.org/officeDocument/2006/relationships/hyperlink" Target="https://biblehub.com/revelation/17-5.htm" TargetMode="External"/><Relationship Id="rId4" Type="http://schemas.openxmlformats.org/officeDocument/2006/relationships/hyperlink" Target="https://biblehub.com/revelation/17-4.htm"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jpe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gif"/><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90.jpe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image" Target="../media/image100.jpe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87.jpeg"/><Relationship Id="rId7" Type="http://schemas.openxmlformats.org/officeDocument/2006/relationships/image" Target="../media/image113.jpeg"/><Relationship Id="rId2" Type="http://schemas.openxmlformats.org/officeDocument/2006/relationships/image" Target="../media/image86.jpg"/><Relationship Id="rId1" Type="http://schemas.openxmlformats.org/officeDocument/2006/relationships/slideLayout" Target="../slideLayouts/slideLayout7.xml"/><Relationship Id="rId6" Type="http://schemas.openxmlformats.org/officeDocument/2006/relationships/image" Target="../media/image112.jpg"/><Relationship Id="rId5" Type="http://schemas.openxmlformats.org/officeDocument/2006/relationships/image" Target="../media/image111.jpg"/><Relationship Id="rId4" Type="http://schemas.openxmlformats.org/officeDocument/2006/relationships/image" Target="../media/image110.jpg"/><Relationship Id="rId9" Type="http://schemas.openxmlformats.org/officeDocument/2006/relationships/image" Target="../media/image115.jp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eg"/><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3" Type="http://schemas.openxmlformats.org/officeDocument/2006/relationships/hyperlink" Target="https://biblehub.com/revelation/17-2.htm" TargetMode="External"/><Relationship Id="rId7" Type="http://schemas.openxmlformats.org/officeDocument/2006/relationships/hyperlink" Target="https://biblehub.com/revelation/17-6.htm" TargetMode="External"/><Relationship Id="rId2" Type="http://schemas.openxmlformats.org/officeDocument/2006/relationships/image" Target="../media/image133.png"/><Relationship Id="rId1" Type="http://schemas.openxmlformats.org/officeDocument/2006/relationships/slideLayout" Target="../slideLayouts/slideLayout7.xml"/><Relationship Id="rId6" Type="http://schemas.openxmlformats.org/officeDocument/2006/relationships/hyperlink" Target="https://biblehub.com/revelation/17-5.htm" TargetMode="External"/><Relationship Id="rId5" Type="http://schemas.openxmlformats.org/officeDocument/2006/relationships/hyperlink" Target="https://biblehub.com/revelation/17-4.htm" TargetMode="External"/><Relationship Id="rId4" Type="http://schemas.openxmlformats.org/officeDocument/2006/relationships/hyperlink" Target="https://biblehub.com/revelation/17-3.htm" TargetMode="Externa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jpg"/><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58.jpeg"/><Relationship Id="rId4" Type="http://schemas.openxmlformats.org/officeDocument/2006/relationships/image" Target="../media/image157.jpeg"/></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2" Type="http://schemas.openxmlformats.org/officeDocument/2006/relationships/image" Target="../media/image163.gif"/><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66.jpeg"/><Relationship Id="rId1" Type="http://schemas.openxmlformats.org/officeDocument/2006/relationships/slideLayout" Target="../slideLayouts/slideLayout7.xml"/><Relationship Id="rId4" Type="http://schemas.openxmlformats.org/officeDocument/2006/relationships/image" Target="../media/image165.jpeg"/></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2" Type="http://schemas.openxmlformats.org/officeDocument/2006/relationships/image" Target="../media/image173.jpg"/><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7.xml"/></Relationships>
</file>

<file path=ppt/slides/_rels/slide40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1" y="481175"/>
            <a:ext cx="7810500" cy="588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6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01 WORKSHOP\gavi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88" y="228601"/>
            <a:ext cx="4367213" cy="642474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867400" y="4631113"/>
            <a:ext cx="5905500" cy="19811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latin typeface="Baskerville Old Face" panose="02020602080505020303" pitchFamily="18" charset="0"/>
                <a:cs typeface="Arial" panose="020B0604020202020204" pitchFamily="34" charset="0"/>
              </a:rPr>
              <a:t>Dr. Gavin Finley</a:t>
            </a:r>
          </a:p>
          <a:p>
            <a:pPr algn="ctr"/>
            <a:r>
              <a:rPr lang="en-US" sz="5400" dirty="0">
                <a:latin typeface="Baskerville Old Face" panose="02020602080505020303" pitchFamily="18" charset="0"/>
                <a:cs typeface="Arial" panose="020B0604020202020204" pitchFamily="34" charset="0"/>
              </a:rPr>
              <a:t>EndTimePilgrim.org</a:t>
            </a:r>
          </a:p>
        </p:txBody>
      </p:sp>
      <p:sp>
        <p:nvSpPr>
          <p:cNvPr id="4" name="Rectangle 3">
            <a:extLst>
              <a:ext uri="{FF2B5EF4-FFF2-40B4-BE49-F238E27FC236}">
                <a16:creationId xmlns:a16="http://schemas.microsoft.com/office/drawing/2014/main" id="{109AB95D-8B14-4DD0-98F4-1D755C0B7DF6}"/>
              </a:ext>
            </a:extLst>
          </p:cNvPr>
          <p:cNvSpPr/>
          <p:nvPr/>
        </p:nvSpPr>
        <p:spPr>
          <a:xfrm>
            <a:off x="5867400" y="4672143"/>
            <a:ext cx="5905500" cy="19811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accent5">
                    <a:lumMod val="75000"/>
                  </a:schemeClr>
                </a:solidFill>
                <a:latin typeface="Baskerville Old Face" panose="02020602080505020303" pitchFamily="18" charset="0"/>
                <a:cs typeface="Arial" panose="020B0604020202020204" pitchFamily="34" charset="0"/>
              </a:rPr>
              <a:t>Dr. Gavin Finley</a:t>
            </a:r>
          </a:p>
          <a:p>
            <a:pPr algn="ctr"/>
            <a:r>
              <a:rPr lang="en-US" sz="4800" dirty="0">
                <a:solidFill>
                  <a:schemeClr val="accent5">
                    <a:lumMod val="75000"/>
                  </a:schemeClr>
                </a:solidFill>
                <a:latin typeface="Baskerville Old Face" panose="02020602080505020303" pitchFamily="18" charset="0"/>
                <a:cs typeface="Arial" panose="020B0604020202020204" pitchFamily="34" charset="0"/>
              </a:rPr>
              <a:t>EndTimePilgrim.org</a:t>
            </a:r>
          </a:p>
        </p:txBody>
      </p:sp>
      <p:sp>
        <p:nvSpPr>
          <p:cNvPr id="5" name="Rectangle 4">
            <a:extLst>
              <a:ext uri="{FF2B5EF4-FFF2-40B4-BE49-F238E27FC236}">
                <a16:creationId xmlns:a16="http://schemas.microsoft.com/office/drawing/2014/main" id="{FC2E1A96-42F8-48C7-BABF-1F49CD73DFA1}"/>
              </a:ext>
            </a:extLst>
          </p:cNvPr>
          <p:cNvSpPr/>
          <p:nvPr/>
        </p:nvSpPr>
        <p:spPr>
          <a:xfrm>
            <a:off x="5867400" y="245688"/>
            <a:ext cx="5905500" cy="40977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C000"/>
                </a:solidFill>
                <a:latin typeface="Baskerville Old Face" panose="02020602080505020303" pitchFamily="18" charset="0"/>
                <a:cs typeface="Arial" panose="020B0604020202020204" pitchFamily="34" charset="0"/>
              </a:rPr>
              <a:t>America, the UK, Russia, Germany, and France in </a:t>
            </a:r>
          </a:p>
          <a:p>
            <a:pPr algn="ctr"/>
            <a:r>
              <a:rPr lang="en-US" sz="5400" dirty="0">
                <a:solidFill>
                  <a:srgbClr val="FFC000"/>
                </a:solidFill>
                <a:latin typeface="Baskerville Old Face" panose="02020602080505020303" pitchFamily="18" charset="0"/>
                <a:cs typeface="Arial" panose="020B0604020202020204" pitchFamily="34" charset="0"/>
              </a:rPr>
              <a:t>Bible Prophecy</a:t>
            </a:r>
          </a:p>
        </p:txBody>
      </p:sp>
    </p:spTree>
    <p:extLst>
      <p:ext uri="{BB962C8B-B14F-4D97-AF65-F5344CB8AC3E}">
        <p14:creationId xmlns:p14="http://schemas.microsoft.com/office/powerpoint/2010/main" val="969297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FFEFC4-5978-4683-A247-3E5A2E9FD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143" y="428"/>
            <a:ext cx="10285714" cy="6857143"/>
          </a:xfrm>
          <a:prstGeom prst="rect">
            <a:avLst/>
          </a:prstGeom>
        </p:spPr>
      </p:pic>
    </p:spTree>
    <p:extLst>
      <p:ext uri="{BB962C8B-B14F-4D97-AF65-F5344CB8AC3E}">
        <p14:creationId xmlns:p14="http://schemas.microsoft.com/office/powerpoint/2010/main" val="230202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51289"/>
            <a:ext cx="11582400" cy="5509200"/>
          </a:xfrm>
          <a:prstGeom prst="rect">
            <a:avLst/>
          </a:prstGeom>
        </p:spPr>
        <p:txBody>
          <a:bodyPr wrap="square">
            <a:spAutoFit/>
          </a:bodyPr>
          <a:lstStyle/>
          <a:p>
            <a:pPr algn="ctr" fontAlgn="t"/>
            <a:r>
              <a:rPr lang="en-US" sz="4400" dirty="0">
                <a:solidFill>
                  <a:srgbClr val="FFC000"/>
                </a:solidFill>
                <a:latin typeface="Calibri" panose="020F0502020204030204" pitchFamily="34" charset="0"/>
                <a:cs typeface="Calibri" panose="020F0502020204030204" pitchFamily="34" charset="0"/>
              </a:rPr>
              <a:t>The big question American Christians ask is simply this. </a:t>
            </a:r>
            <a:r>
              <a:rPr lang="en-US" sz="4400" i="1" dirty="0">
                <a:solidFill>
                  <a:srgbClr val="FFFF00"/>
                </a:solidFill>
                <a:latin typeface="Calibri" panose="020F0502020204030204" pitchFamily="34" charset="0"/>
                <a:cs typeface="Calibri" panose="020F0502020204030204" pitchFamily="34" charset="0"/>
              </a:rPr>
              <a:t>Is the USA in Bible Prophecy? And how about the modern superpowers? </a:t>
            </a:r>
            <a:r>
              <a:rPr lang="en-US" sz="4400" dirty="0">
                <a:solidFill>
                  <a:srgbClr val="FFC000"/>
                </a:solidFill>
                <a:latin typeface="Calibri" panose="020F0502020204030204" pitchFamily="34" charset="0"/>
                <a:cs typeface="Calibri" panose="020F0502020204030204" pitchFamily="34" charset="0"/>
              </a:rPr>
              <a:t>Most of our Bible prophecy teachers will say, “No!” But as we unveil the Scriptures and connect the dots we are going to uncover some very telling evidence to the contrary. This video will present some things </a:t>
            </a:r>
          </a:p>
          <a:p>
            <a:pPr algn="ctr" fontAlgn="t"/>
            <a:r>
              <a:rPr lang="en-US" sz="4400" dirty="0">
                <a:solidFill>
                  <a:srgbClr val="FFC000"/>
                </a:solidFill>
                <a:latin typeface="Calibri" panose="020F0502020204030204" pitchFamily="34" charset="0"/>
                <a:cs typeface="Calibri" panose="020F0502020204030204" pitchFamily="34" charset="0"/>
              </a:rPr>
              <a:t>that not many people will have heard before. </a:t>
            </a:r>
          </a:p>
        </p:txBody>
      </p:sp>
    </p:spTree>
    <p:extLst>
      <p:ext uri="{BB962C8B-B14F-4D97-AF65-F5344CB8AC3E}">
        <p14:creationId xmlns:p14="http://schemas.microsoft.com/office/powerpoint/2010/main" val="724538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ytimg.com/vi/FwlPZ6jMolg/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
            <a:ext cx="1219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346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47700" y="351850"/>
            <a:ext cx="10896600" cy="615429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900" dirty="0">
                <a:solidFill>
                  <a:srgbClr val="FFC000"/>
                </a:solidFill>
              </a:rPr>
              <a:t>The history of the West is the story of the rise and fall of a succession of nations in Western Christendom. A series of economic and shooting wars marked the transitions between them. As we see, there is just one more nation left to reach its peak and come to its appointed climax in world history. That nation is the USA</a:t>
            </a:r>
            <a:r>
              <a:rPr lang="en-US" altLang="en-US" sz="5000" dirty="0">
                <a:solidFill>
                  <a:srgbClr val="FFC000"/>
                </a:solidFill>
              </a:rPr>
              <a:t>.</a:t>
            </a:r>
          </a:p>
        </p:txBody>
      </p:sp>
    </p:spTree>
    <p:extLst>
      <p:ext uri="{BB962C8B-B14F-4D97-AF65-F5344CB8AC3E}">
        <p14:creationId xmlns:p14="http://schemas.microsoft.com/office/powerpoint/2010/main" val="91839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D:\00 IMAGES for PowerPoint\do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1999"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68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797510"/>
            <a:ext cx="9753600" cy="5262979"/>
          </a:xfrm>
          <a:prstGeom prst="rect">
            <a:avLst/>
          </a:prstGeom>
        </p:spPr>
        <p:txBody>
          <a:bodyPr wrap="square">
            <a:spAutoFit/>
          </a:bodyPr>
          <a:lstStyle/>
          <a:p>
            <a:pPr algn="ctr" fontAlgn="t"/>
            <a:r>
              <a:rPr lang="en-US" sz="4800" dirty="0">
                <a:solidFill>
                  <a:srgbClr val="FFC000"/>
                </a:solidFill>
              </a:rPr>
              <a:t>And how about these prominent nations? These members of the </a:t>
            </a:r>
          </a:p>
          <a:p>
            <a:pPr algn="ctr" fontAlgn="t"/>
            <a:r>
              <a:rPr lang="en-US" sz="4800" dirty="0">
                <a:solidFill>
                  <a:srgbClr val="FFFF00"/>
                </a:solidFill>
              </a:rPr>
              <a:t>G-8 nations </a:t>
            </a:r>
            <a:r>
              <a:rPr lang="en-US" sz="4800" dirty="0">
                <a:solidFill>
                  <a:srgbClr val="FFC000"/>
                </a:solidFill>
              </a:rPr>
              <a:t>are superpowers past and present. They remain major players on the world scene today. Could it be that </a:t>
            </a:r>
            <a:r>
              <a:rPr lang="en-US" sz="4800" dirty="0">
                <a:solidFill>
                  <a:srgbClr val="FFFF00"/>
                </a:solidFill>
              </a:rPr>
              <a:t>a number of these </a:t>
            </a:r>
            <a:r>
              <a:rPr lang="en-US" sz="4800" dirty="0">
                <a:solidFill>
                  <a:srgbClr val="FFC000"/>
                </a:solidFill>
              </a:rPr>
              <a:t>are featured in Bible prophecy?</a:t>
            </a:r>
          </a:p>
        </p:txBody>
      </p:sp>
    </p:spTree>
    <p:extLst>
      <p:ext uri="{BB962C8B-B14F-4D97-AF65-F5344CB8AC3E}">
        <p14:creationId xmlns:p14="http://schemas.microsoft.com/office/powerpoint/2010/main" val="398426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01 WORKSHOP\G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1" y="15240"/>
            <a:ext cx="10293679" cy="68427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G8 Summit 20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818" y="4648200"/>
            <a:ext cx="3270583"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38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571500" y="51768"/>
            <a:ext cx="11049000" cy="6754464"/>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Yes, how about </a:t>
            </a:r>
            <a:r>
              <a:rPr lang="en-US" altLang="en-US" sz="5400" i="1" dirty="0">
                <a:solidFill>
                  <a:srgbClr val="FFFF00"/>
                </a:solidFill>
              </a:rPr>
              <a:t>the Brits</a:t>
            </a:r>
            <a:r>
              <a:rPr lang="en-US" altLang="en-US" sz="5400" dirty="0">
                <a:solidFill>
                  <a:srgbClr val="FFC000"/>
                </a:solidFill>
              </a:rPr>
              <a:t>, the </a:t>
            </a:r>
            <a:r>
              <a:rPr lang="en-US" altLang="en-US" sz="5400" i="1" dirty="0">
                <a:solidFill>
                  <a:srgbClr val="FFFF00"/>
                </a:solidFill>
              </a:rPr>
              <a:t>Germans</a:t>
            </a:r>
            <a:r>
              <a:rPr lang="en-US" altLang="en-US" sz="5400" dirty="0">
                <a:solidFill>
                  <a:srgbClr val="FFC000"/>
                </a:solidFill>
              </a:rPr>
              <a:t>, the </a:t>
            </a:r>
            <a:r>
              <a:rPr lang="en-US" altLang="en-US" sz="5400" i="1" dirty="0">
                <a:solidFill>
                  <a:srgbClr val="FFFF00"/>
                </a:solidFill>
              </a:rPr>
              <a:t>French</a:t>
            </a:r>
            <a:r>
              <a:rPr lang="en-US" altLang="en-US" sz="5400" dirty="0">
                <a:solidFill>
                  <a:srgbClr val="FFC000"/>
                </a:solidFill>
              </a:rPr>
              <a:t>, and the </a:t>
            </a:r>
            <a:r>
              <a:rPr lang="en-US" altLang="en-US" sz="5400" i="1" dirty="0">
                <a:solidFill>
                  <a:srgbClr val="FFFF00"/>
                </a:solidFill>
              </a:rPr>
              <a:t>Russians</a:t>
            </a:r>
            <a:r>
              <a:rPr lang="en-US" altLang="en-US" sz="5400" dirty="0">
                <a:solidFill>
                  <a:srgbClr val="FFC000"/>
                </a:solidFill>
              </a:rPr>
              <a:t>? Do they get a mention in Holy Scripture? </a:t>
            </a:r>
          </a:p>
          <a:p>
            <a:pPr algn="ctr" eaLnBrk="1" hangingPunct="1">
              <a:spcBef>
                <a:spcPct val="0"/>
              </a:spcBef>
              <a:buFontTx/>
              <a:buNone/>
            </a:pPr>
            <a:r>
              <a:rPr lang="en-US" altLang="en-US" sz="5400" dirty="0">
                <a:solidFill>
                  <a:srgbClr val="FFC000"/>
                </a:solidFill>
              </a:rPr>
              <a:t>And just how prominent is the </a:t>
            </a:r>
            <a:r>
              <a:rPr lang="en-US" altLang="en-US" sz="5400" b="1" i="1" dirty="0">
                <a:solidFill>
                  <a:srgbClr val="FFFF00"/>
                </a:solidFill>
              </a:rPr>
              <a:t>USA</a:t>
            </a:r>
            <a:r>
              <a:rPr lang="en-US" altLang="en-US" sz="5400" dirty="0">
                <a:solidFill>
                  <a:srgbClr val="FFC000"/>
                </a:solidFill>
              </a:rPr>
              <a:t> </a:t>
            </a:r>
          </a:p>
          <a:p>
            <a:pPr algn="ctr" eaLnBrk="1" hangingPunct="1">
              <a:spcBef>
                <a:spcPct val="0"/>
              </a:spcBef>
              <a:buFontTx/>
              <a:buNone/>
            </a:pPr>
            <a:r>
              <a:rPr lang="en-US" altLang="en-US" sz="5400" dirty="0">
                <a:solidFill>
                  <a:srgbClr val="FFC000"/>
                </a:solidFill>
              </a:rPr>
              <a:t>in end-time events? As we go forward in this video we shall discover that </a:t>
            </a:r>
            <a:r>
              <a:rPr lang="en-US" altLang="en-US" sz="5400" b="1" i="1" dirty="0">
                <a:solidFill>
                  <a:srgbClr val="FFFF00"/>
                </a:solidFill>
              </a:rPr>
              <a:t>all 5</a:t>
            </a:r>
            <a:r>
              <a:rPr lang="en-US" altLang="en-US" sz="5400" dirty="0">
                <a:solidFill>
                  <a:srgbClr val="FFC000"/>
                </a:solidFill>
              </a:rPr>
              <a:t> of these are referred to in </a:t>
            </a:r>
            <a:r>
              <a:rPr lang="en-US" altLang="en-US" sz="5400" dirty="0">
                <a:solidFill>
                  <a:schemeClr val="bg1"/>
                </a:solidFill>
              </a:rPr>
              <a:t>Daniel 7</a:t>
            </a:r>
            <a:r>
              <a:rPr lang="en-US" altLang="en-US" sz="5400" dirty="0">
                <a:solidFill>
                  <a:srgbClr val="FFC000"/>
                </a:solidFill>
              </a:rPr>
              <a:t>, tagged by their iconic symbology.</a:t>
            </a:r>
          </a:p>
        </p:txBody>
      </p:sp>
    </p:spTree>
    <p:extLst>
      <p:ext uri="{BB962C8B-B14F-4D97-AF65-F5344CB8AC3E}">
        <p14:creationId xmlns:p14="http://schemas.microsoft.com/office/powerpoint/2010/main" val="155152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4BBBFC-58DA-4183-98A7-3FA60EBBA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9909"/>
            <a:ext cx="11049000" cy="6877818"/>
          </a:xfrm>
          <a:prstGeom prst="rect">
            <a:avLst/>
          </a:prstGeom>
        </p:spPr>
      </p:pic>
      <p:sp>
        <p:nvSpPr>
          <p:cNvPr id="8" name="TextBox 7">
            <a:extLst>
              <a:ext uri="{FF2B5EF4-FFF2-40B4-BE49-F238E27FC236}">
                <a16:creationId xmlns:a16="http://schemas.microsoft.com/office/drawing/2014/main" id="{D07E1F9E-C1EC-46D5-8656-C9BC9E0B6D15}"/>
              </a:ext>
            </a:extLst>
          </p:cNvPr>
          <p:cNvSpPr txBox="1"/>
          <p:nvPr/>
        </p:nvSpPr>
        <p:spPr>
          <a:xfrm>
            <a:off x="914400" y="6248400"/>
            <a:ext cx="2486578" cy="584775"/>
          </a:xfrm>
          <a:prstGeom prst="rect">
            <a:avLst/>
          </a:prstGeom>
          <a:noFill/>
        </p:spPr>
        <p:txBody>
          <a:bodyPr wrap="none" rtlCol="0">
            <a:spAutoFit/>
          </a:bodyPr>
          <a:lstStyle/>
          <a:p>
            <a:r>
              <a:rPr lang="en-US" sz="3200" b="1" dirty="0"/>
              <a:t>G-7 Summit</a:t>
            </a:r>
          </a:p>
        </p:txBody>
      </p:sp>
    </p:spTree>
    <p:extLst>
      <p:ext uri="{BB962C8B-B14F-4D97-AF65-F5344CB8AC3E}">
        <p14:creationId xmlns:p14="http://schemas.microsoft.com/office/powerpoint/2010/main" val="3232700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38150" y="328767"/>
            <a:ext cx="113157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Let’s see if we can get a broad overview of America as a world power. Here is a listing of nations with the top military expenditures. As we see, Russia, the UK, France, Germany are in the top 7. Notice the one at the top of the list. </a:t>
            </a:r>
            <a:r>
              <a:rPr lang="en-US" altLang="en-US" sz="4400" dirty="0">
                <a:solidFill>
                  <a:srgbClr val="FFFF00"/>
                </a:solidFill>
              </a:rPr>
              <a:t>The USA spends more money on its military than all the other nations in the world combined! </a:t>
            </a:r>
          </a:p>
          <a:p>
            <a:pPr algn="ctr" eaLnBrk="1" hangingPunct="1">
              <a:spcBef>
                <a:spcPct val="0"/>
              </a:spcBef>
              <a:buFontTx/>
              <a:buNone/>
            </a:pPr>
            <a:r>
              <a:rPr lang="en-US" altLang="en-US" sz="4400" dirty="0">
                <a:solidFill>
                  <a:srgbClr val="FFC000"/>
                </a:solidFill>
              </a:rPr>
              <a:t>The United States of America is enormously powerful both economically and militarily.</a:t>
            </a:r>
          </a:p>
        </p:txBody>
      </p:sp>
    </p:spTree>
    <p:extLst>
      <p:ext uri="{BB962C8B-B14F-4D97-AF65-F5344CB8AC3E}">
        <p14:creationId xmlns:p14="http://schemas.microsoft.com/office/powerpoint/2010/main" val="1078392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4" descr="http://4.bp.blogspot.com/-gGnYx4-c41o/TwJldAJXJcI/AAAAAAAACnE/GhMaC1Xdz3k/s1600/global%2Bmilitary%2Bspend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112014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Picture 6" descr="http://www.motifake.com/image/demotivational-poster/small/1405/military-might-navy-airforce-demotivational-posters-14008423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5" y="1543051"/>
            <a:ext cx="6262687" cy="498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255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33412" y="421100"/>
            <a:ext cx="10925175"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Take a look at this map of air travel across this world. Look at the regions where most of the world’s </a:t>
            </a:r>
            <a:r>
              <a:rPr lang="en-US" altLang="en-US" sz="4800" b="1" i="1" dirty="0">
                <a:solidFill>
                  <a:srgbClr val="FFFF00"/>
                </a:solidFill>
              </a:rPr>
              <a:t>air traffic </a:t>
            </a:r>
            <a:r>
              <a:rPr lang="en-US" altLang="en-US" sz="4800" dirty="0">
                <a:solidFill>
                  <a:srgbClr val="FFC000"/>
                </a:solidFill>
              </a:rPr>
              <a:t>is coming from and going to. Americans travel by air more than any other people. Their dominion in this world, in war and in peace, is based upon </a:t>
            </a:r>
            <a:r>
              <a:rPr lang="en-US" altLang="en-US" sz="4800" dirty="0">
                <a:solidFill>
                  <a:srgbClr val="FFFF00"/>
                </a:solidFill>
              </a:rPr>
              <a:t>air power</a:t>
            </a:r>
            <a:r>
              <a:rPr lang="en-US" altLang="en-US" sz="4800" dirty="0">
                <a:solidFill>
                  <a:srgbClr val="FFC000"/>
                </a:solidFill>
              </a:rPr>
              <a:t>, </a:t>
            </a:r>
            <a:r>
              <a:rPr lang="en-US" altLang="en-US" sz="4800" dirty="0">
                <a:solidFill>
                  <a:srgbClr val="FFFF00"/>
                </a:solidFill>
              </a:rPr>
              <a:t>air travel</a:t>
            </a:r>
            <a:r>
              <a:rPr lang="en-US" altLang="en-US" sz="4800" dirty="0">
                <a:solidFill>
                  <a:srgbClr val="FFC000"/>
                </a:solidFill>
              </a:rPr>
              <a:t>, and now man-made orbiting </a:t>
            </a:r>
            <a:r>
              <a:rPr lang="en-US" altLang="en-US" sz="4800" dirty="0">
                <a:solidFill>
                  <a:srgbClr val="FFFF00"/>
                </a:solidFill>
              </a:rPr>
              <a:t>satellite technology</a:t>
            </a:r>
            <a:r>
              <a:rPr lang="en-US" altLang="en-US" sz="4800" dirty="0">
                <a:solidFill>
                  <a:srgbClr val="FFC000"/>
                </a:solidFill>
              </a:rPr>
              <a:t>. </a:t>
            </a:r>
            <a:endParaRPr lang="en-US" altLang="en-US" sz="4800" b="1" i="1" dirty="0">
              <a:solidFill>
                <a:srgbClr val="FFC000"/>
              </a:solidFill>
            </a:endParaRPr>
          </a:p>
        </p:txBody>
      </p:sp>
    </p:spTree>
    <p:extLst>
      <p:ext uri="{BB962C8B-B14F-4D97-AF65-F5344CB8AC3E}">
        <p14:creationId xmlns:p14="http://schemas.microsoft.com/office/powerpoint/2010/main" val="174706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ttp://metabunk.org/sk/skitched-20130827-0510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52500" y="5842341"/>
            <a:ext cx="10287000" cy="1015659"/>
          </a:xfrm>
          <a:prstGeom prst="rect">
            <a:avLst/>
          </a:prstGeom>
          <a:solidFill>
            <a:schemeClr val="tx2">
              <a:lumMod val="50000"/>
            </a:schemeClr>
          </a:solidFill>
        </p:spPr>
        <p:txBody>
          <a:bodyPr wrap="square" lIns="91436" tIns="45718" rIns="91436" bIns="45718" rtlCol="0">
            <a:spAutoFit/>
          </a:bodyPr>
          <a:lstStyle/>
          <a:p>
            <a:pPr algn="ctr"/>
            <a:r>
              <a:rPr lang="en-US" sz="6000" dirty="0">
                <a:solidFill>
                  <a:srgbClr val="D2401E"/>
                </a:solidFill>
              </a:rPr>
              <a:t>Air traffic across the world</a:t>
            </a:r>
          </a:p>
        </p:txBody>
      </p:sp>
    </p:spTree>
    <p:extLst>
      <p:ext uri="{BB962C8B-B14F-4D97-AF65-F5344CB8AC3E}">
        <p14:creationId xmlns:p14="http://schemas.microsoft.com/office/powerpoint/2010/main" val="3159881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95300" y="667321"/>
            <a:ext cx="1120140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In fact there are many places in Holy Scripture that refer to the USA. As we shall discover, a big slam-dunk proof of this is sitting there right in front of us in </a:t>
            </a:r>
            <a:r>
              <a:rPr lang="en-US" altLang="en-US" sz="4400" dirty="0">
                <a:solidFill>
                  <a:schemeClr val="bg1"/>
                </a:solidFill>
              </a:rPr>
              <a:t>Daniel chapter 7</a:t>
            </a:r>
            <a:r>
              <a:rPr lang="en-US" altLang="en-US" sz="4400" dirty="0">
                <a:solidFill>
                  <a:srgbClr val="FFC000"/>
                </a:solidFill>
              </a:rPr>
              <a:t>. It is hidden in plain sight. But are our popular Bible prophecy teachers looking into this matter? Are they giving this issue the diligence it deserves? Are we as Christian believers even interested?  </a:t>
            </a:r>
          </a:p>
        </p:txBody>
      </p:sp>
    </p:spTree>
    <p:extLst>
      <p:ext uri="{BB962C8B-B14F-4D97-AF65-F5344CB8AC3E}">
        <p14:creationId xmlns:p14="http://schemas.microsoft.com/office/powerpoint/2010/main" val="2786902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ndtime.com/wp-content/uploads/four-beasts.png">
            <a:extLst>
              <a:ext uri="{FF2B5EF4-FFF2-40B4-BE49-F238E27FC236}">
                <a16:creationId xmlns:a16="http://schemas.microsoft.com/office/drawing/2014/main" id="{1CEB8D02-CE7F-4B4F-B1E5-C9BC7E83F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899" y="194241"/>
            <a:ext cx="8458201" cy="646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093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6350" y="889845"/>
            <a:ext cx="9639300" cy="5078309"/>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latin typeface="Calibri" panose="020F0502020204030204" pitchFamily="34" charset="0"/>
                <a:cs typeface="Calibri" panose="020F0502020204030204" pitchFamily="34" charset="0"/>
              </a:rPr>
              <a:t>Let us look very specifically at the prophecy of </a:t>
            </a:r>
            <a:r>
              <a:rPr lang="en-US" sz="5400" dirty="0">
                <a:solidFill>
                  <a:schemeClr val="bg1"/>
                </a:solidFill>
                <a:latin typeface="Calibri" panose="020F0502020204030204" pitchFamily="34" charset="0"/>
                <a:cs typeface="Calibri" panose="020F0502020204030204" pitchFamily="34" charset="0"/>
              </a:rPr>
              <a:t>Daniel 7</a:t>
            </a:r>
            <a:r>
              <a:rPr lang="en-US" sz="5400" dirty="0">
                <a:solidFill>
                  <a:srgbClr val="FFC000"/>
                </a:solidFill>
                <a:latin typeface="Calibri" panose="020F0502020204030204" pitchFamily="34" charset="0"/>
                <a:cs typeface="Calibri" panose="020F0502020204030204" pitchFamily="34" charset="0"/>
              </a:rPr>
              <a:t>. Daniel saw the four beasts in his dream. It was the </a:t>
            </a:r>
            <a:r>
              <a:rPr lang="en-US" sz="5400" b="1" i="1" dirty="0">
                <a:solidFill>
                  <a:srgbClr val="FFFF00"/>
                </a:solidFill>
                <a:latin typeface="Calibri" panose="020F0502020204030204" pitchFamily="34" charset="0"/>
                <a:cs typeface="Calibri" panose="020F0502020204030204" pitchFamily="34" charset="0"/>
              </a:rPr>
              <a:t>fourth beast</a:t>
            </a:r>
            <a:r>
              <a:rPr lang="en-US" sz="5400" dirty="0">
                <a:solidFill>
                  <a:srgbClr val="FFC000"/>
                </a:solidFill>
                <a:latin typeface="Calibri" panose="020F0502020204030204" pitchFamily="34" charset="0"/>
                <a:cs typeface="Calibri" panose="020F0502020204030204" pitchFamily="34" charset="0"/>
              </a:rPr>
              <a:t>, the  fierce one with the </a:t>
            </a:r>
            <a:r>
              <a:rPr lang="en-US" sz="5400" b="1" i="1" dirty="0">
                <a:solidFill>
                  <a:srgbClr val="FFFF00"/>
                </a:solidFill>
                <a:latin typeface="Calibri" panose="020F0502020204030204" pitchFamily="34" charset="0"/>
                <a:cs typeface="Calibri" panose="020F0502020204030204" pitchFamily="34" charset="0"/>
              </a:rPr>
              <a:t>ten horns </a:t>
            </a:r>
            <a:r>
              <a:rPr lang="en-US" sz="5400" dirty="0">
                <a:solidFill>
                  <a:srgbClr val="FFC000"/>
                </a:solidFill>
                <a:latin typeface="Calibri" panose="020F0502020204030204" pitchFamily="34" charset="0"/>
                <a:cs typeface="Calibri" panose="020F0502020204030204" pitchFamily="34" charset="0"/>
              </a:rPr>
              <a:t>that startled him to the core.</a:t>
            </a:r>
          </a:p>
        </p:txBody>
      </p:sp>
    </p:spTree>
    <p:extLst>
      <p:ext uri="{BB962C8B-B14F-4D97-AF65-F5344CB8AC3E}">
        <p14:creationId xmlns:p14="http://schemas.microsoft.com/office/powerpoint/2010/main" val="1397550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ndtime.com/wp-content/uploads/four-beasts.png">
            <a:extLst>
              <a:ext uri="{FF2B5EF4-FFF2-40B4-BE49-F238E27FC236}">
                <a16:creationId xmlns:a16="http://schemas.microsoft.com/office/drawing/2014/main" id="{1CEB8D02-CE7F-4B4F-B1E5-C9BC7E83F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899" y="194241"/>
            <a:ext cx="8458201" cy="646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24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89845"/>
            <a:ext cx="11430000" cy="5078309"/>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Daniel received this vision in the first year of Belshazzar king of Babylon. This would have been around 550 B.C.. In verse 1 we read, </a:t>
            </a:r>
          </a:p>
          <a:p>
            <a:pPr algn="ctr"/>
            <a:r>
              <a:rPr lang="en-US" sz="5400" i="1" dirty="0">
                <a:solidFill>
                  <a:schemeClr val="bg1"/>
                </a:solidFill>
              </a:rPr>
              <a:t>“Daniel had a dream and visions </a:t>
            </a:r>
          </a:p>
          <a:p>
            <a:pPr algn="ctr"/>
            <a:r>
              <a:rPr lang="en-US" sz="5400" i="1" dirty="0">
                <a:solidFill>
                  <a:schemeClr val="bg1"/>
                </a:solidFill>
              </a:rPr>
              <a:t>of his head upon his bed:”</a:t>
            </a:r>
          </a:p>
        </p:txBody>
      </p:sp>
    </p:spTree>
    <p:extLst>
      <p:ext uri="{BB962C8B-B14F-4D97-AF65-F5344CB8AC3E}">
        <p14:creationId xmlns:p14="http://schemas.microsoft.com/office/powerpoint/2010/main" val="2586567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ednesdaynightservice.com/wp-content/uploads/2012/01/daniel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2240"/>
            <a:ext cx="10287000" cy="68557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219201" y="304800"/>
            <a:ext cx="4876800" cy="4154980"/>
          </a:xfrm>
          <a:prstGeom prst="rect">
            <a:avLst/>
          </a:prstGeom>
        </p:spPr>
        <p:txBody>
          <a:bodyPr wrap="square" lIns="91436" tIns="45718" rIns="91436" bIns="45718">
            <a:spAutoFit/>
          </a:bodyPr>
          <a:lstStyle/>
          <a:p>
            <a:r>
              <a:rPr lang="en-US" sz="4400" dirty="0">
                <a:solidFill>
                  <a:schemeClr val="accent4">
                    <a:lumMod val="60000"/>
                    <a:lumOff val="40000"/>
                  </a:schemeClr>
                </a:solidFill>
              </a:rPr>
              <a:t>In the first year of Belshazzar king </a:t>
            </a:r>
          </a:p>
          <a:p>
            <a:r>
              <a:rPr lang="en-US" sz="4400" dirty="0">
                <a:solidFill>
                  <a:schemeClr val="accent4">
                    <a:lumMod val="60000"/>
                    <a:lumOff val="40000"/>
                  </a:schemeClr>
                </a:solidFill>
              </a:rPr>
              <a:t>of Babylon Daniel had a dream and visions of his head upon his bed:</a:t>
            </a:r>
          </a:p>
        </p:txBody>
      </p:sp>
    </p:spTree>
    <p:extLst>
      <p:ext uri="{BB962C8B-B14F-4D97-AF65-F5344CB8AC3E}">
        <p14:creationId xmlns:p14="http://schemas.microsoft.com/office/powerpoint/2010/main" val="2521233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1100" y="843679"/>
            <a:ext cx="9829800" cy="5170642"/>
          </a:xfrm>
          <a:prstGeom prst="rect">
            <a:avLst/>
          </a:prstGeom>
          <a:solidFill>
            <a:schemeClr val="tx2">
              <a:lumMod val="50000"/>
            </a:schemeClr>
          </a:solidFill>
        </p:spPr>
        <p:txBody>
          <a:bodyPr wrap="square" lIns="91436" tIns="45718" rIns="91436" bIns="45718">
            <a:spAutoFit/>
          </a:bodyPr>
          <a:lstStyle/>
          <a:p>
            <a:pPr algn="ctr"/>
            <a:r>
              <a:rPr lang="en-US" sz="6600" dirty="0">
                <a:solidFill>
                  <a:srgbClr val="FFC000"/>
                </a:solidFill>
                <a:latin typeface="Calibri Light" panose="020F0302020204030204" pitchFamily="34" charset="0"/>
                <a:cs typeface="Calibri Light" panose="020F0302020204030204" pitchFamily="34" charset="0"/>
              </a:rPr>
              <a:t>And fortunately for us </a:t>
            </a:r>
          </a:p>
          <a:p>
            <a:pPr algn="ctr"/>
            <a:r>
              <a:rPr lang="en-US" sz="6600" dirty="0">
                <a:solidFill>
                  <a:schemeClr val="bg1"/>
                </a:solidFill>
                <a:latin typeface="+mj-lt"/>
                <a:cs typeface="Calibri Light" panose="020F0302020204030204" pitchFamily="34" charset="0"/>
              </a:rPr>
              <a:t>“He wrote down </a:t>
            </a:r>
          </a:p>
          <a:p>
            <a:pPr algn="ctr"/>
            <a:r>
              <a:rPr lang="en-US" sz="6600" dirty="0">
                <a:solidFill>
                  <a:schemeClr val="bg1"/>
                </a:solidFill>
                <a:latin typeface="+mj-lt"/>
                <a:cs typeface="Calibri Light" panose="020F0302020204030204" pitchFamily="34" charset="0"/>
              </a:rPr>
              <a:t>the dream, </a:t>
            </a:r>
          </a:p>
          <a:p>
            <a:pPr algn="ctr"/>
            <a:r>
              <a:rPr lang="en-US" sz="6600" dirty="0">
                <a:solidFill>
                  <a:schemeClr val="bg1"/>
                </a:solidFill>
                <a:latin typeface="+mj-lt"/>
                <a:cs typeface="Calibri Light" panose="020F0302020204030204" pitchFamily="34" charset="0"/>
              </a:rPr>
              <a:t>and told the sum </a:t>
            </a:r>
          </a:p>
          <a:p>
            <a:pPr algn="ctr"/>
            <a:r>
              <a:rPr lang="en-US" sz="6600" dirty="0">
                <a:solidFill>
                  <a:schemeClr val="bg1"/>
                </a:solidFill>
                <a:latin typeface="+mj-lt"/>
                <a:cs typeface="Calibri Light" panose="020F0302020204030204" pitchFamily="34" charset="0"/>
              </a:rPr>
              <a:t>of the matters.”</a:t>
            </a:r>
          </a:p>
        </p:txBody>
      </p:sp>
    </p:spTree>
    <p:extLst>
      <p:ext uri="{BB962C8B-B14F-4D97-AF65-F5344CB8AC3E}">
        <p14:creationId xmlns:p14="http://schemas.microsoft.com/office/powerpoint/2010/main" val="1136969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pray4zion.org/images/graphics/danielwri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609600"/>
            <a:ext cx="10287001"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91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3499" y="1382288"/>
            <a:ext cx="9525001" cy="4093424"/>
          </a:xfrm>
          <a:prstGeom prst="rect">
            <a:avLst/>
          </a:prstGeom>
          <a:solidFill>
            <a:schemeClr val="tx2">
              <a:lumMod val="50000"/>
            </a:schemeClr>
          </a:solidFill>
        </p:spPr>
        <p:txBody>
          <a:bodyPr wrap="square" lIns="91436" tIns="45718" rIns="91436" bIns="45718">
            <a:spAutoFit/>
          </a:bodyPr>
          <a:lstStyle/>
          <a:p>
            <a:pPr algn="ctr"/>
            <a:r>
              <a:rPr lang="en-US" sz="4400" baseline="30000" dirty="0">
                <a:solidFill>
                  <a:schemeClr val="bg1"/>
                </a:solidFill>
              </a:rPr>
              <a:t>2 </a:t>
            </a:r>
            <a:r>
              <a:rPr lang="en-US" sz="4400" dirty="0">
                <a:solidFill>
                  <a:schemeClr val="bg1"/>
                </a:solidFill>
              </a:rPr>
              <a:t>Daniel spoke and said, </a:t>
            </a:r>
          </a:p>
          <a:p>
            <a:pPr algn="ctr"/>
            <a:r>
              <a:rPr lang="en-US" sz="5400" dirty="0">
                <a:solidFill>
                  <a:srgbClr val="FFC000"/>
                </a:solidFill>
              </a:rPr>
              <a:t>“I saw in my vision by night, </a:t>
            </a:r>
          </a:p>
          <a:p>
            <a:pPr algn="ctr"/>
            <a:r>
              <a:rPr lang="en-US" sz="5400" dirty="0">
                <a:solidFill>
                  <a:srgbClr val="FFC000"/>
                </a:solidFill>
              </a:rPr>
              <a:t>and, behold, the four winds of the heaven strove upon the great sea.”</a:t>
            </a:r>
          </a:p>
        </p:txBody>
      </p:sp>
    </p:spTree>
    <p:extLst>
      <p:ext uri="{BB962C8B-B14F-4D97-AF65-F5344CB8AC3E}">
        <p14:creationId xmlns:p14="http://schemas.microsoft.com/office/powerpoint/2010/main" val="747137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0.gstatic.com/images?q=tbn:ANd9GcQDyaZf0cCpvc3wjaEnhq7Dazv4NXrkTDlcrFDXxTgK4vZwUr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0"/>
            <a:ext cx="5105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513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351510"/>
            <a:ext cx="9601200" cy="4154980"/>
          </a:xfrm>
          <a:prstGeom prst="rect">
            <a:avLst/>
          </a:prstGeom>
          <a:solidFill>
            <a:schemeClr val="tx2">
              <a:lumMod val="50000"/>
            </a:schemeClr>
          </a:solidFill>
        </p:spPr>
        <p:txBody>
          <a:bodyPr wrap="square" lIns="91436" tIns="45718" rIns="91436" bIns="45718">
            <a:spAutoFit/>
          </a:bodyPr>
          <a:lstStyle/>
          <a:p>
            <a:pPr algn="ctr"/>
            <a:r>
              <a:rPr lang="en-US" sz="6600" baseline="30000" dirty="0">
                <a:solidFill>
                  <a:srgbClr val="FFC000"/>
                </a:solidFill>
                <a:latin typeface="Arial" panose="020B0604020202020204" pitchFamily="34" charset="0"/>
                <a:cs typeface="Arial" panose="020B0604020202020204" pitchFamily="34" charset="0"/>
              </a:rPr>
              <a:t>3 </a:t>
            </a:r>
            <a:r>
              <a:rPr lang="en-US" sz="6600" dirty="0">
                <a:solidFill>
                  <a:srgbClr val="FFC000"/>
                </a:solidFill>
                <a:latin typeface="Arial" panose="020B0604020202020204" pitchFamily="34" charset="0"/>
                <a:cs typeface="Arial" panose="020B0604020202020204" pitchFamily="34" charset="0"/>
              </a:rPr>
              <a:t>And four great beasts </a:t>
            </a:r>
          </a:p>
          <a:p>
            <a:pPr algn="ctr"/>
            <a:r>
              <a:rPr lang="en-US" sz="6600" dirty="0">
                <a:solidFill>
                  <a:srgbClr val="FFC000"/>
                </a:solidFill>
                <a:latin typeface="Arial" panose="020B0604020202020204" pitchFamily="34" charset="0"/>
                <a:cs typeface="Arial" panose="020B0604020202020204" pitchFamily="34" charset="0"/>
              </a:rPr>
              <a:t>came up from the sea,</a:t>
            </a:r>
          </a:p>
          <a:p>
            <a:pPr algn="ctr"/>
            <a:r>
              <a:rPr lang="en-US" sz="6600" dirty="0">
                <a:solidFill>
                  <a:srgbClr val="FFC000"/>
                </a:solidFill>
                <a:latin typeface="Arial" panose="020B0604020202020204" pitchFamily="34" charset="0"/>
                <a:cs typeface="Arial" panose="020B0604020202020204" pitchFamily="34" charset="0"/>
              </a:rPr>
              <a:t>diverse one from another.</a:t>
            </a:r>
          </a:p>
        </p:txBody>
      </p:sp>
    </p:spTree>
    <p:extLst>
      <p:ext uri="{BB962C8B-B14F-4D97-AF65-F5344CB8AC3E}">
        <p14:creationId xmlns:p14="http://schemas.microsoft.com/office/powerpoint/2010/main" val="3885909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9281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5616" y="2367173"/>
            <a:ext cx="9520767" cy="2123654"/>
          </a:xfrm>
          <a:prstGeom prst="rect">
            <a:avLst/>
          </a:prstGeom>
          <a:solidFill>
            <a:schemeClr val="tx2">
              <a:lumMod val="50000"/>
            </a:schemeClr>
          </a:solidFill>
        </p:spPr>
        <p:txBody>
          <a:bodyPr wrap="square" lIns="91436" tIns="45718" rIns="91436" bIns="45718">
            <a:spAutoFit/>
          </a:bodyPr>
          <a:lstStyle/>
          <a:p>
            <a:pPr algn="ctr"/>
            <a:r>
              <a:rPr lang="en-US" sz="6600" baseline="30000" dirty="0">
                <a:solidFill>
                  <a:srgbClr val="FFC000"/>
                </a:solidFill>
              </a:rPr>
              <a:t>4 </a:t>
            </a:r>
            <a:r>
              <a:rPr lang="en-US" sz="6600" dirty="0">
                <a:solidFill>
                  <a:srgbClr val="FFC000"/>
                </a:solidFill>
              </a:rPr>
              <a:t>The first was like a lion, </a:t>
            </a:r>
          </a:p>
          <a:p>
            <a:pPr algn="ctr"/>
            <a:r>
              <a:rPr lang="en-US" sz="6600" dirty="0">
                <a:solidFill>
                  <a:srgbClr val="FFC000"/>
                </a:solidFill>
              </a:rPr>
              <a:t>and had eagle's wings: </a:t>
            </a:r>
          </a:p>
        </p:txBody>
      </p:sp>
    </p:spTree>
    <p:extLst>
      <p:ext uri="{BB962C8B-B14F-4D97-AF65-F5344CB8AC3E}">
        <p14:creationId xmlns:p14="http://schemas.microsoft.com/office/powerpoint/2010/main" val="2213974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2.bp.blogspot.com/-Qtgi2NWCWoQ/U2wW5XdYSuI/AAAAAAAAKzI/ZcrfRxo67dc/s1600/Daniel+7+L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266" y="3"/>
            <a:ext cx="10291235"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185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1257300" y="612846"/>
            <a:ext cx="9791700" cy="5632307"/>
          </a:xfrm>
          <a:prstGeom prst="rect">
            <a:avLst/>
          </a:prstGeom>
          <a:solidFill>
            <a:schemeClr val="tx2">
              <a:lumMod val="50000"/>
            </a:schemeClr>
          </a:solidFill>
        </p:spPr>
        <p:txBody>
          <a:bodyPr wrap="square" lIns="91436" tIns="45718" rIns="91436" bIns="45718">
            <a:spAutoFit/>
          </a:bodyPr>
          <a:lstStyle/>
          <a:p>
            <a:pPr algn="ctr"/>
            <a:r>
              <a:rPr lang="en-US" sz="6000" dirty="0">
                <a:solidFill>
                  <a:srgbClr val="FFC000"/>
                </a:solidFill>
              </a:rPr>
              <a:t>I beheld </a:t>
            </a:r>
            <a:r>
              <a:rPr lang="en-US" sz="6000" dirty="0" err="1">
                <a:solidFill>
                  <a:srgbClr val="FFC000"/>
                </a:solidFill>
              </a:rPr>
              <a:t>til</a:t>
            </a:r>
            <a:r>
              <a:rPr lang="en-US" sz="6000" dirty="0">
                <a:solidFill>
                  <a:srgbClr val="FFC000"/>
                </a:solidFill>
              </a:rPr>
              <a:t> the wings</a:t>
            </a:r>
          </a:p>
          <a:p>
            <a:pPr algn="ctr"/>
            <a:r>
              <a:rPr lang="en-US" sz="6000" dirty="0">
                <a:solidFill>
                  <a:srgbClr val="FFC000"/>
                </a:solidFill>
              </a:rPr>
              <a:t>were plucked thereof and it was lifted up from the earth.</a:t>
            </a:r>
          </a:p>
          <a:p>
            <a:pPr algn="ctr"/>
            <a:endParaRPr lang="en-US" sz="6000" dirty="0">
              <a:solidFill>
                <a:srgbClr val="FFC000"/>
              </a:solidFill>
            </a:endParaRPr>
          </a:p>
          <a:p>
            <a:pPr algn="ctr"/>
            <a:r>
              <a:rPr lang="en-US" sz="6000" dirty="0">
                <a:solidFill>
                  <a:srgbClr val="FFC000"/>
                </a:solidFill>
              </a:rPr>
              <a:t> When does this plucking of the wings happen?</a:t>
            </a:r>
          </a:p>
        </p:txBody>
      </p:sp>
    </p:spTree>
    <p:extLst>
      <p:ext uri="{BB962C8B-B14F-4D97-AF65-F5344CB8AC3E}">
        <p14:creationId xmlns:p14="http://schemas.microsoft.com/office/powerpoint/2010/main" val="2160669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53C86C-DC85-4A3B-9BBB-1C7B0AD1D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12192000" cy="5943600"/>
          </a:xfrm>
          <a:prstGeom prst="rect">
            <a:avLst/>
          </a:prstGeom>
        </p:spPr>
      </p:pic>
    </p:spTree>
    <p:extLst>
      <p:ext uri="{BB962C8B-B14F-4D97-AF65-F5344CB8AC3E}">
        <p14:creationId xmlns:p14="http://schemas.microsoft.com/office/powerpoint/2010/main" val="223447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2E3202-9294-4DE9-8B81-8A6380A88E2C}"/>
              </a:ext>
            </a:extLst>
          </p:cNvPr>
          <p:cNvSpPr/>
          <p:nvPr/>
        </p:nvSpPr>
        <p:spPr>
          <a:xfrm>
            <a:off x="590550" y="428178"/>
            <a:ext cx="11010900" cy="6001643"/>
          </a:xfrm>
          <a:prstGeom prst="rect">
            <a:avLst/>
          </a:prstGeom>
        </p:spPr>
        <p:txBody>
          <a:bodyPr wrap="square">
            <a:spAutoFit/>
          </a:bodyPr>
          <a:lstStyle/>
          <a:p>
            <a:pPr algn="ctr"/>
            <a:r>
              <a:rPr lang="en-US" sz="4800" dirty="0">
                <a:solidFill>
                  <a:srgbClr val="FFC000"/>
                </a:solidFill>
              </a:rPr>
              <a:t>After the eagle’s wings are plucked off the lion Daniel then sees it stand up on two feet to become rampant. The lion is then given the </a:t>
            </a:r>
            <a:r>
              <a:rPr lang="en-US" sz="4800" i="1" dirty="0">
                <a:solidFill>
                  <a:srgbClr val="FFFF00"/>
                </a:solidFill>
              </a:rPr>
              <a:t>heart of a man</a:t>
            </a:r>
            <a:r>
              <a:rPr lang="en-US" sz="4800" dirty="0">
                <a:solidFill>
                  <a:srgbClr val="FFC000"/>
                </a:solidFill>
              </a:rPr>
              <a:t>. When do these events happen? Which of these have already happened? And which </a:t>
            </a:r>
          </a:p>
          <a:p>
            <a:pPr algn="ctr"/>
            <a:r>
              <a:rPr lang="en-US" sz="4800" dirty="0">
                <a:solidFill>
                  <a:srgbClr val="FFC000"/>
                </a:solidFill>
              </a:rPr>
              <a:t>are yet to unfold in future history? </a:t>
            </a:r>
          </a:p>
          <a:p>
            <a:pPr algn="ctr"/>
            <a:r>
              <a:rPr lang="en-US" sz="4800" dirty="0">
                <a:solidFill>
                  <a:srgbClr val="FFC000"/>
                </a:solidFill>
              </a:rPr>
              <a:t>Just what is this prophecy telling us?</a:t>
            </a:r>
          </a:p>
        </p:txBody>
      </p:sp>
    </p:spTree>
    <p:extLst>
      <p:ext uri="{BB962C8B-B14F-4D97-AF65-F5344CB8AC3E}">
        <p14:creationId xmlns:p14="http://schemas.microsoft.com/office/powerpoint/2010/main" val="488373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3.bp.blogspot.com/_TkKZZyzUvio/TC1oD_Y89PI/AAAAAAAAD-4/uhrfHmUq7_Q/s1600/Daniel+Beast-1-Lion-Babylonians.jpg">
            <a:extLst>
              <a:ext uri="{FF2B5EF4-FFF2-40B4-BE49-F238E27FC236}">
                <a16:creationId xmlns:a16="http://schemas.microsoft.com/office/drawing/2014/main" id="{7A06BA72-DE72-490D-B485-6E902CA5D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85344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3B0D3F-7111-4F0C-BA71-F11EEFA6F869}"/>
              </a:ext>
            </a:extLst>
          </p:cNvPr>
          <p:cNvSpPr txBox="1"/>
          <p:nvPr/>
        </p:nvSpPr>
        <p:spPr>
          <a:xfrm>
            <a:off x="0" y="428177"/>
            <a:ext cx="3657600" cy="6001643"/>
          </a:xfrm>
          <a:prstGeom prst="rect">
            <a:avLst/>
          </a:prstGeom>
          <a:noFill/>
        </p:spPr>
        <p:txBody>
          <a:bodyPr wrap="square" rtlCol="0">
            <a:spAutoFit/>
          </a:bodyPr>
          <a:lstStyle/>
          <a:p>
            <a:pPr algn="ctr"/>
            <a:r>
              <a:rPr lang="en-US" sz="4800" dirty="0">
                <a:solidFill>
                  <a:srgbClr val="FFC000"/>
                </a:solidFill>
              </a:rPr>
              <a:t>When does this occur?</a:t>
            </a:r>
          </a:p>
          <a:p>
            <a:pPr algn="ctr"/>
            <a:r>
              <a:rPr lang="en-US" sz="4800" dirty="0">
                <a:solidFill>
                  <a:srgbClr val="FFC000"/>
                </a:solidFill>
              </a:rPr>
              <a:t>In the past?</a:t>
            </a:r>
          </a:p>
          <a:p>
            <a:pPr algn="ctr"/>
            <a:endParaRPr lang="en-US" sz="4800" dirty="0">
              <a:solidFill>
                <a:srgbClr val="FFC000"/>
              </a:solidFill>
            </a:endParaRPr>
          </a:p>
          <a:p>
            <a:pPr algn="ctr"/>
            <a:r>
              <a:rPr lang="en-US" sz="4800" dirty="0">
                <a:solidFill>
                  <a:srgbClr val="FFC000"/>
                </a:solidFill>
              </a:rPr>
              <a:t> Or is it yet to unfold in a future history?</a:t>
            </a:r>
          </a:p>
        </p:txBody>
      </p:sp>
    </p:spTree>
    <p:extLst>
      <p:ext uri="{BB962C8B-B14F-4D97-AF65-F5344CB8AC3E}">
        <p14:creationId xmlns:p14="http://schemas.microsoft.com/office/powerpoint/2010/main" val="304898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2129260"/>
            <a:ext cx="11277600" cy="259948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5400" dirty="0">
                <a:solidFill>
                  <a:srgbClr val="FFC000"/>
                </a:solidFill>
                <a:cs typeface="Calibri" panose="020F0502020204030204" pitchFamily="34" charset="0"/>
              </a:rPr>
              <a:t>After the eagle’s wings are plucked off the lion are they alienated from each other and </a:t>
            </a:r>
            <a:r>
              <a:rPr lang="en-US" sz="5400" dirty="0">
                <a:solidFill>
                  <a:srgbClr val="FFFF00"/>
                </a:solidFill>
                <a:cs typeface="Calibri" panose="020F0502020204030204" pitchFamily="34" charset="0"/>
              </a:rPr>
              <a:t>gone forever</a:t>
            </a:r>
            <a:r>
              <a:rPr lang="en-US" sz="5400" i="1" dirty="0">
                <a:solidFill>
                  <a:srgbClr val="FFFF00"/>
                </a:solidFill>
                <a:cs typeface="Calibri" panose="020F0502020204030204" pitchFamily="34" charset="0"/>
              </a:rPr>
              <a:t>? </a:t>
            </a:r>
            <a:endParaRPr lang="en-US" sz="5400" dirty="0">
              <a:solidFill>
                <a:srgbClr val="FFC000"/>
              </a:solidFill>
              <a:cs typeface="Calibri" panose="020F0502020204030204" pitchFamily="34" charset="0"/>
            </a:endParaRPr>
          </a:p>
        </p:txBody>
      </p:sp>
    </p:spTree>
    <p:extLst>
      <p:ext uri="{BB962C8B-B14F-4D97-AF65-F5344CB8AC3E}">
        <p14:creationId xmlns:p14="http://schemas.microsoft.com/office/powerpoint/2010/main" val="247618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607910-DC61-4496-BD5D-BB8ABAF94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27" y="895949"/>
            <a:ext cx="11710545" cy="5066101"/>
          </a:xfrm>
          <a:prstGeom prst="rect">
            <a:avLst/>
          </a:prstGeom>
        </p:spPr>
      </p:pic>
    </p:spTree>
    <p:extLst>
      <p:ext uri="{BB962C8B-B14F-4D97-AF65-F5344CB8AC3E}">
        <p14:creationId xmlns:p14="http://schemas.microsoft.com/office/powerpoint/2010/main" val="3639759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61950" y="682710"/>
            <a:ext cx="11468100" cy="549258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5000" dirty="0">
                <a:solidFill>
                  <a:srgbClr val="FFC000"/>
                </a:solidFill>
                <a:cs typeface="Calibri" panose="020F0502020204030204" pitchFamily="34" charset="0"/>
              </a:rPr>
              <a:t>Will the eagle’s wings be seen again? Is it possible that they will be seen again in the latter days? Will the eagle’s wings be seen operating harmoniously together one more time, perhaps under a different agency and for a higher holy purpose? The answers to these questions lie hidden in the mystery.</a:t>
            </a:r>
            <a:r>
              <a:rPr lang="en-US" sz="4800" dirty="0">
                <a:solidFill>
                  <a:srgbClr val="FFC000"/>
                </a:solidFill>
                <a:cs typeface="Calibri" panose="020F0502020204030204" pitchFamily="34" charset="0"/>
              </a:rPr>
              <a:t> </a:t>
            </a:r>
          </a:p>
        </p:txBody>
      </p:sp>
    </p:spTree>
    <p:extLst>
      <p:ext uri="{BB962C8B-B14F-4D97-AF65-F5344CB8AC3E}">
        <p14:creationId xmlns:p14="http://schemas.microsoft.com/office/powerpoint/2010/main" val="3796766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8418D2-7D93-43B4-A8C9-6670F26B9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5368"/>
            <a:ext cx="12192000" cy="5698717"/>
          </a:xfrm>
          <a:prstGeom prst="rect">
            <a:avLst/>
          </a:prstGeom>
        </p:spPr>
      </p:pic>
      <p:sp>
        <p:nvSpPr>
          <p:cNvPr id="3" name="Rectangle: Rounded Corners 2">
            <a:extLst>
              <a:ext uri="{FF2B5EF4-FFF2-40B4-BE49-F238E27FC236}">
                <a16:creationId xmlns:a16="http://schemas.microsoft.com/office/drawing/2014/main" id="{A0166F5E-BEE0-4517-B9E1-600B4B2575B7}"/>
              </a:ext>
            </a:extLst>
          </p:cNvPr>
          <p:cNvSpPr/>
          <p:nvPr/>
        </p:nvSpPr>
        <p:spPr>
          <a:xfrm>
            <a:off x="4572000" y="2438400"/>
            <a:ext cx="3048000" cy="35052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0" dirty="0"/>
              <a:t>?</a:t>
            </a:r>
          </a:p>
        </p:txBody>
      </p:sp>
    </p:spTree>
    <p:extLst>
      <p:ext uri="{BB962C8B-B14F-4D97-AF65-F5344CB8AC3E}">
        <p14:creationId xmlns:p14="http://schemas.microsoft.com/office/powerpoint/2010/main" val="3863721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676400" y="2133603"/>
            <a:ext cx="8915400" cy="213781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6600" dirty="0">
                <a:solidFill>
                  <a:srgbClr val="FFC000"/>
                </a:solidFill>
              </a:rPr>
              <a:t>Daniel then sees a bear rising up on one side.</a:t>
            </a:r>
          </a:p>
        </p:txBody>
      </p:sp>
    </p:spTree>
    <p:extLst>
      <p:ext uri="{BB962C8B-B14F-4D97-AF65-F5344CB8AC3E}">
        <p14:creationId xmlns:p14="http://schemas.microsoft.com/office/powerpoint/2010/main" val="2974916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gwfin_000.Samsung-Laptop\Desktop\lion-eagle-be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7048500" y="1371600"/>
            <a:ext cx="4191000" cy="2743200"/>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9888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0150" y="612846"/>
            <a:ext cx="9791700" cy="5632307"/>
          </a:xfrm>
          <a:prstGeom prst="rect">
            <a:avLst/>
          </a:prstGeom>
          <a:solidFill>
            <a:schemeClr val="tx2">
              <a:lumMod val="50000"/>
            </a:schemeClr>
          </a:solidFill>
        </p:spPr>
        <p:txBody>
          <a:bodyPr wrap="square" lIns="91436" tIns="45718" rIns="91436" bIns="45718">
            <a:spAutoFit/>
          </a:bodyPr>
          <a:lstStyle/>
          <a:p>
            <a:pPr algn="ctr"/>
            <a:r>
              <a:rPr lang="en-US" sz="6000" dirty="0">
                <a:solidFill>
                  <a:srgbClr val="FFC000"/>
                </a:solidFill>
              </a:rPr>
              <a:t> </a:t>
            </a:r>
            <a:r>
              <a:rPr lang="en-US" sz="6000" baseline="30000" dirty="0">
                <a:solidFill>
                  <a:srgbClr val="FFC000"/>
                </a:solidFill>
              </a:rPr>
              <a:t>5 </a:t>
            </a:r>
            <a:r>
              <a:rPr lang="en-US" sz="6000" dirty="0">
                <a:solidFill>
                  <a:srgbClr val="FFC000"/>
                </a:solidFill>
              </a:rPr>
              <a:t>And behold another beast, a second, like to </a:t>
            </a:r>
            <a:r>
              <a:rPr lang="en-US" sz="6000" b="1" i="1" dirty="0">
                <a:solidFill>
                  <a:srgbClr val="FFFF00"/>
                </a:solidFill>
              </a:rPr>
              <a:t>a bear</a:t>
            </a:r>
            <a:r>
              <a:rPr lang="en-US" sz="6000" dirty="0">
                <a:solidFill>
                  <a:srgbClr val="FFC000"/>
                </a:solidFill>
              </a:rPr>
              <a:t>, </a:t>
            </a:r>
          </a:p>
          <a:p>
            <a:pPr algn="ctr"/>
            <a:r>
              <a:rPr lang="en-US" sz="6000" dirty="0">
                <a:solidFill>
                  <a:srgbClr val="FFC000"/>
                </a:solidFill>
              </a:rPr>
              <a:t>and it raised up itself on </a:t>
            </a:r>
          </a:p>
          <a:p>
            <a:pPr algn="ctr"/>
            <a:r>
              <a:rPr lang="en-US" sz="6000" dirty="0">
                <a:solidFill>
                  <a:srgbClr val="FFC000"/>
                </a:solidFill>
              </a:rPr>
              <a:t>one side, and it had </a:t>
            </a:r>
            <a:r>
              <a:rPr lang="en-US" sz="6000" i="1" dirty="0">
                <a:solidFill>
                  <a:srgbClr val="FFFF00"/>
                </a:solidFill>
              </a:rPr>
              <a:t>three ribs </a:t>
            </a:r>
            <a:r>
              <a:rPr lang="en-US" sz="6000" dirty="0">
                <a:solidFill>
                  <a:srgbClr val="FFC000"/>
                </a:solidFill>
              </a:rPr>
              <a:t>in the mouth of it</a:t>
            </a:r>
          </a:p>
          <a:p>
            <a:pPr algn="ctr"/>
            <a:r>
              <a:rPr lang="en-US" sz="6000" dirty="0">
                <a:solidFill>
                  <a:srgbClr val="FFC000"/>
                </a:solidFill>
              </a:rPr>
              <a:t>between the teeth of it:</a:t>
            </a:r>
          </a:p>
        </p:txBody>
      </p:sp>
    </p:spTree>
    <p:extLst>
      <p:ext uri="{BB962C8B-B14F-4D97-AF65-F5344CB8AC3E}">
        <p14:creationId xmlns:p14="http://schemas.microsoft.com/office/powerpoint/2010/main" val="2160669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fatherscall.files.wordpress.com/2013/01/daniel-7-bear-with-three-rib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14325"/>
            <a:ext cx="8915400" cy="616267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BD2EABC-CA3B-4C37-8CA4-AAB688889A08}"/>
              </a:ext>
            </a:extLst>
          </p:cNvPr>
          <p:cNvSpPr/>
          <p:nvPr/>
        </p:nvSpPr>
        <p:spPr>
          <a:xfrm>
            <a:off x="152400" y="229139"/>
            <a:ext cx="4191000" cy="6247860"/>
          </a:xfrm>
          <a:prstGeom prst="rect">
            <a:avLst/>
          </a:prstGeom>
          <a:solidFill>
            <a:schemeClr val="tx2">
              <a:lumMod val="50000"/>
            </a:schemeClr>
          </a:solidFill>
        </p:spPr>
        <p:txBody>
          <a:bodyPr wrap="square" lIns="91436" tIns="45718" rIns="91436" bIns="45718">
            <a:spAutoFit/>
          </a:bodyPr>
          <a:lstStyle/>
          <a:p>
            <a:pPr algn="ctr"/>
            <a:r>
              <a:rPr lang="en-US" sz="4000" baseline="30000" dirty="0">
                <a:solidFill>
                  <a:srgbClr val="FFC000"/>
                </a:solidFill>
              </a:rPr>
              <a:t>5 </a:t>
            </a:r>
            <a:r>
              <a:rPr lang="en-US" sz="4000" dirty="0">
                <a:solidFill>
                  <a:srgbClr val="FFC000"/>
                </a:solidFill>
              </a:rPr>
              <a:t>And behold another beast, </a:t>
            </a:r>
          </a:p>
          <a:p>
            <a:pPr algn="ctr"/>
            <a:r>
              <a:rPr lang="en-US" sz="4000" dirty="0">
                <a:solidFill>
                  <a:srgbClr val="FFC000"/>
                </a:solidFill>
              </a:rPr>
              <a:t>a second, like </a:t>
            </a:r>
          </a:p>
          <a:p>
            <a:pPr algn="ctr"/>
            <a:r>
              <a:rPr lang="en-US" sz="4000" dirty="0">
                <a:solidFill>
                  <a:srgbClr val="FFC000"/>
                </a:solidFill>
              </a:rPr>
              <a:t>to </a:t>
            </a:r>
            <a:r>
              <a:rPr lang="en-US" sz="4000" b="1" i="1" dirty="0">
                <a:solidFill>
                  <a:srgbClr val="FFFF00"/>
                </a:solidFill>
              </a:rPr>
              <a:t>a bear</a:t>
            </a:r>
            <a:r>
              <a:rPr lang="en-US" sz="4000" dirty="0">
                <a:solidFill>
                  <a:srgbClr val="FFC000"/>
                </a:solidFill>
              </a:rPr>
              <a:t>, and </a:t>
            </a:r>
          </a:p>
          <a:p>
            <a:pPr algn="ctr"/>
            <a:r>
              <a:rPr lang="en-US" sz="4000" dirty="0">
                <a:solidFill>
                  <a:srgbClr val="FFC000"/>
                </a:solidFill>
              </a:rPr>
              <a:t>it raised up itself on one side, and it had </a:t>
            </a:r>
            <a:r>
              <a:rPr lang="en-US" sz="4000" i="1" dirty="0">
                <a:solidFill>
                  <a:srgbClr val="FFFF00"/>
                </a:solidFill>
              </a:rPr>
              <a:t>three ribs </a:t>
            </a:r>
            <a:r>
              <a:rPr lang="en-US" sz="4000" dirty="0">
                <a:solidFill>
                  <a:srgbClr val="FFC000"/>
                </a:solidFill>
              </a:rPr>
              <a:t>in the mouth of </a:t>
            </a:r>
          </a:p>
          <a:p>
            <a:pPr algn="ctr"/>
            <a:r>
              <a:rPr lang="en-US" sz="4000" dirty="0">
                <a:solidFill>
                  <a:srgbClr val="FFC000"/>
                </a:solidFill>
              </a:rPr>
              <a:t>it between the teeth of it:</a:t>
            </a:r>
          </a:p>
        </p:txBody>
      </p:sp>
    </p:spTree>
    <p:extLst>
      <p:ext uri="{BB962C8B-B14F-4D97-AF65-F5344CB8AC3E}">
        <p14:creationId xmlns:p14="http://schemas.microsoft.com/office/powerpoint/2010/main" val="2869844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1100" y="1305343"/>
            <a:ext cx="9829800" cy="4247313"/>
          </a:xfrm>
          <a:prstGeom prst="rect">
            <a:avLst/>
          </a:prstGeom>
          <a:solidFill>
            <a:schemeClr val="tx2">
              <a:lumMod val="50000"/>
            </a:schemeClr>
          </a:solidFill>
        </p:spPr>
        <p:txBody>
          <a:bodyPr wrap="square" lIns="91436" tIns="45718" rIns="91436" bIns="45718">
            <a:spAutoFit/>
          </a:bodyPr>
          <a:lstStyle/>
          <a:p>
            <a:pPr algn="ctr">
              <a:buNone/>
            </a:pPr>
            <a:r>
              <a:rPr lang="en-US" sz="5400" dirty="0">
                <a:solidFill>
                  <a:srgbClr val="FFC000"/>
                </a:solidFill>
              </a:rPr>
              <a:t>The bear had </a:t>
            </a:r>
          </a:p>
          <a:p>
            <a:pPr algn="ctr">
              <a:buNone/>
            </a:pPr>
            <a:r>
              <a:rPr lang="en-US" sz="5400" dirty="0">
                <a:solidFill>
                  <a:srgbClr val="FFFF00"/>
                </a:solidFill>
              </a:rPr>
              <a:t>three ribs </a:t>
            </a:r>
            <a:r>
              <a:rPr lang="en-US" sz="5400" dirty="0">
                <a:solidFill>
                  <a:srgbClr val="FFC000"/>
                </a:solidFill>
              </a:rPr>
              <a:t>in its mouth.</a:t>
            </a:r>
          </a:p>
          <a:p>
            <a:pPr algn="ctr">
              <a:buNone/>
            </a:pPr>
            <a:endParaRPr lang="en-US" sz="5400" dirty="0">
              <a:solidFill>
                <a:srgbClr val="FFC000"/>
              </a:solidFill>
            </a:endParaRPr>
          </a:p>
          <a:p>
            <a:pPr algn="ctr"/>
            <a:r>
              <a:rPr lang="en-US" sz="5400" dirty="0">
                <a:solidFill>
                  <a:srgbClr val="FFC000"/>
                </a:solidFill>
              </a:rPr>
              <a:t>and they said thus unto it,</a:t>
            </a:r>
          </a:p>
          <a:p>
            <a:pPr algn="ctr"/>
            <a:r>
              <a:rPr lang="en-US" sz="5400" b="1" i="1" dirty="0">
                <a:solidFill>
                  <a:srgbClr val="FFFF00"/>
                </a:solidFill>
              </a:rPr>
              <a:t>”Arise, devour much flesh.”</a:t>
            </a:r>
          </a:p>
        </p:txBody>
      </p:sp>
    </p:spTree>
    <p:extLst>
      <p:ext uri="{BB962C8B-B14F-4D97-AF65-F5344CB8AC3E}">
        <p14:creationId xmlns:p14="http://schemas.microsoft.com/office/powerpoint/2010/main" val="154243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gwfin_000.Samsung-Laptop\Desktop\lion-eagle-be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rot="454547">
            <a:off x="3765848" y="696519"/>
            <a:ext cx="3777953" cy="25908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lvl="1"/>
            <a:r>
              <a:rPr lang="en-US" sz="4000" b="1" i="1" dirty="0">
                <a:solidFill>
                  <a:srgbClr val="C00000"/>
                </a:solidFill>
                <a:latin typeface="Algerian" panose="04020705040A02060702" pitchFamily="82" charset="0"/>
              </a:rPr>
              <a:t>ARISE,</a:t>
            </a:r>
          </a:p>
          <a:p>
            <a:pPr lvl="1"/>
            <a:r>
              <a:rPr lang="en-US" sz="4000" b="1" i="1" dirty="0">
                <a:solidFill>
                  <a:srgbClr val="C00000"/>
                </a:solidFill>
                <a:latin typeface="Algerian" panose="04020705040A02060702" pitchFamily="82" charset="0"/>
              </a:rPr>
              <a:t>DEVOUR MUCH</a:t>
            </a:r>
          </a:p>
          <a:p>
            <a:pPr lvl="1"/>
            <a:r>
              <a:rPr lang="en-US" sz="4000" b="1" i="1" dirty="0">
                <a:solidFill>
                  <a:srgbClr val="C00000"/>
                </a:solidFill>
                <a:latin typeface="Algerian" panose="04020705040A02060702" pitchFamily="82" charset="0"/>
              </a:rPr>
              <a:t>FLESH!</a:t>
            </a:r>
          </a:p>
        </p:txBody>
      </p:sp>
      <p:sp>
        <p:nvSpPr>
          <p:cNvPr id="3" name="Isosceles Triangle 2"/>
          <p:cNvSpPr/>
          <p:nvPr/>
        </p:nvSpPr>
        <p:spPr>
          <a:xfrm rot="592686">
            <a:off x="6767827" y="2352771"/>
            <a:ext cx="2394151" cy="914400"/>
          </a:xfrm>
          <a:prstGeom prst="triangle">
            <a:avLst>
              <a:gd name="adj" fmla="val 13413"/>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a:p>
        </p:txBody>
      </p:sp>
    </p:spTree>
    <p:extLst>
      <p:ext uri="{BB962C8B-B14F-4D97-AF65-F5344CB8AC3E}">
        <p14:creationId xmlns:p14="http://schemas.microsoft.com/office/powerpoint/2010/main" val="2042266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1100" y="1566954"/>
            <a:ext cx="9829800" cy="3724092"/>
          </a:xfrm>
          <a:prstGeom prst="rect">
            <a:avLst/>
          </a:prstGeom>
          <a:solidFill>
            <a:schemeClr val="tx2">
              <a:lumMod val="50000"/>
            </a:schemeClr>
          </a:solidFill>
        </p:spPr>
        <p:txBody>
          <a:bodyPr wrap="square" lIns="91436" tIns="45718" rIns="91436" bIns="45718">
            <a:spAutoFit/>
          </a:bodyPr>
          <a:lstStyle/>
          <a:p>
            <a:r>
              <a:rPr lang="en-US" sz="5400" dirty="0">
                <a:solidFill>
                  <a:srgbClr val="FFC000"/>
                </a:solidFill>
              </a:rPr>
              <a:t>What great superpower has taken the lives of millions, in wars, and even in “peacetime”, </a:t>
            </a:r>
            <a:r>
              <a:rPr lang="en-US" sz="5400" b="1" i="1" dirty="0">
                <a:solidFill>
                  <a:srgbClr val="FFFF00"/>
                </a:solidFill>
              </a:rPr>
              <a:t>devouring its own people?</a:t>
            </a:r>
          </a:p>
          <a:p>
            <a:pPr algn="ctr"/>
            <a:endParaRPr lang="en-US" sz="2000" dirty="0">
              <a:solidFill>
                <a:srgbClr val="FFC000"/>
              </a:solidFill>
            </a:endParaRPr>
          </a:p>
        </p:txBody>
      </p:sp>
    </p:spTree>
    <p:extLst>
      <p:ext uri="{BB962C8B-B14F-4D97-AF65-F5344CB8AC3E}">
        <p14:creationId xmlns:p14="http://schemas.microsoft.com/office/powerpoint/2010/main" val="1811190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0"/>
            <a:ext cx="82105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998C228D-9490-42C4-9F73-B366EE43A78E}"/>
              </a:ext>
            </a:extLst>
          </p:cNvPr>
          <p:cNvSpPr txBox="1"/>
          <p:nvPr/>
        </p:nvSpPr>
        <p:spPr>
          <a:xfrm>
            <a:off x="152400" y="305068"/>
            <a:ext cx="3733800" cy="6247864"/>
          </a:xfrm>
          <a:prstGeom prst="rect">
            <a:avLst/>
          </a:prstGeom>
          <a:noFill/>
        </p:spPr>
        <p:txBody>
          <a:bodyPr wrap="square" rtlCol="0">
            <a:spAutoFit/>
          </a:bodyPr>
          <a:lstStyle/>
          <a:p>
            <a:r>
              <a:rPr lang="en-US" sz="4000" dirty="0">
                <a:solidFill>
                  <a:srgbClr val="FFC000"/>
                </a:solidFill>
              </a:rPr>
              <a:t>What great superpower has taken the lives of millions, . . </a:t>
            </a:r>
          </a:p>
          <a:p>
            <a:r>
              <a:rPr lang="en-US" sz="4000" dirty="0">
                <a:solidFill>
                  <a:srgbClr val="FFC000"/>
                </a:solidFill>
              </a:rPr>
              <a:t> . . . in wars, </a:t>
            </a:r>
          </a:p>
          <a:p>
            <a:r>
              <a:rPr lang="en-US" sz="4000" dirty="0">
                <a:solidFill>
                  <a:srgbClr val="FFC000"/>
                </a:solidFill>
              </a:rPr>
              <a:t>and even in “peacetime”, </a:t>
            </a:r>
            <a:r>
              <a:rPr lang="en-US" sz="4000" b="1" i="1" dirty="0">
                <a:solidFill>
                  <a:srgbClr val="FFFF00"/>
                </a:solidFill>
              </a:rPr>
              <a:t>devouring its own people?</a:t>
            </a:r>
          </a:p>
        </p:txBody>
      </p:sp>
    </p:spTree>
    <p:extLst>
      <p:ext uri="{BB962C8B-B14F-4D97-AF65-F5344CB8AC3E}">
        <p14:creationId xmlns:p14="http://schemas.microsoft.com/office/powerpoint/2010/main" val="1552201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316328" y="609600"/>
            <a:ext cx="9885072"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6000" dirty="0">
                <a:solidFill>
                  <a:srgbClr val="FFC000"/>
                </a:solidFill>
              </a:rPr>
              <a:t>Daniel then sees another beast, one </a:t>
            </a:r>
            <a:r>
              <a:rPr lang="en-US" sz="6000" b="1" i="1" dirty="0">
                <a:solidFill>
                  <a:srgbClr val="FFFF00"/>
                </a:solidFill>
              </a:rPr>
              <a:t>like a leopard</a:t>
            </a:r>
            <a:r>
              <a:rPr lang="en-US" sz="6000" dirty="0">
                <a:solidFill>
                  <a:srgbClr val="FFC000"/>
                </a:solidFill>
              </a:rPr>
              <a:t>, which had </a:t>
            </a:r>
            <a:r>
              <a:rPr lang="en-US" sz="6000" dirty="0">
                <a:solidFill>
                  <a:srgbClr val="FFFF00"/>
                </a:solidFill>
              </a:rPr>
              <a:t>upon the back of it </a:t>
            </a:r>
            <a:r>
              <a:rPr lang="en-US" sz="6000" b="1" i="1" dirty="0">
                <a:solidFill>
                  <a:srgbClr val="FFFF00"/>
                </a:solidFill>
              </a:rPr>
              <a:t>four wings of a fowl</a:t>
            </a:r>
            <a:r>
              <a:rPr lang="en-US" sz="6000" dirty="0">
                <a:solidFill>
                  <a:srgbClr val="FFC000"/>
                </a:solidFill>
              </a:rPr>
              <a:t>; the beast had also </a:t>
            </a:r>
            <a:r>
              <a:rPr lang="en-US" sz="6000" b="1" i="1" dirty="0">
                <a:solidFill>
                  <a:srgbClr val="FFFF00"/>
                </a:solidFill>
              </a:rPr>
              <a:t>four heads</a:t>
            </a:r>
            <a:r>
              <a:rPr lang="en-US" sz="6000" dirty="0">
                <a:solidFill>
                  <a:srgbClr val="FFC000"/>
                </a:solidFill>
              </a:rPr>
              <a:t>; and </a:t>
            </a:r>
            <a:r>
              <a:rPr lang="en-US" sz="6000" b="1" i="1" dirty="0">
                <a:solidFill>
                  <a:srgbClr val="FFFF00"/>
                </a:solidFill>
              </a:rPr>
              <a:t>dominion </a:t>
            </a:r>
            <a:r>
              <a:rPr lang="en-US" sz="6000" dirty="0">
                <a:solidFill>
                  <a:srgbClr val="FFFF00"/>
                </a:solidFill>
              </a:rPr>
              <a:t>was given to it</a:t>
            </a:r>
            <a:r>
              <a:rPr lang="en-US" sz="6000" dirty="0">
                <a:solidFill>
                  <a:srgbClr val="FFC000"/>
                </a:solidFill>
              </a:rPr>
              <a:t>.</a:t>
            </a:r>
          </a:p>
        </p:txBody>
      </p:sp>
    </p:spTree>
    <p:extLst>
      <p:ext uri="{BB962C8B-B14F-4D97-AF65-F5344CB8AC3E}">
        <p14:creationId xmlns:p14="http://schemas.microsoft.com/office/powerpoint/2010/main" val="4226544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9900" y="305071"/>
            <a:ext cx="9182100" cy="6247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A2BCA5D5-9310-4772-BA81-D0002CF5D188}"/>
              </a:ext>
            </a:extLst>
          </p:cNvPr>
          <p:cNvSpPr/>
          <p:nvPr/>
        </p:nvSpPr>
        <p:spPr>
          <a:xfrm>
            <a:off x="304800" y="305070"/>
            <a:ext cx="3238500" cy="6247860"/>
          </a:xfrm>
          <a:prstGeom prst="rect">
            <a:avLst/>
          </a:prstGeom>
          <a:solidFill>
            <a:schemeClr val="tx2">
              <a:lumMod val="50000"/>
            </a:schemeClr>
          </a:solidFill>
        </p:spPr>
        <p:txBody>
          <a:bodyPr wrap="square" lIns="91436" tIns="45718" rIns="91436" bIns="45718">
            <a:spAutoFit/>
          </a:bodyPr>
          <a:lstStyle/>
          <a:p>
            <a:pPr algn="ctr"/>
            <a:r>
              <a:rPr lang="en-US" sz="4000" baseline="30000" dirty="0">
                <a:solidFill>
                  <a:srgbClr val="FFC000"/>
                </a:solidFill>
              </a:rPr>
              <a:t>6 </a:t>
            </a:r>
            <a:r>
              <a:rPr lang="en-US" sz="4000" dirty="0">
                <a:solidFill>
                  <a:srgbClr val="FFC000"/>
                </a:solidFill>
              </a:rPr>
              <a:t>After this I beheld, and lo another, </a:t>
            </a:r>
            <a:r>
              <a:rPr lang="en-US" sz="4000" b="1" i="1" dirty="0">
                <a:solidFill>
                  <a:srgbClr val="FFFF00"/>
                </a:solidFill>
              </a:rPr>
              <a:t>like a leopard</a:t>
            </a:r>
            <a:r>
              <a:rPr lang="en-US" sz="4000" dirty="0">
                <a:solidFill>
                  <a:srgbClr val="FFC000"/>
                </a:solidFill>
              </a:rPr>
              <a:t>, which had upon the back of it </a:t>
            </a:r>
            <a:r>
              <a:rPr lang="en-US" sz="4000" b="1" i="1" dirty="0">
                <a:solidFill>
                  <a:srgbClr val="FFFF00"/>
                </a:solidFill>
              </a:rPr>
              <a:t>four wings of a fowl</a:t>
            </a:r>
            <a:r>
              <a:rPr lang="en-US" sz="4000" dirty="0">
                <a:solidFill>
                  <a:srgbClr val="FFC000"/>
                </a:solidFill>
              </a:rPr>
              <a:t>; </a:t>
            </a:r>
          </a:p>
        </p:txBody>
      </p:sp>
    </p:spTree>
    <p:extLst>
      <p:ext uri="{BB962C8B-B14F-4D97-AF65-F5344CB8AC3E}">
        <p14:creationId xmlns:p14="http://schemas.microsoft.com/office/powerpoint/2010/main" val="1729539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86C03-0A85-43D7-AA62-ACE4B7D0D82D}"/>
              </a:ext>
            </a:extLst>
          </p:cNvPr>
          <p:cNvSpPr/>
          <p:nvPr/>
        </p:nvSpPr>
        <p:spPr>
          <a:xfrm>
            <a:off x="895350" y="1536176"/>
            <a:ext cx="10401300" cy="3785648"/>
          </a:xfrm>
          <a:prstGeom prst="rect">
            <a:avLst/>
          </a:prstGeom>
          <a:solidFill>
            <a:schemeClr val="tx2">
              <a:lumMod val="50000"/>
            </a:schemeClr>
          </a:solidFill>
        </p:spPr>
        <p:txBody>
          <a:bodyPr wrap="square" lIns="91436" tIns="45718" rIns="91436" bIns="45718">
            <a:spAutoFit/>
          </a:bodyPr>
          <a:lstStyle/>
          <a:p>
            <a:pPr algn="ctr"/>
            <a:r>
              <a:rPr lang="en-US" sz="6000" dirty="0">
                <a:solidFill>
                  <a:srgbClr val="FFC000"/>
                </a:solidFill>
              </a:rPr>
              <a:t>the beast had also </a:t>
            </a:r>
          </a:p>
          <a:p>
            <a:pPr algn="ctr"/>
            <a:r>
              <a:rPr lang="en-US" sz="6000" b="1" i="1" dirty="0">
                <a:solidFill>
                  <a:srgbClr val="FFFF00"/>
                </a:solidFill>
              </a:rPr>
              <a:t>four heads</a:t>
            </a:r>
            <a:r>
              <a:rPr lang="en-US" sz="6000" dirty="0">
                <a:solidFill>
                  <a:srgbClr val="FFC000"/>
                </a:solidFill>
              </a:rPr>
              <a:t>; </a:t>
            </a:r>
          </a:p>
          <a:p>
            <a:pPr algn="ctr"/>
            <a:r>
              <a:rPr lang="en-US" sz="6000" dirty="0">
                <a:solidFill>
                  <a:srgbClr val="FFC000"/>
                </a:solidFill>
              </a:rPr>
              <a:t>and </a:t>
            </a:r>
            <a:r>
              <a:rPr lang="en-US" sz="6000" b="1" i="1" dirty="0">
                <a:solidFill>
                  <a:srgbClr val="FFFF00"/>
                </a:solidFill>
              </a:rPr>
              <a:t>dominion </a:t>
            </a:r>
          </a:p>
          <a:p>
            <a:pPr algn="ctr"/>
            <a:r>
              <a:rPr lang="en-US" sz="6000" b="1" i="1" dirty="0">
                <a:solidFill>
                  <a:srgbClr val="FFFF00"/>
                </a:solidFill>
              </a:rPr>
              <a:t>was given to it</a:t>
            </a:r>
            <a:r>
              <a:rPr lang="en-US" sz="6000" dirty="0">
                <a:solidFill>
                  <a:srgbClr val="FFC000"/>
                </a:solidFill>
              </a:rPr>
              <a:t>.</a:t>
            </a:r>
          </a:p>
        </p:txBody>
      </p:sp>
    </p:spTree>
    <p:extLst>
      <p:ext uri="{BB962C8B-B14F-4D97-AF65-F5344CB8AC3E}">
        <p14:creationId xmlns:p14="http://schemas.microsoft.com/office/powerpoint/2010/main" val="231416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livingwatersmissionschool.com/uploads/9/9/5/9/9959053/8498261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5" y="349569"/>
            <a:ext cx="7000875" cy="616951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A186C03-0A85-43D7-AA62-ACE4B7D0D82D}"/>
              </a:ext>
            </a:extLst>
          </p:cNvPr>
          <p:cNvSpPr/>
          <p:nvPr/>
        </p:nvSpPr>
        <p:spPr>
          <a:xfrm>
            <a:off x="266700" y="474347"/>
            <a:ext cx="4467225" cy="5909306"/>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the beast </a:t>
            </a:r>
          </a:p>
          <a:p>
            <a:pPr algn="ctr"/>
            <a:r>
              <a:rPr lang="en-US" sz="5400" dirty="0">
                <a:solidFill>
                  <a:srgbClr val="FFC000"/>
                </a:solidFill>
              </a:rPr>
              <a:t>had also </a:t>
            </a:r>
          </a:p>
          <a:p>
            <a:pPr algn="ctr"/>
            <a:r>
              <a:rPr lang="en-US" sz="5400" b="1" i="1" dirty="0">
                <a:solidFill>
                  <a:srgbClr val="FFFF00"/>
                </a:solidFill>
              </a:rPr>
              <a:t>four heads</a:t>
            </a:r>
            <a:r>
              <a:rPr lang="en-US" sz="5400" dirty="0">
                <a:solidFill>
                  <a:srgbClr val="FFC000"/>
                </a:solidFill>
              </a:rPr>
              <a:t>; </a:t>
            </a:r>
          </a:p>
          <a:p>
            <a:pPr algn="ctr"/>
            <a:r>
              <a:rPr lang="en-US" sz="5400" dirty="0">
                <a:solidFill>
                  <a:srgbClr val="FFC000"/>
                </a:solidFill>
              </a:rPr>
              <a:t>and </a:t>
            </a:r>
            <a:r>
              <a:rPr lang="en-US" sz="5400" b="1" i="1" dirty="0">
                <a:solidFill>
                  <a:srgbClr val="FFFF00"/>
                </a:solidFill>
              </a:rPr>
              <a:t>dominion </a:t>
            </a:r>
          </a:p>
          <a:p>
            <a:pPr algn="ctr"/>
            <a:r>
              <a:rPr lang="en-US" sz="5400" b="1" i="1" dirty="0">
                <a:solidFill>
                  <a:srgbClr val="FFFF00"/>
                </a:solidFill>
              </a:rPr>
              <a:t>was given </a:t>
            </a:r>
          </a:p>
          <a:p>
            <a:pPr algn="ctr"/>
            <a:r>
              <a:rPr lang="en-US" sz="5400" b="1" i="1" dirty="0">
                <a:solidFill>
                  <a:srgbClr val="FFFF00"/>
                </a:solidFill>
              </a:rPr>
              <a:t>to it</a:t>
            </a:r>
            <a:r>
              <a:rPr lang="en-US" sz="5400" dirty="0">
                <a:solidFill>
                  <a:srgbClr val="FFC000"/>
                </a:solidFill>
              </a:rPr>
              <a:t>.</a:t>
            </a:r>
          </a:p>
        </p:txBody>
      </p:sp>
    </p:spTree>
    <p:extLst>
      <p:ext uri="{BB962C8B-B14F-4D97-AF65-F5344CB8AC3E}">
        <p14:creationId xmlns:p14="http://schemas.microsoft.com/office/powerpoint/2010/main" val="33204999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86C03-0A85-43D7-AA62-ACE4B7D0D82D}"/>
              </a:ext>
            </a:extLst>
          </p:cNvPr>
          <p:cNvSpPr/>
          <p:nvPr/>
        </p:nvSpPr>
        <p:spPr>
          <a:xfrm>
            <a:off x="533400" y="609600"/>
            <a:ext cx="10820400" cy="5632307"/>
          </a:xfrm>
          <a:prstGeom prst="rect">
            <a:avLst/>
          </a:prstGeom>
          <a:solidFill>
            <a:schemeClr val="tx2">
              <a:lumMod val="50000"/>
            </a:schemeClr>
          </a:solidFill>
        </p:spPr>
        <p:txBody>
          <a:bodyPr wrap="square" lIns="91436" tIns="45718" rIns="91436" bIns="45718">
            <a:spAutoFit/>
          </a:bodyPr>
          <a:lstStyle/>
          <a:p>
            <a:pPr algn="ctr"/>
            <a:r>
              <a:rPr lang="en-US" sz="6000" dirty="0">
                <a:solidFill>
                  <a:srgbClr val="FFC000"/>
                </a:solidFill>
              </a:rPr>
              <a:t>So as we survey the four beasts of </a:t>
            </a:r>
            <a:r>
              <a:rPr lang="en-US" sz="6000" dirty="0">
                <a:solidFill>
                  <a:schemeClr val="bg1"/>
                </a:solidFill>
              </a:rPr>
              <a:t>Daniel chapter 7 </a:t>
            </a:r>
            <a:r>
              <a:rPr lang="en-US" sz="6000" dirty="0">
                <a:solidFill>
                  <a:srgbClr val="FFC000"/>
                </a:solidFill>
              </a:rPr>
              <a:t>here are the </a:t>
            </a:r>
            <a:r>
              <a:rPr lang="en-US" sz="6000" b="1" i="1" dirty="0">
                <a:solidFill>
                  <a:srgbClr val="FFFF00"/>
                </a:solidFill>
              </a:rPr>
              <a:t>three beasts </a:t>
            </a:r>
            <a:r>
              <a:rPr lang="en-US" sz="6000" dirty="0">
                <a:solidFill>
                  <a:srgbClr val="FFC000"/>
                </a:solidFill>
              </a:rPr>
              <a:t>we have seen so far. Then we go on to the key verse in our study, </a:t>
            </a:r>
            <a:r>
              <a:rPr lang="en-US" sz="6000" dirty="0">
                <a:solidFill>
                  <a:schemeClr val="bg1"/>
                </a:solidFill>
              </a:rPr>
              <a:t>Daniel 7 verse 7</a:t>
            </a:r>
            <a:r>
              <a:rPr lang="en-US" sz="6000" dirty="0">
                <a:solidFill>
                  <a:srgbClr val="FFC000"/>
                </a:solidFill>
              </a:rPr>
              <a:t>. Daniel says,</a:t>
            </a:r>
          </a:p>
        </p:txBody>
      </p:sp>
    </p:spTree>
    <p:extLst>
      <p:ext uri="{BB962C8B-B14F-4D97-AF65-F5344CB8AC3E}">
        <p14:creationId xmlns:p14="http://schemas.microsoft.com/office/powerpoint/2010/main" val="214945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gwfin_000.Samsung-Laptop\Desktop\three-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4481"/>
            <a:ext cx="10287000" cy="6881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160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428180"/>
            <a:ext cx="11201400" cy="6001639"/>
          </a:xfrm>
          <a:prstGeom prst="rect">
            <a:avLst/>
          </a:prstGeom>
          <a:solidFill>
            <a:schemeClr val="tx2">
              <a:lumMod val="50000"/>
            </a:schemeClr>
          </a:solidFill>
        </p:spPr>
        <p:txBody>
          <a:bodyPr wrap="square" lIns="91436" tIns="45718" rIns="91436" bIns="45718">
            <a:spAutoFit/>
          </a:bodyPr>
          <a:lstStyle/>
          <a:p>
            <a:pPr algn="ctr"/>
            <a:r>
              <a:rPr lang="en-US" sz="4800" baseline="30000" dirty="0">
                <a:solidFill>
                  <a:srgbClr val="FFC000"/>
                </a:solidFill>
              </a:rPr>
              <a:t>7 </a:t>
            </a:r>
            <a:r>
              <a:rPr lang="en-US" sz="4800" dirty="0">
                <a:solidFill>
                  <a:srgbClr val="FFC000"/>
                </a:solidFill>
              </a:rPr>
              <a:t>After this I saw in the night visions, </a:t>
            </a:r>
          </a:p>
          <a:p>
            <a:pPr algn="ctr"/>
            <a:r>
              <a:rPr lang="en-US" sz="4800" dirty="0">
                <a:solidFill>
                  <a:srgbClr val="FFC000"/>
                </a:solidFill>
              </a:rPr>
              <a:t>and behold </a:t>
            </a:r>
            <a:r>
              <a:rPr lang="en-US" sz="4800" dirty="0">
                <a:solidFill>
                  <a:srgbClr val="FFFF00"/>
                </a:solidFill>
              </a:rPr>
              <a:t>a fourth beast, dreadful and terrible, and strong exceedingly</a:t>
            </a:r>
            <a:r>
              <a:rPr lang="en-US" sz="4800" dirty="0">
                <a:solidFill>
                  <a:srgbClr val="FFC000"/>
                </a:solidFill>
              </a:rPr>
              <a:t>; and it had </a:t>
            </a:r>
            <a:r>
              <a:rPr lang="en-US" sz="4800" b="1" i="1" dirty="0">
                <a:solidFill>
                  <a:srgbClr val="FFFF00"/>
                </a:solidFill>
              </a:rPr>
              <a:t>great iron teeth</a:t>
            </a:r>
            <a:r>
              <a:rPr lang="en-US" sz="4800" dirty="0">
                <a:solidFill>
                  <a:srgbClr val="FFC000"/>
                </a:solidFill>
              </a:rPr>
              <a:t>: it devoured and brake in pieces, and stamped the residue with the feet of it: and it was </a:t>
            </a:r>
            <a:r>
              <a:rPr lang="en-US" sz="4800" b="1" i="1" dirty="0">
                <a:solidFill>
                  <a:srgbClr val="FFFF00"/>
                </a:solidFill>
              </a:rPr>
              <a:t>diverse</a:t>
            </a:r>
            <a:r>
              <a:rPr lang="en-US" sz="4800" dirty="0">
                <a:solidFill>
                  <a:srgbClr val="FFC000"/>
                </a:solidFill>
              </a:rPr>
              <a:t> from all the beasts that were </a:t>
            </a:r>
            <a:r>
              <a:rPr lang="en-US" sz="4800" b="1" i="1" dirty="0">
                <a:solidFill>
                  <a:srgbClr val="FFFF00"/>
                </a:solidFill>
              </a:rPr>
              <a:t>BEFORE IT</a:t>
            </a:r>
            <a:r>
              <a:rPr lang="en-US" sz="4800" dirty="0">
                <a:solidFill>
                  <a:srgbClr val="FFC000"/>
                </a:solidFill>
              </a:rPr>
              <a:t>; and it had </a:t>
            </a:r>
            <a:r>
              <a:rPr lang="en-US" sz="4800" b="1" i="1" dirty="0">
                <a:solidFill>
                  <a:srgbClr val="FFFF00"/>
                </a:solidFill>
              </a:rPr>
              <a:t>ten horns</a:t>
            </a:r>
            <a:r>
              <a:rPr lang="en-US" sz="4800" dirty="0">
                <a:solidFill>
                  <a:srgbClr val="FFC000"/>
                </a:solidFill>
              </a:rPr>
              <a:t>.</a:t>
            </a:r>
          </a:p>
        </p:txBody>
      </p:sp>
    </p:spTree>
    <p:extLst>
      <p:ext uri="{BB962C8B-B14F-4D97-AF65-F5344CB8AC3E}">
        <p14:creationId xmlns:p14="http://schemas.microsoft.com/office/powerpoint/2010/main" val="22139744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urth beast of daniel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2400"/>
            <a:ext cx="5981700" cy="3835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F32BDE2-6DF1-48C1-9840-5F82FD3D6E83}"/>
              </a:ext>
            </a:extLst>
          </p:cNvPr>
          <p:cNvSpPr/>
          <p:nvPr/>
        </p:nvSpPr>
        <p:spPr>
          <a:xfrm>
            <a:off x="152400" y="152400"/>
            <a:ext cx="5981700" cy="3785648"/>
          </a:xfrm>
          <a:prstGeom prst="rect">
            <a:avLst/>
          </a:prstGeom>
          <a:solidFill>
            <a:schemeClr val="tx2">
              <a:lumMod val="50000"/>
            </a:schemeClr>
          </a:solidFill>
        </p:spPr>
        <p:txBody>
          <a:bodyPr wrap="square" lIns="91436" tIns="45718" rIns="91436" bIns="45718">
            <a:spAutoFit/>
          </a:bodyPr>
          <a:lstStyle/>
          <a:p>
            <a:pPr algn="ctr"/>
            <a:r>
              <a:rPr lang="en-US" sz="4000" baseline="30000" dirty="0">
                <a:solidFill>
                  <a:srgbClr val="FFC000"/>
                </a:solidFill>
              </a:rPr>
              <a:t>7 </a:t>
            </a:r>
            <a:r>
              <a:rPr lang="en-US" sz="4000" dirty="0">
                <a:solidFill>
                  <a:srgbClr val="FFC000"/>
                </a:solidFill>
              </a:rPr>
              <a:t>After this I saw in the night visions, and behold </a:t>
            </a:r>
            <a:r>
              <a:rPr lang="en-US" sz="4000" dirty="0">
                <a:solidFill>
                  <a:srgbClr val="FFFF00"/>
                </a:solidFill>
              </a:rPr>
              <a:t>a fourth beast, dreadful and terrible, and strong exceedingly</a:t>
            </a:r>
            <a:r>
              <a:rPr lang="en-US" sz="4000" dirty="0">
                <a:solidFill>
                  <a:srgbClr val="FFC000"/>
                </a:solidFill>
              </a:rPr>
              <a:t>; and it had </a:t>
            </a:r>
            <a:r>
              <a:rPr lang="en-US" sz="4000" b="1" i="1" dirty="0">
                <a:solidFill>
                  <a:srgbClr val="FFFF00"/>
                </a:solidFill>
              </a:rPr>
              <a:t>great iron teeth</a:t>
            </a:r>
            <a:r>
              <a:rPr lang="en-US" sz="4000" dirty="0">
                <a:solidFill>
                  <a:srgbClr val="FFC000"/>
                </a:solidFill>
              </a:rPr>
              <a:t>: </a:t>
            </a:r>
          </a:p>
        </p:txBody>
      </p:sp>
      <p:sp>
        <p:nvSpPr>
          <p:cNvPr id="4" name="Rectangle 3">
            <a:extLst>
              <a:ext uri="{FF2B5EF4-FFF2-40B4-BE49-F238E27FC236}">
                <a16:creationId xmlns:a16="http://schemas.microsoft.com/office/drawing/2014/main" id="{6721881F-8E97-4352-AF6D-0B05EB2C52B0}"/>
              </a:ext>
            </a:extLst>
          </p:cNvPr>
          <p:cNvSpPr/>
          <p:nvPr/>
        </p:nvSpPr>
        <p:spPr>
          <a:xfrm>
            <a:off x="2247900" y="4027948"/>
            <a:ext cx="9829800" cy="2677652"/>
          </a:xfrm>
          <a:prstGeom prst="rect">
            <a:avLst/>
          </a:prstGeom>
          <a:solidFill>
            <a:schemeClr val="tx2">
              <a:lumMod val="50000"/>
            </a:schemeClr>
          </a:solidFill>
        </p:spPr>
        <p:txBody>
          <a:bodyPr wrap="square" lIns="91436" tIns="45718" rIns="91436" bIns="45718">
            <a:spAutoFit/>
          </a:bodyPr>
          <a:lstStyle/>
          <a:p>
            <a:r>
              <a:rPr lang="en-US" sz="4200" dirty="0">
                <a:solidFill>
                  <a:srgbClr val="FFC000"/>
                </a:solidFill>
              </a:rPr>
              <a:t>It devoured and brake in pieces, and stamped the residue with the feet of it. </a:t>
            </a:r>
          </a:p>
          <a:p>
            <a:r>
              <a:rPr lang="en-US" sz="4200" dirty="0">
                <a:solidFill>
                  <a:srgbClr val="FFC000"/>
                </a:solidFill>
              </a:rPr>
              <a:t>It was </a:t>
            </a:r>
            <a:r>
              <a:rPr lang="en-US" sz="4200" b="1" i="1" dirty="0">
                <a:solidFill>
                  <a:srgbClr val="FFFF00"/>
                </a:solidFill>
              </a:rPr>
              <a:t>diverse</a:t>
            </a:r>
            <a:r>
              <a:rPr lang="en-US" sz="4200" dirty="0">
                <a:solidFill>
                  <a:srgbClr val="FFC000"/>
                </a:solidFill>
              </a:rPr>
              <a:t> from all the beasts that were </a:t>
            </a:r>
            <a:r>
              <a:rPr lang="en-US" sz="4200" b="1" i="1" dirty="0">
                <a:solidFill>
                  <a:srgbClr val="FFFF00"/>
                </a:solidFill>
              </a:rPr>
              <a:t>BEFORE IT</a:t>
            </a:r>
            <a:r>
              <a:rPr lang="en-US" sz="4200" dirty="0">
                <a:solidFill>
                  <a:srgbClr val="FFC000"/>
                </a:solidFill>
              </a:rPr>
              <a:t>; and it had </a:t>
            </a:r>
            <a:r>
              <a:rPr lang="en-US" sz="4200" b="1" i="1" dirty="0">
                <a:solidFill>
                  <a:srgbClr val="FFFF00"/>
                </a:solidFill>
              </a:rPr>
              <a:t>ten horns</a:t>
            </a:r>
            <a:r>
              <a:rPr lang="en-US" sz="4200" dirty="0">
                <a:solidFill>
                  <a:srgbClr val="FFC000"/>
                </a:solidFill>
              </a:rPr>
              <a:t>.</a:t>
            </a:r>
          </a:p>
        </p:txBody>
      </p:sp>
    </p:spTree>
    <p:extLst>
      <p:ext uri="{BB962C8B-B14F-4D97-AF65-F5344CB8AC3E}">
        <p14:creationId xmlns:p14="http://schemas.microsoft.com/office/powerpoint/2010/main" val="26780702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82069"/>
            <a:ext cx="10820400" cy="5693862"/>
          </a:xfrm>
          <a:prstGeom prst="rect">
            <a:avLst/>
          </a:prstGeom>
          <a:solidFill>
            <a:schemeClr val="tx2">
              <a:lumMod val="50000"/>
            </a:schemeClr>
          </a:solidFill>
        </p:spPr>
        <p:txBody>
          <a:bodyPr wrap="square" lIns="91436" tIns="45718" rIns="91436" bIns="45718">
            <a:spAutoFit/>
          </a:bodyPr>
          <a:lstStyle/>
          <a:p>
            <a:pPr algn="ctr"/>
            <a:r>
              <a:rPr lang="en-US" sz="5200" dirty="0">
                <a:solidFill>
                  <a:srgbClr val="FFC000"/>
                </a:solidFill>
              </a:rPr>
              <a:t>After this Daniel sees </a:t>
            </a:r>
            <a:r>
              <a:rPr lang="en-US" sz="5200" dirty="0">
                <a:solidFill>
                  <a:srgbClr val="FFFF00"/>
                </a:solidFill>
              </a:rPr>
              <a:t>a fourth beast.</a:t>
            </a:r>
            <a:r>
              <a:rPr lang="en-US" sz="5200" dirty="0">
                <a:solidFill>
                  <a:srgbClr val="FFC000"/>
                </a:solidFill>
              </a:rPr>
              <a:t> It was </a:t>
            </a:r>
            <a:r>
              <a:rPr lang="en-US" sz="5200" b="1" i="1" dirty="0">
                <a:solidFill>
                  <a:srgbClr val="FFFF00"/>
                </a:solidFill>
              </a:rPr>
              <a:t>diverse</a:t>
            </a:r>
            <a:r>
              <a:rPr lang="en-US" sz="5200" dirty="0">
                <a:solidFill>
                  <a:srgbClr val="FFC000"/>
                </a:solidFill>
              </a:rPr>
              <a:t> from all the beasts that were </a:t>
            </a:r>
            <a:r>
              <a:rPr lang="en-US" sz="5200" b="1" i="1" dirty="0">
                <a:solidFill>
                  <a:srgbClr val="FF0000"/>
                </a:solidFill>
              </a:rPr>
              <a:t>BEFORE IT</a:t>
            </a:r>
            <a:r>
              <a:rPr lang="en-US" sz="5200" dirty="0">
                <a:solidFill>
                  <a:srgbClr val="FFC000"/>
                </a:solidFill>
              </a:rPr>
              <a:t>; and it had </a:t>
            </a:r>
            <a:r>
              <a:rPr lang="en-US" sz="5200" b="1" i="1" dirty="0">
                <a:solidFill>
                  <a:srgbClr val="FFFF00"/>
                </a:solidFill>
              </a:rPr>
              <a:t>ten horns</a:t>
            </a:r>
            <a:r>
              <a:rPr lang="en-US" sz="5200" dirty="0">
                <a:solidFill>
                  <a:srgbClr val="FFC000"/>
                </a:solidFill>
              </a:rPr>
              <a:t>. Take special note of that word, </a:t>
            </a:r>
            <a:r>
              <a:rPr lang="en-US" sz="5200" b="1" i="1" dirty="0">
                <a:solidFill>
                  <a:srgbClr val="FF0000"/>
                </a:solidFill>
              </a:rPr>
              <a:t>“BEFORE”. </a:t>
            </a:r>
            <a:r>
              <a:rPr lang="en-US" sz="5200" b="1" i="1" dirty="0">
                <a:solidFill>
                  <a:srgbClr val="FFC000"/>
                </a:solidFill>
              </a:rPr>
              <a:t>It is the key to this study. </a:t>
            </a:r>
            <a:r>
              <a:rPr lang="en-US" sz="5200" dirty="0">
                <a:solidFill>
                  <a:srgbClr val="FFC000"/>
                </a:solidFill>
              </a:rPr>
              <a:t>We‘ll be taking a very close look at that word shortly.</a:t>
            </a:r>
          </a:p>
        </p:txBody>
      </p:sp>
    </p:spTree>
    <p:extLst>
      <p:ext uri="{BB962C8B-B14F-4D97-AF65-F5344CB8AC3E}">
        <p14:creationId xmlns:p14="http://schemas.microsoft.com/office/powerpoint/2010/main" val="2380025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gwfin_000.Samsung-Laptop\Desktop\fourth-bea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094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82069"/>
            <a:ext cx="11430000" cy="5693862"/>
          </a:xfrm>
          <a:prstGeom prst="rect">
            <a:avLst/>
          </a:prstGeom>
          <a:solidFill>
            <a:schemeClr val="tx2">
              <a:lumMod val="50000"/>
            </a:schemeClr>
          </a:solidFill>
        </p:spPr>
        <p:txBody>
          <a:bodyPr wrap="square" lIns="91436" tIns="45718" rIns="91436" bIns="45718">
            <a:spAutoFit/>
          </a:bodyPr>
          <a:lstStyle/>
          <a:p>
            <a:pPr algn="ctr"/>
            <a:r>
              <a:rPr lang="en-US" sz="5200" dirty="0">
                <a:solidFill>
                  <a:srgbClr val="FFC000"/>
                </a:solidFill>
              </a:rPr>
              <a:t>We now move on to the late first Century and the two related visions of the </a:t>
            </a:r>
            <a:r>
              <a:rPr lang="en-US" sz="5200" dirty="0">
                <a:solidFill>
                  <a:srgbClr val="FFFF00"/>
                </a:solidFill>
              </a:rPr>
              <a:t>apostle John</a:t>
            </a:r>
            <a:r>
              <a:rPr lang="en-US" sz="5200" dirty="0">
                <a:solidFill>
                  <a:srgbClr val="FFC000"/>
                </a:solidFill>
              </a:rPr>
              <a:t>. Exiled on the Island of Patmos John sees in vision the very same </a:t>
            </a:r>
            <a:r>
              <a:rPr lang="en-US" sz="5200" b="1" i="1" dirty="0">
                <a:solidFill>
                  <a:srgbClr val="FFC000"/>
                </a:solidFill>
              </a:rPr>
              <a:t>seven headed </a:t>
            </a:r>
            <a:r>
              <a:rPr lang="en-US" sz="5200" b="1" i="1" dirty="0">
                <a:solidFill>
                  <a:srgbClr val="FFFF00"/>
                </a:solidFill>
              </a:rPr>
              <a:t>ten horned beast </a:t>
            </a:r>
            <a:r>
              <a:rPr lang="en-US" sz="5200" dirty="0">
                <a:solidFill>
                  <a:srgbClr val="FFC000"/>
                </a:solidFill>
              </a:rPr>
              <a:t>that the </a:t>
            </a:r>
            <a:r>
              <a:rPr lang="en-US" sz="5200" dirty="0">
                <a:solidFill>
                  <a:srgbClr val="FFFF00"/>
                </a:solidFill>
              </a:rPr>
              <a:t>prophet Daniel </a:t>
            </a:r>
            <a:r>
              <a:rPr lang="en-US" sz="5200" dirty="0">
                <a:solidFill>
                  <a:srgbClr val="FFC000"/>
                </a:solidFill>
              </a:rPr>
              <a:t>had seen well over 600 years before! </a:t>
            </a:r>
          </a:p>
        </p:txBody>
      </p:sp>
    </p:spTree>
    <p:extLst>
      <p:ext uri="{BB962C8B-B14F-4D97-AF65-F5344CB8AC3E}">
        <p14:creationId xmlns:p14="http://schemas.microsoft.com/office/powerpoint/2010/main" val="2220266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46AA02-D74C-4001-8EFF-EB5769A80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8694" y="139914"/>
            <a:ext cx="5199830" cy="6578172"/>
          </a:xfrm>
          <a:prstGeom prst="rect">
            <a:avLst/>
          </a:prstGeom>
        </p:spPr>
      </p:pic>
      <p:pic>
        <p:nvPicPr>
          <p:cNvPr id="7" name="Picture 2" descr="https://zestwriter.files.wordpress.com/2014/06/rh-johnonpatmos-kr.jpg?w=698">
            <a:extLst>
              <a:ext uri="{FF2B5EF4-FFF2-40B4-BE49-F238E27FC236}">
                <a16:creationId xmlns:a16="http://schemas.microsoft.com/office/drawing/2014/main" id="{5B1F1400-53EB-4814-B1F5-F6BA62FE6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76" y="139914"/>
            <a:ext cx="5053556" cy="65781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61AACB-66FC-477A-9651-9E2439DC3BD5}"/>
              </a:ext>
            </a:extLst>
          </p:cNvPr>
          <p:cNvSpPr txBox="1"/>
          <p:nvPr/>
        </p:nvSpPr>
        <p:spPr>
          <a:xfrm>
            <a:off x="8458200" y="6096000"/>
            <a:ext cx="2971263" cy="523220"/>
          </a:xfrm>
          <a:prstGeom prst="rect">
            <a:avLst/>
          </a:prstGeom>
          <a:noFill/>
        </p:spPr>
        <p:txBody>
          <a:bodyPr wrap="none" rtlCol="0">
            <a:spAutoFit/>
          </a:bodyPr>
          <a:lstStyle/>
          <a:p>
            <a:r>
              <a:rPr lang="en-US" sz="2800" b="1" dirty="0"/>
              <a:t>REVELATION 17</a:t>
            </a:r>
          </a:p>
        </p:txBody>
      </p:sp>
    </p:spTree>
    <p:extLst>
      <p:ext uri="{BB962C8B-B14F-4D97-AF65-F5344CB8AC3E}">
        <p14:creationId xmlns:p14="http://schemas.microsoft.com/office/powerpoint/2010/main" val="12314125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6750" y="635929"/>
            <a:ext cx="10858500" cy="5586141"/>
          </a:xfrm>
          <a:prstGeom prst="rect">
            <a:avLst/>
          </a:prstGeom>
          <a:solidFill>
            <a:schemeClr val="tx2">
              <a:lumMod val="50000"/>
            </a:schemeClr>
          </a:solidFill>
        </p:spPr>
        <p:txBody>
          <a:bodyPr wrap="square" lIns="91436" tIns="45718" rIns="91436" bIns="45718">
            <a:spAutoFit/>
          </a:bodyPr>
          <a:lstStyle/>
          <a:p>
            <a:pPr algn="ctr"/>
            <a:r>
              <a:rPr lang="en-US" sz="5100" dirty="0">
                <a:solidFill>
                  <a:srgbClr val="FFC000"/>
                </a:solidFill>
              </a:rPr>
              <a:t>In this end-time vision from </a:t>
            </a:r>
            <a:r>
              <a:rPr lang="en-US" sz="5100" dirty="0">
                <a:solidFill>
                  <a:schemeClr val="bg1"/>
                </a:solidFill>
              </a:rPr>
              <a:t>Revelation chapter 17</a:t>
            </a:r>
            <a:r>
              <a:rPr lang="en-US" sz="5100" dirty="0">
                <a:solidFill>
                  <a:srgbClr val="FFC000"/>
                </a:solidFill>
              </a:rPr>
              <a:t> John saw </a:t>
            </a:r>
          </a:p>
          <a:p>
            <a:pPr algn="ctr"/>
            <a:r>
              <a:rPr lang="en-US" sz="5100" dirty="0">
                <a:solidFill>
                  <a:srgbClr val="FFC000"/>
                </a:solidFill>
              </a:rPr>
              <a:t>the beast with a </a:t>
            </a:r>
            <a:r>
              <a:rPr lang="en-US" sz="5100" b="1" i="1" dirty="0">
                <a:solidFill>
                  <a:srgbClr val="FFFF00"/>
                </a:solidFill>
              </a:rPr>
              <a:t>red body </a:t>
            </a:r>
            <a:r>
              <a:rPr lang="en-US" sz="5100" dirty="0">
                <a:solidFill>
                  <a:srgbClr val="FFC000"/>
                </a:solidFill>
              </a:rPr>
              <a:t>with a </a:t>
            </a:r>
            <a:r>
              <a:rPr lang="en-US" sz="5100" b="1" i="1" dirty="0">
                <a:solidFill>
                  <a:srgbClr val="FFFF00"/>
                </a:solidFill>
              </a:rPr>
              <a:t>blaspheming character</a:t>
            </a:r>
            <a:r>
              <a:rPr lang="en-US" sz="5100" dirty="0">
                <a:solidFill>
                  <a:srgbClr val="FFC000"/>
                </a:solidFill>
              </a:rPr>
              <a:t>. This is an early vision of the </a:t>
            </a:r>
            <a:r>
              <a:rPr lang="en-US" sz="5100" dirty="0">
                <a:solidFill>
                  <a:srgbClr val="FFFF00"/>
                </a:solidFill>
              </a:rPr>
              <a:t>New World Order </a:t>
            </a:r>
            <a:r>
              <a:rPr lang="en-US" sz="5100" dirty="0">
                <a:solidFill>
                  <a:srgbClr val="FFC000"/>
                </a:solidFill>
              </a:rPr>
              <a:t>with a </a:t>
            </a:r>
            <a:r>
              <a:rPr lang="en-US" sz="5100" b="1" i="1" dirty="0">
                <a:solidFill>
                  <a:srgbClr val="FFFF00"/>
                </a:solidFill>
              </a:rPr>
              <a:t>harlot woman </a:t>
            </a:r>
            <a:r>
              <a:rPr lang="en-US" sz="5100" dirty="0">
                <a:solidFill>
                  <a:srgbClr val="FFC000"/>
                </a:solidFill>
              </a:rPr>
              <a:t>of compromise </a:t>
            </a:r>
            <a:r>
              <a:rPr lang="en-US" sz="5100" dirty="0">
                <a:solidFill>
                  <a:srgbClr val="FFFF00"/>
                </a:solidFill>
              </a:rPr>
              <a:t>riding the beast</a:t>
            </a:r>
            <a:r>
              <a:rPr lang="en-US" sz="5100" dirty="0">
                <a:solidFill>
                  <a:srgbClr val="FFC000"/>
                </a:solidFill>
              </a:rPr>
              <a:t>, (or trying to ride it).</a:t>
            </a:r>
          </a:p>
        </p:txBody>
      </p:sp>
    </p:spTree>
    <p:extLst>
      <p:ext uri="{BB962C8B-B14F-4D97-AF65-F5344CB8AC3E}">
        <p14:creationId xmlns:p14="http://schemas.microsoft.com/office/powerpoint/2010/main" val="1427612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46AA02-D74C-4001-8EFF-EB5769A80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39914"/>
            <a:ext cx="4818830" cy="6578172"/>
          </a:xfrm>
          <a:prstGeom prst="rect">
            <a:avLst/>
          </a:prstGeom>
        </p:spPr>
      </p:pic>
      <p:sp>
        <p:nvSpPr>
          <p:cNvPr id="2" name="TextBox 1">
            <a:extLst>
              <a:ext uri="{FF2B5EF4-FFF2-40B4-BE49-F238E27FC236}">
                <a16:creationId xmlns:a16="http://schemas.microsoft.com/office/drawing/2014/main" id="{F861AACB-66FC-477A-9651-9E2439DC3BD5}"/>
              </a:ext>
            </a:extLst>
          </p:cNvPr>
          <p:cNvSpPr txBox="1"/>
          <p:nvPr/>
        </p:nvSpPr>
        <p:spPr>
          <a:xfrm>
            <a:off x="8458200" y="6096000"/>
            <a:ext cx="2971263" cy="523220"/>
          </a:xfrm>
          <a:prstGeom prst="rect">
            <a:avLst/>
          </a:prstGeom>
          <a:noFill/>
        </p:spPr>
        <p:txBody>
          <a:bodyPr wrap="none" rtlCol="0">
            <a:spAutoFit/>
          </a:bodyPr>
          <a:lstStyle/>
          <a:p>
            <a:r>
              <a:rPr lang="en-US" sz="2800" b="1" dirty="0"/>
              <a:t>REVELATION 17</a:t>
            </a:r>
          </a:p>
        </p:txBody>
      </p:sp>
      <p:sp>
        <p:nvSpPr>
          <p:cNvPr id="4" name="TextBox 3">
            <a:extLst>
              <a:ext uri="{FF2B5EF4-FFF2-40B4-BE49-F238E27FC236}">
                <a16:creationId xmlns:a16="http://schemas.microsoft.com/office/drawing/2014/main" id="{C0E0B559-1BAD-4FF4-88D7-799D3E41D65E}"/>
              </a:ext>
            </a:extLst>
          </p:cNvPr>
          <p:cNvSpPr txBox="1"/>
          <p:nvPr/>
        </p:nvSpPr>
        <p:spPr>
          <a:xfrm>
            <a:off x="134815" y="151179"/>
            <a:ext cx="7086600" cy="6555641"/>
          </a:xfrm>
          <a:prstGeom prst="rect">
            <a:avLst/>
          </a:prstGeom>
          <a:noFill/>
        </p:spPr>
        <p:txBody>
          <a:bodyPr wrap="square" rtlCol="0">
            <a:spAutoFit/>
          </a:bodyPr>
          <a:lstStyle/>
          <a:p>
            <a:r>
              <a:rPr lang="en-US" dirty="0"/>
              <a:t> </a:t>
            </a:r>
            <a:r>
              <a:rPr lang="en-US" sz="2800" b="1" dirty="0">
                <a:solidFill>
                  <a:srgbClr val="FFC000"/>
                </a:solidFill>
                <a:hlinkClick r:id="rId3">
                  <a:extLst>
                    <a:ext uri="{A12FA001-AC4F-418D-AE19-62706E023703}">
                      <ahyp:hlinkClr xmlns:ahyp="http://schemas.microsoft.com/office/drawing/2018/hyperlinkcolor" val="tx"/>
                    </a:ext>
                  </a:extLst>
                </a:hlinkClick>
              </a:rPr>
              <a:t>3</a:t>
            </a:r>
            <a:r>
              <a:rPr lang="en-US" sz="2800" b="1" dirty="0">
                <a:solidFill>
                  <a:srgbClr val="FFC000"/>
                </a:solidFill>
              </a:rPr>
              <a:t> </a:t>
            </a:r>
            <a:r>
              <a:rPr lang="en-US" sz="2800" dirty="0">
                <a:solidFill>
                  <a:srgbClr val="FFC000"/>
                </a:solidFill>
              </a:rPr>
              <a:t>I saw a woman sit upon a scarlet colored beast, full of names of blasphemy, having seven heads and ten horns. </a:t>
            </a:r>
          </a:p>
          <a:p>
            <a:r>
              <a:rPr lang="en-US" sz="2800" b="1" dirty="0">
                <a:solidFill>
                  <a:srgbClr val="FFC000"/>
                </a:solidFill>
                <a:hlinkClick r:id="rId4">
                  <a:extLst>
                    <a:ext uri="{A12FA001-AC4F-418D-AE19-62706E023703}">
                      <ahyp:hlinkClr xmlns:ahyp="http://schemas.microsoft.com/office/drawing/2018/hyperlinkcolor" val="tx"/>
                    </a:ext>
                  </a:extLst>
                </a:hlinkClick>
              </a:rPr>
              <a:t>4</a:t>
            </a:r>
            <a:r>
              <a:rPr lang="en-US" sz="2800" b="1" dirty="0">
                <a:solidFill>
                  <a:srgbClr val="FFC000"/>
                </a:solidFill>
              </a:rPr>
              <a:t> </a:t>
            </a:r>
            <a:r>
              <a:rPr lang="en-US" sz="2800" dirty="0">
                <a:solidFill>
                  <a:srgbClr val="FFC000"/>
                </a:solidFill>
              </a:rPr>
              <a:t>And the woman was arrayed in purple </a:t>
            </a:r>
          </a:p>
          <a:p>
            <a:r>
              <a:rPr lang="en-US" sz="2800" dirty="0">
                <a:solidFill>
                  <a:srgbClr val="FFC000"/>
                </a:solidFill>
              </a:rPr>
              <a:t>and scarlet color, and decked with gold and precious stones and pearls, having a golden cup in her hand full of abominations and filthiness of her fornication: </a:t>
            </a:r>
            <a:r>
              <a:rPr lang="en-US" sz="2800" b="1" dirty="0">
                <a:solidFill>
                  <a:srgbClr val="FFC000"/>
                </a:solidFill>
                <a:hlinkClick r:id="rId5">
                  <a:extLst>
                    <a:ext uri="{A12FA001-AC4F-418D-AE19-62706E023703}">
                      <ahyp:hlinkClr xmlns:ahyp="http://schemas.microsoft.com/office/drawing/2018/hyperlinkcolor" val="tx"/>
                    </a:ext>
                  </a:extLst>
                </a:hlinkClick>
              </a:rPr>
              <a:t>5</a:t>
            </a:r>
            <a:r>
              <a:rPr lang="en-US" sz="2800" b="1" dirty="0">
                <a:solidFill>
                  <a:srgbClr val="FFC000"/>
                </a:solidFill>
              </a:rPr>
              <a:t> </a:t>
            </a:r>
            <a:r>
              <a:rPr lang="en-US" sz="2800" dirty="0">
                <a:solidFill>
                  <a:srgbClr val="FFC000"/>
                </a:solidFill>
              </a:rPr>
              <a:t>And </a:t>
            </a:r>
          </a:p>
          <a:p>
            <a:r>
              <a:rPr lang="en-US" sz="2800" dirty="0">
                <a:solidFill>
                  <a:srgbClr val="FFC000"/>
                </a:solidFill>
              </a:rPr>
              <a:t>upon her forehead </a:t>
            </a:r>
            <a:r>
              <a:rPr lang="en-US" sz="2800" i="1" dirty="0">
                <a:solidFill>
                  <a:srgbClr val="FFC000"/>
                </a:solidFill>
              </a:rPr>
              <a:t>was</a:t>
            </a:r>
            <a:r>
              <a:rPr lang="en-US" sz="2800" dirty="0">
                <a:solidFill>
                  <a:srgbClr val="FFC000"/>
                </a:solidFill>
              </a:rPr>
              <a:t> a name written, MYSTERY, BABYLON THE GREAT, </a:t>
            </a:r>
          </a:p>
          <a:p>
            <a:r>
              <a:rPr lang="en-US" sz="2800" dirty="0">
                <a:solidFill>
                  <a:srgbClr val="FFC000"/>
                </a:solidFill>
              </a:rPr>
              <a:t>THE MOTHER OF HARLOTS AND ABOMINATIONS OF THE EARTH. </a:t>
            </a:r>
          </a:p>
          <a:p>
            <a:r>
              <a:rPr lang="en-US" sz="2800" b="1" dirty="0">
                <a:solidFill>
                  <a:srgbClr val="FFC000"/>
                </a:solidFill>
                <a:hlinkClick r:id="rId6">
                  <a:extLst>
                    <a:ext uri="{A12FA001-AC4F-418D-AE19-62706E023703}">
                      <ahyp:hlinkClr xmlns:ahyp="http://schemas.microsoft.com/office/drawing/2018/hyperlinkcolor" val="tx"/>
                    </a:ext>
                  </a:extLst>
                </a:hlinkClick>
              </a:rPr>
              <a:t>6</a:t>
            </a:r>
            <a:r>
              <a:rPr lang="en-US" sz="2800" b="1" dirty="0">
                <a:solidFill>
                  <a:srgbClr val="FFC000"/>
                </a:solidFill>
              </a:rPr>
              <a:t> </a:t>
            </a:r>
            <a:r>
              <a:rPr lang="en-US" sz="2800" dirty="0">
                <a:solidFill>
                  <a:srgbClr val="FFC000"/>
                </a:solidFill>
              </a:rPr>
              <a:t>And I saw the woman drunken with </a:t>
            </a:r>
          </a:p>
          <a:p>
            <a:r>
              <a:rPr lang="en-US" sz="2800" dirty="0">
                <a:solidFill>
                  <a:srgbClr val="FFC000"/>
                </a:solidFill>
              </a:rPr>
              <a:t>the blood of the saints, and with the </a:t>
            </a:r>
          </a:p>
          <a:p>
            <a:r>
              <a:rPr lang="en-US" sz="2800" dirty="0">
                <a:solidFill>
                  <a:srgbClr val="FFC000"/>
                </a:solidFill>
              </a:rPr>
              <a:t>blood of the martyrs of Jesus:</a:t>
            </a:r>
          </a:p>
        </p:txBody>
      </p:sp>
    </p:spTree>
    <p:extLst>
      <p:ext uri="{BB962C8B-B14F-4D97-AF65-F5344CB8AC3E}">
        <p14:creationId xmlns:p14="http://schemas.microsoft.com/office/powerpoint/2010/main" val="38467681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458958"/>
            <a:ext cx="11811000" cy="5940084"/>
          </a:xfrm>
          <a:prstGeom prst="rect">
            <a:avLst/>
          </a:prstGeom>
          <a:solidFill>
            <a:schemeClr val="tx2">
              <a:lumMod val="50000"/>
            </a:schemeClr>
          </a:solidFill>
        </p:spPr>
        <p:txBody>
          <a:bodyPr wrap="square" lIns="91436" tIns="45718" rIns="91436" bIns="45718">
            <a:spAutoFit/>
          </a:bodyPr>
          <a:lstStyle/>
          <a:p>
            <a:pPr algn="ctr"/>
            <a:r>
              <a:rPr lang="en-US" sz="3800" dirty="0">
                <a:solidFill>
                  <a:srgbClr val="FFC000"/>
                </a:solidFill>
              </a:rPr>
              <a:t>John has another vision of </a:t>
            </a:r>
            <a:r>
              <a:rPr lang="en-US" sz="3800" dirty="0">
                <a:solidFill>
                  <a:srgbClr val="FFFF00"/>
                </a:solidFill>
              </a:rPr>
              <a:t>the same ten horned beast</a:t>
            </a:r>
            <a:r>
              <a:rPr lang="en-US" sz="3800" dirty="0">
                <a:solidFill>
                  <a:srgbClr val="FFC000"/>
                </a:solidFill>
              </a:rPr>
              <a:t>. In this vision, recorded in </a:t>
            </a:r>
            <a:r>
              <a:rPr lang="en-US" sz="3800" dirty="0">
                <a:solidFill>
                  <a:schemeClr val="bg1"/>
                </a:solidFill>
              </a:rPr>
              <a:t>Revelation 13</a:t>
            </a:r>
            <a:r>
              <a:rPr lang="en-US" sz="3800" dirty="0">
                <a:solidFill>
                  <a:srgbClr val="FFC000"/>
                </a:solidFill>
              </a:rPr>
              <a:t>, John sees the beast coming up out of the sea of nations. This appears to be a later time period after the harlot has been thrown off. Because harlot is no longer riding. We know from Daniel 9:27 that at the midweek </a:t>
            </a:r>
            <a:r>
              <a:rPr lang="en-US" sz="3800" dirty="0">
                <a:solidFill>
                  <a:srgbClr val="FFFF00"/>
                </a:solidFill>
              </a:rPr>
              <a:t>abomination of desolation </a:t>
            </a:r>
            <a:r>
              <a:rPr lang="en-US" sz="3800" dirty="0">
                <a:solidFill>
                  <a:srgbClr val="FFC000"/>
                </a:solidFill>
              </a:rPr>
              <a:t>the false messiah is </a:t>
            </a:r>
            <a:r>
              <a:rPr lang="en-US" sz="3800" b="1" i="1" dirty="0">
                <a:solidFill>
                  <a:srgbClr val="FFFF00"/>
                </a:solidFill>
              </a:rPr>
              <a:t>revealed for the 666 beast he really is</a:t>
            </a:r>
            <a:r>
              <a:rPr lang="en-US" sz="3800" dirty="0">
                <a:solidFill>
                  <a:srgbClr val="FFC000"/>
                </a:solidFill>
              </a:rPr>
              <a:t>. In this end-time vision John saw the </a:t>
            </a:r>
            <a:r>
              <a:rPr lang="en-US" sz="3800" b="1" i="1" dirty="0">
                <a:solidFill>
                  <a:srgbClr val="FFFF00"/>
                </a:solidFill>
              </a:rPr>
              <a:t>blaspheming character</a:t>
            </a:r>
            <a:r>
              <a:rPr lang="en-US" sz="3800" b="1" i="1" dirty="0">
                <a:solidFill>
                  <a:srgbClr val="FFC000"/>
                </a:solidFill>
              </a:rPr>
              <a:t> </a:t>
            </a:r>
            <a:r>
              <a:rPr lang="en-US" sz="3800" dirty="0">
                <a:solidFill>
                  <a:srgbClr val="FFC000"/>
                </a:solidFill>
              </a:rPr>
              <a:t>and name was now situated on the </a:t>
            </a:r>
            <a:r>
              <a:rPr lang="en-US" sz="3800" b="1" i="1" dirty="0">
                <a:solidFill>
                  <a:srgbClr val="FFFF00"/>
                </a:solidFill>
              </a:rPr>
              <a:t>heads</a:t>
            </a:r>
            <a:r>
              <a:rPr lang="en-US" sz="3800" dirty="0">
                <a:solidFill>
                  <a:srgbClr val="FFC000"/>
                </a:solidFill>
              </a:rPr>
              <a:t> of the beast. </a:t>
            </a:r>
          </a:p>
        </p:txBody>
      </p:sp>
    </p:spTree>
    <p:extLst>
      <p:ext uri="{BB962C8B-B14F-4D97-AF65-F5344CB8AC3E}">
        <p14:creationId xmlns:p14="http://schemas.microsoft.com/office/powerpoint/2010/main" val="23858415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353422-BDA3-444B-8AB2-F81D899F9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0100"/>
            <a:ext cx="5638800" cy="3772300"/>
          </a:xfrm>
          <a:prstGeom prst="rect">
            <a:avLst/>
          </a:prstGeom>
        </p:spPr>
      </p:pic>
      <p:sp>
        <p:nvSpPr>
          <p:cNvPr id="5" name="Rectangle 4">
            <a:extLst>
              <a:ext uri="{FF2B5EF4-FFF2-40B4-BE49-F238E27FC236}">
                <a16:creationId xmlns:a16="http://schemas.microsoft.com/office/drawing/2014/main" id="{FBB8E0A3-9A3A-4A20-A38C-4EACA98A58F3}"/>
              </a:ext>
            </a:extLst>
          </p:cNvPr>
          <p:cNvSpPr/>
          <p:nvPr/>
        </p:nvSpPr>
        <p:spPr>
          <a:xfrm>
            <a:off x="266700" y="4267200"/>
            <a:ext cx="11658600" cy="2308324"/>
          </a:xfrm>
          <a:prstGeom prst="rect">
            <a:avLst/>
          </a:prstGeom>
        </p:spPr>
        <p:txBody>
          <a:bodyPr wrap="square">
            <a:spAutoFit/>
          </a:bodyPr>
          <a:lstStyle/>
          <a:p>
            <a:pPr algn="ctr"/>
            <a:r>
              <a:rPr lang="en-US" sz="3600" dirty="0">
                <a:solidFill>
                  <a:srgbClr val="FFC000"/>
                </a:solidFill>
                <a:latin typeface="arial" panose="020B0604020202020204" pitchFamily="34" charset="0"/>
              </a:rPr>
              <a:t>“</a:t>
            </a:r>
            <a:r>
              <a:rPr lang="en-US" sz="3600" dirty="0">
                <a:solidFill>
                  <a:srgbClr val="FFC000"/>
                </a:solidFill>
              </a:rPr>
              <a:t>And I stood upon the sand of the sea, and saw a beast rise up </a:t>
            </a:r>
            <a:r>
              <a:rPr lang="en-US" sz="3600" i="1" dirty="0">
                <a:solidFill>
                  <a:srgbClr val="FFFF00"/>
                </a:solidFill>
              </a:rPr>
              <a:t>out of the sea</a:t>
            </a:r>
            <a:r>
              <a:rPr lang="en-US" sz="3600" dirty="0">
                <a:solidFill>
                  <a:srgbClr val="FFC000"/>
                </a:solidFill>
              </a:rPr>
              <a:t>, having </a:t>
            </a:r>
            <a:r>
              <a:rPr lang="en-US" sz="3600" dirty="0">
                <a:solidFill>
                  <a:srgbClr val="FFFF00"/>
                </a:solidFill>
              </a:rPr>
              <a:t>seven heads </a:t>
            </a:r>
            <a:r>
              <a:rPr lang="en-US" sz="3600" dirty="0">
                <a:solidFill>
                  <a:srgbClr val="FFC000"/>
                </a:solidFill>
              </a:rPr>
              <a:t>and </a:t>
            </a:r>
            <a:r>
              <a:rPr lang="en-US" sz="3600" b="1" dirty="0">
                <a:solidFill>
                  <a:srgbClr val="FFFF00"/>
                </a:solidFill>
              </a:rPr>
              <a:t>ten horns</a:t>
            </a:r>
            <a:r>
              <a:rPr lang="en-US" sz="3600" dirty="0">
                <a:solidFill>
                  <a:srgbClr val="FFC000"/>
                </a:solidFill>
              </a:rPr>
              <a:t>, and upon his horns </a:t>
            </a:r>
            <a:r>
              <a:rPr lang="en-US" sz="3600" b="1" i="1" dirty="0">
                <a:solidFill>
                  <a:srgbClr val="FFFF00"/>
                </a:solidFill>
              </a:rPr>
              <a:t>ten crowns</a:t>
            </a:r>
            <a:r>
              <a:rPr lang="en-US" sz="3600" dirty="0">
                <a:solidFill>
                  <a:srgbClr val="FFC000"/>
                </a:solidFill>
              </a:rPr>
              <a:t>, and </a:t>
            </a:r>
            <a:r>
              <a:rPr lang="en-US" sz="3600" dirty="0">
                <a:solidFill>
                  <a:srgbClr val="FFFF00"/>
                </a:solidFill>
              </a:rPr>
              <a:t>on his </a:t>
            </a:r>
            <a:r>
              <a:rPr lang="en-US" sz="3600" b="1" i="1" dirty="0">
                <a:solidFill>
                  <a:srgbClr val="FFFF00"/>
                </a:solidFill>
              </a:rPr>
              <a:t>heads</a:t>
            </a:r>
            <a:r>
              <a:rPr lang="en-US" sz="3600" dirty="0">
                <a:solidFill>
                  <a:srgbClr val="FFFF00"/>
                </a:solidFill>
              </a:rPr>
              <a:t> a </a:t>
            </a:r>
            <a:r>
              <a:rPr lang="en-US" sz="3600" b="1" i="1" dirty="0">
                <a:solidFill>
                  <a:srgbClr val="FFFF00"/>
                </a:solidFill>
              </a:rPr>
              <a:t>blasphemous name</a:t>
            </a:r>
            <a:r>
              <a:rPr lang="en-US" sz="3600" dirty="0">
                <a:solidFill>
                  <a:srgbClr val="FFC000"/>
                </a:solidFill>
              </a:rPr>
              <a:t>.”  </a:t>
            </a:r>
            <a:r>
              <a:rPr lang="en-US" sz="3600" dirty="0">
                <a:solidFill>
                  <a:schemeClr val="bg1"/>
                </a:solidFill>
                <a:latin typeface="arial" panose="020B0604020202020204" pitchFamily="34" charset="0"/>
              </a:rPr>
              <a:t>- Revelation 13:1</a:t>
            </a:r>
            <a:endParaRPr lang="en-US" sz="3600" dirty="0">
              <a:solidFill>
                <a:schemeClr val="bg1"/>
              </a:solidFill>
            </a:endParaRPr>
          </a:p>
        </p:txBody>
      </p:sp>
      <p:pic>
        <p:nvPicPr>
          <p:cNvPr id="6" name="Picture 5" descr="http://www.travelingmonkministries.com/img/upload/13_286.jpg">
            <a:extLst>
              <a:ext uri="{FF2B5EF4-FFF2-40B4-BE49-F238E27FC236}">
                <a16:creationId xmlns:a16="http://schemas.microsoft.com/office/drawing/2014/main" id="{316AD3B8-0C65-4345-A1CA-B4497D553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3601"/>
            <a:ext cx="5758965" cy="3738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2784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47700" y="467266"/>
            <a:ext cx="108966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5400" dirty="0">
                <a:solidFill>
                  <a:srgbClr val="FFC000"/>
                </a:solidFill>
                <a:cs typeface="Calibri" panose="020F0502020204030204" pitchFamily="34" charset="0"/>
              </a:rPr>
              <a:t>In this vision from </a:t>
            </a:r>
            <a:r>
              <a:rPr lang="en-US" sz="5400" dirty="0">
                <a:solidFill>
                  <a:schemeClr val="bg1"/>
                </a:solidFill>
                <a:cs typeface="Calibri" panose="020F0502020204030204" pitchFamily="34" charset="0"/>
              </a:rPr>
              <a:t>Revelation 13 </a:t>
            </a:r>
            <a:r>
              <a:rPr lang="en-US" sz="5400" dirty="0">
                <a:solidFill>
                  <a:srgbClr val="FFC000"/>
                </a:solidFill>
                <a:cs typeface="Calibri" panose="020F0502020204030204" pitchFamily="34" charset="0"/>
              </a:rPr>
              <a:t>John also sees something very curious. The beast he saw had certain body parts of </a:t>
            </a:r>
            <a:r>
              <a:rPr lang="en-US" sz="5400" u="sng" dirty="0">
                <a:solidFill>
                  <a:srgbClr val="FFFF00"/>
                </a:solidFill>
                <a:cs typeface="Calibri" panose="020F0502020204030204" pitchFamily="34" charset="0"/>
              </a:rPr>
              <a:t>the </a:t>
            </a:r>
            <a:r>
              <a:rPr lang="en-US" sz="5400" b="1" i="1" u="sng" dirty="0">
                <a:solidFill>
                  <a:srgbClr val="FFFF00"/>
                </a:solidFill>
                <a:cs typeface="Calibri" panose="020F0502020204030204" pitchFamily="34" charset="0"/>
              </a:rPr>
              <a:t>leopard</a:t>
            </a:r>
            <a:r>
              <a:rPr lang="en-US" sz="5400" dirty="0">
                <a:solidFill>
                  <a:srgbClr val="FFC000"/>
                </a:solidFill>
                <a:cs typeface="Calibri" panose="020F0502020204030204" pitchFamily="34" charset="0"/>
              </a:rPr>
              <a:t>, </a:t>
            </a:r>
            <a:r>
              <a:rPr lang="en-US" sz="5400" u="sng" dirty="0">
                <a:solidFill>
                  <a:srgbClr val="FFFF00"/>
                </a:solidFill>
                <a:cs typeface="Calibri" panose="020F0502020204030204" pitchFamily="34" charset="0"/>
              </a:rPr>
              <a:t>the </a:t>
            </a:r>
            <a:r>
              <a:rPr lang="en-US" sz="5400" b="1" i="1" u="sng" dirty="0">
                <a:solidFill>
                  <a:srgbClr val="FFFF00"/>
                </a:solidFill>
                <a:cs typeface="Calibri" panose="020F0502020204030204" pitchFamily="34" charset="0"/>
              </a:rPr>
              <a:t>bear</a:t>
            </a:r>
            <a:r>
              <a:rPr lang="en-US" sz="5400" dirty="0">
                <a:solidFill>
                  <a:srgbClr val="FFC000"/>
                </a:solidFill>
                <a:cs typeface="Calibri" panose="020F0502020204030204" pitchFamily="34" charset="0"/>
              </a:rPr>
              <a:t>, and </a:t>
            </a:r>
            <a:r>
              <a:rPr lang="en-US" sz="5400" u="sng" dirty="0">
                <a:solidFill>
                  <a:srgbClr val="FFFF00"/>
                </a:solidFill>
                <a:cs typeface="Calibri" panose="020F0502020204030204" pitchFamily="34" charset="0"/>
              </a:rPr>
              <a:t>the </a:t>
            </a:r>
            <a:r>
              <a:rPr lang="en-US" sz="5400" b="1" i="1" u="sng" dirty="0">
                <a:solidFill>
                  <a:srgbClr val="FFFF00"/>
                </a:solidFill>
                <a:cs typeface="Calibri" panose="020F0502020204030204" pitchFamily="34" charset="0"/>
              </a:rPr>
              <a:t>lion,</a:t>
            </a:r>
            <a:r>
              <a:rPr lang="en-US" sz="5400" dirty="0">
                <a:solidFill>
                  <a:srgbClr val="FFFF00"/>
                </a:solidFill>
                <a:cs typeface="Calibri" panose="020F0502020204030204" pitchFamily="34" charset="0"/>
              </a:rPr>
              <a:t> </a:t>
            </a:r>
            <a:r>
              <a:rPr lang="en-US" sz="5400" dirty="0">
                <a:solidFill>
                  <a:srgbClr val="FFC000"/>
                </a:solidFill>
                <a:cs typeface="Calibri" panose="020F0502020204030204" pitchFamily="34" charset="0"/>
              </a:rPr>
              <a:t>the first three beasts that Daniel had seen and had written about in </a:t>
            </a:r>
            <a:r>
              <a:rPr lang="en-US" sz="5400" dirty="0">
                <a:solidFill>
                  <a:schemeClr val="bg1"/>
                </a:solidFill>
                <a:cs typeface="Calibri" panose="020F0502020204030204" pitchFamily="34" charset="0"/>
              </a:rPr>
              <a:t>Daniel chapter 7 </a:t>
            </a:r>
            <a:r>
              <a:rPr lang="en-US" sz="5400" dirty="0">
                <a:solidFill>
                  <a:srgbClr val="FFC000"/>
                </a:solidFill>
                <a:cs typeface="Calibri" panose="020F0502020204030204" pitchFamily="34" charset="0"/>
              </a:rPr>
              <a:t>over</a:t>
            </a:r>
            <a:r>
              <a:rPr lang="en-US" sz="5400" b="1" i="1" dirty="0">
                <a:solidFill>
                  <a:srgbClr val="FFC000"/>
                </a:solidFill>
                <a:cs typeface="Calibri" panose="020F0502020204030204" pitchFamily="34" charset="0"/>
              </a:rPr>
              <a:t> </a:t>
            </a:r>
            <a:r>
              <a:rPr lang="en-US" sz="5400" dirty="0">
                <a:solidFill>
                  <a:srgbClr val="FFC000"/>
                </a:solidFill>
                <a:cs typeface="Calibri" panose="020F0502020204030204" pitchFamily="34" charset="0"/>
              </a:rPr>
              <a:t>600 years earlier. </a:t>
            </a:r>
            <a:endParaRPr lang="en-US" sz="5400" dirty="0">
              <a:solidFill>
                <a:schemeClr val="bg1">
                  <a:lumMod val="95000"/>
                </a:schemeClr>
              </a:solidFill>
              <a:cs typeface="Calibri" panose="020F0502020204030204" pitchFamily="34" charset="0"/>
            </a:endParaRPr>
          </a:p>
        </p:txBody>
      </p:sp>
    </p:spTree>
    <p:extLst>
      <p:ext uri="{BB962C8B-B14F-4D97-AF65-F5344CB8AC3E}">
        <p14:creationId xmlns:p14="http://schemas.microsoft.com/office/powerpoint/2010/main" val="2336177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travelingmonkministries.com/img/upload/13_286.jpg">
            <a:extLst>
              <a:ext uri="{FF2B5EF4-FFF2-40B4-BE49-F238E27FC236}">
                <a16:creationId xmlns:a16="http://schemas.microsoft.com/office/drawing/2014/main" id="{BCB0B3AF-DA6F-4241-BEB3-0A749AF9A5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2400"/>
            <a:ext cx="5666445" cy="38434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gwfin_000.Samsung-Laptop\Desktop\three-beasts.png">
            <a:extLst>
              <a:ext uri="{FF2B5EF4-FFF2-40B4-BE49-F238E27FC236}">
                <a16:creationId xmlns:a16="http://schemas.microsoft.com/office/drawing/2014/main" id="{C3C503F1-0D69-4022-B866-9481449C1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80" y="2695957"/>
            <a:ext cx="6304620" cy="39905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D1020D-A615-4DC6-96A4-8D948A73940B}"/>
              </a:ext>
            </a:extLst>
          </p:cNvPr>
          <p:cNvSpPr txBox="1"/>
          <p:nvPr/>
        </p:nvSpPr>
        <p:spPr>
          <a:xfrm>
            <a:off x="96180" y="200025"/>
            <a:ext cx="3647152" cy="2308324"/>
          </a:xfrm>
          <a:prstGeom prst="rect">
            <a:avLst/>
          </a:prstGeom>
          <a:noFill/>
        </p:spPr>
        <p:txBody>
          <a:bodyPr wrap="none" rtlCol="0">
            <a:spAutoFit/>
          </a:bodyPr>
          <a:lstStyle/>
          <a:p>
            <a:r>
              <a:rPr lang="en-US" sz="3600" dirty="0">
                <a:solidFill>
                  <a:srgbClr val="FFC000"/>
                </a:solidFill>
              </a:rPr>
              <a:t>Daniel’s vision of</a:t>
            </a:r>
          </a:p>
          <a:p>
            <a:r>
              <a:rPr lang="en-US" sz="3600" dirty="0">
                <a:solidFill>
                  <a:srgbClr val="FFC000"/>
                </a:solidFill>
              </a:rPr>
              <a:t>the three beasts </a:t>
            </a:r>
          </a:p>
          <a:p>
            <a:r>
              <a:rPr lang="en-US" sz="3600" dirty="0">
                <a:solidFill>
                  <a:srgbClr val="FFC000"/>
                </a:solidFill>
              </a:rPr>
              <a:t>in 550 B.C. from </a:t>
            </a:r>
          </a:p>
          <a:p>
            <a:r>
              <a:rPr lang="en-US" sz="3600" dirty="0">
                <a:solidFill>
                  <a:schemeClr val="bg1"/>
                </a:solidFill>
              </a:rPr>
              <a:t>Daniel 7</a:t>
            </a:r>
          </a:p>
        </p:txBody>
      </p:sp>
      <p:sp>
        <p:nvSpPr>
          <p:cNvPr id="6" name="TextBox 5">
            <a:extLst>
              <a:ext uri="{FF2B5EF4-FFF2-40B4-BE49-F238E27FC236}">
                <a16:creationId xmlns:a16="http://schemas.microsoft.com/office/drawing/2014/main" id="{7B21683F-AA5E-4EB7-82A5-B93FC294984B}"/>
              </a:ext>
            </a:extLst>
          </p:cNvPr>
          <p:cNvSpPr txBox="1"/>
          <p:nvPr/>
        </p:nvSpPr>
        <p:spPr>
          <a:xfrm>
            <a:off x="8291852" y="4114800"/>
            <a:ext cx="3775393" cy="2308324"/>
          </a:xfrm>
          <a:prstGeom prst="rect">
            <a:avLst/>
          </a:prstGeom>
          <a:noFill/>
        </p:spPr>
        <p:txBody>
          <a:bodyPr wrap="none" rtlCol="0">
            <a:spAutoFit/>
          </a:bodyPr>
          <a:lstStyle/>
          <a:p>
            <a:pPr algn="r"/>
            <a:r>
              <a:rPr lang="en-US" sz="3600" dirty="0">
                <a:solidFill>
                  <a:srgbClr val="FFC000"/>
                </a:solidFill>
              </a:rPr>
              <a:t>John’s vision of</a:t>
            </a:r>
          </a:p>
          <a:p>
            <a:pPr algn="r"/>
            <a:r>
              <a:rPr lang="en-US" sz="3600" dirty="0">
                <a:solidFill>
                  <a:srgbClr val="FFC000"/>
                </a:solidFill>
              </a:rPr>
              <a:t>ten horned beast </a:t>
            </a:r>
          </a:p>
          <a:p>
            <a:pPr algn="r"/>
            <a:r>
              <a:rPr lang="en-US" sz="3600" dirty="0">
                <a:solidFill>
                  <a:srgbClr val="FFC000"/>
                </a:solidFill>
              </a:rPr>
              <a:t>around 95 A.D.</a:t>
            </a:r>
          </a:p>
          <a:p>
            <a:pPr algn="r"/>
            <a:r>
              <a:rPr lang="en-US" sz="3600" dirty="0">
                <a:solidFill>
                  <a:schemeClr val="bg1"/>
                </a:solidFill>
              </a:rPr>
              <a:t>Revelation 13</a:t>
            </a:r>
          </a:p>
        </p:txBody>
      </p:sp>
    </p:spTree>
    <p:extLst>
      <p:ext uri="{BB962C8B-B14F-4D97-AF65-F5344CB8AC3E}">
        <p14:creationId xmlns:p14="http://schemas.microsoft.com/office/powerpoint/2010/main" val="28143544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28650" y="144101"/>
            <a:ext cx="10934700" cy="65697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6000" dirty="0">
                <a:solidFill>
                  <a:srgbClr val="FFC000"/>
                </a:solidFill>
                <a:cs typeface="Calibri" panose="020F0502020204030204" pitchFamily="34" charset="0"/>
              </a:rPr>
              <a:t>In </a:t>
            </a:r>
            <a:r>
              <a:rPr lang="en-US" sz="6000" dirty="0">
                <a:solidFill>
                  <a:schemeClr val="bg1"/>
                </a:solidFill>
                <a:cs typeface="Calibri" panose="020F0502020204030204" pitchFamily="34" charset="0"/>
              </a:rPr>
              <a:t>Revelation 13 </a:t>
            </a:r>
            <a:r>
              <a:rPr lang="en-US" sz="6000" dirty="0">
                <a:solidFill>
                  <a:srgbClr val="FFC000"/>
                </a:solidFill>
                <a:cs typeface="Calibri" panose="020F0502020204030204" pitchFamily="34" charset="0"/>
              </a:rPr>
              <a:t>John writes, “Now the beast which I saw was </a:t>
            </a:r>
            <a:r>
              <a:rPr lang="en-US" sz="6000" u="sng" dirty="0">
                <a:solidFill>
                  <a:srgbClr val="FFFF00"/>
                </a:solidFill>
                <a:cs typeface="Calibri" panose="020F0502020204030204" pitchFamily="34" charset="0"/>
              </a:rPr>
              <a:t>like a </a:t>
            </a:r>
            <a:r>
              <a:rPr lang="en-US" sz="6000" b="1" i="1" u="sng" dirty="0">
                <a:solidFill>
                  <a:srgbClr val="FFFF00"/>
                </a:solidFill>
                <a:cs typeface="Calibri" panose="020F0502020204030204" pitchFamily="34" charset="0"/>
              </a:rPr>
              <a:t>leopard</a:t>
            </a:r>
            <a:r>
              <a:rPr lang="en-US" sz="6000" dirty="0">
                <a:solidFill>
                  <a:srgbClr val="FFC000"/>
                </a:solidFill>
                <a:cs typeface="Calibri" panose="020F0502020204030204" pitchFamily="34" charset="0"/>
              </a:rPr>
              <a:t>, his feet were like the </a:t>
            </a:r>
            <a:r>
              <a:rPr lang="en-US" sz="6000" u="sng" dirty="0">
                <a:solidFill>
                  <a:srgbClr val="FFFF00"/>
                </a:solidFill>
                <a:cs typeface="Calibri" panose="020F0502020204030204" pitchFamily="34" charset="0"/>
              </a:rPr>
              <a:t>feet of a </a:t>
            </a:r>
            <a:r>
              <a:rPr lang="en-US" sz="6000" b="1" i="1" u="sng" dirty="0">
                <a:solidFill>
                  <a:srgbClr val="FFFF00"/>
                </a:solidFill>
                <a:cs typeface="Calibri" panose="020F0502020204030204" pitchFamily="34" charset="0"/>
              </a:rPr>
              <a:t>bear</a:t>
            </a:r>
            <a:r>
              <a:rPr lang="en-US" sz="6000" dirty="0">
                <a:solidFill>
                  <a:srgbClr val="FFC000"/>
                </a:solidFill>
                <a:cs typeface="Calibri" panose="020F0502020204030204" pitchFamily="34" charset="0"/>
              </a:rPr>
              <a:t>, and his mouth like </a:t>
            </a:r>
            <a:r>
              <a:rPr lang="en-US" sz="6000" u="sng" dirty="0">
                <a:solidFill>
                  <a:srgbClr val="FFFF00"/>
                </a:solidFill>
                <a:cs typeface="Calibri" panose="020F0502020204030204" pitchFamily="34" charset="0"/>
              </a:rPr>
              <a:t>the mouth of a </a:t>
            </a:r>
            <a:r>
              <a:rPr lang="en-US" sz="6000" b="1" i="1" u="sng" dirty="0">
                <a:solidFill>
                  <a:srgbClr val="FFFF00"/>
                </a:solidFill>
                <a:cs typeface="Calibri" panose="020F0502020204030204" pitchFamily="34" charset="0"/>
              </a:rPr>
              <a:t>lion</a:t>
            </a:r>
            <a:r>
              <a:rPr lang="en-US" sz="6000" dirty="0">
                <a:solidFill>
                  <a:srgbClr val="FFC000"/>
                </a:solidFill>
                <a:cs typeface="Calibri" panose="020F0502020204030204" pitchFamily="34" charset="0"/>
              </a:rPr>
              <a:t>. The </a:t>
            </a:r>
            <a:r>
              <a:rPr lang="en-US" sz="6000" dirty="0">
                <a:solidFill>
                  <a:srgbClr val="FFFF00"/>
                </a:solidFill>
                <a:cs typeface="Calibri" panose="020F0502020204030204" pitchFamily="34" charset="0"/>
              </a:rPr>
              <a:t>dragon</a:t>
            </a:r>
            <a:r>
              <a:rPr lang="en-US" sz="6000" dirty="0">
                <a:solidFill>
                  <a:srgbClr val="FFC000"/>
                </a:solidFill>
                <a:cs typeface="Calibri" panose="020F0502020204030204" pitchFamily="34" charset="0"/>
              </a:rPr>
              <a:t> gave him his </a:t>
            </a:r>
            <a:r>
              <a:rPr lang="en-US" sz="6000" dirty="0">
                <a:solidFill>
                  <a:srgbClr val="FFFF00"/>
                </a:solidFill>
                <a:cs typeface="Calibri" panose="020F0502020204030204" pitchFamily="34" charset="0"/>
              </a:rPr>
              <a:t>power</a:t>
            </a:r>
            <a:r>
              <a:rPr lang="en-US" sz="6000" dirty="0">
                <a:solidFill>
                  <a:srgbClr val="FFC000"/>
                </a:solidFill>
                <a:cs typeface="Calibri" panose="020F0502020204030204" pitchFamily="34" charset="0"/>
              </a:rPr>
              <a:t>, his </a:t>
            </a:r>
            <a:r>
              <a:rPr lang="en-US" sz="6000" dirty="0">
                <a:solidFill>
                  <a:srgbClr val="FFFF00"/>
                </a:solidFill>
                <a:cs typeface="Calibri" panose="020F0502020204030204" pitchFamily="34" charset="0"/>
              </a:rPr>
              <a:t>throne</a:t>
            </a:r>
            <a:r>
              <a:rPr lang="en-US" sz="6000" dirty="0">
                <a:solidFill>
                  <a:srgbClr val="FFC000"/>
                </a:solidFill>
                <a:cs typeface="Calibri" panose="020F0502020204030204" pitchFamily="34" charset="0"/>
              </a:rPr>
              <a:t>, and </a:t>
            </a:r>
            <a:r>
              <a:rPr lang="en-US" sz="6000" dirty="0">
                <a:solidFill>
                  <a:srgbClr val="FFFF00"/>
                </a:solidFill>
                <a:cs typeface="Calibri" panose="020F0502020204030204" pitchFamily="34" charset="0"/>
              </a:rPr>
              <a:t>great authority</a:t>
            </a:r>
            <a:r>
              <a:rPr lang="en-US" sz="6000" dirty="0">
                <a:solidFill>
                  <a:srgbClr val="FFC000"/>
                </a:solidFill>
                <a:cs typeface="Calibri" panose="020F0502020204030204" pitchFamily="34" charset="0"/>
              </a:rPr>
              <a:t>.” </a:t>
            </a:r>
            <a:endParaRPr lang="en-US" sz="6000" dirty="0">
              <a:solidFill>
                <a:schemeClr val="bg1">
                  <a:lumMod val="95000"/>
                </a:schemeClr>
              </a:solidFill>
              <a:cs typeface="Calibri" panose="020F0502020204030204" pitchFamily="34" charset="0"/>
            </a:endParaRPr>
          </a:p>
        </p:txBody>
      </p:sp>
    </p:spTree>
    <p:extLst>
      <p:ext uri="{BB962C8B-B14F-4D97-AF65-F5344CB8AC3E}">
        <p14:creationId xmlns:p14="http://schemas.microsoft.com/office/powerpoint/2010/main" val="2587554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travelingmonkministries.com/img/upload/13_2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80738"/>
            <a:ext cx="5550251" cy="36258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74076" y="3996744"/>
            <a:ext cx="6065423" cy="523220"/>
          </a:xfrm>
          <a:prstGeom prst="rect">
            <a:avLst/>
          </a:prstGeom>
          <a:solidFill>
            <a:schemeClr val="tx2">
              <a:lumMod val="50000"/>
            </a:schemeClr>
          </a:solidFill>
        </p:spPr>
        <p:txBody>
          <a:bodyPr wrap="square" rtlCol="0">
            <a:spAutoFit/>
          </a:bodyPr>
          <a:lstStyle/>
          <a:p>
            <a:pPr algn="ctr"/>
            <a:endParaRPr lang="en-US" sz="2800" dirty="0">
              <a:solidFill>
                <a:srgbClr val="FFC000"/>
              </a:solidFill>
            </a:endParaRPr>
          </a:p>
        </p:txBody>
      </p:sp>
      <p:sp>
        <p:nvSpPr>
          <p:cNvPr id="2" name="TextBox 1">
            <a:extLst>
              <a:ext uri="{FF2B5EF4-FFF2-40B4-BE49-F238E27FC236}">
                <a16:creationId xmlns:a16="http://schemas.microsoft.com/office/drawing/2014/main" id="{DCFA0AC5-0170-4227-A469-1283C39ED373}"/>
              </a:ext>
            </a:extLst>
          </p:cNvPr>
          <p:cNvSpPr txBox="1"/>
          <p:nvPr/>
        </p:nvSpPr>
        <p:spPr>
          <a:xfrm>
            <a:off x="342900" y="4022717"/>
            <a:ext cx="11506200" cy="2554545"/>
          </a:xfrm>
          <a:prstGeom prst="rect">
            <a:avLst/>
          </a:prstGeom>
          <a:noFill/>
        </p:spPr>
        <p:txBody>
          <a:bodyPr wrap="square" rtlCol="0">
            <a:spAutoFit/>
          </a:bodyPr>
          <a:lstStyle/>
          <a:p>
            <a:pPr algn="ctr"/>
            <a:r>
              <a:rPr lang="en-US" sz="4000" dirty="0">
                <a:solidFill>
                  <a:srgbClr val="FFC000"/>
                </a:solidFill>
              </a:rPr>
              <a:t>“Now the beast which I saw was </a:t>
            </a:r>
            <a:r>
              <a:rPr lang="en-US" sz="4000" u="sng" dirty="0">
                <a:solidFill>
                  <a:srgbClr val="FFFF00"/>
                </a:solidFill>
              </a:rPr>
              <a:t>like a leopard</a:t>
            </a:r>
            <a:r>
              <a:rPr lang="en-US" sz="4000" dirty="0">
                <a:solidFill>
                  <a:srgbClr val="FFC000"/>
                </a:solidFill>
              </a:rPr>
              <a:t>, </a:t>
            </a:r>
          </a:p>
          <a:p>
            <a:pPr algn="ctr"/>
            <a:r>
              <a:rPr lang="en-US" sz="4000" dirty="0">
                <a:solidFill>
                  <a:srgbClr val="FFC000"/>
                </a:solidFill>
              </a:rPr>
              <a:t>his feet were like the </a:t>
            </a:r>
            <a:r>
              <a:rPr lang="en-US" sz="4000" u="sng" dirty="0">
                <a:solidFill>
                  <a:srgbClr val="FFFF00"/>
                </a:solidFill>
              </a:rPr>
              <a:t>feet of a bear</a:t>
            </a:r>
            <a:r>
              <a:rPr lang="en-US" sz="4000" dirty="0">
                <a:solidFill>
                  <a:srgbClr val="FFC000"/>
                </a:solidFill>
              </a:rPr>
              <a:t>, and his mouth </a:t>
            </a:r>
          </a:p>
          <a:p>
            <a:pPr algn="ctr"/>
            <a:r>
              <a:rPr lang="en-US" sz="4000" dirty="0">
                <a:solidFill>
                  <a:srgbClr val="FFC000"/>
                </a:solidFill>
              </a:rPr>
              <a:t>like </a:t>
            </a:r>
            <a:r>
              <a:rPr lang="en-US" sz="4000" u="sng" dirty="0">
                <a:solidFill>
                  <a:srgbClr val="FFFF00"/>
                </a:solidFill>
              </a:rPr>
              <a:t>the mouth of a lion</a:t>
            </a:r>
            <a:r>
              <a:rPr lang="en-US" sz="4000" dirty="0">
                <a:solidFill>
                  <a:srgbClr val="FFC000"/>
                </a:solidFill>
              </a:rPr>
              <a:t>. The </a:t>
            </a:r>
            <a:r>
              <a:rPr lang="en-US" sz="4000" dirty="0">
                <a:solidFill>
                  <a:srgbClr val="FFFF00"/>
                </a:solidFill>
              </a:rPr>
              <a:t>dragon</a:t>
            </a:r>
            <a:r>
              <a:rPr lang="en-US" sz="4000" dirty="0">
                <a:solidFill>
                  <a:srgbClr val="FFC000"/>
                </a:solidFill>
              </a:rPr>
              <a:t> gave him his </a:t>
            </a:r>
          </a:p>
          <a:p>
            <a:pPr algn="ctr"/>
            <a:r>
              <a:rPr lang="en-US" sz="4000" dirty="0">
                <a:solidFill>
                  <a:srgbClr val="FFFF00"/>
                </a:solidFill>
              </a:rPr>
              <a:t>power</a:t>
            </a:r>
            <a:r>
              <a:rPr lang="en-US" sz="4000" dirty="0">
                <a:solidFill>
                  <a:srgbClr val="FFC000"/>
                </a:solidFill>
              </a:rPr>
              <a:t>, his </a:t>
            </a:r>
            <a:r>
              <a:rPr lang="en-US" sz="4000" dirty="0">
                <a:solidFill>
                  <a:srgbClr val="FFFF00"/>
                </a:solidFill>
              </a:rPr>
              <a:t>throne</a:t>
            </a:r>
            <a:r>
              <a:rPr lang="en-US" sz="4000" dirty="0">
                <a:solidFill>
                  <a:srgbClr val="FFC000"/>
                </a:solidFill>
              </a:rPr>
              <a:t>, and </a:t>
            </a:r>
            <a:r>
              <a:rPr lang="en-US" sz="4000" dirty="0">
                <a:solidFill>
                  <a:srgbClr val="FFFF00"/>
                </a:solidFill>
              </a:rPr>
              <a:t>great authority</a:t>
            </a:r>
            <a:r>
              <a:rPr lang="en-US" sz="4000" dirty="0">
                <a:solidFill>
                  <a:srgbClr val="FFC000"/>
                </a:solidFill>
              </a:rPr>
              <a:t>.” </a:t>
            </a:r>
            <a:r>
              <a:rPr lang="en-US" sz="4000" dirty="0">
                <a:solidFill>
                  <a:schemeClr val="bg1">
                    <a:lumMod val="95000"/>
                  </a:schemeClr>
                </a:solidFill>
              </a:rPr>
              <a:t>- Rev. 13:</a:t>
            </a:r>
            <a:endParaRPr lang="en-US" sz="4000" dirty="0"/>
          </a:p>
        </p:txBody>
      </p:sp>
      <p:pic>
        <p:nvPicPr>
          <p:cNvPr id="6" name="Picture 5">
            <a:extLst>
              <a:ext uri="{FF2B5EF4-FFF2-40B4-BE49-F238E27FC236}">
                <a16:creationId xmlns:a16="http://schemas.microsoft.com/office/drawing/2014/main" id="{2986BFCD-4985-4D1A-88B3-9F5D62F77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12" y="267382"/>
            <a:ext cx="5419886" cy="3629778"/>
          </a:xfrm>
          <a:prstGeom prst="rect">
            <a:avLst/>
          </a:prstGeom>
        </p:spPr>
      </p:pic>
    </p:spTree>
    <p:extLst>
      <p:ext uri="{BB962C8B-B14F-4D97-AF65-F5344CB8AC3E}">
        <p14:creationId xmlns:p14="http://schemas.microsoft.com/office/powerpoint/2010/main" val="34185930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742950" y="421100"/>
            <a:ext cx="107061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4800" dirty="0">
                <a:solidFill>
                  <a:srgbClr val="FFC000"/>
                </a:solidFill>
                <a:latin typeface="Candara" panose="020E0502030303020204" pitchFamily="34" charset="0"/>
                <a:cs typeface="Calibri" panose="020F0502020204030204" pitchFamily="34" charset="0"/>
              </a:rPr>
              <a:t>So the ten horned beast John saw was </a:t>
            </a:r>
            <a:r>
              <a:rPr lang="en-US" sz="4800" u="sng" dirty="0">
                <a:solidFill>
                  <a:srgbClr val="FFFF00"/>
                </a:solidFill>
                <a:latin typeface="Candara" panose="020E0502030303020204" pitchFamily="34" charset="0"/>
                <a:cs typeface="Calibri" panose="020F0502020204030204" pitchFamily="34" charset="0"/>
              </a:rPr>
              <a:t>like a </a:t>
            </a:r>
            <a:r>
              <a:rPr lang="en-US" sz="4800" b="1" i="1" u="sng" dirty="0">
                <a:solidFill>
                  <a:srgbClr val="FFFF00"/>
                </a:solidFill>
                <a:latin typeface="Candara" panose="020E0502030303020204" pitchFamily="34" charset="0"/>
                <a:cs typeface="Calibri" panose="020F0502020204030204" pitchFamily="34" charset="0"/>
              </a:rPr>
              <a:t>leopard</a:t>
            </a:r>
            <a:r>
              <a:rPr lang="en-US" sz="4800" dirty="0">
                <a:solidFill>
                  <a:srgbClr val="FFC000"/>
                </a:solidFill>
                <a:latin typeface="Candara" panose="020E0502030303020204" pitchFamily="34" charset="0"/>
                <a:cs typeface="Calibri" panose="020F0502020204030204" pitchFamily="34" charset="0"/>
              </a:rPr>
              <a:t>, his feet were like the </a:t>
            </a:r>
            <a:r>
              <a:rPr lang="en-US" sz="4800" u="sng" dirty="0">
                <a:solidFill>
                  <a:srgbClr val="FFFF00"/>
                </a:solidFill>
                <a:latin typeface="Candara" panose="020E0502030303020204" pitchFamily="34" charset="0"/>
                <a:cs typeface="Calibri" panose="020F0502020204030204" pitchFamily="34" charset="0"/>
              </a:rPr>
              <a:t>feet of a </a:t>
            </a:r>
            <a:r>
              <a:rPr lang="en-US" sz="4800" b="1" i="1" u="sng" dirty="0">
                <a:solidFill>
                  <a:srgbClr val="FFFF00"/>
                </a:solidFill>
                <a:latin typeface="Candara" panose="020E0502030303020204" pitchFamily="34" charset="0"/>
                <a:cs typeface="Calibri" panose="020F0502020204030204" pitchFamily="34" charset="0"/>
              </a:rPr>
              <a:t>bear</a:t>
            </a:r>
            <a:r>
              <a:rPr lang="en-US" sz="4800" dirty="0">
                <a:solidFill>
                  <a:srgbClr val="FFC000"/>
                </a:solidFill>
                <a:latin typeface="Candara" panose="020E0502030303020204" pitchFamily="34" charset="0"/>
                <a:cs typeface="Calibri" panose="020F0502020204030204" pitchFamily="34" charset="0"/>
              </a:rPr>
              <a:t>, and his mouth like </a:t>
            </a:r>
            <a:r>
              <a:rPr lang="en-US" sz="4800" u="sng" dirty="0">
                <a:solidFill>
                  <a:srgbClr val="FFFF00"/>
                </a:solidFill>
                <a:latin typeface="Candara" panose="020E0502030303020204" pitchFamily="34" charset="0"/>
                <a:cs typeface="Calibri" panose="020F0502020204030204" pitchFamily="34" charset="0"/>
              </a:rPr>
              <a:t>the mouth of a </a:t>
            </a:r>
            <a:r>
              <a:rPr lang="en-US" sz="4800" b="1" i="1" u="sng" dirty="0">
                <a:solidFill>
                  <a:srgbClr val="FFFF00"/>
                </a:solidFill>
                <a:latin typeface="Candara" panose="020E0502030303020204" pitchFamily="34" charset="0"/>
                <a:cs typeface="Calibri" panose="020F0502020204030204" pitchFamily="34" charset="0"/>
              </a:rPr>
              <a:t>lion</a:t>
            </a:r>
            <a:r>
              <a:rPr lang="en-US" sz="4800" dirty="0">
                <a:solidFill>
                  <a:srgbClr val="FFC000"/>
                </a:solidFill>
                <a:latin typeface="Candara" panose="020E0502030303020204" pitchFamily="34" charset="0"/>
                <a:cs typeface="Calibri" panose="020F0502020204030204" pitchFamily="34" charset="0"/>
              </a:rPr>
              <a:t>. These are three body parts of the very </a:t>
            </a:r>
            <a:r>
              <a:rPr lang="en-US" sz="4800" i="1" dirty="0">
                <a:solidFill>
                  <a:srgbClr val="FFFF00"/>
                </a:solidFill>
                <a:latin typeface="Candara" panose="020E0502030303020204" pitchFamily="34" charset="0"/>
                <a:cs typeface="Calibri" panose="020F0502020204030204" pitchFamily="34" charset="0"/>
              </a:rPr>
              <a:t>same three beasts </a:t>
            </a:r>
            <a:r>
              <a:rPr lang="en-US" sz="4800" dirty="0">
                <a:solidFill>
                  <a:srgbClr val="FFC000"/>
                </a:solidFill>
                <a:latin typeface="Candara" panose="020E0502030303020204" pitchFamily="34" charset="0"/>
                <a:cs typeface="Calibri" panose="020F0502020204030204" pitchFamily="34" charset="0"/>
              </a:rPr>
              <a:t>Daniel had seen. But where are the wings of an eagle and wings of a fowl? We shall be looking into that matter shortly.</a:t>
            </a:r>
            <a:endParaRPr lang="en-US" sz="4800" dirty="0">
              <a:solidFill>
                <a:schemeClr val="bg1">
                  <a:lumMod val="95000"/>
                </a:schemeClr>
              </a:solidFill>
              <a:latin typeface="Candara" panose="020E0502030303020204" pitchFamily="34" charset="0"/>
              <a:cs typeface="Calibri" panose="020F0502020204030204" pitchFamily="34" charset="0"/>
            </a:endParaRPr>
          </a:p>
        </p:txBody>
      </p:sp>
    </p:spTree>
    <p:extLst>
      <p:ext uri="{BB962C8B-B14F-4D97-AF65-F5344CB8AC3E}">
        <p14:creationId xmlns:p14="http://schemas.microsoft.com/office/powerpoint/2010/main" val="4511308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travelingmonkministries.com/img/upload/13_286.jpg">
            <a:extLst>
              <a:ext uri="{FF2B5EF4-FFF2-40B4-BE49-F238E27FC236}">
                <a16:creationId xmlns:a16="http://schemas.microsoft.com/office/drawing/2014/main" id="{BCB0B3AF-DA6F-4241-BEB3-0A749AF9A5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2400"/>
            <a:ext cx="5666445" cy="38434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gwfin_000.Samsung-Laptop\Desktop\three-beasts.png">
            <a:extLst>
              <a:ext uri="{FF2B5EF4-FFF2-40B4-BE49-F238E27FC236}">
                <a16:creationId xmlns:a16="http://schemas.microsoft.com/office/drawing/2014/main" id="{C3C503F1-0D69-4022-B866-9481449C1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80" y="2695957"/>
            <a:ext cx="6304620" cy="39905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D1020D-A615-4DC6-96A4-8D948A73940B}"/>
              </a:ext>
            </a:extLst>
          </p:cNvPr>
          <p:cNvSpPr txBox="1"/>
          <p:nvPr/>
        </p:nvSpPr>
        <p:spPr>
          <a:xfrm>
            <a:off x="96180" y="200025"/>
            <a:ext cx="3647152" cy="2308324"/>
          </a:xfrm>
          <a:prstGeom prst="rect">
            <a:avLst/>
          </a:prstGeom>
          <a:noFill/>
        </p:spPr>
        <p:txBody>
          <a:bodyPr wrap="none" rtlCol="0">
            <a:spAutoFit/>
          </a:bodyPr>
          <a:lstStyle/>
          <a:p>
            <a:r>
              <a:rPr lang="en-US" sz="3600" dirty="0">
                <a:solidFill>
                  <a:srgbClr val="FFC000"/>
                </a:solidFill>
              </a:rPr>
              <a:t>Daniel’s vision of</a:t>
            </a:r>
          </a:p>
          <a:p>
            <a:r>
              <a:rPr lang="en-US" sz="3600" dirty="0">
                <a:solidFill>
                  <a:srgbClr val="FFC000"/>
                </a:solidFill>
              </a:rPr>
              <a:t>the three beasts </a:t>
            </a:r>
          </a:p>
          <a:p>
            <a:r>
              <a:rPr lang="en-US" sz="3600" dirty="0">
                <a:solidFill>
                  <a:srgbClr val="FFC000"/>
                </a:solidFill>
              </a:rPr>
              <a:t>in 550 B.C. from </a:t>
            </a:r>
          </a:p>
          <a:p>
            <a:r>
              <a:rPr lang="en-US" sz="3600" dirty="0">
                <a:solidFill>
                  <a:schemeClr val="bg1"/>
                </a:solidFill>
              </a:rPr>
              <a:t>Daniel 7</a:t>
            </a:r>
          </a:p>
        </p:txBody>
      </p:sp>
      <p:sp>
        <p:nvSpPr>
          <p:cNvPr id="6" name="TextBox 5">
            <a:extLst>
              <a:ext uri="{FF2B5EF4-FFF2-40B4-BE49-F238E27FC236}">
                <a16:creationId xmlns:a16="http://schemas.microsoft.com/office/drawing/2014/main" id="{7B21683F-AA5E-4EB7-82A5-B93FC294984B}"/>
              </a:ext>
            </a:extLst>
          </p:cNvPr>
          <p:cNvSpPr txBox="1"/>
          <p:nvPr/>
        </p:nvSpPr>
        <p:spPr>
          <a:xfrm>
            <a:off x="8291852" y="4114800"/>
            <a:ext cx="3775393" cy="2308324"/>
          </a:xfrm>
          <a:prstGeom prst="rect">
            <a:avLst/>
          </a:prstGeom>
          <a:noFill/>
        </p:spPr>
        <p:txBody>
          <a:bodyPr wrap="none" rtlCol="0">
            <a:spAutoFit/>
          </a:bodyPr>
          <a:lstStyle/>
          <a:p>
            <a:pPr algn="r"/>
            <a:r>
              <a:rPr lang="en-US" sz="3600" dirty="0">
                <a:solidFill>
                  <a:srgbClr val="FFC000"/>
                </a:solidFill>
              </a:rPr>
              <a:t>John’s vision of</a:t>
            </a:r>
          </a:p>
          <a:p>
            <a:pPr algn="r"/>
            <a:r>
              <a:rPr lang="en-US" sz="3600" dirty="0">
                <a:solidFill>
                  <a:srgbClr val="FFC000"/>
                </a:solidFill>
              </a:rPr>
              <a:t>ten horned beast </a:t>
            </a:r>
          </a:p>
          <a:p>
            <a:pPr algn="r"/>
            <a:r>
              <a:rPr lang="en-US" sz="3600" dirty="0">
                <a:solidFill>
                  <a:srgbClr val="FFC000"/>
                </a:solidFill>
              </a:rPr>
              <a:t>around 95 A.D.</a:t>
            </a:r>
          </a:p>
          <a:p>
            <a:pPr algn="r"/>
            <a:r>
              <a:rPr lang="en-US" sz="3600" dirty="0">
                <a:solidFill>
                  <a:schemeClr val="bg1"/>
                </a:solidFill>
              </a:rPr>
              <a:t>Revelation 13</a:t>
            </a:r>
          </a:p>
        </p:txBody>
      </p:sp>
      <p:cxnSp>
        <p:nvCxnSpPr>
          <p:cNvPr id="7" name="Straight Arrow Connector 6">
            <a:extLst>
              <a:ext uri="{FF2B5EF4-FFF2-40B4-BE49-F238E27FC236}">
                <a16:creationId xmlns:a16="http://schemas.microsoft.com/office/drawing/2014/main" id="{40DBD410-A12C-4B9C-A987-19D81B203FA2}"/>
              </a:ext>
            </a:extLst>
          </p:cNvPr>
          <p:cNvCxnSpPr>
            <a:cxnSpLocks/>
          </p:cNvCxnSpPr>
          <p:nvPr/>
        </p:nvCxnSpPr>
        <p:spPr>
          <a:xfrm flipV="1">
            <a:off x="5915025" y="3352800"/>
            <a:ext cx="1552575" cy="2213499"/>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E71E515-E0F7-43F5-8FF4-4EC3BE4228AC}"/>
              </a:ext>
            </a:extLst>
          </p:cNvPr>
          <p:cNvCxnSpPr>
            <a:cxnSpLocks/>
          </p:cNvCxnSpPr>
          <p:nvPr/>
        </p:nvCxnSpPr>
        <p:spPr>
          <a:xfrm flipV="1">
            <a:off x="3048000" y="1995680"/>
            <a:ext cx="4148135" cy="3642684"/>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664E19C-03D4-4D1D-A029-482953C50DCB}"/>
              </a:ext>
            </a:extLst>
          </p:cNvPr>
          <p:cNvCxnSpPr>
            <a:cxnSpLocks/>
          </p:cNvCxnSpPr>
          <p:nvPr/>
        </p:nvCxnSpPr>
        <p:spPr>
          <a:xfrm flipV="1">
            <a:off x="2133600" y="2304615"/>
            <a:ext cx="6924668" cy="2572185"/>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0496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812" y="2551839"/>
            <a:ext cx="10620375" cy="1754322"/>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So now the question arises, what do those </a:t>
            </a:r>
            <a:r>
              <a:rPr lang="en-US" sz="5400" b="1" i="1" dirty="0">
                <a:solidFill>
                  <a:srgbClr val="FFFF00"/>
                </a:solidFill>
              </a:rPr>
              <a:t>ten horns</a:t>
            </a:r>
            <a:r>
              <a:rPr lang="en-US" sz="5400" dirty="0">
                <a:solidFill>
                  <a:srgbClr val="FFC000"/>
                </a:solidFill>
              </a:rPr>
              <a:t> represent? </a:t>
            </a:r>
          </a:p>
        </p:txBody>
      </p:sp>
    </p:spTree>
    <p:extLst>
      <p:ext uri="{BB962C8B-B14F-4D97-AF65-F5344CB8AC3E}">
        <p14:creationId xmlns:p14="http://schemas.microsoft.com/office/powerpoint/2010/main" val="7298013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result for Balaur">
            <a:extLst>
              <a:ext uri="{FF2B5EF4-FFF2-40B4-BE49-F238E27FC236}">
                <a16:creationId xmlns:a16="http://schemas.microsoft.com/office/drawing/2014/main" id="{3287C9A4-9B2E-4B07-B402-5213D18B8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9084"/>
            <a:ext cx="8839200" cy="661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5153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7706" y="889845"/>
            <a:ext cx="10796588" cy="5078309"/>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Bible commentators relate the </a:t>
            </a:r>
            <a:r>
              <a:rPr lang="en-US" sz="5400" b="1" i="1" dirty="0">
                <a:solidFill>
                  <a:srgbClr val="FFFF00"/>
                </a:solidFill>
              </a:rPr>
              <a:t>ten horns </a:t>
            </a:r>
            <a:r>
              <a:rPr lang="en-US" sz="5400" dirty="0">
                <a:solidFill>
                  <a:srgbClr val="FFC000"/>
                </a:solidFill>
              </a:rPr>
              <a:t>on the fourth beast of </a:t>
            </a:r>
            <a:r>
              <a:rPr lang="en-US" sz="5400" dirty="0">
                <a:solidFill>
                  <a:schemeClr val="bg1"/>
                </a:solidFill>
              </a:rPr>
              <a:t>Daniel 7</a:t>
            </a:r>
            <a:r>
              <a:rPr lang="en-US" sz="5400" dirty="0">
                <a:solidFill>
                  <a:srgbClr val="FFC000"/>
                </a:solidFill>
              </a:rPr>
              <a:t> to the </a:t>
            </a:r>
            <a:r>
              <a:rPr lang="en-US" sz="5400" b="1" i="1" dirty="0">
                <a:solidFill>
                  <a:srgbClr val="FFFF00"/>
                </a:solidFill>
              </a:rPr>
              <a:t>ten toes </a:t>
            </a:r>
            <a:r>
              <a:rPr lang="en-US" sz="5400" dirty="0">
                <a:solidFill>
                  <a:srgbClr val="FFC000"/>
                </a:solidFill>
              </a:rPr>
              <a:t>on the image from </a:t>
            </a:r>
            <a:r>
              <a:rPr lang="en-US" sz="5400" dirty="0">
                <a:solidFill>
                  <a:schemeClr val="bg1"/>
                </a:solidFill>
              </a:rPr>
              <a:t>Daniel chapter 2</a:t>
            </a:r>
            <a:r>
              <a:rPr lang="en-US" sz="5400" dirty="0">
                <a:solidFill>
                  <a:srgbClr val="FFC000"/>
                </a:solidFill>
              </a:rPr>
              <a:t>.</a:t>
            </a:r>
          </a:p>
          <a:p>
            <a:pPr algn="ctr"/>
            <a:r>
              <a:rPr lang="en-US" sz="5400" dirty="0">
                <a:solidFill>
                  <a:srgbClr val="FFC000"/>
                </a:solidFill>
              </a:rPr>
              <a:t>This is a valid interpretation.  </a:t>
            </a:r>
          </a:p>
          <a:p>
            <a:pPr algn="ctr"/>
            <a:r>
              <a:rPr lang="en-US" sz="5400" dirty="0">
                <a:solidFill>
                  <a:srgbClr val="FFC000"/>
                </a:solidFill>
              </a:rPr>
              <a:t>So what do they symbolize? </a:t>
            </a:r>
          </a:p>
        </p:txBody>
      </p:sp>
    </p:spTree>
    <p:extLst>
      <p:ext uri="{BB962C8B-B14F-4D97-AF65-F5344CB8AC3E}">
        <p14:creationId xmlns:p14="http://schemas.microsoft.com/office/powerpoint/2010/main" val="607116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D:\00 IMAGES for PowerPoint\daniel_dream_image_feet_iron_cl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46427"/>
            <a:ext cx="45720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2" y="3124200"/>
            <a:ext cx="4759325"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0468" name="TextBox 1"/>
          <p:cNvSpPr txBox="1">
            <a:spLocks noChangeArrowheads="1"/>
          </p:cNvSpPr>
          <p:nvPr/>
        </p:nvSpPr>
        <p:spPr bwMode="auto">
          <a:xfrm>
            <a:off x="6677025" y="457202"/>
            <a:ext cx="3749736" cy="2554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4000" b="1" dirty="0">
                <a:solidFill>
                  <a:srgbClr val="FF0000"/>
                </a:solidFill>
              </a:rPr>
              <a:t>Ten </a:t>
            </a:r>
            <a:r>
              <a:rPr lang="en-US" altLang="en-US" sz="4000" b="1" dirty="0">
                <a:solidFill>
                  <a:srgbClr val="FFC000"/>
                </a:solidFill>
              </a:rPr>
              <a:t>Horns</a:t>
            </a:r>
          </a:p>
          <a:p>
            <a:r>
              <a:rPr lang="en-US" altLang="en-US" sz="4000" dirty="0">
                <a:solidFill>
                  <a:schemeClr val="bg1"/>
                </a:solidFill>
              </a:rPr>
              <a:t>Daniel 7:7</a:t>
            </a:r>
          </a:p>
          <a:p>
            <a:r>
              <a:rPr lang="en-US" altLang="en-US" sz="4000" dirty="0">
                <a:solidFill>
                  <a:schemeClr val="bg1"/>
                </a:solidFill>
              </a:rPr>
              <a:t>Revelation 13:1</a:t>
            </a:r>
          </a:p>
          <a:p>
            <a:r>
              <a:rPr lang="en-US" altLang="en-US" sz="4000" dirty="0">
                <a:solidFill>
                  <a:schemeClr val="bg1"/>
                </a:solidFill>
              </a:rPr>
              <a:t>Revelation 17:3</a:t>
            </a:r>
          </a:p>
        </p:txBody>
      </p:sp>
      <p:sp>
        <p:nvSpPr>
          <p:cNvPr id="190469" name="TextBox 4"/>
          <p:cNvSpPr txBox="1">
            <a:spLocks noChangeArrowheads="1"/>
          </p:cNvSpPr>
          <p:nvPr/>
        </p:nvSpPr>
        <p:spPr bwMode="auto">
          <a:xfrm>
            <a:off x="1819276" y="446091"/>
            <a:ext cx="3522110" cy="1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4000" b="1" dirty="0">
                <a:solidFill>
                  <a:srgbClr val="FF0000"/>
                </a:solidFill>
              </a:rPr>
              <a:t>Ten </a:t>
            </a:r>
            <a:r>
              <a:rPr lang="en-US" altLang="en-US" sz="4000" b="1" dirty="0">
                <a:solidFill>
                  <a:srgbClr val="FFC000"/>
                </a:solidFill>
              </a:rPr>
              <a:t>Toes</a:t>
            </a:r>
          </a:p>
          <a:p>
            <a:r>
              <a:rPr lang="en-US" altLang="en-US" sz="4000" dirty="0">
                <a:solidFill>
                  <a:schemeClr val="bg1"/>
                </a:solidFill>
              </a:rPr>
              <a:t>Daniel 2:33-34</a:t>
            </a:r>
          </a:p>
        </p:txBody>
      </p:sp>
    </p:spTree>
    <p:extLst>
      <p:ext uri="{BB962C8B-B14F-4D97-AF65-F5344CB8AC3E}">
        <p14:creationId xmlns:p14="http://schemas.microsoft.com/office/powerpoint/2010/main" val="22398044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812" y="889845"/>
            <a:ext cx="10620375" cy="5078309"/>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Bible prophecy teachers in times past speculated that these </a:t>
            </a:r>
            <a:r>
              <a:rPr lang="en-US" sz="5400" b="1" i="1" dirty="0">
                <a:solidFill>
                  <a:srgbClr val="FFFF00"/>
                </a:solidFill>
              </a:rPr>
              <a:t>ten horns</a:t>
            </a:r>
            <a:r>
              <a:rPr lang="en-US" sz="5400" dirty="0">
                <a:solidFill>
                  <a:srgbClr val="FFC000"/>
                </a:solidFill>
              </a:rPr>
              <a:t> and </a:t>
            </a:r>
            <a:r>
              <a:rPr lang="en-US" sz="5400" b="1" i="1" dirty="0">
                <a:solidFill>
                  <a:srgbClr val="FFFF00"/>
                </a:solidFill>
              </a:rPr>
              <a:t>ten toes </a:t>
            </a:r>
            <a:r>
              <a:rPr lang="en-US" sz="5400" dirty="0">
                <a:solidFill>
                  <a:srgbClr val="FFC000"/>
                </a:solidFill>
              </a:rPr>
              <a:t>were the nations of the </a:t>
            </a:r>
            <a:r>
              <a:rPr lang="en-US" sz="5400" b="1" i="1" dirty="0">
                <a:solidFill>
                  <a:srgbClr val="FFFF00"/>
                </a:solidFill>
              </a:rPr>
              <a:t>European Union</a:t>
            </a:r>
            <a:r>
              <a:rPr lang="en-US" sz="5400" dirty="0">
                <a:solidFill>
                  <a:srgbClr val="FFC000"/>
                </a:solidFill>
              </a:rPr>
              <a:t>. Of course this was back when there were just ten of them. </a:t>
            </a:r>
          </a:p>
        </p:txBody>
      </p:sp>
    </p:spTree>
    <p:extLst>
      <p:ext uri="{BB962C8B-B14F-4D97-AF65-F5344CB8AC3E}">
        <p14:creationId xmlns:p14="http://schemas.microsoft.com/office/powerpoint/2010/main" val="40331054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uropean Union Mystery Babylon">
            <a:extLst>
              <a:ext uri="{FF2B5EF4-FFF2-40B4-BE49-F238E27FC236}">
                <a16:creationId xmlns:a16="http://schemas.microsoft.com/office/drawing/2014/main" id="{FD5BDF38-A917-4E20-9DA4-1FB8C2950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7532"/>
            <a:ext cx="11708294" cy="6568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808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7"/>
            <a:ext cx="11582400" cy="5693862"/>
          </a:xfrm>
          <a:prstGeom prst="rect">
            <a:avLst/>
          </a:prstGeom>
          <a:solidFill>
            <a:schemeClr val="tx2">
              <a:lumMod val="50000"/>
            </a:schemeClr>
          </a:solidFill>
        </p:spPr>
        <p:txBody>
          <a:bodyPr wrap="square" lIns="91436" tIns="45718" rIns="91436" bIns="45718">
            <a:spAutoFit/>
          </a:bodyPr>
          <a:lstStyle/>
          <a:p>
            <a:pPr algn="ctr"/>
            <a:r>
              <a:rPr lang="en-US" sz="5200" dirty="0">
                <a:solidFill>
                  <a:srgbClr val="FFC000"/>
                </a:solidFill>
              </a:rPr>
              <a:t>But since the EU now includes 28 nations, or after Brexit 27 nations, this interpretation is falling short. Then </a:t>
            </a:r>
          </a:p>
          <a:p>
            <a:pPr algn="ctr"/>
            <a:r>
              <a:rPr lang="en-US" sz="5200" dirty="0">
                <a:solidFill>
                  <a:srgbClr val="FFC000"/>
                </a:solidFill>
              </a:rPr>
              <a:t>too the </a:t>
            </a:r>
            <a:r>
              <a:rPr lang="en-US" sz="5200" i="1" dirty="0">
                <a:solidFill>
                  <a:srgbClr val="FFFF00"/>
                </a:solidFill>
              </a:rPr>
              <a:t>fourth beast </a:t>
            </a:r>
            <a:r>
              <a:rPr lang="en-US" sz="5200" dirty="0">
                <a:solidFill>
                  <a:srgbClr val="FFC000"/>
                </a:solidFill>
              </a:rPr>
              <a:t>appears to be </a:t>
            </a:r>
          </a:p>
          <a:p>
            <a:pPr algn="ctr"/>
            <a:r>
              <a:rPr lang="en-US" sz="5200" dirty="0">
                <a:solidFill>
                  <a:srgbClr val="FFC000"/>
                </a:solidFill>
              </a:rPr>
              <a:t>a </a:t>
            </a:r>
            <a:r>
              <a:rPr lang="en-US" sz="5200" b="1" i="1" dirty="0">
                <a:solidFill>
                  <a:srgbClr val="FFFF00"/>
                </a:solidFill>
              </a:rPr>
              <a:t>global entity. </a:t>
            </a:r>
            <a:r>
              <a:rPr lang="en-US" sz="5200" dirty="0">
                <a:solidFill>
                  <a:srgbClr val="FFC000"/>
                </a:solidFill>
              </a:rPr>
              <a:t>So the</a:t>
            </a:r>
            <a:r>
              <a:rPr lang="en-US" sz="5200" i="1" dirty="0">
                <a:solidFill>
                  <a:srgbClr val="FFC000"/>
                </a:solidFill>
              </a:rPr>
              <a:t> </a:t>
            </a:r>
            <a:r>
              <a:rPr lang="en-US" sz="5200" dirty="0">
                <a:solidFill>
                  <a:srgbClr val="FFC000"/>
                </a:solidFill>
              </a:rPr>
              <a:t>idea that the</a:t>
            </a:r>
          </a:p>
          <a:p>
            <a:pPr algn="ctr"/>
            <a:r>
              <a:rPr lang="en-US" sz="5200" dirty="0">
                <a:solidFill>
                  <a:srgbClr val="FFC000"/>
                </a:solidFill>
              </a:rPr>
              <a:t>ten horns are ten nations boxed up in Europe is dated and seriously flawed. </a:t>
            </a:r>
          </a:p>
        </p:txBody>
      </p:sp>
    </p:spTree>
    <p:extLst>
      <p:ext uri="{BB962C8B-B14F-4D97-AF65-F5344CB8AC3E}">
        <p14:creationId xmlns:p14="http://schemas.microsoft.com/office/powerpoint/2010/main" val="560491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uropean Union Mystery Babylon">
            <a:extLst>
              <a:ext uri="{FF2B5EF4-FFF2-40B4-BE49-F238E27FC236}">
                <a16:creationId xmlns:a16="http://schemas.microsoft.com/office/drawing/2014/main" id="{FD5BDF38-A917-4E20-9DA4-1FB8C2950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7532"/>
            <a:ext cx="11708294" cy="656806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FE071F10-4956-4C81-9452-BE2CEB801888}"/>
              </a:ext>
            </a:extLst>
          </p:cNvPr>
          <p:cNvCxnSpPr>
            <a:cxnSpLocks/>
          </p:cNvCxnSpPr>
          <p:nvPr/>
        </p:nvCxnSpPr>
        <p:spPr>
          <a:xfrm>
            <a:off x="533400" y="457200"/>
            <a:ext cx="11049000" cy="6019800"/>
          </a:xfrm>
          <a:prstGeom prst="line">
            <a:avLst/>
          </a:prstGeom>
          <a:ln w="1047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516BD57-AE92-48D7-B4A3-F422913514F3}"/>
              </a:ext>
            </a:extLst>
          </p:cNvPr>
          <p:cNvCxnSpPr>
            <a:cxnSpLocks/>
          </p:cNvCxnSpPr>
          <p:nvPr/>
        </p:nvCxnSpPr>
        <p:spPr>
          <a:xfrm flipV="1">
            <a:off x="457200" y="381000"/>
            <a:ext cx="11201400" cy="6019800"/>
          </a:xfrm>
          <a:prstGeom prst="line">
            <a:avLst/>
          </a:prstGeom>
          <a:ln w="1047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0312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421100"/>
            <a:ext cx="113538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But the idea still persists of the fourth beast of Daniel 7 being a </a:t>
            </a:r>
            <a:r>
              <a:rPr lang="en-US" altLang="en-US" sz="4800" b="1" i="1" dirty="0">
                <a:solidFill>
                  <a:srgbClr val="FFFF00"/>
                </a:solidFill>
              </a:rPr>
              <a:t>Revived Roman Empire</a:t>
            </a:r>
            <a:r>
              <a:rPr lang="en-US" altLang="en-US" sz="4800" b="1" dirty="0">
                <a:solidFill>
                  <a:srgbClr val="FFC000"/>
                </a:solidFill>
              </a:rPr>
              <a:t>,</a:t>
            </a:r>
            <a:r>
              <a:rPr lang="en-US" altLang="en-US" sz="4800" dirty="0">
                <a:solidFill>
                  <a:srgbClr val="FFC000"/>
                </a:solidFill>
              </a:rPr>
              <a:t> and limited to an end-time</a:t>
            </a:r>
            <a:r>
              <a:rPr lang="en-US" altLang="en-US" sz="4800" b="1" dirty="0">
                <a:solidFill>
                  <a:srgbClr val="FFFF00"/>
                </a:solidFill>
              </a:rPr>
              <a:t> </a:t>
            </a:r>
            <a:r>
              <a:rPr lang="en-US" altLang="en-US" sz="4800" dirty="0">
                <a:solidFill>
                  <a:srgbClr val="FFFF00"/>
                </a:solidFill>
              </a:rPr>
              <a:t>ten nation confederation based in </a:t>
            </a:r>
            <a:r>
              <a:rPr lang="en-US" altLang="en-US" sz="4800" b="1" i="1" dirty="0">
                <a:solidFill>
                  <a:srgbClr val="FFFF00"/>
                </a:solidFill>
              </a:rPr>
              <a:t>Europe</a:t>
            </a:r>
            <a:r>
              <a:rPr lang="en-US" altLang="en-US" sz="4800" dirty="0">
                <a:solidFill>
                  <a:srgbClr val="FFFF00"/>
                </a:solidFill>
              </a:rPr>
              <a:t>.</a:t>
            </a:r>
            <a:r>
              <a:rPr lang="en-US" altLang="en-US" sz="4800" dirty="0">
                <a:solidFill>
                  <a:srgbClr val="FFC000"/>
                </a:solidFill>
              </a:rPr>
              <a:t> Some are even saying it will be an Islamic global empire further to the east involving Turkey or Iraq complete with an Islamic Antichrist. This would seem to be highly unlikely.</a:t>
            </a:r>
          </a:p>
        </p:txBody>
      </p:sp>
    </p:spTree>
    <p:extLst>
      <p:ext uri="{BB962C8B-B14F-4D97-AF65-F5344CB8AC3E}">
        <p14:creationId xmlns:p14="http://schemas.microsoft.com/office/powerpoint/2010/main" val="3345225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1CCDEC8-7F33-4AC8-911F-3A0CB82EF3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4273" y="305949"/>
            <a:ext cx="9103454" cy="624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85650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 y="335847"/>
            <a:ext cx="11658600" cy="6186305"/>
          </a:xfrm>
          <a:prstGeom prst="rect">
            <a:avLst/>
          </a:prstGeom>
          <a:solidFill>
            <a:schemeClr val="tx2">
              <a:lumMod val="50000"/>
            </a:schemeClr>
          </a:solidFill>
        </p:spPr>
        <p:txBody>
          <a:bodyPr wrap="square" lIns="91436" tIns="45718" rIns="91436" bIns="45718">
            <a:spAutoFit/>
          </a:bodyPr>
          <a:lstStyle/>
          <a:p>
            <a:pPr algn="ctr"/>
            <a:r>
              <a:rPr lang="en-US" sz="4400" dirty="0">
                <a:solidFill>
                  <a:srgbClr val="FFC000"/>
                </a:solidFill>
                <a:latin typeface="Calibri" panose="020F0502020204030204" pitchFamily="34" charset="0"/>
                <a:cs typeface="Calibri" panose="020F0502020204030204" pitchFamily="34" charset="0"/>
              </a:rPr>
              <a:t>So what do the </a:t>
            </a:r>
            <a:r>
              <a:rPr lang="en-US" sz="4400" b="1" i="1" dirty="0">
                <a:solidFill>
                  <a:srgbClr val="FFFF00"/>
                </a:solidFill>
                <a:latin typeface="Calibri" panose="020F0502020204030204" pitchFamily="34" charset="0"/>
                <a:cs typeface="Calibri" panose="020F0502020204030204" pitchFamily="34" charset="0"/>
              </a:rPr>
              <a:t>ten horns </a:t>
            </a:r>
            <a:r>
              <a:rPr lang="en-US" sz="4400" dirty="0">
                <a:solidFill>
                  <a:srgbClr val="FFC000"/>
                </a:solidFill>
                <a:latin typeface="Calibri" panose="020F0502020204030204" pitchFamily="34" charset="0"/>
                <a:cs typeface="Calibri" panose="020F0502020204030204" pitchFamily="34" charset="0"/>
              </a:rPr>
              <a:t>or </a:t>
            </a:r>
            <a:r>
              <a:rPr lang="en-US" sz="4400" b="1" i="1" dirty="0">
                <a:solidFill>
                  <a:srgbClr val="FFFF00"/>
                </a:solidFill>
                <a:latin typeface="Calibri" panose="020F0502020204030204" pitchFamily="34" charset="0"/>
                <a:cs typeface="Calibri" panose="020F0502020204030204" pitchFamily="34" charset="0"/>
              </a:rPr>
              <a:t>ten toes </a:t>
            </a:r>
            <a:r>
              <a:rPr lang="en-US" sz="4400" dirty="0">
                <a:solidFill>
                  <a:srgbClr val="FFC000"/>
                </a:solidFill>
                <a:latin typeface="Calibri" panose="020F0502020204030204" pitchFamily="34" charset="0"/>
                <a:cs typeface="Calibri" panose="020F0502020204030204" pitchFamily="34" charset="0"/>
              </a:rPr>
              <a:t>really signify? The fact is, </a:t>
            </a:r>
            <a:r>
              <a:rPr lang="en-US" sz="4400" b="1" dirty="0">
                <a:solidFill>
                  <a:srgbClr val="FFFF00"/>
                </a:solidFill>
                <a:latin typeface="Calibri" panose="020F0502020204030204" pitchFamily="34" charset="0"/>
                <a:cs typeface="Calibri" panose="020F0502020204030204" pitchFamily="34" charset="0"/>
              </a:rPr>
              <a:t>ten</a:t>
            </a:r>
            <a:r>
              <a:rPr lang="en-US" sz="4400" dirty="0">
                <a:solidFill>
                  <a:srgbClr val="FFC000"/>
                </a:solidFill>
                <a:latin typeface="Calibri" panose="020F0502020204030204" pitchFamily="34" charset="0"/>
                <a:cs typeface="Calibri" panose="020F0502020204030204" pitchFamily="34" charset="0"/>
              </a:rPr>
              <a:t> </a:t>
            </a:r>
            <a:r>
              <a:rPr lang="en-US" sz="4400" dirty="0">
                <a:solidFill>
                  <a:srgbClr val="FFFF00"/>
                </a:solidFill>
                <a:latin typeface="Calibri" panose="020F0502020204030204" pitchFamily="34" charset="0"/>
                <a:cs typeface="Calibri" panose="020F0502020204030204" pitchFamily="34" charset="0"/>
              </a:rPr>
              <a:t>geo-political economic and banking regions</a:t>
            </a:r>
            <a:r>
              <a:rPr lang="en-US" sz="4400" dirty="0">
                <a:solidFill>
                  <a:srgbClr val="FFC000"/>
                </a:solidFill>
                <a:latin typeface="Calibri" panose="020F0502020204030204" pitchFamily="34" charset="0"/>
                <a:cs typeface="Calibri" panose="020F0502020204030204" pitchFamily="34" charset="0"/>
              </a:rPr>
              <a:t>, (future kingdoms in embryonic form), are already unfolding right now, before our eyes. This </a:t>
            </a:r>
            <a:r>
              <a:rPr lang="en-US" sz="4400" b="1" i="1" dirty="0">
                <a:solidFill>
                  <a:srgbClr val="FFFF00"/>
                </a:solidFill>
                <a:latin typeface="Calibri" panose="020F0502020204030204" pitchFamily="34" charset="0"/>
                <a:cs typeface="Calibri" panose="020F0502020204030204" pitchFamily="34" charset="0"/>
              </a:rPr>
              <a:t>New World Order Map </a:t>
            </a:r>
            <a:r>
              <a:rPr lang="en-US" sz="4400" dirty="0">
                <a:solidFill>
                  <a:srgbClr val="FFC000"/>
                </a:solidFill>
                <a:latin typeface="Calibri" panose="020F0502020204030204" pitchFamily="34" charset="0"/>
                <a:cs typeface="Calibri" panose="020F0502020204030204" pitchFamily="34" charset="0"/>
              </a:rPr>
              <a:t>dates back to </a:t>
            </a:r>
            <a:r>
              <a:rPr lang="en-US" sz="4400" i="1" dirty="0">
                <a:solidFill>
                  <a:srgbClr val="FFFF00"/>
                </a:solidFill>
                <a:latin typeface="Calibri" panose="020F0502020204030204" pitchFamily="34" charset="0"/>
                <a:cs typeface="Calibri" panose="020F0502020204030204" pitchFamily="34" charset="0"/>
              </a:rPr>
              <a:t>1941</a:t>
            </a:r>
            <a:r>
              <a:rPr lang="en-US" sz="4400" dirty="0">
                <a:solidFill>
                  <a:srgbClr val="FFC000"/>
                </a:solidFill>
                <a:latin typeface="Calibri" panose="020F0502020204030204" pitchFamily="34" charset="0"/>
                <a:cs typeface="Calibri" panose="020F0502020204030204" pitchFamily="34" charset="0"/>
              </a:rPr>
              <a:t>. As we see they had already planned for </a:t>
            </a:r>
            <a:r>
              <a:rPr lang="en-US" sz="4400" dirty="0">
                <a:solidFill>
                  <a:srgbClr val="FFFF00"/>
                </a:solidFill>
                <a:latin typeface="Calibri" panose="020F0502020204030204" pitchFamily="34" charset="0"/>
                <a:cs typeface="Calibri" panose="020F0502020204030204" pitchFamily="34" charset="0"/>
              </a:rPr>
              <a:t>NAFTA</a:t>
            </a:r>
            <a:r>
              <a:rPr lang="en-US" sz="4400" dirty="0">
                <a:solidFill>
                  <a:srgbClr val="FFC000"/>
                </a:solidFill>
                <a:latin typeface="Calibri" panose="020F0502020204030204" pitchFamily="34" charset="0"/>
                <a:cs typeface="Calibri" panose="020F0502020204030204" pitchFamily="34" charset="0"/>
              </a:rPr>
              <a:t> and the </a:t>
            </a:r>
            <a:r>
              <a:rPr lang="en-US" sz="4400" dirty="0">
                <a:solidFill>
                  <a:srgbClr val="FFFF00"/>
                </a:solidFill>
                <a:latin typeface="Calibri" panose="020F0502020204030204" pitchFamily="34" charset="0"/>
                <a:cs typeface="Calibri" panose="020F0502020204030204" pitchFamily="34" charset="0"/>
              </a:rPr>
              <a:t>African Union</a:t>
            </a:r>
            <a:r>
              <a:rPr lang="en-US" sz="4400" dirty="0">
                <a:solidFill>
                  <a:srgbClr val="FFC000"/>
                </a:solidFill>
                <a:latin typeface="Calibri" panose="020F0502020204030204" pitchFamily="34" charset="0"/>
                <a:cs typeface="Calibri" panose="020F0502020204030204" pitchFamily="34" charset="0"/>
              </a:rPr>
              <a:t>. Right now these ten global bio-regions do not yet have sovereignty. They have no kings, or political rulers over them. </a:t>
            </a:r>
          </a:p>
        </p:txBody>
      </p:sp>
    </p:spTree>
    <p:extLst>
      <p:ext uri="{BB962C8B-B14F-4D97-AF65-F5344CB8AC3E}">
        <p14:creationId xmlns:p14="http://schemas.microsoft.com/office/powerpoint/2010/main" val="40715792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D:\00 IMAGES for PowerPoint\maps-nwo-19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615" y="0"/>
            <a:ext cx="10275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6410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797512"/>
            <a:ext cx="10363200" cy="5262975"/>
          </a:xfrm>
          <a:prstGeom prst="rect">
            <a:avLst/>
          </a:prstGeom>
          <a:solidFill>
            <a:schemeClr val="tx2">
              <a:lumMod val="50000"/>
            </a:schemeClr>
          </a:solidFill>
        </p:spPr>
        <p:txBody>
          <a:bodyPr wrap="square" lIns="91436" tIns="45718" rIns="91436" bIns="45718">
            <a:spAutoFit/>
          </a:bodyPr>
          <a:lstStyle/>
          <a:p>
            <a:pPr algn="ctr"/>
            <a:r>
              <a:rPr lang="en-US" sz="4800" dirty="0">
                <a:solidFill>
                  <a:srgbClr val="FFC000"/>
                </a:solidFill>
                <a:latin typeface="Calibri" panose="020F0502020204030204" pitchFamily="34" charset="0"/>
                <a:cs typeface="Calibri" panose="020F0502020204030204" pitchFamily="34" charset="0"/>
              </a:rPr>
              <a:t>But as John saw and recorded for us </a:t>
            </a:r>
          </a:p>
          <a:p>
            <a:pPr algn="ctr"/>
            <a:r>
              <a:rPr lang="en-US" sz="4800" dirty="0">
                <a:solidFill>
                  <a:srgbClr val="FFC000"/>
                </a:solidFill>
                <a:latin typeface="Calibri" panose="020F0502020204030204" pitchFamily="34" charset="0"/>
                <a:cs typeface="Calibri" panose="020F0502020204030204" pitchFamily="34" charset="0"/>
              </a:rPr>
              <a:t>in </a:t>
            </a:r>
            <a:r>
              <a:rPr lang="en-US" sz="4800" dirty="0">
                <a:solidFill>
                  <a:schemeClr val="bg1"/>
                </a:solidFill>
                <a:latin typeface="Calibri" panose="020F0502020204030204" pitchFamily="34" charset="0"/>
                <a:cs typeface="Calibri" panose="020F0502020204030204" pitchFamily="34" charset="0"/>
              </a:rPr>
              <a:t>Revelation 13:1 </a:t>
            </a:r>
            <a:r>
              <a:rPr lang="en-US" sz="4800" dirty="0">
                <a:solidFill>
                  <a:srgbClr val="FFC000"/>
                </a:solidFill>
                <a:latin typeface="Calibri" panose="020F0502020204030204" pitchFamily="34" charset="0"/>
                <a:cs typeface="Calibri" panose="020F0502020204030204" pitchFamily="34" charset="0"/>
              </a:rPr>
              <a:t>these </a:t>
            </a:r>
            <a:r>
              <a:rPr lang="en-US" sz="4800" dirty="0">
                <a:solidFill>
                  <a:srgbClr val="FFFF00"/>
                </a:solidFill>
                <a:latin typeface="Calibri" panose="020F0502020204030204" pitchFamily="34" charset="0"/>
                <a:cs typeface="Calibri" panose="020F0502020204030204" pitchFamily="34" charset="0"/>
              </a:rPr>
              <a:t>ten powers</a:t>
            </a:r>
            <a:r>
              <a:rPr lang="en-US" sz="4800" dirty="0">
                <a:solidFill>
                  <a:srgbClr val="FFC000"/>
                </a:solidFill>
                <a:latin typeface="Calibri" panose="020F0502020204030204" pitchFamily="34" charset="0"/>
                <a:cs typeface="Calibri" panose="020F0502020204030204" pitchFamily="34" charset="0"/>
              </a:rPr>
              <a:t>, shown to us as </a:t>
            </a:r>
            <a:r>
              <a:rPr lang="en-US" sz="4800" dirty="0">
                <a:solidFill>
                  <a:srgbClr val="FFFF00"/>
                </a:solidFill>
                <a:latin typeface="Calibri" panose="020F0502020204030204" pitchFamily="34" charset="0"/>
                <a:cs typeface="Calibri" panose="020F0502020204030204" pitchFamily="34" charset="0"/>
              </a:rPr>
              <a:t>ten horns</a:t>
            </a:r>
            <a:r>
              <a:rPr lang="en-US" sz="4800" dirty="0">
                <a:solidFill>
                  <a:srgbClr val="FFC000"/>
                </a:solidFill>
                <a:latin typeface="Calibri" panose="020F0502020204030204" pitchFamily="34" charset="0"/>
                <a:cs typeface="Calibri" panose="020F0502020204030204" pitchFamily="34" charset="0"/>
              </a:rPr>
              <a:t>, will be given </a:t>
            </a:r>
            <a:r>
              <a:rPr lang="en-US" sz="4800" b="1" i="1" dirty="0">
                <a:solidFill>
                  <a:srgbClr val="FFFF00"/>
                </a:solidFill>
                <a:latin typeface="Calibri" panose="020F0502020204030204" pitchFamily="34" charset="0"/>
                <a:cs typeface="Calibri" panose="020F0502020204030204" pitchFamily="34" charset="0"/>
              </a:rPr>
              <a:t>ten crowns</a:t>
            </a:r>
            <a:r>
              <a:rPr lang="en-US" sz="4800" dirty="0">
                <a:solidFill>
                  <a:srgbClr val="FFC000"/>
                </a:solidFill>
                <a:latin typeface="Calibri" panose="020F0502020204030204" pitchFamily="34" charset="0"/>
                <a:cs typeface="Calibri" panose="020F0502020204030204" pitchFamily="34" charset="0"/>
              </a:rPr>
              <a:t>. From this we can surmise that these </a:t>
            </a:r>
            <a:r>
              <a:rPr lang="en-US" sz="4800" dirty="0">
                <a:solidFill>
                  <a:srgbClr val="FFFF00"/>
                </a:solidFill>
                <a:latin typeface="Calibri" panose="020F0502020204030204" pitchFamily="34" charset="0"/>
                <a:cs typeface="Calibri" panose="020F0502020204030204" pitchFamily="34" charset="0"/>
              </a:rPr>
              <a:t>ten global regions </a:t>
            </a:r>
            <a:r>
              <a:rPr lang="en-US" sz="4800" dirty="0">
                <a:solidFill>
                  <a:srgbClr val="FFC000"/>
                </a:solidFill>
                <a:latin typeface="Calibri" panose="020F0502020204030204" pitchFamily="34" charset="0"/>
                <a:cs typeface="Calibri" panose="020F0502020204030204" pitchFamily="34" charset="0"/>
              </a:rPr>
              <a:t>will attain sovereign status. </a:t>
            </a:r>
            <a:r>
              <a:rPr lang="en-US" sz="4800" b="1" i="1" dirty="0">
                <a:solidFill>
                  <a:srgbClr val="FFFF00"/>
                </a:solidFill>
                <a:latin typeface="Calibri" panose="020F0502020204030204" pitchFamily="34" charset="0"/>
                <a:cs typeface="Calibri" panose="020F0502020204030204" pitchFamily="34" charset="0"/>
              </a:rPr>
              <a:t>Ten kings</a:t>
            </a:r>
            <a:r>
              <a:rPr lang="en-US" sz="4800" b="1" i="1" dirty="0">
                <a:solidFill>
                  <a:srgbClr val="FFC000"/>
                </a:solidFill>
                <a:latin typeface="Calibri" panose="020F0502020204030204" pitchFamily="34" charset="0"/>
                <a:cs typeface="Calibri" panose="020F0502020204030204" pitchFamily="34" charset="0"/>
              </a:rPr>
              <a:t> </a:t>
            </a:r>
            <a:r>
              <a:rPr lang="en-US" sz="4800" dirty="0">
                <a:solidFill>
                  <a:srgbClr val="FFC000"/>
                </a:solidFill>
                <a:latin typeface="Calibri" panose="020F0502020204030204" pitchFamily="34" charset="0"/>
                <a:cs typeface="Calibri" panose="020F0502020204030204" pitchFamily="34" charset="0"/>
              </a:rPr>
              <a:t>will rule over them in a time and history yet to come. </a:t>
            </a:r>
          </a:p>
        </p:txBody>
      </p:sp>
    </p:spTree>
    <p:extLst>
      <p:ext uri="{BB962C8B-B14F-4D97-AF65-F5344CB8AC3E}">
        <p14:creationId xmlns:p14="http://schemas.microsoft.com/office/powerpoint/2010/main" val="16380125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353422-BDA3-444B-8AB2-F81D899F9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0100"/>
            <a:ext cx="6279520" cy="3924700"/>
          </a:xfrm>
          <a:prstGeom prst="rect">
            <a:avLst/>
          </a:prstGeom>
        </p:spPr>
      </p:pic>
      <p:pic>
        <p:nvPicPr>
          <p:cNvPr id="4" name="Picture 4" descr="Image result for Balaur">
            <a:extLst>
              <a:ext uri="{FF2B5EF4-FFF2-40B4-BE49-F238E27FC236}">
                <a16:creationId xmlns:a16="http://schemas.microsoft.com/office/drawing/2014/main" id="{05010828-77BF-4F4F-95CB-ADCA6F06A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905" y="190100"/>
            <a:ext cx="5240496" cy="3924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BB8E0A3-9A3A-4A20-A38C-4EACA98A58F3}"/>
              </a:ext>
            </a:extLst>
          </p:cNvPr>
          <p:cNvSpPr/>
          <p:nvPr/>
        </p:nvSpPr>
        <p:spPr>
          <a:xfrm>
            <a:off x="266700" y="4267200"/>
            <a:ext cx="11658600" cy="2308324"/>
          </a:xfrm>
          <a:prstGeom prst="rect">
            <a:avLst/>
          </a:prstGeom>
        </p:spPr>
        <p:txBody>
          <a:bodyPr wrap="square">
            <a:spAutoFit/>
          </a:bodyPr>
          <a:lstStyle/>
          <a:p>
            <a:pPr algn="ctr"/>
            <a:r>
              <a:rPr lang="en-US" sz="3600" dirty="0">
                <a:solidFill>
                  <a:srgbClr val="FFC000"/>
                </a:solidFill>
                <a:latin typeface="arial" panose="020B0604020202020204" pitchFamily="34" charset="0"/>
              </a:rPr>
              <a:t>“</a:t>
            </a:r>
            <a:r>
              <a:rPr lang="en-US" sz="3600" dirty="0">
                <a:solidFill>
                  <a:srgbClr val="FFC000"/>
                </a:solidFill>
              </a:rPr>
              <a:t>And I stood upon the sand of the sea, and saw a beast rise up </a:t>
            </a:r>
            <a:r>
              <a:rPr lang="en-US" sz="3600" i="1" dirty="0">
                <a:solidFill>
                  <a:srgbClr val="FFFF00"/>
                </a:solidFill>
              </a:rPr>
              <a:t>out of the sea</a:t>
            </a:r>
            <a:r>
              <a:rPr lang="en-US" sz="3600" dirty="0">
                <a:solidFill>
                  <a:srgbClr val="FFC000"/>
                </a:solidFill>
              </a:rPr>
              <a:t>, having </a:t>
            </a:r>
            <a:r>
              <a:rPr lang="en-US" sz="3600" dirty="0">
                <a:solidFill>
                  <a:srgbClr val="FFFF00"/>
                </a:solidFill>
              </a:rPr>
              <a:t>seven heads </a:t>
            </a:r>
            <a:r>
              <a:rPr lang="en-US" sz="3600" dirty="0">
                <a:solidFill>
                  <a:srgbClr val="FFC000"/>
                </a:solidFill>
              </a:rPr>
              <a:t>and </a:t>
            </a:r>
            <a:r>
              <a:rPr lang="en-US" sz="3600" b="1" dirty="0">
                <a:solidFill>
                  <a:srgbClr val="FFFF00"/>
                </a:solidFill>
              </a:rPr>
              <a:t>ten horns</a:t>
            </a:r>
            <a:r>
              <a:rPr lang="en-US" sz="3600" dirty="0">
                <a:solidFill>
                  <a:srgbClr val="FFC000"/>
                </a:solidFill>
              </a:rPr>
              <a:t>, and upon his horns </a:t>
            </a:r>
            <a:r>
              <a:rPr lang="en-US" sz="3600" b="1" i="1" dirty="0">
                <a:solidFill>
                  <a:srgbClr val="FFFF00"/>
                </a:solidFill>
              </a:rPr>
              <a:t>ten crowns</a:t>
            </a:r>
            <a:r>
              <a:rPr lang="en-US" sz="3600" dirty="0">
                <a:solidFill>
                  <a:srgbClr val="FFC000"/>
                </a:solidFill>
              </a:rPr>
              <a:t>, and </a:t>
            </a:r>
            <a:r>
              <a:rPr lang="en-US" sz="3600" dirty="0">
                <a:solidFill>
                  <a:srgbClr val="FFFF00"/>
                </a:solidFill>
              </a:rPr>
              <a:t>upon his heads the name of blasphemy</a:t>
            </a:r>
            <a:r>
              <a:rPr lang="en-US" sz="3600" dirty="0">
                <a:solidFill>
                  <a:srgbClr val="FFC000"/>
                </a:solidFill>
              </a:rPr>
              <a:t>.”  </a:t>
            </a:r>
            <a:r>
              <a:rPr lang="en-US" sz="3600" dirty="0">
                <a:solidFill>
                  <a:schemeClr val="bg1"/>
                </a:solidFill>
                <a:latin typeface="arial" panose="020B0604020202020204" pitchFamily="34" charset="0"/>
              </a:rPr>
              <a:t>- Revelation 13:1</a:t>
            </a:r>
            <a:endParaRPr lang="en-US" sz="3600" dirty="0">
              <a:solidFill>
                <a:schemeClr val="bg1"/>
              </a:solidFill>
            </a:endParaRPr>
          </a:p>
        </p:txBody>
      </p:sp>
    </p:spTree>
    <p:extLst>
      <p:ext uri="{BB962C8B-B14F-4D97-AF65-F5344CB8AC3E}">
        <p14:creationId xmlns:p14="http://schemas.microsoft.com/office/powerpoint/2010/main" val="7400402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7675" y="551291"/>
            <a:ext cx="11296650" cy="5755418"/>
          </a:xfrm>
          <a:prstGeom prst="rect">
            <a:avLst/>
          </a:prstGeom>
          <a:solidFill>
            <a:schemeClr val="tx2">
              <a:lumMod val="50000"/>
            </a:schemeClr>
          </a:solidFill>
        </p:spPr>
        <p:txBody>
          <a:bodyPr wrap="square" lIns="91436" tIns="45718" rIns="91436" bIns="45718">
            <a:spAutoFit/>
          </a:bodyPr>
          <a:lstStyle/>
          <a:p>
            <a:pPr algn="ctr"/>
            <a:r>
              <a:rPr lang="en-US" sz="4600" dirty="0">
                <a:solidFill>
                  <a:srgbClr val="FFC000"/>
                </a:solidFill>
              </a:rPr>
              <a:t>So the harlot John saw in </a:t>
            </a:r>
            <a:r>
              <a:rPr lang="en-US" sz="4600" dirty="0">
                <a:solidFill>
                  <a:schemeClr val="bg1"/>
                </a:solidFill>
              </a:rPr>
              <a:t>Revelation 17 </a:t>
            </a:r>
            <a:r>
              <a:rPr lang="en-US" sz="4600" dirty="0">
                <a:solidFill>
                  <a:srgbClr val="FFC000"/>
                </a:solidFill>
              </a:rPr>
              <a:t>appears to precede the specter of the ten horned beast coming out of the sea he saw in </a:t>
            </a:r>
            <a:r>
              <a:rPr lang="en-US" sz="4600" dirty="0">
                <a:solidFill>
                  <a:schemeClr val="bg1"/>
                </a:solidFill>
              </a:rPr>
              <a:t>Revelation 13</a:t>
            </a:r>
            <a:r>
              <a:rPr lang="en-US" sz="4600" dirty="0">
                <a:solidFill>
                  <a:srgbClr val="FFC000"/>
                </a:solidFill>
              </a:rPr>
              <a:t>. At some point the harlot will lose her reigning power. Her rule over the ten horned beast will end. John </a:t>
            </a:r>
          </a:p>
          <a:p>
            <a:pPr algn="ctr"/>
            <a:r>
              <a:rPr lang="en-US" sz="4600" dirty="0">
                <a:solidFill>
                  <a:srgbClr val="FFC000"/>
                </a:solidFill>
              </a:rPr>
              <a:t>is then told what will happen to those </a:t>
            </a:r>
          </a:p>
          <a:p>
            <a:pPr algn="ctr"/>
            <a:r>
              <a:rPr lang="en-US" sz="4600" i="1" dirty="0">
                <a:solidFill>
                  <a:srgbClr val="FFFF00"/>
                </a:solidFill>
              </a:rPr>
              <a:t>ten horns </a:t>
            </a:r>
            <a:r>
              <a:rPr lang="en-US" sz="4600" dirty="0">
                <a:solidFill>
                  <a:srgbClr val="FFC000"/>
                </a:solidFill>
              </a:rPr>
              <a:t>or </a:t>
            </a:r>
            <a:r>
              <a:rPr lang="en-US" sz="4600" i="1" dirty="0">
                <a:solidFill>
                  <a:srgbClr val="FFFF00"/>
                </a:solidFill>
              </a:rPr>
              <a:t>ten regional world powers</a:t>
            </a:r>
            <a:r>
              <a:rPr lang="en-US" sz="4600" dirty="0">
                <a:solidFill>
                  <a:srgbClr val="FFC000"/>
                </a:solidFill>
              </a:rPr>
              <a:t>. </a:t>
            </a:r>
          </a:p>
        </p:txBody>
      </p:sp>
    </p:spTree>
    <p:extLst>
      <p:ext uri="{BB962C8B-B14F-4D97-AF65-F5344CB8AC3E}">
        <p14:creationId xmlns:p14="http://schemas.microsoft.com/office/powerpoint/2010/main" val="39645621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3DDEF8-1FA8-4925-A4D7-C513C1517B5A}"/>
              </a:ext>
            </a:extLst>
          </p:cNvPr>
          <p:cNvSpPr/>
          <p:nvPr/>
        </p:nvSpPr>
        <p:spPr>
          <a:xfrm>
            <a:off x="228600" y="4127369"/>
            <a:ext cx="11734801" cy="1938992"/>
          </a:xfrm>
          <a:prstGeom prst="rect">
            <a:avLst/>
          </a:prstGeom>
        </p:spPr>
        <p:txBody>
          <a:bodyPr wrap="square">
            <a:spAutoFit/>
          </a:bodyPr>
          <a:lstStyle/>
          <a:p>
            <a:pPr algn="ctr"/>
            <a:r>
              <a:rPr lang="en-US" sz="4000" dirty="0">
                <a:solidFill>
                  <a:srgbClr val="FFC000"/>
                </a:solidFill>
                <a:latin typeface="arial" panose="020B0604020202020204" pitchFamily="34" charset="0"/>
              </a:rPr>
              <a:t>“</a:t>
            </a:r>
            <a:r>
              <a:rPr lang="en-US" sz="4000" dirty="0">
                <a:solidFill>
                  <a:srgbClr val="FFC000"/>
                </a:solidFill>
              </a:rPr>
              <a:t>And the ten horns which thou </a:t>
            </a:r>
            <a:r>
              <a:rPr lang="en-US" sz="4000" dirty="0" err="1">
                <a:solidFill>
                  <a:srgbClr val="FFC000"/>
                </a:solidFill>
              </a:rPr>
              <a:t>sawest</a:t>
            </a:r>
            <a:r>
              <a:rPr lang="en-US" sz="4000" dirty="0">
                <a:solidFill>
                  <a:srgbClr val="FFC000"/>
                </a:solidFill>
              </a:rPr>
              <a:t> are ten kings, which have received no kingdom as yet; </a:t>
            </a:r>
            <a:r>
              <a:rPr lang="en-US" sz="4000" dirty="0">
                <a:solidFill>
                  <a:srgbClr val="FFC000"/>
                </a:solidFill>
                <a:latin typeface="arial" panose="020B0604020202020204" pitchFamily="34" charset="0"/>
              </a:rPr>
              <a:t>”</a:t>
            </a:r>
          </a:p>
          <a:p>
            <a:pPr algn="ctr"/>
            <a:r>
              <a:rPr lang="en-US" sz="4000" dirty="0">
                <a:solidFill>
                  <a:schemeClr val="bg1"/>
                </a:solidFill>
                <a:latin typeface="arial" panose="020B0604020202020204" pitchFamily="34" charset="0"/>
              </a:rPr>
              <a:t>- Revelation 17:1</a:t>
            </a:r>
            <a:endParaRPr lang="en-US" sz="4000" dirty="0">
              <a:solidFill>
                <a:schemeClr val="bg1"/>
              </a:solidFill>
            </a:endParaRPr>
          </a:p>
        </p:txBody>
      </p:sp>
      <p:pic>
        <p:nvPicPr>
          <p:cNvPr id="7" name="Picture 6">
            <a:extLst>
              <a:ext uri="{FF2B5EF4-FFF2-40B4-BE49-F238E27FC236}">
                <a16:creationId xmlns:a16="http://schemas.microsoft.com/office/drawing/2014/main" id="{7B6B4BC8-27F9-469C-96D6-95DC1CBCA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3" y="167406"/>
            <a:ext cx="5181600" cy="3886198"/>
          </a:xfrm>
          <a:prstGeom prst="rect">
            <a:avLst/>
          </a:prstGeom>
        </p:spPr>
      </p:pic>
      <p:pic>
        <p:nvPicPr>
          <p:cNvPr id="9" name="Picture 8">
            <a:extLst>
              <a:ext uri="{FF2B5EF4-FFF2-40B4-BE49-F238E27FC236}">
                <a16:creationId xmlns:a16="http://schemas.microsoft.com/office/drawing/2014/main" id="{7D2DF2B2-60F1-40C5-8444-7C80626A7B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67406"/>
            <a:ext cx="5181599" cy="3886199"/>
          </a:xfrm>
          <a:prstGeom prst="rect">
            <a:avLst/>
          </a:prstGeom>
        </p:spPr>
      </p:pic>
    </p:spTree>
    <p:extLst>
      <p:ext uri="{BB962C8B-B14F-4D97-AF65-F5344CB8AC3E}">
        <p14:creationId xmlns:p14="http://schemas.microsoft.com/office/powerpoint/2010/main" val="19049244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889845"/>
            <a:ext cx="10515600" cy="5078309"/>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John is told“. . the </a:t>
            </a:r>
            <a:r>
              <a:rPr lang="en-US" sz="5400" i="1" dirty="0">
                <a:solidFill>
                  <a:srgbClr val="FFFF00"/>
                </a:solidFill>
              </a:rPr>
              <a:t>ten horns </a:t>
            </a:r>
            <a:r>
              <a:rPr lang="en-US" sz="5400" dirty="0">
                <a:solidFill>
                  <a:srgbClr val="FFC000"/>
                </a:solidFill>
              </a:rPr>
              <a:t>which you saw are </a:t>
            </a:r>
            <a:r>
              <a:rPr lang="en-US" sz="5400" i="1" dirty="0">
                <a:solidFill>
                  <a:srgbClr val="FFFF00"/>
                </a:solidFill>
              </a:rPr>
              <a:t>ten kings</a:t>
            </a:r>
            <a:r>
              <a:rPr lang="en-US" sz="5400" dirty="0">
                <a:solidFill>
                  <a:srgbClr val="FFC000"/>
                </a:solidFill>
              </a:rPr>
              <a:t>, which have received no kingdom as yet; but receive power as kings for </a:t>
            </a:r>
            <a:r>
              <a:rPr lang="en-US" sz="5400" b="1" i="1" dirty="0">
                <a:solidFill>
                  <a:srgbClr val="FFFF00"/>
                </a:solidFill>
              </a:rPr>
              <a:t>one hour </a:t>
            </a:r>
            <a:r>
              <a:rPr lang="en-US" sz="5400" b="1" i="1" u="sng" dirty="0">
                <a:solidFill>
                  <a:srgbClr val="FFFF00"/>
                </a:solidFill>
              </a:rPr>
              <a:t>with</a:t>
            </a:r>
            <a:r>
              <a:rPr lang="en-US" sz="5400" dirty="0">
                <a:solidFill>
                  <a:srgbClr val="FFC000"/>
                </a:solidFill>
              </a:rPr>
              <a:t> the </a:t>
            </a:r>
            <a:r>
              <a:rPr lang="en-US" sz="5400" b="1" i="1" dirty="0">
                <a:solidFill>
                  <a:srgbClr val="FFFF00"/>
                </a:solidFill>
              </a:rPr>
              <a:t>beast</a:t>
            </a:r>
            <a:r>
              <a:rPr lang="en-US" sz="5400" dirty="0">
                <a:solidFill>
                  <a:srgbClr val="FFC000"/>
                </a:solidFill>
                <a:latin typeface="arial" panose="020B0604020202020204" pitchFamily="34" charset="0"/>
              </a:rPr>
              <a:t>.”</a:t>
            </a:r>
          </a:p>
          <a:p>
            <a:pPr algn="ctr"/>
            <a:r>
              <a:rPr lang="en-US" sz="5400" dirty="0">
                <a:solidFill>
                  <a:schemeClr val="bg1"/>
                </a:solidFill>
                <a:latin typeface="arial" panose="020B0604020202020204" pitchFamily="34" charset="0"/>
              </a:rPr>
              <a:t>- Revelation 17:1</a:t>
            </a:r>
            <a:endParaRPr lang="en-US" sz="5400" dirty="0">
              <a:solidFill>
                <a:srgbClr val="FFC000"/>
              </a:solidFill>
            </a:endParaRPr>
          </a:p>
        </p:txBody>
      </p:sp>
    </p:spTree>
    <p:extLst>
      <p:ext uri="{BB962C8B-B14F-4D97-AF65-F5344CB8AC3E}">
        <p14:creationId xmlns:p14="http://schemas.microsoft.com/office/powerpoint/2010/main" val="25001457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3DDEF8-1FA8-4925-A4D7-C513C1517B5A}"/>
              </a:ext>
            </a:extLst>
          </p:cNvPr>
          <p:cNvSpPr/>
          <p:nvPr/>
        </p:nvSpPr>
        <p:spPr>
          <a:xfrm>
            <a:off x="228600" y="4127369"/>
            <a:ext cx="11734801" cy="2554545"/>
          </a:xfrm>
          <a:prstGeom prst="rect">
            <a:avLst/>
          </a:prstGeom>
        </p:spPr>
        <p:txBody>
          <a:bodyPr wrap="square">
            <a:spAutoFit/>
          </a:bodyPr>
          <a:lstStyle/>
          <a:p>
            <a:pPr algn="ctr"/>
            <a:r>
              <a:rPr lang="en-US" sz="4000" dirty="0">
                <a:solidFill>
                  <a:srgbClr val="FFC000"/>
                </a:solidFill>
                <a:latin typeface="arial" panose="020B0604020202020204" pitchFamily="34" charset="0"/>
              </a:rPr>
              <a:t>“</a:t>
            </a:r>
            <a:r>
              <a:rPr lang="en-US" sz="4000" dirty="0">
                <a:solidFill>
                  <a:srgbClr val="FFC000"/>
                </a:solidFill>
              </a:rPr>
              <a:t>And the </a:t>
            </a:r>
            <a:r>
              <a:rPr lang="en-US" sz="4000" i="1" dirty="0">
                <a:solidFill>
                  <a:srgbClr val="FFFF00"/>
                </a:solidFill>
              </a:rPr>
              <a:t>ten horns </a:t>
            </a:r>
            <a:r>
              <a:rPr lang="en-US" sz="4000" dirty="0">
                <a:solidFill>
                  <a:srgbClr val="FFC000"/>
                </a:solidFill>
              </a:rPr>
              <a:t>which thou </a:t>
            </a:r>
            <a:r>
              <a:rPr lang="en-US" sz="4000" dirty="0" err="1">
                <a:solidFill>
                  <a:srgbClr val="FFC000"/>
                </a:solidFill>
              </a:rPr>
              <a:t>sawest</a:t>
            </a:r>
            <a:r>
              <a:rPr lang="en-US" sz="4000" dirty="0">
                <a:solidFill>
                  <a:srgbClr val="FFC000"/>
                </a:solidFill>
              </a:rPr>
              <a:t> are </a:t>
            </a:r>
            <a:r>
              <a:rPr lang="en-US" sz="4000" i="1" dirty="0">
                <a:solidFill>
                  <a:srgbClr val="FFFF00"/>
                </a:solidFill>
              </a:rPr>
              <a:t>ten kings</a:t>
            </a:r>
            <a:r>
              <a:rPr lang="en-US" sz="4000" dirty="0">
                <a:solidFill>
                  <a:srgbClr val="FFC000"/>
                </a:solidFill>
              </a:rPr>
              <a:t>, which have received no kingdom as yet; </a:t>
            </a:r>
          </a:p>
          <a:p>
            <a:pPr algn="ctr"/>
            <a:r>
              <a:rPr lang="en-US" sz="4000" dirty="0">
                <a:solidFill>
                  <a:srgbClr val="FFC000"/>
                </a:solidFill>
              </a:rPr>
              <a:t>but receive power as kings for </a:t>
            </a:r>
            <a:r>
              <a:rPr lang="en-US" sz="4000" b="1" i="1" dirty="0">
                <a:solidFill>
                  <a:srgbClr val="FFFF00"/>
                </a:solidFill>
              </a:rPr>
              <a:t>one</a:t>
            </a:r>
            <a:r>
              <a:rPr lang="en-US" sz="4000" i="1" dirty="0">
                <a:solidFill>
                  <a:srgbClr val="FFFF00"/>
                </a:solidFill>
              </a:rPr>
              <a:t> </a:t>
            </a:r>
            <a:r>
              <a:rPr lang="en-US" sz="4000" b="1" i="1" dirty="0">
                <a:solidFill>
                  <a:srgbClr val="FFFF00"/>
                </a:solidFill>
              </a:rPr>
              <a:t>hour</a:t>
            </a:r>
            <a:r>
              <a:rPr lang="en-US" sz="4000" dirty="0">
                <a:solidFill>
                  <a:srgbClr val="FFC000"/>
                </a:solidFill>
              </a:rPr>
              <a:t> </a:t>
            </a:r>
          </a:p>
          <a:p>
            <a:pPr algn="ctr"/>
            <a:r>
              <a:rPr lang="en-US" sz="4000" b="1" i="1" u="sng" dirty="0">
                <a:solidFill>
                  <a:srgbClr val="FFFF00"/>
                </a:solidFill>
              </a:rPr>
              <a:t>with</a:t>
            </a:r>
            <a:r>
              <a:rPr lang="en-US" sz="4000" dirty="0">
                <a:solidFill>
                  <a:srgbClr val="FFC000"/>
                </a:solidFill>
              </a:rPr>
              <a:t> the </a:t>
            </a:r>
            <a:r>
              <a:rPr lang="en-US" sz="4000" b="1" i="1" dirty="0">
                <a:solidFill>
                  <a:srgbClr val="FFFF00"/>
                </a:solidFill>
              </a:rPr>
              <a:t>beast</a:t>
            </a:r>
            <a:r>
              <a:rPr lang="en-US" sz="4000" dirty="0">
                <a:solidFill>
                  <a:srgbClr val="FFC000"/>
                </a:solidFill>
                <a:latin typeface="arial" panose="020B0604020202020204" pitchFamily="34" charset="0"/>
              </a:rPr>
              <a:t>.”</a:t>
            </a:r>
            <a:r>
              <a:rPr lang="en-US" sz="4000" dirty="0">
                <a:solidFill>
                  <a:schemeClr val="bg1"/>
                </a:solidFill>
                <a:latin typeface="arial" panose="020B0604020202020204" pitchFamily="34" charset="0"/>
              </a:rPr>
              <a:t>- Revelation 17:1</a:t>
            </a:r>
            <a:endParaRPr lang="en-US" sz="4000" dirty="0">
              <a:solidFill>
                <a:schemeClr val="bg1"/>
              </a:solidFill>
            </a:endParaRPr>
          </a:p>
        </p:txBody>
      </p:sp>
      <p:pic>
        <p:nvPicPr>
          <p:cNvPr id="7" name="Picture 6">
            <a:extLst>
              <a:ext uri="{FF2B5EF4-FFF2-40B4-BE49-F238E27FC236}">
                <a16:creationId xmlns:a16="http://schemas.microsoft.com/office/drawing/2014/main" id="{7B6B4BC8-27F9-469C-96D6-95DC1CBCA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881" y="206723"/>
            <a:ext cx="5181600" cy="3886198"/>
          </a:xfrm>
          <a:prstGeom prst="rect">
            <a:avLst/>
          </a:prstGeom>
        </p:spPr>
      </p:pic>
      <p:pic>
        <p:nvPicPr>
          <p:cNvPr id="5" name="Picture 4" descr="Image result for Balaur">
            <a:extLst>
              <a:ext uri="{FF2B5EF4-FFF2-40B4-BE49-F238E27FC236}">
                <a16:creationId xmlns:a16="http://schemas.microsoft.com/office/drawing/2014/main" id="{844F572A-5958-4524-9ECA-6DB4A0ED2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905" y="190100"/>
            <a:ext cx="5240496" cy="39247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82627E75-D06D-4A82-9D1B-BA1291C614D2}"/>
              </a:ext>
            </a:extLst>
          </p:cNvPr>
          <p:cNvCxnSpPr>
            <a:cxnSpLocks/>
          </p:cNvCxnSpPr>
          <p:nvPr/>
        </p:nvCxnSpPr>
        <p:spPr>
          <a:xfrm>
            <a:off x="5105400" y="1905000"/>
            <a:ext cx="2514600" cy="0"/>
          </a:xfrm>
          <a:prstGeom prst="straightConnector1">
            <a:avLst/>
          </a:prstGeom>
          <a:ln w="1206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9EDF12C-27CD-47D2-AE64-FF9C412FB75A}"/>
              </a:ext>
            </a:extLst>
          </p:cNvPr>
          <p:cNvSpPr txBox="1"/>
          <p:nvPr/>
        </p:nvSpPr>
        <p:spPr>
          <a:xfrm>
            <a:off x="381000" y="304800"/>
            <a:ext cx="2390398" cy="461665"/>
          </a:xfrm>
          <a:prstGeom prst="rect">
            <a:avLst/>
          </a:prstGeom>
          <a:noFill/>
        </p:spPr>
        <p:txBody>
          <a:bodyPr wrap="none" rtlCol="0">
            <a:spAutoFit/>
          </a:bodyPr>
          <a:lstStyle/>
          <a:p>
            <a:r>
              <a:rPr lang="en-US" sz="2400" b="1" dirty="0">
                <a:solidFill>
                  <a:schemeClr val="accent2">
                    <a:lumMod val="40000"/>
                    <a:lumOff val="60000"/>
                  </a:schemeClr>
                </a:solidFill>
              </a:rPr>
              <a:t>HARLOT RULE</a:t>
            </a:r>
          </a:p>
        </p:txBody>
      </p:sp>
      <p:sp>
        <p:nvSpPr>
          <p:cNvPr id="11" name="TextBox 10">
            <a:extLst>
              <a:ext uri="{FF2B5EF4-FFF2-40B4-BE49-F238E27FC236}">
                <a16:creationId xmlns:a16="http://schemas.microsoft.com/office/drawing/2014/main" id="{75EBC27E-A298-46B0-BEDA-6B6B77A44AB6}"/>
              </a:ext>
            </a:extLst>
          </p:cNvPr>
          <p:cNvSpPr txBox="1"/>
          <p:nvPr/>
        </p:nvSpPr>
        <p:spPr>
          <a:xfrm>
            <a:off x="6734937" y="206723"/>
            <a:ext cx="2048959" cy="1569660"/>
          </a:xfrm>
          <a:prstGeom prst="rect">
            <a:avLst/>
          </a:prstGeom>
          <a:noFill/>
        </p:spPr>
        <p:txBody>
          <a:bodyPr wrap="none" rtlCol="0">
            <a:spAutoFit/>
          </a:bodyPr>
          <a:lstStyle/>
          <a:p>
            <a:r>
              <a:rPr lang="en-US" sz="2400" b="1" i="1" dirty="0"/>
              <a:t>ANTICHRIST</a:t>
            </a:r>
          </a:p>
          <a:p>
            <a:r>
              <a:rPr lang="en-US" sz="2400" b="1" i="1" dirty="0"/>
              <a:t>666</a:t>
            </a:r>
          </a:p>
          <a:p>
            <a:r>
              <a:rPr lang="en-US" sz="2400" b="1" i="1" dirty="0"/>
              <a:t>BEAST</a:t>
            </a:r>
          </a:p>
          <a:p>
            <a:r>
              <a:rPr lang="en-US" sz="2400" b="1" i="1" dirty="0"/>
              <a:t>RULE</a:t>
            </a:r>
          </a:p>
        </p:txBody>
      </p:sp>
      <p:sp>
        <p:nvSpPr>
          <p:cNvPr id="12" name="TextBox 11">
            <a:extLst>
              <a:ext uri="{FF2B5EF4-FFF2-40B4-BE49-F238E27FC236}">
                <a16:creationId xmlns:a16="http://schemas.microsoft.com/office/drawing/2014/main" id="{DD629A40-AC31-40BF-8A79-6C5B08BD28C5}"/>
              </a:ext>
            </a:extLst>
          </p:cNvPr>
          <p:cNvSpPr txBox="1"/>
          <p:nvPr/>
        </p:nvSpPr>
        <p:spPr>
          <a:xfrm>
            <a:off x="5323192" y="2317403"/>
            <a:ext cx="1545616" cy="1384995"/>
          </a:xfrm>
          <a:prstGeom prst="rect">
            <a:avLst/>
          </a:prstGeom>
          <a:noFill/>
        </p:spPr>
        <p:txBody>
          <a:bodyPr wrap="none" rtlCol="0">
            <a:spAutoFit/>
          </a:bodyPr>
          <a:lstStyle/>
          <a:p>
            <a:pPr algn="ctr"/>
            <a:r>
              <a:rPr lang="en-US" sz="2800" dirty="0">
                <a:solidFill>
                  <a:schemeClr val="bg2">
                    <a:lumMod val="90000"/>
                  </a:schemeClr>
                </a:solidFill>
              </a:rPr>
              <a:t>Midpoint</a:t>
            </a:r>
          </a:p>
          <a:p>
            <a:pPr algn="ctr"/>
            <a:r>
              <a:rPr lang="en-US" sz="2800" dirty="0">
                <a:solidFill>
                  <a:schemeClr val="bg2">
                    <a:lumMod val="90000"/>
                  </a:schemeClr>
                </a:solidFill>
              </a:rPr>
              <a:t>of 70</a:t>
            </a:r>
            <a:r>
              <a:rPr lang="en-US" sz="2800" baseline="30000" dirty="0">
                <a:solidFill>
                  <a:schemeClr val="bg2">
                    <a:lumMod val="90000"/>
                  </a:schemeClr>
                </a:solidFill>
              </a:rPr>
              <a:t>th</a:t>
            </a:r>
            <a:endParaRPr lang="en-US" sz="2800" dirty="0">
              <a:solidFill>
                <a:schemeClr val="bg2">
                  <a:lumMod val="90000"/>
                </a:schemeClr>
              </a:solidFill>
            </a:endParaRPr>
          </a:p>
          <a:p>
            <a:pPr algn="ctr"/>
            <a:r>
              <a:rPr lang="en-US" sz="2800" dirty="0">
                <a:solidFill>
                  <a:schemeClr val="bg2">
                    <a:lumMod val="90000"/>
                  </a:schemeClr>
                </a:solidFill>
              </a:rPr>
              <a:t>Seven</a:t>
            </a:r>
          </a:p>
        </p:txBody>
      </p:sp>
    </p:spTree>
    <p:extLst>
      <p:ext uri="{BB962C8B-B14F-4D97-AF65-F5344CB8AC3E}">
        <p14:creationId xmlns:p14="http://schemas.microsoft.com/office/powerpoint/2010/main" val="9729090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28180"/>
            <a:ext cx="10668000" cy="6001639"/>
          </a:xfrm>
          <a:prstGeom prst="rect">
            <a:avLst/>
          </a:prstGeom>
          <a:solidFill>
            <a:schemeClr val="tx2">
              <a:lumMod val="50000"/>
            </a:schemeClr>
          </a:solidFill>
        </p:spPr>
        <p:txBody>
          <a:bodyPr wrap="square" lIns="91436" tIns="45718" rIns="91436" bIns="45718">
            <a:spAutoFit/>
          </a:bodyPr>
          <a:lstStyle/>
          <a:p>
            <a:pPr algn="ctr"/>
            <a:r>
              <a:rPr lang="en-US" sz="4800" dirty="0">
                <a:solidFill>
                  <a:srgbClr val="FFC000"/>
                </a:solidFill>
                <a:latin typeface="arial" panose="020B0604020202020204" pitchFamily="34" charset="0"/>
              </a:rPr>
              <a:t>So </a:t>
            </a:r>
            <a:r>
              <a:rPr lang="en-US" sz="4800" dirty="0">
                <a:solidFill>
                  <a:srgbClr val="FFC000"/>
                </a:solidFill>
              </a:rPr>
              <a:t>the </a:t>
            </a:r>
            <a:r>
              <a:rPr lang="en-US" sz="4800" dirty="0">
                <a:solidFill>
                  <a:srgbClr val="FFFF00"/>
                </a:solidFill>
              </a:rPr>
              <a:t>ten horns </a:t>
            </a:r>
            <a:r>
              <a:rPr lang="en-US" sz="4800" dirty="0">
                <a:solidFill>
                  <a:srgbClr val="FFC000"/>
                </a:solidFill>
              </a:rPr>
              <a:t>are given </a:t>
            </a:r>
            <a:r>
              <a:rPr lang="en-US" sz="4800" dirty="0">
                <a:solidFill>
                  <a:srgbClr val="FFFF00"/>
                </a:solidFill>
              </a:rPr>
              <a:t>ten crowns </a:t>
            </a:r>
            <a:r>
              <a:rPr lang="en-US" sz="4800" dirty="0">
                <a:solidFill>
                  <a:srgbClr val="FFC000"/>
                </a:solidFill>
              </a:rPr>
              <a:t>to rule for a short time along with the emerging, blaspheming, </a:t>
            </a:r>
            <a:r>
              <a:rPr lang="en-US" sz="4800" dirty="0">
                <a:solidFill>
                  <a:srgbClr val="FFFF00"/>
                </a:solidFill>
              </a:rPr>
              <a:t>666 beast-phase Antichrist</a:t>
            </a:r>
            <a:r>
              <a:rPr lang="en-US" sz="4800" dirty="0">
                <a:solidFill>
                  <a:srgbClr val="FFC000"/>
                </a:solidFill>
              </a:rPr>
              <a:t>. He is revealed for who he truly is when he commits the </a:t>
            </a:r>
            <a:r>
              <a:rPr lang="en-US" sz="4800" dirty="0">
                <a:solidFill>
                  <a:srgbClr val="FFFF00"/>
                </a:solidFill>
              </a:rPr>
              <a:t>abomination of desolation </a:t>
            </a:r>
            <a:r>
              <a:rPr lang="en-US" sz="4800" dirty="0">
                <a:solidFill>
                  <a:srgbClr val="FFC000"/>
                </a:solidFill>
              </a:rPr>
              <a:t>at the midpoint of the 70</a:t>
            </a:r>
            <a:r>
              <a:rPr lang="en-US" sz="4800" baseline="30000" dirty="0">
                <a:solidFill>
                  <a:srgbClr val="FFC000"/>
                </a:solidFill>
              </a:rPr>
              <a:t>th</a:t>
            </a:r>
            <a:r>
              <a:rPr lang="en-US" sz="4800" dirty="0">
                <a:solidFill>
                  <a:srgbClr val="FFC000"/>
                </a:solidFill>
              </a:rPr>
              <a:t> Week, the midpoint of the final 7 years.  </a:t>
            </a:r>
          </a:p>
        </p:txBody>
      </p:sp>
    </p:spTree>
    <p:extLst>
      <p:ext uri="{BB962C8B-B14F-4D97-AF65-F5344CB8AC3E}">
        <p14:creationId xmlns:p14="http://schemas.microsoft.com/office/powerpoint/2010/main" val="5774803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353422-BDA3-444B-8AB2-F81D899F9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0100"/>
            <a:ext cx="6279520" cy="3924700"/>
          </a:xfrm>
          <a:prstGeom prst="rect">
            <a:avLst/>
          </a:prstGeom>
        </p:spPr>
      </p:pic>
      <p:pic>
        <p:nvPicPr>
          <p:cNvPr id="4" name="Picture 4" descr="Image result for Balaur">
            <a:extLst>
              <a:ext uri="{FF2B5EF4-FFF2-40B4-BE49-F238E27FC236}">
                <a16:creationId xmlns:a16="http://schemas.microsoft.com/office/drawing/2014/main" id="{05010828-77BF-4F4F-95CB-ADCA6F06A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905" y="190100"/>
            <a:ext cx="5240496" cy="3924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BB8E0A3-9A3A-4A20-A38C-4EACA98A58F3}"/>
              </a:ext>
            </a:extLst>
          </p:cNvPr>
          <p:cNvSpPr/>
          <p:nvPr/>
        </p:nvSpPr>
        <p:spPr>
          <a:xfrm>
            <a:off x="266700" y="4267200"/>
            <a:ext cx="11658600" cy="2308324"/>
          </a:xfrm>
          <a:prstGeom prst="rect">
            <a:avLst/>
          </a:prstGeom>
        </p:spPr>
        <p:txBody>
          <a:bodyPr wrap="square">
            <a:spAutoFit/>
          </a:bodyPr>
          <a:lstStyle/>
          <a:p>
            <a:pPr algn="ctr"/>
            <a:r>
              <a:rPr lang="en-US" sz="3600" dirty="0">
                <a:solidFill>
                  <a:srgbClr val="FFC000"/>
                </a:solidFill>
                <a:latin typeface="arial" panose="020B0604020202020204" pitchFamily="34" charset="0"/>
              </a:rPr>
              <a:t>“</a:t>
            </a:r>
            <a:r>
              <a:rPr lang="en-US" sz="3600" dirty="0">
                <a:solidFill>
                  <a:srgbClr val="FFC000"/>
                </a:solidFill>
              </a:rPr>
              <a:t>And I stood upon the sand of the sea, and saw a beast rise up </a:t>
            </a:r>
            <a:r>
              <a:rPr lang="en-US" sz="3600" i="1" dirty="0">
                <a:solidFill>
                  <a:srgbClr val="FFFF00"/>
                </a:solidFill>
              </a:rPr>
              <a:t>out of the sea</a:t>
            </a:r>
            <a:r>
              <a:rPr lang="en-US" sz="3600" dirty="0">
                <a:solidFill>
                  <a:srgbClr val="FFC000"/>
                </a:solidFill>
              </a:rPr>
              <a:t>, having </a:t>
            </a:r>
            <a:r>
              <a:rPr lang="en-US" sz="3600" dirty="0">
                <a:solidFill>
                  <a:srgbClr val="FFFF00"/>
                </a:solidFill>
              </a:rPr>
              <a:t>seven heads </a:t>
            </a:r>
            <a:r>
              <a:rPr lang="en-US" sz="3600" dirty="0">
                <a:solidFill>
                  <a:srgbClr val="FFC000"/>
                </a:solidFill>
              </a:rPr>
              <a:t>and </a:t>
            </a:r>
            <a:r>
              <a:rPr lang="en-US" sz="3600" b="1" dirty="0">
                <a:solidFill>
                  <a:srgbClr val="FFFF00"/>
                </a:solidFill>
              </a:rPr>
              <a:t>ten horns</a:t>
            </a:r>
            <a:r>
              <a:rPr lang="en-US" sz="3600" dirty="0">
                <a:solidFill>
                  <a:srgbClr val="FFC000"/>
                </a:solidFill>
              </a:rPr>
              <a:t>, and upon his horns </a:t>
            </a:r>
            <a:r>
              <a:rPr lang="en-US" sz="3600" b="1" i="1" dirty="0">
                <a:solidFill>
                  <a:srgbClr val="FFFF00"/>
                </a:solidFill>
              </a:rPr>
              <a:t>ten crowns</a:t>
            </a:r>
            <a:r>
              <a:rPr lang="en-US" sz="3600" dirty="0">
                <a:solidFill>
                  <a:srgbClr val="FFC000"/>
                </a:solidFill>
              </a:rPr>
              <a:t>, and </a:t>
            </a:r>
            <a:r>
              <a:rPr lang="en-US" sz="3600" dirty="0">
                <a:solidFill>
                  <a:srgbClr val="FFFF00"/>
                </a:solidFill>
              </a:rPr>
              <a:t>upon his heads the name of blasphemy</a:t>
            </a:r>
            <a:r>
              <a:rPr lang="en-US" sz="3600" dirty="0">
                <a:solidFill>
                  <a:srgbClr val="FFC000"/>
                </a:solidFill>
              </a:rPr>
              <a:t>.”  </a:t>
            </a:r>
            <a:r>
              <a:rPr lang="en-US" sz="3600" dirty="0">
                <a:solidFill>
                  <a:schemeClr val="bg1"/>
                </a:solidFill>
                <a:latin typeface="arial" panose="020B0604020202020204" pitchFamily="34" charset="0"/>
              </a:rPr>
              <a:t>- Revelation 13:1</a:t>
            </a:r>
            <a:endParaRPr lang="en-US" sz="3600" dirty="0">
              <a:solidFill>
                <a:schemeClr val="bg1"/>
              </a:solidFill>
            </a:endParaRPr>
          </a:p>
        </p:txBody>
      </p:sp>
    </p:spTree>
    <p:extLst>
      <p:ext uri="{BB962C8B-B14F-4D97-AF65-F5344CB8AC3E}">
        <p14:creationId xmlns:p14="http://schemas.microsoft.com/office/powerpoint/2010/main" val="27121379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97512"/>
            <a:ext cx="11277600" cy="5262975"/>
          </a:xfrm>
          <a:prstGeom prst="rect">
            <a:avLst/>
          </a:prstGeom>
          <a:solidFill>
            <a:schemeClr val="tx2">
              <a:lumMod val="50000"/>
            </a:schemeClr>
          </a:solidFill>
        </p:spPr>
        <p:txBody>
          <a:bodyPr wrap="square" lIns="91436" tIns="45718" rIns="91436" bIns="45718">
            <a:spAutoFit/>
          </a:bodyPr>
          <a:lstStyle/>
          <a:p>
            <a:pPr algn="ctr"/>
            <a:r>
              <a:rPr lang="en-US" sz="4800" dirty="0">
                <a:solidFill>
                  <a:srgbClr val="FFC000"/>
                </a:solidFill>
              </a:rPr>
              <a:t>So after the harlot loses her reigning power over the beast the </a:t>
            </a:r>
            <a:r>
              <a:rPr lang="en-US" sz="4800" dirty="0">
                <a:solidFill>
                  <a:srgbClr val="FFFF00"/>
                </a:solidFill>
              </a:rPr>
              <a:t>ten horns, </a:t>
            </a:r>
            <a:r>
              <a:rPr lang="en-US" sz="4800" dirty="0">
                <a:solidFill>
                  <a:srgbClr val="FFC000"/>
                </a:solidFill>
              </a:rPr>
              <a:t>the</a:t>
            </a:r>
            <a:r>
              <a:rPr lang="en-US" sz="4800" b="1" i="1" dirty="0">
                <a:solidFill>
                  <a:srgbClr val="FFFF00"/>
                </a:solidFill>
              </a:rPr>
              <a:t> ten economic regions</a:t>
            </a:r>
            <a:r>
              <a:rPr lang="en-US" sz="4800" dirty="0">
                <a:solidFill>
                  <a:srgbClr val="FFC000"/>
                </a:solidFill>
              </a:rPr>
              <a:t> into which the world has been divided, are given </a:t>
            </a:r>
            <a:r>
              <a:rPr lang="en-US" sz="4800" b="1" i="1" dirty="0">
                <a:solidFill>
                  <a:srgbClr val="FFFF00"/>
                </a:solidFill>
              </a:rPr>
              <a:t>ten crowns. Ten kings</a:t>
            </a:r>
            <a:r>
              <a:rPr lang="en-US" sz="4800" dirty="0">
                <a:solidFill>
                  <a:srgbClr val="FFFF00"/>
                </a:solidFill>
              </a:rPr>
              <a:t> </a:t>
            </a:r>
            <a:r>
              <a:rPr lang="en-US" sz="4800" dirty="0">
                <a:solidFill>
                  <a:srgbClr val="FFC000"/>
                </a:solidFill>
              </a:rPr>
              <a:t>will arise over those </a:t>
            </a:r>
            <a:r>
              <a:rPr lang="en-US" sz="4800" b="1" i="1" dirty="0">
                <a:solidFill>
                  <a:srgbClr val="FFFF00"/>
                </a:solidFill>
              </a:rPr>
              <a:t>ten global bio-regions</a:t>
            </a:r>
            <a:r>
              <a:rPr lang="en-US" sz="4800" i="1" dirty="0">
                <a:solidFill>
                  <a:srgbClr val="FFFF00"/>
                </a:solidFill>
              </a:rPr>
              <a:t> </a:t>
            </a:r>
            <a:r>
              <a:rPr lang="en-US" sz="4800" dirty="0">
                <a:solidFill>
                  <a:srgbClr val="FFC000"/>
                </a:solidFill>
              </a:rPr>
              <a:t>and be given ruling power along </a:t>
            </a:r>
            <a:r>
              <a:rPr lang="en-US" sz="4800" i="1" dirty="0">
                <a:solidFill>
                  <a:srgbClr val="FFFF00"/>
                </a:solidFill>
              </a:rPr>
              <a:t>with the beast. </a:t>
            </a:r>
          </a:p>
        </p:txBody>
      </p:sp>
    </p:spTree>
    <p:extLst>
      <p:ext uri="{BB962C8B-B14F-4D97-AF65-F5344CB8AC3E}">
        <p14:creationId xmlns:p14="http://schemas.microsoft.com/office/powerpoint/2010/main" val="40753597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Balaur">
            <a:extLst>
              <a:ext uri="{FF2B5EF4-FFF2-40B4-BE49-F238E27FC236}">
                <a16:creationId xmlns:a16="http://schemas.microsoft.com/office/drawing/2014/main" id="{05010828-77BF-4F4F-95CB-ADCA6F06A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2905" y="190100"/>
            <a:ext cx="5240496" cy="3924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BB8E0A3-9A3A-4A20-A38C-4EACA98A58F3}"/>
              </a:ext>
            </a:extLst>
          </p:cNvPr>
          <p:cNvSpPr/>
          <p:nvPr/>
        </p:nvSpPr>
        <p:spPr>
          <a:xfrm>
            <a:off x="266700" y="4267200"/>
            <a:ext cx="11658600" cy="2308324"/>
          </a:xfrm>
          <a:prstGeom prst="rect">
            <a:avLst/>
          </a:prstGeom>
        </p:spPr>
        <p:txBody>
          <a:bodyPr wrap="square">
            <a:spAutoFit/>
          </a:bodyPr>
          <a:lstStyle/>
          <a:p>
            <a:pPr algn="ctr"/>
            <a:r>
              <a:rPr lang="en-US" sz="3600" dirty="0">
                <a:solidFill>
                  <a:srgbClr val="FFC000"/>
                </a:solidFill>
                <a:latin typeface="arial" panose="020B0604020202020204" pitchFamily="34" charset="0"/>
              </a:rPr>
              <a:t>“</a:t>
            </a:r>
            <a:r>
              <a:rPr lang="en-US" sz="3600" dirty="0">
                <a:solidFill>
                  <a:srgbClr val="FFC000"/>
                </a:solidFill>
              </a:rPr>
              <a:t>And I stood upon the sand of the sea, and saw a beast rise up </a:t>
            </a:r>
            <a:r>
              <a:rPr lang="en-US" sz="3600" i="1" dirty="0">
                <a:solidFill>
                  <a:srgbClr val="FFFF00"/>
                </a:solidFill>
              </a:rPr>
              <a:t>out of the sea</a:t>
            </a:r>
            <a:r>
              <a:rPr lang="en-US" sz="3600" dirty="0">
                <a:solidFill>
                  <a:srgbClr val="FFC000"/>
                </a:solidFill>
              </a:rPr>
              <a:t>, having </a:t>
            </a:r>
            <a:r>
              <a:rPr lang="en-US" sz="3600" dirty="0">
                <a:solidFill>
                  <a:srgbClr val="FFFF00"/>
                </a:solidFill>
              </a:rPr>
              <a:t>seven heads </a:t>
            </a:r>
            <a:r>
              <a:rPr lang="en-US" sz="3600" dirty="0">
                <a:solidFill>
                  <a:srgbClr val="FFC000"/>
                </a:solidFill>
              </a:rPr>
              <a:t>and </a:t>
            </a:r>
            <a:r>
              <a:rPr lang="en-US" sz="3600" b="1" dirty="0">
                <a:solidFill>
                  <a:srgbClr val="FFFF00"/>
                </a:solidFill>
              </a:rPr>
              <a:t>ten horns</a:t>
            </a:r>
            <a:r>
              <a:rPr lang="en-US" sz="3600" dirty="0">
                <a:solidFill>
                  <a:srgbClr val="FFC000"/>
                </a:solidFill>
              </a:rPr>
              <a:t>, and upon his horns </a:t>
            </a:r>
            <a:r>
              <a:rPr lang="en-US" sz="3600" b="1" i="1" dirty="0">
                <a:solidFill>
                  <a:srgbClr val="FFFF00"/>
                </a:solidFill>
              </a:rPr>
              <a:t>ten crowns</a:t>
            </a:r>
            <a:r>
              <a:rPr lang="en-US" sz="3600" dirty="0">
                <a:solidFill>
                  <a:srgbClr val="FFC000"/>
                </a:solidFill>
              </a:rPr>
              <a:t>, and </a:t>
            </a:r>
            <a:r>
              <a:rPr lang="en-US" sz="3600" dirty="0">
                <a:solidFill>
                  <a:srgbClr val="FFFF00"/>
                </a:solidFill>
              </a:rPr>
              <a:t>upon his heads the name of blasphemy</a:t>
            </a:r>
            <a:r>
              <a:rPr lang="en-US" sz="3600" dirty="0">
                <a:solidFill>
                  <a:srgbClr val="FFC000"/>
                </a:solidFill>
              </a:rPr>
              <a:t>.”  </a:t>
            </a:r>
            <a:r>
              <a:rPr lang="en-US" sz="3600" dirty="0">
                <a:solidFill>
                  <a:schemeClr val="bg1"/>
                </a:solidFill>
                <a:latin typeface="arial" panose="020B0604020202020204" pitchFamily="34" charset="0"/>
              </a:rPr>
              <a:t>- Revelation 13:1</a:t>
            </a:r>
            <a:endParaRPr lang="en-US" sz="3600" dirty="0">
              <a:solidFill>
                <a:schemeClr val="bg1"/>
              </a:solidFill>
            </a:endParaRPr>
          </a:p>
        </p:txBody>
      </p:sp>
      <p:pic>
        <p:nvPicPr>
          <p:cNvPr id="6" name="Picture 2" descr="D:\00 IMAGES for PowerPoint\maps-nwo-1942.jpg">
            <a:extLst>
              <a:ext uri="{FF2B5EF4-FFF2-40B4-BE49-F238E27FC236}">
                <a16:creationId xmlns:a16="http://schemas.microsoft.com/office/drawing/2014/main" id="{0A79A842-1ABC-4CF1-ABAE-A699EA28E5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599" y="190100"/>
            <a:ext cx="5880690" cy="392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5386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8150" y="335847"/>
            <a:ext cx="11315700" cy="6186305"/>
          </a:xfrm>
          <a:prstGeom prst="rect">
            <a:avLst/>
          </a:prstGeom>
          <a:solidFill>
            <a:schemeClr val="tx2">
              <a:lumMod val="50000"/>
            </a:schemeClr>
          </a:solidFill>
        </p:spPr>
        <p:txBody>
          <a:bodyPr wrap="square" lIns="91436" tIns="45718" rIns="91436" bIns="45718">
            <a:spAutoFit/>
          </a:bodyPr>
          <a:lstStyle/>
          <a:p>
            <a:pPr algn="ctr"/>
            <a:r>
              <a:rPr lang="en-US" sz="4400" dirty="0">
                <a:solidFill>
                  <a:srgbClr val="FFC000"/>
                </a:solidFill>
                <a:latin typeface="Calibri" panose="020F0502020204030204" pitchFamily="34" charset="0"/>
                <a:cs typeface="Calibri" panose="020F0502020204030204" pitchFamily="34" charset="0"/>
              </a:rPr>
              <a:t>So the </a:t>
            </a:r>
            <a:r>
              <a:rPr lang="en-US" sz="4400" dirty="0">
                <a:solidFill>
                  <a:srgbClr val="FFFF00"/>
                </a:solidFill>
                <a:latin typeface="Calibri" panose="020F0502020204030204" pitchFamily="34" charset="0"/>
                <a:cs typeface="Calibri" panose="020F0502020204030204" pitchFamily="34" charset="0"/>
              </a:rPr>
              <a:t>ten horns, </a:t>
            </a:r>
            <a:r>
              <a:rPr lang="en-US" sz="4400" dirty="0">
                <a:solidFill>
                  <a:srgbClr val="FFC000"/>
                </a:solidFill>
                <a:latin typeface="Calibri" panose="020F0502020204030204" pitchFamily="34" charset="0"/>
                <a:cs typeface="Calibri" panose="020F0502020204030204" pitchFamily="34" charset="0"/>
              </a:rPr>
              <a:t>who have presumably been </a:t>
            </a:r>
            <a:r>
              <a:rPr lang="en-US" sz="4400" b="1" i="1" dirty="0">
                <a:solidFill>
                  <a:srgbClr val="FFFF00"/>
                </a:solidFill>
                <a:latin typeface="Calibri" panose="020F0502020204030204" pitchFamily="34" charset="0"/>
                <a:cs typeface="Calibri" panose="020F0502020204030204" pitchFamily="34" charset="0"/>
              </a:rPr>
              <a:t>“under submission” </a:t>
            </a:r>
            <a:r>
              <a:rPr lang="en-US" sz="4400" i="1" dirty="0">
                <a:solidFill>
                  <a:srgbClr val="FFFF00"/>
                </a:solidFill>
                <a:latin typeface="Calibri" panose="020F0502020204030204" pitchFamily="34" charset="0"/>
                <a:cs typeface="Calibri" panose="020F0502020204030204" pitchFamily="34" charset="0"/>
              </a:rPr>
              <a:t>to the harlot, </a:t>
            </a:r>
            <a:r>
              <a:rPr lang="en-US" sz="4400" dirty="0">
                <a:solidFill>
                  <a:srgbClr val="FFC000"/>
                </a:solidFill>
                <a:latin typeface="Calibri" panose="020F0502020204030204" pitchFamily="34" charset="0"/>
                <a:cs typeface="Calibri" panose="020F0502020204030204" pitchFamily="34" charset="0"/>
              </a:rPr>
              <a:t>will attain ruling power of their own and </a:t>
            </a:r>
            <a:r>
              <a:rPr lang="en-US" sz="4400" i="1" dirty="0">
                <a:solidFill>
                  <a:srgbClr val="FFFF00"/>
                </a:solidFill>
                <a:latin typeface="Calibri" panose="020F0502020204030204" pitchFamily="34" charset="0"/>
                <a:cs typeface="Calibri" panose="020F0502020204030204" pitchFamily="34" charset="0"/>
              </a:rPr>
              <a:t>ten kings </a:t>
            </a:r>
            <a:r>
              <a:rPr lang="en-US" sz="4400" dirty="0">
                <a:solidFill>
                  <a:srgbClr val="FFC000"/>
                </a:solidFill>
                <a:latin typeface="Calibri" panose="020F0502020204030204" pitchFamily="34" charset="0"/>
                <a:cs typeface="Calibri" panose="020F0502020204030204" pitchFamily="34" charset="0"/>
              </a:rPr>
              <a:t>will arise. This will happen when the 666 Beast is revealed for who he really is which is at the midpoint of the final 7 years of this age.  The rule of these </a:t>
            </a:r>
            <a:r>
              <a:rPr lang="en-US" sz="4400" i="1" dirty="0">
                <a:solidFill>
                  <a:srgbClr val="FFFF00"/>
                </a:solidFill>
                <a:latin typeface="Calibri" panose="020F0502020204030204" pitchFamily="34" charset="0"/>
                <a:cs typeface="Calibri" panose="020F0502020204030204" pitchFamily="34" charset="0"/>
              </a:rPr>
              <a:t>ten kings</a:t>
            </a:r>
            <a:r>
              <a:rPr lang="en-US" sz="4400" dirty="0">
                <a:solidFill>
                  <a:srgbClr val="FFC000"/>
                </a:solidFill>
                <a:latin typeface="Calibri" panose="020F0502020204030204" pitchFamily="34" charset="0"/>
                <a:cs typeface="Calibri" panose="020F0502020204030204" pitchFamily="34" charset="0"/>
              </a:rPr>
              <a:t> must only be for a </a:t>
            </a:r>
            <a:r>
              <a:rPr lang="en-US" sz="4400" b="1" i="1" dirty="0">
                <a:solidFill>
                  <a:srgbClr val="FFFF00"/>
                </a:solidFill>
                <a:latin typeface="Calibri" panose="020F0502020204030204" pitchFamily="34" charset="0"/>
                <a:cs typeface="Calibri" panose="020F0502020204030204" pitchFamily="34" charset="0"/>
              </a:rPr>
              <a:t>short time</a:t>
            </a:r>
            <a:r>
              <a:rPr lang="en-US" sz="4400" dirty="0">
                <a:solidFill>
                  <a:srgbClr val="FFC000"/>
                </a:solidFill>
                <a:latin typeface="Calibri" panose="020F0502020204030204" pitchFamily="34" charset="0"/>
                <a:cs typeface="Calibri" panose="020F0502020204030204" pitchFamily="34" charset="0"/>
              </a:rPr>
              <a:t>. John reports that will receive power for </a:t>
            </a:r>
          </a:p>
          <a:p>
            <a:pPr algn="ctr"/>
            <a:r>
              <a:rPr lang="en-US" sz="4400" b="1" i="1" dirty="0">
                <a:solidFill>
                  <a:srgbClr val="FFFF00"/>
                </a:solidFill>
                <a:latin typeface="Calibri" panose="020F0502020204030204" pitchFamily="34" charset="0"/>
                <a:cs typeface="Calibri" panose="020F0502020204030204" pitchFamily="34" charset="0"/>
              </a:rPr>
              <a:t>“one hour” </a:t>
            </a:r>
            <a:r>
              <a:rPr lang="en-US" sz="4400" b="1" i="1" u="sng" dirty="0">
                <a:solidFill>
                  <a:srgbClr val="FFFF00"/>
                </a:solidFill>
                <a:latin typeface="Calibri" panose="020F0502020204030204" pitchFamily="34" charset="0"/>
                <a:cs typeface="Calibri" panose="020F0502020204030204" pitchFamily="34" charset="0"/>
              </a:rPr>
              <a:t>along with </a:t>
            </a:r>
            <a:r>
              <a:rPr lang="en-US" sz="4400" dirty="0">
                <a:solidFill>
                  <a:srgbClr val="FFFF00"/>
                </a:solidFill>
                <a:latin typeface="Calibri" panose="020F0502020204030204" pitchFamily="34" charset="0"/>
                <a:cs typeface="Calibri" panose="020F0502020204030204" pitchFamily="34" charset="0"/>
              </a:rPr>
              <a:t>the beast</a:t>
            </a:r>
            <a:r>
              <a:rPr lang="en-US" sz="4400" dirty="0">
                <a:solidFill>
                  <a:srgbClr val="FFC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1555020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3DDEF8-1FA8-4925-A4D7-C513C1517B5A}"/>
              </a:ext>
            </a:extLst>
          </p:cNvPr>
          <p:cNvSpPr/>
          <p:nvPr/>
        </p:nvSpPr>
        <p:spPr>
          <a:xfrm>
            <a:off x="228600" y="4127369"/>
            <a:ext cx="11734801" cy="2554545"/>
          </a:xfrm>
          <a:prstGeom prst="rect">
            <a:avLst/>
          </a:prstGeom>
        </p:spPr>
        <p:txBody>
          <a:bodyPr wrap="square">
            <a:spAutoFit/>
          </a:bodyPr>
          <a:lstStyle/>
          <a:p>
            <a:pPr algn="ctr"/>
            <a:r>
              <a:rPr lang="en-US" sz="4000" dirty="0">
                <a:solidFill>
                  <a:srgbClr val="FFC000"/>
                </a:solidFill>
                <a:latin typeface="arial" panose="020B0604020202020204" pitchFamily="34" charset="0"/>
              </a:rPr>
              <a:t>“</a:t>
            </a:r>
            <a:r>
              <a:rPr lang="en-US" sz="4000" dirty="0">
                <a:solidFill>
                  <a:srgbClr val="FFC000"/>
                </a:solidFill>
              </a:rPr>
              <a:t>And the ten horns which thou </a:t>
            </a:r>
            <a:r>
              <a:rPr lang="en-US" sz="4000" dirty="0" err="1">
                <a:solidFill>
                  <a:srgbClr val="FFC000"/>
                </a:solidFill>
              </a:rPr>
              <a:t>sawest</a:t>
            </a:r>
            <a:r>
              <a:rPr lang="en-US" sz="4000" dirty="0">
                <a:solidFill>
                  <a:srgbClr val="FFC000"/>
                </a:solidFill>
              </a:rPr>
              <a:t> are ten kings, which have received no kingdom as yet; </a:t>
            </a:r>
          </a:p>
          <a:p>
            <a:pPr algn="ctr"/>
            <a:r>
              <a:rPr lang="en-US" sz="4000" dirty="0">
                <a:solidFill>
                  <a:srgbClr val="FFC000"/>
                </a:solidFill>
              </a:rPr>
              <a:t>but receive power as kings for </a:t>
            </a:r>
            <a:r>
              <a:rPr lang="en-US" sz="4000" b="1" i="1" dirty="0">
                <a:solidFill>
                  <a:srgbClr val="FFFF00"/>
                </a:solidFill>
              </a:rPr>
              <a:t>one</a:t>
            </a:r>
            <a:r>
              <a:rPr lang="en-US" sz="4000" i="1" dirty="0">
                <a:solidFill>
                  <a:srgbClr val="FFFF00"/>
                </a:solidFill>
              </a:rPr>
              <a:t> </a:t>
            </a:r>
            <a:r>
              <a:rPr lang="en-US" sz="4000" b="1" i="1" dirty="0">
                <a:solidFill>
                  <a:srgbClr val="FFFF00"/>
                </a:solidFill>
              </a:rPr>
              <a:t>hour</a:t>
            </a:r>
            <a:r>
              <a:rPr lang="en-US" sz="4000" dirty="0">
                <a:solidFill>
                  <a:srgbClr val="FFC000"/>
                </a:solidFill>
              </a:rPr>
              <a:t> </a:t>
            </a:r>
          </a:p>
          <a:p>
            <a:pPr algn="ctr"/>
            <a:r>
              <a:rPr lang="en-US" sz="4000" b="1" i="1" u="sng" dirty="0">
                <a:solidFill>
                  <a:srgbClr val="FFFF00"/>
                </a:solidFill>
              </a:rPr>
              <a:t>with</a:t>
            </a:r>
            <a:r>
              <a:rPr lang="en-US" sz="4000" dirty="0">
                <a:solidFill>
                  <a:srgbClr val="FFC000"/>
                </a:solidFill>
              </a:rPr>
              <a:t> the </a:t>
            </a:r>
            <a:r>
              <a:rPr lang="en-US" sz="4000" b="1" i="1" dirty="0">
                <a:solidFill>
                  <a:srgbClr val="FFFF00"/>
                </a:solidFill>
              </a:rPr>
              <a:t>beast</a:t>
            </a:r>
            <a:r>
              <a:rPr lang="en-US" sz="4000" dirty="0">
                <a:solidFill>
                  <a:srgbClr val="FFC000"/>
                </a:solidFill>
                <a:latin typeface="arial" panose="020B0604020202020204" pitchFamily="34" charset="0"/>
              </a:rPr>
              <a:t>.”</a:t>
            </a:r>
            <a:r>
              <a:rPr lang="en-US" sz="4000" dirty="0">
                <a:solidFill>
                  <a:schemeClr val="bg1"/>
                </a:solidFill>
                <a:latin typeface="arial" panose="020B0604020202020204" pitchFamily="34" charset="0"/>
              </a:rPr>
              <a:t>- Revelation 17:1</a:t>
            </a:r>
            <a:endParaRPr lang="en-US" sz="4000" dirty="0">
              <a:solidFill>
                <a:schemeClr val="bg1"/>
              </a:solidFill>
            </a:endParaRPr>
          </a:p>
        </p:txBody>
      </p:sp>
      <p:pic>
        <p:nvPicPr>
          <p:cNvPr id="7" name="Picture 6">
            <a:extLst>
              <a:ext uri="{FF2B5EF4-FFF2-40B4-BE49-F238E27FC236}">
                <a16:creationId xmlns:a16="http://schemas.microsoft.com/office/drawing/2014/main" id="{7B6B4BC8-27F9-469C-96D6-95DC1CBCA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881" y="206723"/>
            <a:ext cx="5181600" cy="3886198"/>
          </a:xfrm>
          <a:prstGeom prst="rect">
            <a:avLst/>
          </a:prstGeom>
        </p:spPr>
      </p:pic>
      <p:pic>
        <p:nvPicPr>
          <p:cNvPr id="5" name="Picture 4" descr="Image result for Balaur">
            <a:extLst>
              <a:ext uri="{FF2B5EF4-FFF2-40B4-BE49-F238E27FC236}">
                <a16:creationId xmlns:a16="http://schemas.microsoft.com/office/drawing/2014/main" id="{844F572A-5958-4524-9ECA-6DB4A0ED2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905" y="190100"/>
            <a:ext cx="5240496" cy="39247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82627E75-D06D-4A82-9D1B-BA1291C614D2}"/>
              </a:ext>
            </a:extLst>
          </p:cNvPr>
          <p:cNvCxnSpPr>
            <a:cxnSpLocks/>
          </p:cNvCxnSpPr>
          <p:nvPr/>
        </p:nvCxnSpPr>
        <p:spPr>
          <a:xfrm>
            <a:off x="5105400" y="1905000"/>
            <a:ext cx="2514600" cy="0"/>
          </a:xfrm>
          <a:prstGeom prst="straightConnector1">
            <a:avLst/>
          </a:prstGeom>
          <a:ln w="1206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9EDF12C-27CD-47D2-AE64-FF9C412FB75A}"/>
              </a:ext>
            </a:extLst>
          </p:cNvPr>
          <p:cNvSpPr txBox="1"/>
          <p:nvPr/>
        </p:nvSpPr>
        <p:spPr>
          <a:xfrm>
            <a:off x="381000" y="304800"/>
            <a:ext cx="2390398" cy="461665"/>
          </a:xfrm>
          <a:prstGeom prst="rect">
            <a:avLst/>
          </a:prstGeom>
          <a:noFill/>
        </p:spPr>
        <p:txBody>
          <a:bodyPr wrap="none" rtlCol="0">
            <a:spAutoFit/>
          </a:bodyPr>
          <a:lstStyle/>
          <a:p>
            <a:r>
              <a:rPr lang="en-US" sz="2400" b="1" dirty="0">
                <a:solidFill>
                  <a:schemeClr val="accent2">
                    <a:lumMod val="40000"/>
                    <a:lumOff val="60000"/>
                  </a:schemeClr>
                </a:solidFill>
              </a:rPr>
              <a:t>HARLOT RULE</a:t>
            </a:r>
          </a:p>
        </p:txBody>
      </p:sp>
      <p:sp>
        <p:nvSpPr>
          <p:cNvPr id="11" name="TextBox 10">
            <a:extLst>
              <a:ext uri="{FF2B5EF4-FFF2-40B4-BE49-F238E27FC236}">
                <a16:creationId xmlns:a16="http://schemas.microsoft.com/office/drawing/2014/main" id="{75EBC27E-A298-46B0-BEDA-6B6B77A44AB6}"/>
              </a:ext>
            </a:extLst>
          </p:cNvPr>
          <p:cNvSpPr txBox="1"/>
          <p:nvPr/>
        </p:nvSpPr>
        <p:spPr>
          <a:xfrm>
            <a:off x="6734937" y="206723"/>
            <a:ext cx="2048959" cy="1569660"/>
          </a:xfrm>
          <a:prstGeom prst="rect">
            <a:avLst/>
          </a:prstGeom>
          <a:noFill/>
        </p:spPr>
        <p:txBody>
          <a:bodyPr wrap="none" rtlCol="0">
            <a:spAutoFit/>
          </a:bodyPr>
          <a:lstStyle/>
          <a:p>
            <a:r>
              <a:rPr lang="en-US" sz="2400" b="1" i="1" dirty="0"/>
              <a:t>ANTICHRIST</a:t>
            </a:r>
          </a:p>
          <a:p>
            <a:r>
              <a:rPr lang="en-US" sz="2400" b="1" i="1" dirty="0"/>
              <a:t>666</a:t>
            </a:r>
          </a:p>
          <a:p>
            <a:r>
              <a:rPr lang="en-US" sz="2400" b="1" i="1" dirty="0"/>
              <a:t>BEAST</a:t>
            </a:r>
          </a:p>
          <a:p>
            <a:r>
              <a:rPr lang="en-US" sz="2400" b="1" i="1" dirty="0"/>
              <a:t>RULE</a:t>
            </a:r>
          </a:p>
        </p:txBody>
      </p:sp>
      <p:sp>
        <p:nvSpPr>
          <p:cNvPr id="12" name="TextBox 11">
            <a:extLst>
              <a:ext uri="{FF2B5EF4-FFF2-40B4-BE49-F238E27FC236}">
                <a16:creationId xmlns:a16="http://schemas.microsoft.com/office/drawing/2014/main" id="{DD629A40-AC31-40BF-8A79-6C5B08BD28C5}"/>
              </a:ext>
            </a:extLst>
          </p:cNvPr>
          <p:cNvSpPr txBox="1"/>
          <p:nvPr/>
        </p:nvSpPr>
        <p:spPr>
          <a:xfrm>
            <a:off x="5323192" y="2317403"/>
            <a:ext cx="1545616" cy="1384995"/>
          </a:xfrm>
          <a:prstGeom prst="rect">
            <a:avLst/>
          </a:prstGeom>
          <a:noFill/>
        </p:spPr>
        <p:txBody>
          <a:bodyPr wrap="none" rtlCol="0">
            <a:spAutoFit/>
          </a:bodyPr>
          <a:lstStyle/>
          <a:p>
            <a:pPr algn="ctr"/>
            <a:r>
              <a:rPr lang="en-US" sz="2800" dirty="0">
                <a:solidFill>
                  <a:schemeClr val="bg2">
                    <a:lumMod val="90000"/>
                  </a:schemeClr>
                </a:solidFill>
              </a:rPr>
              <a:t>Midpoint</a:t>
            </a:r>
          </a:p>
          <a:p>
            <a:pPr algn="ctr"/>
            <a:r>
              <a:rPr lang="en-US" sz="2800" dirty="0">
                <a:solidFill>
                  <a:schemeClr val="bg2">
                    <a:lumMod val="90000"/>
                  </a:schemeClr>
                </a:solidFill>
              </a:rPr>
              <a:t>of 70</a:t>
            </a:r>
            <a:r>
              <a:rPr lang="en-US" sz="2800" baseline="30000" dirty="0">
                <a:solidFill>
                  <a:schemeClr val="bg2">
                    <a:lumMod val="90000"/>
                  </a:schemeClr>
                </a:solidFill>
              </a:rPr>
              <a:t>th</a:t>
            </a:r>
            <a:endParaRPr lang="en-US" sz="2800" dirty="0">
              <a:solidFill>
                <a:schemeClr val="bg2">
                  <a:lumMod val="90000"/>
                </a:schemeClr>
              </a:solidFill>
            </a:endParaRPr>
          </a:p>
          <a:p>
            <a:pPr algn="ctr"/>
            <a:r>
              <a:rPr lang="en-US" sz="2800" dirty="0">
                <a:solidFill>
                  <a:schemeClr val="bg2">
                    <a:lumMod val="90000"/>
                  </a:schemeClr>
                </a:solidFill>
              </a:rPr>
              <a:t>Seven</a:t>
            </a:r>
          </a:p>
        </p:txBody>
      </p:sp>
    </p:spTree>
    <p:extLst>
      <p:ext uri="{BB962C8B-B14F-4D97-AF65-F5344CB8AC3E}">
        <p14:creationId xmlns:p14="http://schemas.microsoft.com/office/powerpoint/2010/main" val="16890401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66700" y="605766"/>
            <a:ext cx="116586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dirty="0">
                <a:solidFill>
                  <a:srgbClr val="FFC000"/>
                </a:solidFill>
              </a:rPr>
              <a:t>Now let’s go back to Daniel’s dream in </a:t>
            </a:r>
            <a:r>
              <a:rPr lang="en-US" altLang="en-US" sz="3600" dirty="0">
                <a:solidFill>
                  <a:schemeClr val="bg1"/>
                </a:solidFill>
              </a:rPr>
              <a:t>Daniel </a:t>
            </a:r>
            <a:r>
              <a:rPr lang="en-US" altLang="en-US" sz="3600" dirty="0" err="1">
                <a:solidFill>
                  <a:schemeClr val="bg1"/>
                </a:solidFill>
              </a:rPr>
              <a:t>ch.</a:t>
            </a:r>
            <a:r>
              <a:rPr lang="en-US" altLang="en-US" sz="3600" dirty="0">
                <a:solidFill>
                  <a:schemeClr val="bg1"/>
                </a:solidFill>
              </a:rPr>
              <a:t> 7</a:t>
            </a:r>
            <a:r>
              <a:rPr lang="en-US" altLang="en-US" sz="3600" dirty="0">
                <a:solidFill>
                  <a:srgbClr val="FFC000"/>
                </a:solidFill>
              </a:rPr>
              <a:t>. Here are the four beasts that Daniel saw in that night vision </a:t>
            </a:r>
            <a:r>
              <a:rPr lang="en-US" altLang="en-US" sz="3600" i="1" dirty="0">
                <a:solidFill>
                  <a:srgbClr val="FFFF00"/>
                </a:solidFill>
              </a:rPr>
              <a:t>2550+ years ago</a:t>
            </a:r>
            <a:r>
              <a:rPr lang="en-US" altLang="en-US" sz="3600" dirty="0">
                <a:solidFill>
                  <a:srgbClr val="FFC000"/>
                </a:solidFill>
              </a:rPr>
              <a:t>. We see a </a:t>
            </a:r>
            <a:r>
              <a:rPr lang="en-US" altLang="en-US" sz="3600" dirty="0">
                <a:solidFill>
                  <a:srgbClr val="FFFF00"/>
                </a:solidFill>
              </a:rPr>
              <a:t>lion</a:t>
            </a:r>
            <a:r>
              <a:rPr lang="en-US" altLang="en-US" sz="3600" dirty="0">
                <a:solidFill>
                  <a:srgbClr val="FFC000"/>
                </a:solidFill>
              </a:rPr>
              <a:t>, a </a:t>
            </a:r>
            <a:r>
              <a:rPr lang="en-US" altLang="en-US" sz="3600" dirty="0">
                <a:solidFill>
                  <a:srgbClr val="FFFF00"/>
                </a:solidFill>
              </a:rPr>
              <a:t>bear</a:t>
            </a:r>
            <a:r>
              <a:rPr lang="en-US" altLang="en-US" sz="3600" dirty="0">
                <a:solidFill>
                  <a:srgbClr val="FFC000"/>
                </a:solidFill>
              </a:rPr>
              <a:t>, and a </a:t>
            </a:r>
            <a:r>
              <a:rPr lang="en-US" altLang="en-US" sz="3600" dirty="0">
                <a:solidFill>
                  <a:srgbClr val="FFFF00"/>
                </a:solidFill>
              </a:rPr>
              <a:t>leopard</a:t>
            </a:r>
            <a:r>
              <a:rPr lang="en-US" altLang="en-US" sz="3600" dirty="0">
                <a:solidFill>
                  <a:srgbClr val="FFC000"/>
                </a:solidFill>
              </a:rPr>
              <a:t>. Most students of Bible prophecy consider that the </a:t>
            </a:r>
            <a:r>
              <a:rPr lang="en-US" altLang="en-US" sz="3600" b="1" i="1" dirty="0">
                <a:solidFill>
                  <a:srgbClr val="FFFF00"/>
                </a:solidFill>
              </a:rPr>
              <a:t>fourth beast </a:t>
            </a:r>
            <a:r>
              <a:rPr lang="en-US" altLang="en-US" sz="3600" dirty="0">
                <a:solidFill>
                  <a:srgbClr val="FFC000"/>
                </a:solidFill>
              </a:rPr>
              <a:t>with the </a:t>
            </a:r>
            <a:r>
              <a:rPr lang="en-US" altLang="en-US" sz="3600" b="1" i="1" dirty="0">
                <a:solidFill>
                  <a:srgbClr val="FFFF00"/>
                </a:solidFill>
              </a:rPr>
              <a:t>ten horns</a:t>
            </a:r>
            <a:r>
              <a:rPr lang="en-US" altLang="en-US" sz="3600" b="1" i="1" dirty="0">
                <a:solidFill>
                  <a:srgbClr val="FFC000"/>
                </a:solidFill>
              </a:rPr>
              <a:t> </a:t>
            </a:r>
            <a:r>
              <a:rPr lang="en-US" altLang="en-US" sz="3600" dirty="0">
                <a:solidFill>
                  <a:srgbClr val="FFC000"/>
                </a:solidFill>
              </a:rPr>
              <a:t>represents the future </a:t>
            </a:r>
            <a:r>
              <a:rPr lang="en-US" altLang="en-US" sz="3600" b="1" i="1" dirty="0">
                <a:solidFill>
                  <a:srgbClr val="FFFF00"/>
                </a:solidFill>
              </a:rPr>
              <a:t>New World Order</a:t>
            </a:r>
            <a:r>
              <a:rPr lang="en-US" altLang="en-US" sz="3600" b="1" i="1" dirty="0">
                <a:solidFill>
                  <a:srgbClr val="FFC000"/>
                </a:solidFill>
              </a:rPr>
              <a:t> </a:t>
            </a:r>
            <a:r>
              <a:rPr lang="en-US" altLang="en-US" sz="3600" dirty="0">
                <a:solidFill>
                  <a:srgbClr val="FFC000"/>
                </a:solidFill>
              </a:rPr>
              <a:t>due to open up in the </a:t>
            </a:r>
            <a:r>
              <a:rPr lang="en-US" altLang="en-US" sz="3600" dirty="0">
                <a:solidFill>
                  <a:srgbClr val="FFFF00"/>
                </a:solidFill>
              </a:rPr>
              <a:t>70</a:t>
            </a:r>
            <a:r>
              <a:rPr lang="en-US" altLang="en-US" sz="3600" baseline="30000" dirty="0">
                <a:solidFill>
                  <a:srgbClr val="FFFF00"/>
                </a:solidFill>
              </a:rPr>
              <a:t>th</a:t>
            </a:r>
            <a:r>
              <a:rPr lang="en-US" altLang="en-US" sz="3600" dirty="0">
                <a:solidFill>
                  <a:srgbClr val="FFFF00"/>
                </a:solidFill>
              </a:rPr>
              <a:t> Week of Daniel</a:t>
            </a:r>
            <a:r>
              <a:rPr lang="en-US" altLang="en-US" sz="3600" dirty="0">
                <a:solidFill>
                  <a:srgbClr val="FFC000"/>
                </a:solidFill>
              </a:rPr>
              <a:t>, the </a:t>
            </a:r>
            <a:r>
              <a:rPr lang="en-US" altLang="en-US" sz="3600" dirty="0">
                <a:solidFill>
                  <a:srgbClr val="FFFF00"/>
                </a:solidFill>
              </a:rPr>
              <a:t>final 7 years of this age</a:t>
            </a:r>
            <a:r>
              <a:rPr lang="en-US" altLang="en-US" sz="3600" dirty="0">
                <a:solidFill>
                  <a:srgbClr val="FFC000"/>
                </a:solidFill>
              </a:rPr>
              <a:t>. This interpretation is Biblically well founded. So it is extremely important that we study the </a:t>
            </a:r>
            <a:r>
              <a:rPr lang="en-US" altLang="en-US" sz="3600" dirty="0">
                <a:solidFill>
                  <a:srgbClr val="FFFF00"/>
                </a:solidFill>
              </a:rPr>
              <a:t>first three beasts</a:t>
            </a:r>
            <a:r>
              <a:rPr lang="en-US" altLang="en-US" sz="3600" dirty="0">
                <a:solidFill>
                  <a:srgbClr val="FFC000"/>
                </a:solidFill>
              </a:rPr>
              <a:t>, the time window of their power and influence in world history, and the relationship they have with this </a:t>
            </a:r>
            <a:r>
              <a:rPr lang="en-US" altLang="en-US" sz="3600" dirty="0">
                <a:solidFill>
                  <a:srgbClr val="FFFF00"/>
                </a:solidFill>
              </a:rPr>
              <a:t>fourth NWO beast</a:t>
            </a:r>
            <a:r>
              <a:rPr lang="en-US" altLang="en-US" sz="3600" dirty="0">
                <a:solidFill>
                  <a:srgbClr val="FFC000"/>
                </a:solidFill>
              </a:rPr>
              <a:t>.</a:t>
            </a:r>
          </a:p>
        </p:txBody>
      </p:sp>
    </p:spTree>
    <p:extLst>
      <p:ext uri="{BB962C8B-B14F-4D97-AF65-F5344CB8AC3E}">
        <p14:creationId xmlns:p14="http://schemas.microsoft.com/office/powerpoint/2010/main" val="37841771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harlestinsley.files.wordpress.com/2014/04/4-beasts_dani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 y="457200"/>
            <a:ext cx="10302240" cy="59436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93483E16-D27A-4540-BAA2-D0776EEB6B91}"/>
              </a:ext>
            </a:extLst>
          </p:cNvPr>
          <p:cNvSpPr/>
          <p:nvPr/>
        </p:nvSpPr>
        <p:spPr>
          <a:xfrm>
            <a:off x="1009976" y="35410"/>
            <a:ext cx="3124200" cy="392699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1990122-C650-4940-9895-1EEE0311186C}"/>
              </a:ext>
            </a:extLst>
          </p:cNvPr>
          <p:cNvSpPr txBox="1"/>
          <p:nvPr/>
        </p:nvSpPr>
        <p:spPr>
          <a:xfrm>
            <a:off x="1143000" y="2362200"/>
            <a:ext cx="1364476" cy="954107"/>
          </a:xfrm>
          <a:prstGeom prst="rect">
            <a:avLst/>
          </a:prstGeom>
          <a:noFill/>
        </p:spPr>
        <p:txBody>
          <a:bodyPr wrap="none" rtlCol="0">
            <a:spAutoFit/>
          </a:bodyPr>
          <a:lstStyle/>
          <a:p>
            <a:r>
              <a:rPr lang="en-US" sz="2800" b="1" i="1" dirty="0">
                <a:solidFill>
                  <a:srgbClr val="FFC000"/>
                </a:solidFill>
              </a:rPr>
              <a:t>NWO</a:t>
            </a:r>
          </a:p>
          <a:p>
            <a:r>
              <a:rPr lang="en-US" sz="2800" b="1" i="1" dirty="0">
                <a:solidFill>
                  <a:srgbClr val="FFC000"/>
                </a:solidFill>
              </a:rPr>
              <a:t>  Beast</a:t>
            </a:r>
          </a:p>
        </p:txBody>
      </p:sp>
    </p:spTree>
    <p:extLst>
      <p:ext uri="{BB962C8B-B14F-4D97-AF65-F5344CB8AC3E}">
        <p14:creationId xmlns:p14="http://schemas.microsoft.com/office/powerpoint/2010/main" val="42319689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95300" y="467266"/>
            <a:ext cx="112014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So what can we say about the </a:t>
            </a:r>
            <a:r>
              <a:rPr lang="en-US" altLang="en-US" sz="5400" dirty="0">
                <a:solidFill>
                  <a:srgbClr val="FFFF00"/>
                </a:solidFill>
              </a:rPr>
              <a:t>first three beasts</a:t>
            </a:r>
            <a:r>
              <a:rPr lang="en-US" altLang="en-US" sz="5400" dirty="0">
                <a:solidFill>
                  <a:srgbClr val="FFC000"/>
                </a:solidFill>
              </a:rPr>
              <a:t>, the ones we see here? What major powers might they represent? Well, as we shall discover, there are actually </a:t>
            </a:r>
            <a:r>
              <a:rPr lang="en-US" altLang="en-US" sz="5400" b="1" i="1" dirty="0">
                <a:solidFill>
                  <a:srgbClr val="FFFF00"/>
                </a:solidFill>
              </a:rPr>
              <a:t>five nations </a:t>
            </a:r>
            <a:r>
              <a:rPr lang="en-US" altLang="en-US" sz="5400" dirty="0">
                <a:solidFill>
                  <a:srgbClr val="FFC000"/>
                </a:solidFill>
              </a:rPr>
              <a:t>involved here. And in this study we are going </a:t>
            </a:r>
          </a:p>
          <a:p>
            <a:pPr algn="ctr" eaLnBrk="1" hangingPunct="1">
              <a:spcBef>
                <a:spcPct val="0"/>
              </a:spcBef>
              <a:buFontTx/>
              <a:buNone/>
            </a:pPr>
            <a:r>
              <a:rPr lang="en-US" altLang="en-US" sz="5400" dirty="0">
                <a:solidFill>
                  <a:srgbClr val="FFC000"/>
                </a:solidFill>
              </a:rPr>
              <a:t>to find out just who they are.</a:t>
            </a:r>
          </a:p>
        </p:txBody>
      </p:sp>
    </p:spTree>
    <p:extLst>
      <p:ext uri="{BB962C8B-B14F-4D97-AF65-F5344CB8AC3E}">
        <p14:creationId xmlns:p14="http://schemas.microsoft.com/office/powerpoint/2010/main" val="26972632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gwfin_000.Samsung-Laptop\Desktop\three-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4481"/>
            <a:ext cx="10287000" cy="6881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6031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742950" y="605766"/>
            <a:ext cx="107061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The first great commentary on the English Bible was published by </a:t>
            </a:r>
            <a:r>
              <a:rPr lang="en-US" altLang="en-US" sz="6000" dirty="0">
                <a:solidFill>
                  <a:srgbClr val="FFFF00"/>
                </a:solidFill>
              </a:rPr>
              <a:t>Matthew Henry</a:t>
            </a:r>
            <a:r>
              <a:rPr lang="en-US" altLang="en-US" sz="6000" dirty="0">
                <a:solidFill>
                  <a:srgbClr val="FFC000"/>
                </a:solidFill>
              </a:rPr>
              <a:t> back in 1710. Matthew Henry’s conclusion was that the first three beasts had to </a:t>
            </a:r>
            <a:r>
              <a:rPr lang="en-US" altLang="en-US" sz="6000" dirty="0">
                <a:solidFill>
                  <a:srgbClr val="FFFF00"/>
                </a:solidFill>
              </a:rPr>
              <a:t>be </a:t>
            </a:r>
            <a:r>
              <a:rPr lang="en-US" altLang="en-US" sz="6000" b="1" i="1" dirty="0">
                <a:solidFill>
                  <a:srgbClr val="FFFF00"/>
                </a:solidFill>
              </a:rPr>
              <a:t>great empires of the past</a:t>
            </a:r>
            <a:r>
              <a:rPr lang="en-US" altLang="en-US" sz="6000" dirty="0">
                <a:solidFill>
                  <a:srgbClr val="FFFF00"/>
                </a:solidFill>
              </a:rPr>
              <a:t>. </a:t>
            </a:r>
          </a:p>
        </p:txBody>
      </p:sp>
    </p:spTree>
    <p:extLst>
      <p:ext uri="{BB962C8B-B14F-4D97-AF65-F5344CB8AC3E}">
        <p14:creationId xmlns:p14="http://schemas.microsoft.com/office/powerpoint/2010/main" val="2659526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http://savouringthegospel.files.wordpress.com/2012/02/protestantism-matthew-hen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5715000" cy="623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1"/>
          <p:cNvSpPr txBox="1">
            <a:spLocks noChangeArrowheads="1"/>
          </p:cNvSpPr>
          <p:nvPr/>
        </p:nvSpPr>
        <p:spPr bwMode="auto">
          <a:xfrm>
            <a:off x="7162800" y="620714"/>
            <a:ext cx="3657600" cy="230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p>
            <a:pPr algn="ctr"/>
            <a:r>
              <a:rPr lang="en-US" altLang="en-US" sz="3600" b="1" dirty="0">
                <a:solidFill>
                  <a:srgbClr val="002060"/>
                </a:solidFill>
              </a:rPr>
              <a:t>Matthew Henry </a:t>
            </a:r>
            <a:r>
              <a:rPr lang="en-US" altLang="en-US" sz="3600" dirty="0">
                <a:solidFill>
                  <a:srgbClr val="002060"/>
                </a:solidFill>
              </a:rPr>
              <a:t>English Bible commentator</a:t>
            </a:r>
          </a:p>
          <a:p>
            <a:pPr algn="ctr"/>
            <a:r>
              <a:rPr lang="en-US" altLang="en-US" sz="3600" dirty="0">
                <a:solidFill>
                  <a:srgbClr val="002060"/>
                </a:solidFill>
              </a:rPr>
              <a:t>1662- 1714</a:t>
            </a:r>
          </a:p>
        </p:txBody>
      </p:sp>
      <p:pic>
        <p:nvPicPr>
          <p:cNvPr id="210948" name="Picture 4" descr="http://www.scripturetruth.com/images/Matthew%20Henry%20%206%20Vol%20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3265487"/>
            <a:ext cx="56007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s://charlestinsley.files.wordpress.com/2014/04/4-beasts_daniel.jpg">
            <a:extLst>
              <a:ext uri="{FF2B5EF4-FFF2-40B4-BE49-F238E27FC236}">
                <a16:creationId xmlns:a16="http://schemas.microsoft.com/office/drawing/2014/main" id="{88C812FA-563E-4AD5-BDB1-97AF74C5AB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304799"/>
            <a:ext cx="5600700" cy="27759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CE5CBEC-46DF-4AAD-8729-D870449E63D8}"/>
              </a:ext>
            </a:extLst>
          </p:cNvPr>
          <p:cNvSpPr/>
          <p:nvPr/>
        </p:nvSpPr>
        <p:spPr>
          <a:xfrm>
            <a:off x="838200" y="5715000"/>
            <a:ext cx="2286000" cy="830997"/>
          </a:xfrm>
          <a:prstGeom prst="rect">
            <a:avLst/>
          </a:prstGeom>
        </p:spPr>
        <p:txBody>
          <a:bodyPr wrap="square">
            <a:spAutoFit/>
          </a:bodyPr>
          <a:lstStyle/>
          <a:p>
            <a:pPr algn="ctr"/>
            <a:r>
              <a:rPr lang="en-US" sz="2400" dirty="0">
                <a:solidFill>
                  <a:schemeClr val="bg1"/>
                </a:solidFill>
              </a:rPr>
              <a:t>Matthew Henry</a:t>
            </a:r>
          </a:p>
          <a:p>
            <a:pPr algn="ctr"/>
            <a:r>
              <a:rPr lang="en-US" sz="2400" dirty="0">
                <a:solidFill>
                  <a:schemeClr val="bg1"/>
                </a:solidFill>
              </a:rPr>
              <a:t>1662 - 1714</a:t>
            </a:r>
          </a:p>
        </p:txBody>
      </p:sp>
    </p:spTree>
    <p:extLst>
      <p:ext uri="{BB962C8B-B14F-4D97-AF65-F5344CB8AC3E}">
        <p14:creationId xmlns:p14="http://schemas.microsoft.com/office/powerpoint/2010/main" val="2293418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552450" y="1529095"/>
            <a:ext cx="11087100" cy="37998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He identified the beasts of </a:t>
            </a:r>
            <a:r>
              <a:rPr lang="en-US" altLang="en-US" sz="4800" dirty="0">
                <a:solidFill>
                  <a:schemeClr val="bg1"/>
                </a:solidFill>
              </a:rPr>
              <a:t>Daniel 7</a:t>
            </a:r>
            <a:r>
              <a:rPr lang="en-US" altLang="en-US" sz="4800" dirty="0">
                <a:solidFill>
                  <a:srgbClr val="FFC000"/>
                </a:solidFill>
              </a:rPr>
              <a:t> as a </a:t>
            </a:r>
            <a:r>
              <a:rPr lang="en-US" altLang="en-US" sz="4800" dirty="0">
                <a:solidFill>
                  <a:srgbClr val="FFFF00"/>
                </a:solidFill>
              </a:rPr>
              <a:t>repeat showcasing </a:t>
            </a:r>
            <a:r>
              <a:rPr lang="en-US" altLang="en-US" sz="4800" dirty="0">
                <a:solidFill>
                  <a:srgbClr val="FFC000"/>
                </a:solidFill>
              </a:rPr>
              <a:t>of the former empires of </a:t>
            </a:r>
            <a:r>
              <a:rPr lang="en-US" altLang="en-US" sz="4800" dirty="0">
                <a:solidFill>
                  <a:srgbClr val="FFFF00"/>
                </a:solidFill>
              </a:rPr>
              <a:t>Babylon, </a:t>
            </a:r>
            <a:r>
              <a:rPr lang="en-US" altLang="en-US" sz="4800" dirty="0" err="1">
                <a:solidFill>
                  <a:srgbClr val="FFFF00"/>
                </a:solidFill>
              </a:rPr>
              <a:t>Medo</a:t>
            </a:r>
            <a:r>
              <a:rPr lang="en-US" altLang="en-US" sz="4800" dirty="0">
                <a:solidFill>
                  <a:srgbClr val="FFFF00"/>
                </a:solidFill>
              </a:rPr>
              <a:t>-Persia, Greece, and Rome</a:t>
            </a:r>
            <a:r>
              <a:rPr lang="en-US" altLang="en-US" sz="4800" dirty="0">
                <a:solidFill>
                  <a:srgbClr val="FFC000"/>
                </a:solidFill>
              </a:rPr>
              <a:t>, precisely as seen on the statue from King Nebuchadnezzar’s dream in </a:t>
            </a:r>
            <a:r>
              <a:rPr lang="en-US" altLang="en-US" sz="4800" dirty="0">
                <a:solidFill>
                  <a:schemeClr val="bg1"/>
                </a:solidFill>
              </a:rPr>
              <a:t>Daniel 2</a:t>
            </a:r>
            <a:r>
              <a:rPr lang="en-US" altLang="en-US" sz="4800" dirty="0">
                <a:solidFill>
                  <a:srgbClr val="FFC000"/>
                </a:solidFill>
              </a:rPr>
              <a:t>.</a:t>
            </a:r>
          </a:p>
        </p:txBody>
      </p:sp>
    </p:spTree>
    <p:extLst>
      <p:ext uri="{BB962C8B-B14F-4D97-AF65-F5344CB8AC3E}">
        <p14:creationId xmlns:p14="http://schemas.microsoft.com/office/powerpoint/2010/main" val="15298100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http://savouringthegospel.files.wordpress.com/2012/02/protestantism-matthew-hen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57" y="233859"/>
            <a:ext cx="6096000" cy="643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1"/>
          <p:cNvSpPr txBox="1">
            <a:spLocks noChangeArrowheads="1"/>
          </p:cNvSpPr>
          <p:nvPr/>
        </p:nvSpPr>
        <p:spPr bwMode="auto">
          <a:xfrm>
            <a:off x="7162800" y="620714"/>
            <a:ext cx="3657600" cy="230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p>
            <a:pPr algn="ctr"/>
            <a:r>
              <a:rPr lang="en-US" altLang="en-US" sz="3600" b="1" dirty="0">
                <a:solidFill>
                  <a:srgbClr val="002060"/>
                </a:solidFill>
              </a:rPr>
              <a:t>Matthew Henry </a:t>
            </a:r>
            <a:r>
              <a:rPr lang="en-US" altLang="en-US" sz="3600" dirty="0">
                <a:solidFill>
                  <a:srgbClr val="002060"/>
                </a:solidFill>
              </a:rPr>
              <a:t>English Bible commentator</a:t>
            </a:r>
          </a:p>
          <a:p>
            <a:pPr algn="ctr"/>
            <a:r>
              <a:rPr lang="en-US" altLang="en-US" sz="3600" dirty="0">
                <a:solidFill>
                  <a:srgbClr val="002060"/>
                </a:solidFill>
              </a:rPr>
              <a:t>1662- 1714</a:t>
            </a:r>
          </a:p>
        </p:txBody>
      </p:sp>
      <p:pic>
        <p:nvPicPr>
          <p:cNvPr id="6" name="Picture 2" descr="C:\Users\gwfin_000.Samsung-Laptop\Desktop\daniel-2.jpg">
            <a:extLst>
              <a:ext uri="{FF2B5EF4-FFF2-40B4-BE49-F238E27FC236}">
                <a16:creationId xmlns:a16="http://schemas.microsoft.com/office/drawing/2014/main" id="{D957B4FA-D8FD-41A3-8A82-EC5520C60C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042" t="13866" r="2113" b="5483"/>
          <a:stretch/>
        </p:blipFill>
        <p:spPr bwMode="auto">
          <a:xfrm>
            <a:off x="6705600" y="233859"/>
            <a:ext cx="5257800" cy="64323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9BA591E-0224-4BA4-B2BC-73EA54F6464F}"/>
              </a:ext>
            </a:extLst>
          </p:cNvPr>
          <p:cNvSpPr txBox="1"/>
          <p:nvPr/>
        </p:nvSpPr>
        <p:spPr>
          <a:xfrm>
            <a:off x="685800" y="5650523"/>
            <a:ext cx="2994888" cy="1015663"/>
          </a:xfrm>
          <a:prstGeom prst="rect">
            <a:avLst/>
          </a:prstGeom>
          <a:noFill/>
        </p:spPr>
        <p:txBody>
          <a:bodyPr wrap="square" rtlCol="0">
            <a:spAutoFit/>
          </a:bodyPr>
          <a:lstStyle/>
          <a:p>
            <a:pPr algn="ctr"/>
            <a:r>
              <a:rPr lang="en-US" sz="3200" dirty="0">
                <a:solidFill>
                  <a:schemeClr val="bg1"/>
                </a:solidFill>
              </a:rPr>
              <a:t>Matthew Henry</a:t>
            </a:r>
          </a:p>
          <a:p>
            <a:pPr algn="ctr"/>
            <a:r>
              <a:rPr lang="en-US" sz="2800" dirty="0">
                <a:solidFill>
                  <a:schemeClr val="bg1"/>
                </a:solidFill>
              </a:rPr>
              <a:t>1662 - 1714</a:t>
            </a:r>
          </a:p>
        </p:txBody>
      </p:sp>
    </p:spTree>
    <p:extLst>
      <p:ext uri="{BB962C8B-B14F-4D97-AF65-F5344CB8AC3E}">
        <p14:creationId xmlns:p14="http://schemas.microsoft.com/office/powerpoint/2010/main" val="32264146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66700" y="498044"/>
            <a:ext cx="11658600" cy="586191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3400" dirty="0">
                <a:solidFill>
                  <a:srgbClr val="FFC000"/>
                </a:solidFill>
              </a:rPr>
              <a:t>This was the world map in the early 1700’s, the time of </a:t>
            </a:r>
            <a:r>
              <a:rPr lang="en-US" altLang="en-US" sz="3400" dirty="0">
                <a:solidFill>
                  <a:srgbClr val="FFFF00"/>
                </a:solidFill>
              </a:rPr>
              <a:t>Matthew Henry</a:t>
            </a:r>
            <a:r>
              <a:rPr lang="en-US" altLang="en-US" sz="3400" dirty="0">
                <a:solidFill>
                  <a:srgbClr val="FFC000"/>
                </a:solidFill>
              </a:rPr>
              <a:t>. The unifications of Western nations by men like Bismarck, and Mazzini had yet to occur. And </a:t>
            </a:r>
            <a:r>
              <a:rPr lang="en-US" altLang="en-US" sz="3400" dirty="0">
                <a:solidFill>
                  <a:srgbClr val="FFFF00"/>
                </a:solidFill>
              </a:rPr>
              <a:t>modern super-powers </a:t>
            </a:r>
            <a:r>
              <a:rPr lang="en-US" altLang="en-US" sz="3400" dirty="0">
                <a:solidFill>
                  <a:srgbClr val="FFC000"/>
                </a:solidFill>
              </a:rPr>
              <a:t>such as the French under Napoleon, the British Empire, the Germans in the two World Wars, the Russians in the cold war, and the present day Pax Americana had not yet emerged onto the world scene. Bible commentators back in times past looking for major empires to fit the </a:t>
            </a:r>
            <a:r>
              <a:rPr lang="en-US" altLang="en-US" sz="3400" dirty="0">
                <a:solidFill>
                  <a:schemeClr val="bg1"/>
                </a:solidFill>
              </a:rPr>
              <a:t>Daniel 7 </a:t>
            </a:r>
            <a:r>
              <a:rPr lang="en-US" altLang="en-US" sz="3400" dirty="0">
                <a:solidFill>
                  <a:srgbClr val="FFC000"/>
                </a:solidFill>
              </a:rPr>
              <a:t>prophecy would have seen none. Perhaps they did not consider the possibility that big unified super-powers were </a:t>
            </a:r>
            <a:r>
              <a:rPr lang="en-US" altLang="en-US" sz="3400" dirty="0">
                <a:solidFill>
                  <a:srgbClr val="FFFF00"/>
                </a:solidFill>
              </a:rPr>
              <a:t>yet to emerge </a:t>
            </a:r>
            <a:r>
              <a:rPr lang="en-US" altLang="en-US" sz="3400" dirty="0">
                <a:solidFill>
                  <a:srgbClr val="FFC000"/>
                </a:solidFill>
              </a:rPr>
              <a:t>in the future. And even if they had, the </a:t>
            </a:r>
            <a:r>
              <a:rPr lang="en-US" altLang="en-US" sz="3400" dirty="0">
                <a:solidFill>
                  <a:srgbClr val="FFFF00"/>
                </a:solidFill>
              </a:rPr>
              <a:t>modern world powers </a:t>
            </a:r>
            <a:r>
              <a:rPr lang="en-US" altLang="en-US" sz="3400" dirty="0">
                <a:solidFill>
                  <a:srgbClr val="FFC000"/>
                </a:solidFill>
              </a:rPr>
              <a:t>were clearly </a:t>
            </a:r>
            <a:r>
              <a:rPr lang="en-US" altLang="en-US" sz="3400" dirty="0">
                <a:solidFill>
                  <a:srgbClr val="FFFF00"/>
                </a:solidFill>
              </a:rPr>
              <a:t>beyond their view</a:t>
            </a:r>
            <a:r>
              <a:rPr lang="en-US" altLang="en-US" sz="3400" dirty="0">
                <a:solidFill>
                  <a:srgbClr val="FFC000"/>
                </a:solidFill>
              </a:rPr>
              <a:t>. </a:t>
            </a:r>
          </a:p>
        </p:txBody>
      </p:sp>
    </p:spTree>
    <p:extLst>
      <p:ext uri="{BB962C8B-B14F-4D97-AF65-F5344CB8AC3E}">
        <p14:creationId xmlns:p14="http://schemas.microsoft.com/office/powerpoint/2010/main" val="24789496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orld map map of the world map of the world in x pixels x pixels   world map 1700">
            <a:extLst>
              <a:ext uri="{FF2B5EF4-FFF2-40B4-BE49-F238E27FC236}">
                <a16:creationId xmlns:a16="http://schemas.microsoft.com/office/drawing/2014/main" id="{CA54DAA0-7D71-424D-A759-9DD4067C8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824" y="0"/>
            <a:ext cx="11382176"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7608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09600" y="790432"/>
            <a:ext cx="1097280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Perhaps this was why Matthew Henry and practically all Bible commentators since him have been inclined look back in time and speculate that the </a:t>
            </a:r>
            <a:r>
              <a:rPr lang="en-US" altLang="en-US" sz="4800" b="1" i="1" dirty="0">
                <a:solidFill>
                  <a:srgbClr val="FFFF00"/>
                </a:solidFill>
              </a:rPr>
              <a:t>first three beasts</a:t>
            </a:r>
            <a:r>
              <a:rPr lang="en-US" altLang="en-US" sz="4800" dirty="0">
                <a:solidFill>
                  <a:srgbClr val="FFC000"/>
                </a:solidFill>
              </a:rPr>
              <a:t> symbolized the </a:t>
            </a:r>
            <a:r>
              <a:rPr lang="en-US" altLang="en-US" sz="4800" i="1" dirty="0">
                <a:solidFill>
                  <a:srgbClr val="FFFF00"/>
                </a:solidFill>
              </a:rPr>
              <a:t>ancient empires</a:t>
            </a:r>
            <a:r>
              <a:rPr lang="en-US" altLang="en-US" sz="4800" dirty="0">
                <a:solidFill>
                  <a:srgbClr val="FFC000"/>
                </a:solidFill>
              </a:rPr>
              <a:t> of Babylon, </a:t>
            </a:r>
            <a:r>
              <a:rPr lang="en-US" altLang="en-US" sz="4800" dirty="0" err="1">
                <a:solidFill>
                  <a:srgbClr val="FFC000"/>
                </a:solidFill>
              </a:rPr>
              <a:t>Medo</a:t>
            </a:r>
            <a:r>
              <a:rPr lang="en-US" altLang="en-US" sz="4800" dirty="0">
                <a:solidFill>
                  <a:srgbClr val="FFC000"/>
                </a:solidFill>
              </a:rPr>
              <a:t>-Persia, Greece, and Rome, with a Revived Roman Empire at the end of each.</a:t>
            </a:r>
          </a:p>
        </p:txBody>
      </p:sp>
    </p:spTree>
    <p:extLst>
      <p:ext uri="{BB962C8B-B14F-4D97-AF65-F5344CB8AC3E}">
        <p14:creationId xmlns:p14="http://schemas.microsoft.com/office/powerpoint/2010/main" val="26723400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gwfin_000.Samsung-Laptop\Desktop\daniel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4943" y="673388"/>
            <a:ext cx="4343400" cy="61041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99245" y="2176300"/>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MEDO-PERSIA</a:t>
            </a:r>
          </a:p>
        </p:txBody>
      </p:sp>
      <p:sp>
        <p:nvSpPr>
          <p:cNvPr id="5" name="TextBox 4"/>
          <p:cNvSpPr txBox="1"/>
          <p:nvPr/>
        </p:nvSpPr>
        <p:spPr>
          <a:xfrm>
            <a:off x="3199245" y="3457472"/>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GREECE</a:t>
            </a:r>
          </a:p>
        </p:txBody>
      </p:sp>
      <p:sp>
        <p:nvSpPr>
          <p:cNvPr id="6" name="TextBox 5"/>
          <p:cNvSpPr txBox="1"/>
          <p:nvPr/>
        </p:nvSpPr>
        <p:spPr>
          <a:xfrm>
            <a:off x="3205268" y="4630133"/>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ROME</a:t>
            </a:r>
          </a:p>
        </p:txBody>
      </p:sp>
      <p:sp>
        <p:nvSpPr>
          <p:cNvPr id="10" name="TextBox 9"/>
          <p:cNvSpPr txBox="1"/>
          <p:nvPr/>
        </p:nvSpPr>
        <p:spPr>
          <a:xfrm>
            <a:off x="3199245" y="104116"/>
            <a:ext cx="4288381" cy="584771"/>
          </a:xfrm>
          <a:prstGeom prst="rect">
            <a:avLst/>
          </a:prstGeom>
          <a:noFill/>
        </p:spPr>
        <p:txBody>
          <a:bodyPr wrap="square" lIns="91436" tIns="45718" rIns="91436" bIns="45718" rtlCol="0">
            <a:spAutoFit/>
          </a:bodyPr>
          <a:lstStyle/>
          <a:p>
            <a:pPr algn="ctr"/>
            <a:r>
              <a:rPr lang="en-US" sz="3200" b="1" dirty="0">
                <a:solidFill>
                  <a:srgbClr val="FFC000"/>
                </a:solidFill>
              </a:rPr>
              <a:t>DANIEL CHAPTER </a:t>
            </a:r>
            <a:r>
              <a:rPr lang="en-US" sz="3200" b="1" dirty="0">
                <a:solidFill>
                  <a:srgbClr val="FFFF00"/>
                </a:solidFill>
              </a:rPr>
              <a:t>2</a:t>
            </a:r>
          </a:p>
        </p:txBody>
      </p:sp>
      <p:sp>
        <p:nvSpPr>
          <p:cNvPr id="12" name="TextBox 11"/>
          <p:cNvSpPr txBox="1"/>
          <p:nvPr/>
        </p:nvSpPr>
        <p:spPr>
          <a:xfrm>
            <a:off x="7870228" y="105256"/>
            <a:ext cx="4191000" cy="584771"/>
          </a:xfrm>
          <a:prstGeom prst="rect">
            <a:avLst/>
          </a:prstGeom>
          <a:noFill/>
        </p:spPr>
        <p:txBody>
          <a:bodyPr wrap="square" lIns="91436" tIns="45718" rIns="91436" bIns="45718" rtlCol="0">
            <a:spAutoFit/>
          </a:bodyPr>
          <a:lstStyle/>
          <a:p>
            <a:pPr algn="ctr"/>
            <a:r>
              <a:rPr lang="en-US" sz="3200" b="1" dirty="0">
                <a:solidFill>
                  <a:srgbClr val="FFC000"/>
                </a:solidFill>
              </a:rPr>
              <a:t>DANIEL CHAPTER </a:t>
            </a:r>
            <a:r>
              <a:rPr lang="en-US" sz="3200" b="1" dirty="0">
                <a:solidFill>
                  <a:srgbClr val="FFFF00"/>
                </a:solidFill>
              </a:rPr>
              <a:t>7</a:t>
            </a:r>
          </a:p>
        </p:txBody>
      </p:sp>
      <p:pic>
        <p:nvPicPr>
          <p:cNvPr id="665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228" y="690027"/>
            <a:ext cx="4191000" cy="6087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3199245" y="971116"/>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BABYLON</a:t>
            </a:r>
          </a:p>
        </p:txBody>
      </p:sp>
      <p:cxnSp>
        <p:nvCxnSpPr>
          <p:cNvPr id="11" name="Straight Connector 10">
            <a:extLst>
              <a:ext uri="{FF2B5EF4-FFF2-40B4-BE49-F238E27FC236}">
                <a16:creationId xmlns:a16="http://schemas.microsoft.com/office/drawing/2014/main" id="{2C812F57-3AF5-47BF-819A-9239D31539D8}"/>
              </a:ext>
            </a:extLst>
          </p:cNvPr>
          <p:cNvCxnSpPr>
            <a:cxnSpLocks/>
          </p:cNvCxnSpPr>
          <p:nvPr/>
        </p:nvCxnSpPr>
        <p:spPr>
          <a:xfrm>
            <a:off x="6363661" y="1268528"/>
            <a:ext cx="2615900" cy="627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D05D484-5871-4D12-BC17-7056B3476D90}"/>
              </a:ext>
            </a:extLst>
          </p:cNvPr>
          <p:cNvCxnSpPr>
            <a:cxnSpLocks/>
          </p:cNvCxnSpPr>
          <p:nvPr/>
        </p:nvCxnSpPr>
        <p:spPr>
          <a:xfrm>
            <a:off x="6824772" y="2320400"/>
            <a:ext cx="2539700" cy="60960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5475A36-E5CB-455C-AE66-578D187A3591}"/>
              </a:ext>
            </a:extLst>
          </p:cNvPr>
          <p:cNvCxnSpPr>
            <a:cxnSpLocks/>
          </p:cNvCxnSpPr>
          <p:nvPr/>
        </p:nvCxnSpPr>
        <p:spPr>
          <a:xfrm>
            <a:off x="6751230" y="3740900"/>
            <a:ext cx="3580109" cy="990599"/>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1AF3301-5FA8-427A-976E-7AA70B6B31A1}"/>
              </a:ext>
            </a:extLst>
          </p:cNvPr>
          <p:cNvSpPr txBox="1"/>
          <p:nvPr/>
        </p:nvSpPr>
        <p:spPr>
          <a:xfrm>
            <a:off x="8058043" y="6091340"/>
            <a:ext cx="3070581" cy="369328"/>
          </a:xfrm>
          <a:prstGeom prst="rect">
            <a:avLst/>
          </a:prstGeom>
          <a:solidFill>
            <a:schemeClr val="tx1">
              <a:lumMod val="95000"/>
              <a:lumOff val="5000"/>
            </a:schemeClr>
          </a:solidFill>
        </p:spPr>
        <p:txBody>
          <a:bodyPr wrap="square" lIns="91436" tIns="45718" rIns="91436" bIns="45718" rtlCol="0">
            <a:spAutoFit/>
          </a:bodyPr>
          <a:lstStyle/>
          <a:p>
            <a:r>
              <a:rPr lang="en-US" b="1" dirty="0">
                <a:solidFill>
                  <a:srgbClr val="FFC000"/>
                </a:solidFill>
              </a:rPr>
              <a:t>REVIVED ROMAN EMPIRE</a:t>
            </a:r>
          </a:p>
        </p:txBody>
      </p:sp>
      <p:cxnSp>
        <p:nvCxnSpPr>
          <p:cNvPr id="28" name="Straight Connector 27">
            <a:extLst>
              <a:ext uri="{FF2B5EF4-FFF2-40B4-BE49-F238E27FC236}">
                <a16:creationId xmlns:a16="http://schemas.microsoft.com/office/drawing/2014/main" id="{01D9F86C-08B8-400E-8865-81B4D8F4E91D}"/>
              </a:ext>
            </a:extLst>
          </p:cNvPr>
          <p:cNvCxnSpPr>
            <a:cxnSpLocks/>
          </p:cNvCxnSpPr>
          <p:nvPr/>
        </p:nvCxnSpPr>
        <p:spPr>
          <a:xfrm>
            <a:off x="6497947" y="5258551"/>
            <a:ext cx="612800" cy="60888"/>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E1A64B9-2145-42E8-963A-B1E588EB01E9}"/>
              </a:ext>
            </a:extLst>
          </p:cNvPr>
          <p:cNvSpPr txBox="1"/>
          <p:nvPr/>
        </p:nvSpPr>
        <p:spPr>
          <a:xfrm>
            <a:off x="3157545" y="5799568"/>
            <a:ext cx="2149098" cy="646327"/>
          </a:xfrm>
          <a:prstGeom prst="rect">
            <a:avLst/>
          </a:prstGeom>
          <a:solidFill>
            <a:schemeClr val="tx1">
              <a:lumMod val="95000"/>
              <a:lumOff val="5000"/>
            </a:schemeClr>
          </a:solidFill>
        </p:spPr>
        <p:txBody>
          <a:bodyPr wrap="square" lIns="91436" tIns="45718" rIns="91436" bIns="45718" rtlCol="0">
            <a:spAutoFit/>
          </a:bodyPr>
          <a:lstStyle/>
          <a:p>
            <a:r>
              <a:rPr lang="en-US" b="1" dirty="0">
                <a:solidFill>
                  <a:srgbClr val="FFC000"/>
                </a:solidFill>
              </a:rPr>
              <a:t>REVIVED ROMAN     EMPIRE</a:t>
            </a:r>
          </a:p>
        </p:txBody>
      </p:sp>
      <p:cxnSp>
        <p:nvCxnSpPr>
          <p:cNvPr id="33" name="Straight Connector 32">
            <a:extLst>
              <a:ext uri="{FF2B5EF4-FFF2-40B4-BE49-F238E27FC236}">
                <a16:creationId xmlns:a16="http://schemas.microsoft.com/office/drawing/2014/main" id="{5F1E36DD-0FB6-4403-AAEC-C01A135E1D04}"/>
              </a:ext>
            </a:extLst>
          </p:cNvPr>
          <p:cNvCxnSpPr>
            <a:cxnSpLocks/>
          </p:cNvCxnSpPr>
          <p:nvPr/>
        </p:nvCxnSpPr>
        <p:spPr>
          <a:xfrm flipV="1">
            <a:off x="6490001" y="5907380"/>
            <a:ext cx="2489560" cy="48295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C682E52-077A-4F02-AEF3-E10BE9A26165}"/>
              </a:ext>
            </a:extLst>
          </p:cNvPr>
          <p:cNvSpPr txBox="1"/>
          <p:nvPr/>
        </p:nvSpPr>
        <p:spPr>
          <a:xfrm>
            <a:off x="6990374" y="4994256"/>
            <a:ext cx="497252" cy="707886"/>
          </a:xfrm>
          <a:prstGeom prst="rect">
            <a:avLst/>
          </a:prstGeom>
          <a:noFill/>
        </p:spPr>
        <p:txBody>
          <a:bodyPr wrap="square" rtlCol="0">
            <a:spAutoFit/>
          </a:bodyPr>
          <a:lstStyle/>
          <a:p>
            <a:r>
              <a:rPr lang="en-US" sz="4000" b="1" dirty="0"/>
              <a:t>?</a:t>
            </a:r>
          </a:p>
        </p:txBody>
      </p:sp>
      <p:cxnSp>
        <p:nvCxnSpPr>
          <p:cNvPr id="20" name="Straight Connector 19">
            <a:extLst>
              <a:ext uri="{FF2B5EF4-FFF2-40B4-BE49-F238E27FC236}">
                <a16:creationId xmlns:a16="http://schemas.microsoft.com/office/drawing/2014/main" id="{03A09DC1-1C7E-4D2D-A6DB-F6C368CB172F}"/>
              </a:ext>
            </a:extLst>
          </p:cNvPr>
          <p:cNvCxnSpPr>
            <a:cxnSpLocks/>
          </p:cNvCxnSpPr>
          <p:nvPr/>
        </p:nvCxnSpPr>
        <p:spPr>
          <a:xfrm>
            <a:off x="4521350" y="6184612"/>
            <a:ext cx="1570586" cy="184664"/>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25" name="Picture 2" descr="http://savouringthegospel.files.wordpress.com/2012/02/protestantism-matthew-henry.jpg">
            <a:extLst>
              <a:ext uri="{FF2B5EF4-FFF2-40B4-BE49-F238E27FC236}">
                <a16:creationId xmlns:a16="http://schemas.microsoft.com/office/drawing/2014/main" id="{6DCF8826-7E1D-47F0-AA79-0999C08F02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772" y="673387"/>
            <a:ext cx="3026773" cy="29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C8ECB1D-3CA7-46CA-9731-976B51077875}"/>
              </a:ext>
            </a:extLst>
          </p:cNvPr>
          <p:cNvSpPr txBox="1"/>
          <p:nvPr/>
        </p:nvSpPr>
        <p:spPr>
          <a:xfrm>
            <a:off x="130772" y="4114800"/>
            <a:ext cx="2994888" cy="1015663"/>
          </a:xfrm>
          <a:prstGeom prst="rect">
            <a:avLst/>
          </a:prstGeom>
          <a:noFill/>
        </p:spPr>
        <p:txBody>
          <a:bodyPr wrap="square" rtlCol="0">
            <a:spAutoFit/>
          </a:bodyPr>
          <a:lstStyle/>
          <a:p>
            <a:pPr algn="ctr"/>
            <a:r>
              <a:rPr lang="en-US" sz="3200" dirty="0">
                <a:solidFill>
                  <a:schemeClr val="bg1"/>
                </a:solidFill>
              </a:rPr>
              <a:t>Matthew Henry</a:t>
            </a:r>
          </a:p>
          <a:p>
            <a:pPr algn="ctr"/>
            <a:r>
              <a:rPr lang="en-US" sz="2800" dirty="0">
                <a:solidFill>
                  <a:schemeClr val="bg1"/>
                </a:solidFill>
              </a:rPr>
              <a:t>1662 - 1714</a:t>
            </a:r>
          </a:p>
        </p:txBody>
      </p:sp>
    </p:spTree>
    <p:extLst>
      <p:ext uri="{BB962C8B-B14F-4D97-AF65-F5344CB8AC3E}">
        <p14:creationId xmlns:p14="http://schemas.microsoft.com/office/powerpoint/2010/main" val="5467879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47700" y="667321"/>
            <a:ext cx="1089660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Bible prophecy teachers quite rightly saw the connection between the </a:t>
            </a:r>
            <a:r>
              <a:rPr lang="en-US" altLang="en-US" sz="4400" b="1" i="1" dirty="0">
                <a:solidFill>
                  <a:srgbClr val="FFFF00"/>
                </a:solidFill>
              </a:rPr>
              <a:t>ten toes </a:t>
            </a:r>
            <a:r>
              <a:rPr lang="en-US" altLang="en-US" sz="4400" dirty="0">
                <a:solidFill>
                  <a:srgbClr val="FFC000"/>
                </a:solidFill>
              </a:rPr>
              <a:t>on the image in </a:t>
            </a:r>
            <a:r>
              <a:rPr lang="en-US" altLang="en-US" sz="4400" dirty="0">
                <a:solidFill>
                  <a:schemeClr val="bg1"/>
                </a:solidFill>
              </a:rPr>
              <a:t>Daniel 2</a:t>
            </a:r>
            <a:r>
              <a:rPr lang="en-US" altLang="en-US" sz="4400" dirty="0">
                <a:solidFill>
                  <a:srgbClr val="FFC000"/>
                </a:solidFill>
              </a:rPr>
              <a:t> and </a:t>
            </a:r>
            <a:r>
              <a:rPr lang="en-US" altLang="en-US" sz="4400" b="1" i="1" dirty="0">
                <a:solidFill>
                  <a:srgbClr val="FFFF00"/>
                </a:solidFill>
              </a:rPr>
              <a:t>ten horns </a:t>
            </a:r>
            <a:r>
              <a:rPr lang="en-US" altLang="en-US" sz="4400" dirty="0">
                <a:solidFill>
                  <a:srgbClr val="FFC000"/>
                </a:solidFill>
              </a:rPr>
              <a:t>on the fourth beast of </a:t>
            </a:r>
            <a:r>
              <a:rPr lang="en-US" altLang="en-US" sz="4400" dirty="0">
                <a:solidFill>
                  <a:schemeClr val="bg1"/>
                </a:solidFill>
              </a:rPr>
              <a:t>Daniel 7</a:t>
            </a:r>
            <a:r>
              <a:rPr lang="en-US" altLang="en-US" sz="4400" dirty="0">
                <a:solidFill>
                  <a:srgbClr val="FFC000"/>
                </a:solidFill>
              </a:rPr>
              <a:t>. They surmised, quite correctly, that in each vision the ten toes and ten horns symbolized gentile powers of the </a:t>
            </a:r>
            <a:r>
              <a:rPr lang="en-US" altLang="en-US" sz="4400" dirty="0">
                <a:solidFill>
                  <a:srgbClr val="FFFF00"/>
                </a:solidFill>
              </a:rPr>
              <a:t>latter days</a:t>
            </a:r>
            <a:r>
              <a:rPr lang="en-US" altLang="en-US" sz="4400" dirty="0">
                <a:solidFill>
                  <a:srgbClr val="FFC000"/>
                </a:solidFill>
              </a:rPr>
              <a:t>. So there was indeed a valid connection here, but only at the </a:t>
            </a:r>
            <a:r>
              <a:rPr lang="en-US" altLang="en-US" sz="4400" b="1" i="1" dirty="0">
                <a:solidFill>
                  <a:srgbClr val="FFFF00"/>
                </a:solidFill>
              </a:rPr>
              <a:t>tail end </a:t>
            </a:r>
            <a:r>
              <a:rPr lang="en-US" altLang="en-US" sz="4400" dirty="0">
                <a:solidFill>
                  <a:srgbClr val="FFC000"/>
                </a:solidFill>
              </a:rPr>
              <a:t>of each vision. </a:t>
            </a:r>
          </a:p>
        </p:txBody>
      </p:sp>
    </p:spTree>
    <p:extLst>
      <p:ext uri="{BB962C8B-B14F-4D97-AF65-F5344CB8AC3E}">
        <p14:creationId xmlns:p14="http://schemas.microsoft.com/office/powerpoint/2010/main" val="41961930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D:\00 IMAGES for PowerPoint\daniel_dream_image_feet_iron_cl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46427"/>
            <a:ext cx="45720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2" y="3124200"/>
            <a:ext cx="4759325"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0468" name="TextBox 1"/>
          <p:cNvSpPr txBox="1">
            <a:spLocks noChangeArrowheads="1"/>
          </p:cNvSpPr>
          <p:nvPr/>
        </p:nvSpPr>
        <p:spPr bwMode="auto">
          <a:xfrm>
            <a:off x="6677025" y="457202"/>
            <a:ext cx="3749736" cy="2554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4000" b="1" dirty="0">
                <a:solidFill>
                  <a:srgbClr val="FF0000"/>
                </a:solidFill>
              </a:rPr>
              <a:t>Ten </a:t>
            </a:r>
            <a:r>
              <a:rPr lang="en-US" altLang="en-US" sz="4000" b="1" dirty="0">
                <a:solidFill>
                  <a:srgbClr val="FFC000"/>
                </a:solidFill>
              </a:rPr>
              <a:t>Horns</a:t>
            </a:r>
          </a:p>
          <a:p>
            <a:r>
              <a:rPr lang="en-US" altLang="en-US" sz="4000" dirty="0">
                <a:solidFill>
                  <a:schemeClr val="bg1"/>
                </a:solidFill>
              </a:rPr>
              <a:t>Daniel 7:7</a:t>
            </a:r>
          </a:p>
          <a:p>
            <a:r>
              <a:rPr lang="en-US" altLang="en-US" sz="4000" dirty="0">
                <a:solidFill>
                  <a:schemeClr val="bg1"/>
                </a:solidFill>
              </a:rPr>
              <a:t>Revelation 13:1</a:t>
            </a:r>
          </a:p>
          <a:p>
            <a:r>
              <a:rPr lang="en-US" altLang="en-US" sz="4000" dirty="0">
                <a:solidFill>
                  <a:schemeClr val="bg1"/>
                </a:solidFill>
              </a:rPr>
              <a:t>Revelation 17:3</a:t>
            </a:r>
          </a:p>
        </p:txBody>
      </p:sp>
      <p:sp>
        <p:nvSpPr>
          <p:cNvPr id="190469" name="TextBox 4"/>
          <p:cNvSpPr txBox="1">
            <a:spLocks noChangeArrowheads="1"/>
          </p:cNvSpPr>
          <p:nvPr/>
        </p:nvSpPr>
        <p:spPr bwMode="auto">
          <a:xfrm>
            <a:off x="1819276" y="446091"/>
            <a:ext cx="3522110" cy="1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4000" b="1" dirty="0">
                <a:solidFill>
                  <a:srgbClr val="FF0000"/>
                </a:solidFill>
              </a:rPr>
              <a:t>Ten </a:t>
            </a:r>
            <a:r>
              <a:rPr lang="en-US" altLang="en-US" sz="4000" b="1" dirty="0">
                <a:solidFill>
                  <a:srgbClr val="FFC000"/>
                </a:solidFill>
              </a:rPr>
              <a:t>Toes</a:t>
            </a:r>
          </a:p>
          <a:p>
            <a:r>
              <a:rPr lang="en-US" altLang="en-US" sz="4000" dirty="0">
                <a:solidFill>
                  <a:schemeClr val="bg1"/>
                </a:solidFill>
              </a:rPr>
              <a:t>Daniel 2:33-34</a:t>
            </a:r>
          </a:p>
        </p:txBody>
      </p:sp>
    </p:spTree>
    <p:extLst>
      <p:ext uri="{BB962C8B-B14F-4D97-AF65-F5344CB8AC3E}">
        <p14:creationId xmlns:p14="http://schemas.microsoft.com/office/powerpoint/2010/main" val="11297450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28650" y="328767"/>
            <a:ext cx="109347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However, there is </a:t>
            </a:r>
            <a:r>
              <a:rPr lang="en-US" altLang="en-US" sz="4400" i="1" dirty="0">
                <a:solidFill>
                  <a:srgbClr val="FFFF00"/>
                </a:solidFill>
              </a:rPr>
              <a:t>no Biblical reason</a:t>
            </a:r>
            <a:r>
              <a:rPr lang="en-US" altLang="en-US" sz="4400" dirty="0">
                <a:solidFill>
                  <a:srgbClr val="FFC000"/>
                </a:solidFill>
              </a:rPr>
              <a:t> to affirm that the dream of King Nebuchadnezzar in </a:t>
            </a:r>
            <a:r>
              <a:rPr lang="en-US" altLang="en-US" sz="4400" dirty="0">
                <a:solidFill>
                  <a:schemeClr val="bg1"/>
                </a:solidFill>
              </a:rPr>
              <a:t>Daniel 2</a:t>
            </a:r>
            <a:r>
              <a:rPr lang="en-US" altLang="en-US" sz="4400" dirty="0">
                <a:solidFill>
                  <a:srgbClr val="FFC000"/>
                </a:solidFill>
              </a:rPr>
              <a:t> and the dream of Daniel in </a:t>
            </a:r>
            <a:r>
              <a:rPr lang="en-US" altLang="en-US" sz="4400" dirty="0">
                <a:solidFill>
                  <a:schemeClr val="bg1"/>
                </a:solidFill>
              </a:rPr>
              <a:t>Daniel 7</a:t>
            </a:r>
            <a:r>
              <a:rPr lang="en-US" altLang="en-US" sz="4400" dirty="0">
                <a:solidFill>
                  <a:srgbClr val="FFC000"/>
                </a:solidFill>
              </a:rPr>
              <a:t> are parallel at </a:t>
            </a:r>
            <a:r>
              <a:rPr lang="en-US" altLang="en-US" sz="4400" b="1" i="1" dirty="0">
                <a:solidFill>
                  <a:srgbClr val="FFFF00"/>
                </a:solidFill>
              </a:rPr>
              <a:t>ALL</a:t>
            </a:r>
            <a:r>
              <a:rPr lang="en-US" altLang="en-US" sz="4400" dirty="0">
                <a:solidFill>
                  <a:srgbClr val="FFC000"/>
                </a:solidFill>
              </a:rPr>
              <a:t> levels. Nevertheless, modern commentators continue with Matthew Henry’s interpretation. In fact the vast majority of Bible prophecy teachers to this day continue to insist that the two dreams are telling the very same story but using different imagery. </a:t>
            </a:r>
          </a:p>
        </p:txBody>
      </p:sp>
    </p:spTree>
    <p:extLst>
      <p:ext uri="{BB962C8B-B14F-4D97-AF65-F5344CB8AC3E}">
        <p14:creationId xmlns:p14="http://schemas.microsoft.com/office/powerpoint/2010/main" val="15869110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gwfin_000.Samsung-Laptop\Desktop\daniel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37172"/>
            <a:ext cx="4343400" cy="61208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95400" y="990601"/>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BABYLON</a:t>
            </a:r>
          </a:p>
        </p:txBody>
      </p:sp>
      <p:sp>
        <p:nvSpPr>
          <p:cNvPr id="4" name="TextBox 3"/>
          <p:cNvSpPr txBox="1"/>
          <p:nvPr/>
        </p:nvSpPr>
        <p:spPr>
          <a:xfrm>
            <a:off x="1295400" y="2224138"/>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MEDO-PERSIA</a:t>
            </a:r>
          </a:p>
        </p:txBody>
      </p:sp>
      <p:sp>
        <p:nvSpPr>
          <p:cNvPr id="5" name="TextBox 4"/>
          <p:cNvSpPr txBox="1"/>
          <p:nvPr/>
        </p:nvSpPr>
        <p:spPr>
          <a:xfrm>
            <a:off x="1283299" y="3487242"/>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GREECE</a:t>
            </a:r>
          </a:p>
        </p:txBody>
      </p:sp>
      <p:sp>
        <p:nvSpPr>
          <p:cNvPr id="6" name="TextBox 5"/>
          <p:cNvSpPr txBox="1"/>
          <p:nvPr/>
        </p:nvSpPr>
        <p:spPr>
          <a:xfrm>
            <a:off x="1295400" y="4648201"/>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ROME</a:t>
            </a:r>
          </a:p>
        </p:txBody>
      </p:sp>
      <p:sp>
        <p:nvSpPr>
          <p:cNvPr id="10" name="TextBox 9"/>
          <p:cNvSpPr txBox="1"/>
          <p:nvPr/>
        </p:nvSpPr>
        <p:spPr>
          <a:xfrm>
            <a:off x="1130898" y="134473"/>
            <a:ext cx="4343400" cy="584771"/>
          </a:xfrm>
          <a:prstGeom prst="rect">
            <a:avLst/>
          </a:prstGeom>
          <a:noFill/>
        </p:spPr>
        <p:txBody>
          <a:bodyPr wrap="square" lIns="91436" tIns="45718" rIns="91436" bIns="45718" rtlCol="0">
            <a:spAutoFit/>
          </a:bodyPr>
          <a:lstStyle/>
          <a:p>
            <a:pPr algn="ctr"/>
            <a:r>
              <a:rPr lang="en-US" sz="3200" b="1" dirty="0">
                <a:solidFill>
                  <a:srgbClr val="FFFF00"/>
                </a:solidFill>
              </a:rPr>
              <a:t>DANIEL CHAPTER 2</a:t>
            </a:r>
          </a:p>
        </p:txBody>
      </p:sp>
      <p:sp>
        <p:nvSpPr>
          <p:cNvPr id="12" name="TextBox 11"/>
          <p:cNvSpPr txBox="1"/>
          <p:nvPr/>
        </p:nvSpPr>
        <p:spPr>
          <a:xfrm>
            <a:off x="6400801" y="152401"/>
            <a:ext cx="4648200" cy="584771"/>
          </a:xfrm>
          <a:prstGeom prst="rect">
            <a:avLst/>
          </a:prstGeom>
          <a:noFill/>
        </p:spPr>
        <p:txBody>
          <a:bodyPr wrap="square" lIns="91436" tIns="45718" rIns="91436" bIns="45718" rtlCol="0">
            <a:spAutoFit/>
          </a:bodyPr>
          <a:lstStyle/>
          <a:p>
            <a:pPr algn="ctr"/>
            <a:r>
              <a:rPr lang="en-US" sz="3200" b="1" dirty="0">
                <a:solidFill>
                  <a:srgbClr val="FFFF00"/>
                </a:solidFill>
              </a:rPr>
              <a:t>DANIEL CHAPTER 7</a:t>
            </a:r>
          </a:p>
        </p:txBody>
      </p:sp>
      <p:pic>
        <p:nvPicPr>
          <p:cNvPr id="665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719247"/>
            <a:ext cx="4191000" cy="6087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283299" y="990601"/>
            <a:ext cx="20193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BABYLON</a:t>
            </a:r>
          </a:p>
        </p:txBody>
      </p:sp>
      <p:cxnSp>
        <p:nvCxnSpPr>
          <p:cNvPr id="11" name="Straight Connector 10">
            <a:extLst>
              <a:ext uri="{FF2B5EF4-FFF2-40B4-BE49-F238E27FC236}">
                <a16:creationId xmlns:a16="http://schemas.microsoft.com/office/drawing/2014/main" id="{2C812F57-3AF5-47BF-819A-9239D31539D8}"/>
              </a:ext>
            </a:extLst>
          </p:cNvPr>
          <p:cNvCxnSpPr>
            <a:cxnSpLocks/>
          </p:cNvCxnSpPr>
          <p:nvPr/>
        </p:nvCxnSpPr>
        <p:spPr>
          <a:xfrm>
            <a:off x="4699300" y="1353659"/>
            <a:ext cx="2615900" cy="627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D05D484-5871-4D12-BC17-7056B3476D90}"/>
              </a:ext>
            </a:extLst>
          </p:cNvPr>
          <p:cNvCxnSpPr>
            <a:cxnSpLocks/>
          </p:cNvCxnSpPr>
          <p:nvPr/>
        </p:nvCxnSpPr>
        <p:spPr>
          <a:xfrm>
            <a:off x="4699300" y="2514600"/>
            <a:ext cx="2539700" cy="60960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5475A36-E5CB-455C-AE66-578D187A3591}"/>
              </a:ext>
            </a:extLst>
          </p:cNvPr>
          <p:cNvCxnSpPr>
            <a:cxnSpLocks/>
          </p:cNvCxnSpPr>
          <p:nvPr/>
        </p:nvCxnSpPr>
        <p:spPr>
          <a:xfrm>
            <a:off x="4699300" y="3733801"/>
            <a:ext cx="3580109" cy="990599"/>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1AF3301-5FA8-427A-976E-7AA70B6B31A1}"/>
              </a:ext>
            </a:extLst>
          </p:cNvPr>
          <p:cNvSpPr txBox="1"/>
          <p:nvPr/>
        </p:nvSpPr>
        <p:spPr>
          <a:xfrm>
            <a:off x="6987818" y="6138753"/>
            <a:ext cx="3070581" cy="369328"/>
          </a:xfrm>
          <a:prstGeom prst="rect">
            <a:avLst/>
          </a:prstGeom>
          <a:solidFill>
            <a:schemeClr val="tx1">
              <a:lumMod val="95000"/>
              <a:lumOff val="5000"/>
            </a:schemeClr>
          </a:solidFill>
        </p:spPr>
        <p:txBody>
          <a:bodyPr wrap="square" lIns="91436" tIns="45718" rIns="91436" bIns="45718" rtlCol="0">
            <a:spAutoFit/>
          </a:bodyPr>
          <a:lstStyle/>
          <a:p>
            <a:r>
              <a:rPr lang="en-US" b="1" dirty="0">
                <a:solidFill>
                  <a:srgbClr val="FFC000"/>
                </a:solidFill>
              </a:rPr>
              <a:t>REVIVED ROMAN EMPIRE</a:t>
            </a:r>
          </a:p>
        </p:txBody>
      </p:sp>
      <p:cxnSp>
        <p:nvCxnSpPr>
          <p:cNvPr id="28" name="Straight Connector 27">
            <a:extLst>
              <a:ext uri="{FF2B5EF4-FFF2-40B4-BE49-F238E27FC236}">
                <a16:creationId xmlns:a16="http://schemas.microsoft.com/office/drawing/2014/main" id="{01D9F86C-08B8-400E-8865-81B4D8F4E91D}"/>
              </a:ext>
            </a:extLst>
          </p:cNvPr>
          <p:cNvCxnSpPr>
            <a:cxnSpLocks/>
          </p:cNvCxnSpPr>
          <p:nvPr/>
        </p:nvCxnSpPr>
        <p:spPr>
          <a:xfrm>
            <a:off x="4775500" y="5391686"/>
            <a:ext cx="2054850" cy="322072"/>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E1A64B9-2145-42E8-963A-B1E588EB01E9}"/>
              </a:ext>
            </a:extLst>
          </p:cNvPr>
          <p:cNvSpPr txBox="1"/>
          <p:nvPr/>
        </p:nvSpPr>
        <p:spPr>
          <a:xfrm>
            <a:off x="1259236" y="5911305"/>
            <a:ext cx="2602902" cy="646327"/>
          </a:xfrm>
          <a:prstGeom prst="rect">
            <a:avLst/>
          </a:prstGeom>
          <a:solidFill>
            <a:schemeClr val="tx1">
              <a:lumMod val="95000"/>
              <a:lumOff val="5000"/>
            </a:schemeClr>
          </a:solidFill>
        </p:spPr>
        <p:txBody>
          <a:bodyPr wrap="square" lIns="91436" tIns="45718" rIns="91436" bIns="45718" rtlCol="0">
            <a:spAutoFit/>
          </a:bodyPr>
          <a:lstStyle/>
          <a:p>
            <a:r>
              <a:rPr lang="en-US" b="1" dirty="0">
                <a:solidFill>
                  <a:srgbClr val="FFC000"/>
                </a:solidFill>
              </a:rPr>
              <a:t>REVIVED ROMAN     EMPIRE</a:t>
            </a:r>
          </a:p>
        </p:txBody>
      </p:sp>
      <p:cxnSp>
        <p:nvCxnSpPr>
          <p:cNvPr id="33" name="Straight Connector 32">
            <a:extLst>
              <a:ext uri="{FF2B5EF4-FFF2-40B4-BE49-F238E27FC236}">
                <a16:creationId xmlns:a16="http://schemas.microsoft.com/office/drawing/2014/main" id="{5F1E36DD-0FB6-4403-AAEC-C01A135E1D04}"/>
              </a:ext>
            </a:extLst>
          </p:cNvPr>
          <p:cNvCxnSpPr>
            <a:cxnSpLocks/>
          </p:cNvCxnSpPr>
          <p:nvPr/>
        </p:nvCxnSpPr>
        <p:spPr>
          <a:xfrm flipV="1">
            <a:off x="4686301" y="4832866"/>
            <a:ext cx="2628899" cy="167521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C682E52-077A-4F02-AEF3-E10BE9A26165}"/>
              </a:ext>
            </a:extLst>
          </p:cNvPr>
          <p:cNvSpPr txBox="1"/>
          <p:nvPr/>
        </p:nvSpPr>
        <p:spPr>
          <a:xfrm>
            <a:off x="6785224" y="5390977"/>
            <a:ext cx="497252" cy="707886"/>
          </a:xfrm>
          <a:prstGeom prst="rect">
            <a:avLst/>
          </a:prstGeom>
          <a:noFill/>
        </p:spPr>
        <p:txBody>
          <a:bodyPr wrap="square" rtlCol="0">
            <a:spAutoFit/>
          </a:bodyPr>
          <a:lstStyle/>
          <a:p>
            <a:r>
              <a:rPr lang="en-US" sz="4000" b="1" dirty="0"/>
              <a:t>?</a:t>
            </a:r>
          </a:p>
        </p:txBody>
      </p:sp>
      <p:cxnSp>
        <p:nvCxnSpPr>
          <p:cNvPr id="20" name="Straight Connector 19">
            <a:extLst>
              <a:ext uri="{FF2B5EF4-FFF2-40B4-BE49-F238E27FC236}">
                <a16:creationId xmlns:a16="http://schemas.microsoft.com/office/drawing/2014/main" id="{03A09DC1-1C7E-4D2D-A6DB-F6C368CB172F}"/>
              </a:ext>
            </a:extLst>
          </p:cNvPr>
          <p:cNvCxnSpPr>
            <a:cxnSpLocks/>
          </p:cNvCxnSpPr>
          <p:nvPr/>
        </p:nvCxnSpPr>
        <p:spPr>
          <a:xfrm>
            <a:off x="2560687" y="6323417"/>
            <a:ext cx="1570586" cy="184664"/>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4486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33375" y="544210"/>
            <a:ext cx="1152525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In </a:t>
            </a:r>
            <a:r>
              <a:rPr lang="en-US" altLang="en-US" sz="4600" dirty="0">
                <a:solidFill>
                  <a:schemeClr val="bg1"/>
                </a:solidFill>
              </a:rPr>
              <a:t>Daniel 2</a:t>
            </a:r>
            <a:r>
              <a:rPr lang="en-US" altLang="en-US" sz="4600" dirty="0">
                <a:solidFill>
                  <a:srgbClr val="FFC000"/>
                </a:solidFill>
              </a:rPr>
              <a:t> we also see the </a:t>
            </a:r>
            <a:r>
              <a:rPr lang="en-US" altLang="en-US" sz="4600" b="1" i="1" dirty="0">
                <a:solidFill>
                  <a:srgbClr val="C00000"/>
                </a:solidFill>
              </a:rPr>
              <a:t>Smiting Stone</a:t>
            </a:r>
            <a:r>
              <a:rPr lang="en-US" altLang="en-US" sz="4600" dirty="0">
                <a:solidFill>
                  <a:srgbClr val="FFC000"/>
                </a:solidFill>
              </a:rPr>
              <a:t> representing the coming </a:t>
            </a:r>
            <a:r>
              <a:rPr lang="en-US" altLang="en-US" sz="4600" b="1" i="1" dirty="0">
                <a:solidFill>
                  <a:srgbClr val="C00000"/>
                </a:solidFill>
              </a:rPr>
              <a:t>Kingdom of Messiah</a:t>
            </a:r>
            <a:r>
              <a:rPr lang="en-US" altLang="en-US" sz="4600" dirty="0">
                <a:solidFill>
                  <a:srgbClr val="FFC000"/>
                </a:solidFill>
              </a:rPr>
              <a:t>. He will put an end to the destructive man-centered humanistic </a:t>
            </a:r>
            <a:r>
              <a:rPr lang="en-US" altLang="en-US" sz="4600" dirty="0">
                <a:solidFill>
                  <a:srgbClr val="FFFF00"/>
                </a:solidFill>
              </a:rPr>
              <a:t>New World Order</a:t>
            </a:r>
            <a:r>
              <a:rPr lang="en-US" altLang="en-US" sz="4600" dirty="0">
                <a:solidFill>
                  <a:srgbClr val="FFC000"/>
                </a:solidFill>
              </a:rPr>
              <a:t>. He will terminate the rule of the </a:t>
            </a:r>
            <a:r>
              <a:rPr lang="en-US" altLang="en-US" sz="4600" dirty="0">
                <a:solidFill>
                  <a:srgbClr val="FFFF00"/>
                </a:solidFill>
              </a:rPr>
              <a:t>Antichrist</a:t>
            </a:r>
            <a:r>
              <a:rPr lang="en-US" altLang="en-US" sz="4600" dirty="0">
                <a:solidFill>
                  <a:srgbClr val="FFC000"/>
                </a:solidFill>
              </a:rPr>
              <a:t> and </a:t>
            </a:r>
            <a:r>
              <a:rPr lang="en-US" altLang="en-US" sz="4600" dirty="0">
                <a:solidFill>
                  <a:srgbClr val="FFFF00"/>
                </a:solidFill>
              </a:rPr>
              <a:t>False Prophet</a:t>
            </a:r>
            <a:r>
              <a:rPr lang="en-US" altLang="en-US" sz="4600" dirty="0">
                <a:solidFill>
                  <a:srgbClr val="FFC000"/>
                </a:solidFill>
              </a:rPr>
              <a:t>. All this will unfold in the Apocalypse, the Revelation, or the unveiling of Christ as </a:t>
            </a:r>
            <a:r>
              <a:rPr lang="en-US" altLang="en-US" sz="4600" b="1" i="1" dirty="0">
                <a:solidFill>
                  <a:srgbClr val="C00000"/>
                </a:solidFill>
              </a:rPr>
              <a:t>Messiah</a:t>
            </a:r>
            <a:r>
              <a:rPr lang="en-US" altLang="en-US" sz="4600" dirty="0">
                <a:solidFill>
                  <a:srgbClr val="FFC000"/>
                </a:solidFill>
              </a:rPr>
              <a:t> at the close of the age. </a:t>
            </a:r>
          </a:p>
        </p:txBody>
      </p:sp>
    </p:spTree>
    <p:extLst>
      <p:ext uri="{BB962C8B-B14F-4D97-AF65-F5344CB8AC3E}">
        <p14:creationId xmlns:p14="http://schemas.microsoft.com/office/powerpoint/2010/main" val="35320179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gwfin_000.Samsung-Laptop\Desktop\daniel_2.jpg">
            <a:extLst>
              <a:ext uri="{FF2B5EF4-FFF2-40B4-BE49-F238E27FC236}">
                <a16:creationId xmlns:a16="http://schemas.microsoft.com/office/drawing/2014/main" id="{2448F1B3-6ACE-49B1-8B23-493AC1889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84" y="2854277"/>
            <a:ext cx="2612183" cy="37388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gwfin_000.Samsung-Laptop\Documents\00 IMAGES for PowerPoint\daniel2-smiting-stone.jpg">
            <a:extLst>
              <a:ext uri="{FF2B5EF4-FFF2-40B4-BE49-F238E27FC236}">
                <a16:creationId xmlns:a16="http://schemas.microsoft.com/office/drawing/2014/main" id="{916DBA8F-799A-426A-B8CC-40BFE6016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458116"/>
            <a:ext cx="5986095" cy="41350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630582-BAF9-468A-B1A7-F0DDC9C68B7E}"/>
              </a:ext>
            </a:extLst>
          </p:cNvPr>
          <p:cNvSpPr txBox="1"/>
          <p:nvPr/>
        </p:nvSpPr>
        <p:spPr>
          <a:xfrm>
            <a:off x="304800" y="299732"/>
            <a:ext cx="11658600" cy="2554545"/>
          </a:xfrm>
          <a:prstGeom prst="rect">
            <a:avLst/>
          </a:prstGeom>
          <a:noFill/>
        </p:spPr>
        <p:txBody>
          <a:bodyPr wrap="square" rtlCol="0">
            <a:spAutoFit/>
          </a:bodyPr>
          <a:lstStyle/>
          <a:p>
            <a:r>
              <a:rPr lang="en-US" sz="3200" dirty="0">
                <a:solidFill>
                  <a:schemeClr val="bg1"/>
                </a:solidFill>
              </a:rPr>
              <a:t>Daniel 2:34</a:t>
            </a:r>
            <a:r>
              <a:rPr lang="en-US" sz="3200" dirty="0">
                <a:solidFill>
                  <a:srgbClr val="FFC000"/>
                </a:solidFill>
              </a:rPr>
              <a:t>. Thou </a:t>
            </a:r>
            <a:r>
              <a:rPr lang="en-US" sz="3200" dirty="0" err="1">
                <a:solidFill>
                  <a:srgbClr val="FFC000"/>
                </a:solidFill>
              </a:rPr>
              <a:t>sawest</a:t>
            </a:r>
            <a:r>
              <a:rPr lang="en-US" sz="3200" dirty="0">
                <a:solidFill>
                  <a:srgbClr val="FFC000"/>
                </a:solidFill>
              </a:rPr>
              <a:t> till that a stone was cut out without hands, which smote the image upon his feet </a:t>
            </a:r>
            <a:r>
              <a:rPr lang="en-US" sz="3200" i="1" dirty="0">
                <a:solidFill>
                  <a:srgbClr val="FFC000"/>
                </a:solidFill>
              </a:rPr>
              <a:t>that were</a:t>
            </a:r>
            <a:r>
              <a:rPr lang="en-US" sz="3200" dirty="0">
                <a:solidFill>
                  <a:srgbClr val="FFC000"/>
                </a:solidFill>
              </a:rPr>
              <a:t> of iron and clay, and brake them to pieces.  </a:t>
            </a:r>
            <a:r>
              <a:rPr lang="en-US" sz="3200" dirty="0">
                <a:solidFill>
                  <a:schemeClr val="bg1"/>
                </a:solidFill>
              </a:rPr>
              <a:t>35</a:t>
            </a:r>
            <a:r>
              <a:rPr lang="en-US" sz="3200" dirty="0">
                <a:solidFill>
                  <a:srgbClr val="FFC000"/>
                </a:solidFill>
              </a:rPr>
              <a:t> . . . . . . . .  and the stone that smote the image became a great mountain, and </a:t>
            </a:r>
          </a:p>
          <a:p>
            <a:r>
              <a:rPr lang="en-US" sz="3200" dirty="0">
                <a:solidFill>
                  <a:srgbClr val="FFC000"/>
                </a:solidFill>
              </a:rPr>
              <a:t>filled the whole earth.</a:t>
            </a:r>
          </a:p>
        </p:txBody>
      </p:sp>
      <p:sp>
        <p:nvSpPr>
          <p:cNvPr id="3" name="TextBox 2">
            <a:extLst>
              <a:ext uri="{FF2B5EF4-FFF2-40B4-BE49-F238E27FC236}">
                <a16:creationId xmlns:a16="http://schemas.microsoft.com/office/drawing/2014/main" id="{CFCD2D2B-1AAA-470F-961F-3D54FD48B9A9}"/>
              </a:ext>
            </a:extLst>
          </p:cNvPr>
          <p:cNvSpPr txBox="1"/>
          <p:nvPr/>
        </p:nvSpPr>
        <p:spPr>
          <a:xfrm>
            <a:off x="2981151" y="2943669"/>
            <a:ext cx="1095172" cy="369332"/>
          </a:xfrm>
          <a:prstGeom prst="rect">
            <a:avLst/>
          </a:prstGeom>
          <a:noFill/>
        </p:spPr>
        <p:txBody>
          <a:bodyPr wrap="none" rtlCol="0">
            <a:spAutoFit/>
          </a:bodyPr>
          <a:lstStyle/>
          <a:p>
            <a:r>
              <a:rPr lang="en-US" b="1" dirty="0">
                <a:solidFill>
                  <a:schemeClr val="bg1"/>
                </a:solidFill>
              </a:rPr>
              <a:t>605 B.C.</a:t>
            </a:r>
          </a:p>
        </p:txBody>
      </p:sp>
      <p:sp>
        <p:nvSpPr>
          <p:cNvPr id="7" name="TextBox 6">
            <a:extLst>
              <a:ext uri="{FF2B5EF4-FFF2-40B4-BE49-F238E27FC236}">
                <a16:creationId xmlns:a16="http://schemas.microsoft.com/office/drawing/2014/main" id="{82CBEF78-4489-4DF0-9CE5-C127E5CEE25C}"/>
              </a:ext>
            </a:extLst>
          </p:cNvPr>
          <p:cNvSpPr txBox="1"/>
          <p:nvPr/>
        </p:nvSpPr>
        <p:spPr>
          <a:xfrm>
            <a:off x="2981151" y="3733800"/>
            <a:ext cx="1095172" cy="369332"/>
          </a:xfrm>
          <a:prstGeom prst="rect">
            <a:avLst/>
          </a:prstGeom>
          <a:noFill/>
        </p:spPr>
        <p:txBody>
          <a:bodyPr wrap="none" rtlCol="0">
            <a:spAutoFit/>
          </a:bodyPr>
          <a:lstStyle/>
          <a:p>
            <a:r>
              <a:rPr lang="en-US" b="1" dirty="0">
                <a:solidFill>
                  <a:schemeClr val="bg1"/>
                </a:solidFill>
              </a:rPr>
              <a:t>538 B.C.</a:t>
            </a:r>
          </a:p>
        </p:txBody>
      </p:sp>
      <p:sp>
        <p:nvSpPr>
          <p:cNvPr id="8" name="TextBox 7">
            <a:extLst>
              <a:ext uri="{FF2B5EF4-FFF2-40B4-BE49-F238E27FC236}">
                <a16:creationId xmlns:a16="http://schemas.microsoft.com/office/drawing/2014/main" id="{163799FD-3262-4C48-BF59-ADAB11DC502D}"/>
              </a:ext>
            </a:extLst>
          </p:cNvPr>
          <p:cNvSpPr txBox="1"/>
          <p:nvPr/>
        </p:nvSpPr>
        <p:spPr>
          <a:xfrm>
            <a:off x="2975452" y="4564321"/>
            <a:ext cx="1095172" cy="369332"/>
          </a:xfrm>
          <a:prstGeom prst="rect">
            <a:avLst/>
          </a:prstGeom>
          <a:noFill/>
        </p:spPr>
        <p:txBody>
          <a:bodyPr wrap="none" rtlCol="0">
            <a:spAutoFit/>
          </a:bodyPr>
          <a:lstStyle/>
          <a:p>
            <a:r>
              <a:rPr lang="en-US" b="1" dirty="0">
                <a:solidFill>
                  <a:schemeClr val="bg1"/>
                </a:solidFill>
              </a:rPr>
              <a:t>332 B.C.</a:t>
            </a:r>
          </a:p>
        </p:txBody>
      </p:sp>
      <p:sp>
        <p:nvSpPr>
          <p:cNvPr id="9" name="TextBox 8">
            <a:extLst>
              <a:ext uri="{FF2B5EF4-FFF2-40B4-BE49-F238E27FC236}">
                <a16:creationId xmlns:a16="http://schemas.microsoft.com/office/drawing/2014/main" id="{DEBA730B-45BB-4210-9A3B-0C0C6E5A1CB8}"/>
              </a:ext>
            </a:extLst>
          </p:cNvPr>
          <p:cNvSpPr txBox="1"/>
          <p:nvPr/>
        </p:nvSpPr>
        <p:spPr>
          <a:xfrm>
            <a:off x="2949067" y="5486400"/>
            <a:ext cx="1095172" cy="369332"/>
          </a:xfrm>
          <a:prstGeom prst="rect">
            <a:avLst/>
          </a:prstGeom>
          <a:noFill/>
        </p:spPr>
        <p:txBody>
          <a:bodyPr wrap="none" rtlCol="0">
            <a:spAutoFit/>
          </a:bodyPr>
          <a:lstStyle/>
          <a:p>
            <a:r>
              <a:rPr lang="en-US" b="1" dirty="0">
                <a:solidFill>
                  <a:schemeClr val="bg1"/>
                </a:solidFill>
              </a:rPr>
              <a:t>165 B.C.</a:t>
            </a:r>
          </a:p>
        </p:txBody>
      </p:sp>
      <p:sp>
        <p:nvSpPr>
          <p:cNvPr id="10" name="TextBox 9">
            <a:extLst>
              <a:ext uri="{FF2B5EF4-FFF2-40B4-BE49-F238E27FC236}">
                <a16:creationId xmlns:a16="http://schemas.microsoft.com/office/drawing/2014/main" id="{1AC89526-5426-48A5-995A-6628A41F4A51}"/>
              </a:ext>
            </a:extLst>
          </p:cNvPr>
          <p:cNvSpPr txBox="1"/>
          <p:nvPr/>
        </p:nvSpPr>
        <p:spPr>
          <a:xfrm>
            <a:off x="2981807" y="6188936"/>
            <a:ext cx="1560555" cy="369332"/>
          </a:xfrm>
          <a:prstGeom prst="rect">
            <a:avLst/>
          </a:prstGeom>
          <a:noFill/>
        </p:spPr>
        <p:txBody>
          <a:bodyPr wrap="none" rtlCol="0">
            <a:spAutoFit/>
          </a:bodyPr>
          <a:lstStyle/>
          <a:p>
            <a:r>
              <a:rPr lang="en-US" b="1" dirty="0">
                <a:solidFill>
                  <a:schemeClr val="bg1"/>
                </a:solidFill>
              </a:rPr>
              <a:t>21</a:t>
            </a:r>
            <a:r>
              <a:rPr lang="en-US" b="1" baseline="30000" dirty="0">
                <a:solidFill>
                  <a:schemeClr val="bg1"/>
                </a:solidFill>
              </a:rPr>
              <a:t>st</a:t>
            </a:r>
            <a:r>
              <a:rPr lang="en-US" b="1" dirty="0">
                <a:solidFill>
                  <a:schemeClr val="bg1"/>
                </a:solidFill>
              </a:rPr>
              <a:t> Century.</a:t>
            </a:r>
          </a:p>
        </p:txBody>
      </p:sp>
    </p:spTree>
    <p:extLst>
      <p:ext uri="{BB962C8B-B14F-4D97-AF65-F5344CB8AC3E}">
        <p14:creationId xmlns:p14="http://schemas.microsoft.com/office/powerpoint/2010/main" val="24989049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04800" y="544210"/>
            <a:ext cx="1158240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The symbology of the </a:t>
            </a:r>
            <a:r>
              <a:rPr lang="en-US" altLang="en-US" sz="4600" b="1" i="1" dirty="0">
                <a:solidFill>
                  <a:srgbClr val="FFFF00"/>
                </a:solidFill>
              </a:rPr>
              <a:t>iron</a:t>
            </a:r>
            <a:r>
              <a:rPr lang="en-US" altLang="en-US" sz="4600" dirty="0">
                <a:solidFill>
                  <a:srgbClr val="FFC000"/>
                </a:solidFill>
              </a:rPr>
              <a:t> in the feet and ten toes certainly typify </a:t>
            </a:r>
            <a:r>
              <a:rPr lang="en-US" altLang="en-US" sz="4600" b="1" i="1" dirty="0">
                <a:solidFill>
                  <a:srgbClr val="FFFF00"/>
                </a:solidFill>
              </a:rPr>
              <a:t>hard relentless dictatorial Roman </a:t>
            </a:r>
            <a:r>
              <a:rPr lang="en-US" altLang="en-US" sz="4600" dirty="0">
                <a:solidFill>
                  <a:srgbClr val="FFC000"/>
                </a:solidFill>
              </a:rPr>
              <a:t>elements of Rome we saw in past times and in Europe in more recent times. But there is also the matter of the </a:t>
            </a:r>
            <a:r>
              <a:rPr lang="en-US" altLang="en-US" sz="4600" b="1" i="1" dirty="0">
                <a:solidFill>
                  <a:srgbClr val="FFFF00"/>
                </a:solidFill>
              </a:rPr>
              <a:t>miry clay</a:t>
            </a:r>
            <a:r>
              <a:rPr lang="en-US" altLang="en-US" sz="4600" dirty="0">
                <a:solidFill>
                  <a:srgbClr val="FFC000"/>
                </a:solidFill>
              </a:rPr>
              <a:t>. This is a huge new lead for us as we look into the dual nature of the politics of the coming </a:t>
            </a:r>
            <a:r>
              <a:rPr lang="en-US" altLang="en-US" sz="4600" b="1" i="1" dirty="0">
                <a:solidFill>
                  <a:srgbClr val="FFFF00"/>
                </a:solidFill>
              </a:rPr>
              <a:t>New World Order</a:t>
            </a:r>
            <a:r>
              <a:rPr lang="en-US" altLang="en-US" sz="4600" dirty="0">
                <a:solidFill>
                  <a:srgbClr val="FFC000"/>
                </a:solidFill>
              </a:rPr>
              <a:t>. But this will have to wait for a future video. </a:t>
            </a:r>
            <a:endParaRPr lang="en-US" altLang="en-US" sz="4600" b="1" i="1" dirty="0">
              <a:solidFill>
                <a:srgbClr val="FFFF00"/>
              </a:solidFill>
            </a:endParaRPr>
          </a:p>
        </p:txBody>
      </p:sp>
    </p:spTree>
    <p:extLst>
      <p:ext uri="{BB962C8B-B14F-4D97-AF65-F5344CB8AC3E}">
        <p14:creationId xmlns:p14="http://schemas.microsoft.com/office/powerpoint/2010/main" val="10058557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D:\00 IMAGES for PowerPoint\daniel_dream_image_feet_iron_cl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538" y="1981200"/>
            <a:ext cx="7696200" cy="462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69" name="TextBox 4"/>
          <p:cNvSpPr txBox="1">
            <a:spLocks noChangeArrowheads="1"/>
          </p:cNvSpPr>
          <p:nvPr/>
        </p:nvSpPr>
        <p:spPr bwMode="auto">
          <a:xfrm>
            <a:off x="1819276" y="457200"/>
            <a:ext cx="8086724" cy="1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p>
            <a:pPr algn="ctr"/>
            <a:r>
              <a:rPr lang="en-US" altLang="en-US" sz="4000" b="1" dirty="0">
                <a:solidFill>
                  <a:srgbClr val="FFC000"/>
                </a:solidFill>
              </a:rPr>
              <a:t>Feet and Toes of Iron and </a:t>
            </a:r>
          </a:p>
          <a:p>
            <a:pPr algn="ctr"/>
            <a:r>
              <a:rPr lang="en-US" altLang="en-US" sz="4000" b="1" dirty="0">
                <a:solidFill>
                  <a:srgbClr val="FFC000"/>
                </a:solidFill>
              </a:rPr>
              <a:t>Miry Clay  -  </a:t>
            </a:r>
            <a:r>
              <a:rPr lang="en-US" altLang="en-US" sz="4000" dirty="0">
                <a:solidFill>
                  <a:schemeClr val="bg1"/>
                </a:solidFill>
              </a:rPr>
              <a:t>Daniel 2:33-34</a:t>
            </a:r>
          </a:p>
        </p:txBody>
      </p:sp>
    </p:spTree>
    <p:extLst>
      <p:ext uri="{BB962C8B-B14F-4D97-AF65-F5344CB8AC3E}">
        <p14:creationId xmlns:p14="http://schemas.microsoft.com/office/powerpoint/2010/main" val="10831589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800100" y="882765"/>
            <a:ext cx="105918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So here we see the commonly held interpretation of the four beasts of </a:t>
            </a:r>
            <a:r>
              <a:rPr lang="en-US" altLang="en-US" sz="5400" dirty="0">
                <a:solidFill>
                  <a:schemeClr val="bg1"/>
                </a:solidFill>
              </a:rPr>
              <a:t>Daniel chapter 7</a:t>
            </a:r>
            <a:r>
              <a:rPr lang="en-US" altLang="en-US" sz="5400" dirty="0">
                <a:solidFill>
                  <a:srgbClr val="FFC000"/>
                </a:solidFill>
              </a:rPr>
              <a:t>. But is this a valid interpretation based upon a good solid  Biblical foundation?</a:t>
            </a:r>
          </a:p>
          <a:p>
            <a:pPr algn="ctr" eaLnBrk="1" hangingPunct="1">
              <a:spcBef>
                <a:spcPct val="0"/>
              </a:spcBef>
              <a:buFontTx/>
              <a:buNone/>
            </a:pPr>
            <a:r>
              <a:rPr lang="en-US" altLang="en-US" sz="5400" dirty="0">
                <a:solidFill>
                  <a:srgbClr val="FFC000"/>
                </a:solidFill>
              </a:rPr>
              <a:t>And the answer is no.</a:t>
            </a:r>
          </a:p>
        </p:txBody>
      </p:sp>
    </p:spTree>
    <p:extLst>
      <p:ext uri="{BB962C8B-B14F-4D97-AF65-F5344CB8AC3E}">
        <p14:creationId xmlns:p14="http://schemas.microsoft.com/office/powerpoint/2010/main" val="30867597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gwfin_000.Samsung-Laptop\Desktop\standard interpre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3" y="0"/>
            <a:ext cx="10286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0" y="2514600"/>
            <a:ext cx="1371600" cy="369328"/>
          </a:xfrm>
          <a:prstGeom prst="rect">
            <a:avLst/>
          </a:prstGeom>
          <a:solidFill>
            <a:schemeClr val="tx1">
              <a:lumMod val="95000"/>
              <a:lumOff val="5000"/>
            </a:schemeClr>
          </a:solidFill>
        </p:spPr>
        <p:txBody>
          <a:bodyPr wrap="square" lIns="91436" tIns="45718" rIns="91436" bIns="45718" rtlCol="0">
            <a:spAutoFit/>
          </a:bodyPr>
          <a:lstStyle/>
          <a:p>
            <a:pPr algn="ctr"/>
            <a:r>
              <a:rPr lang="en-US" dirty="0">
                <a:solidFill>
                  <a:schemeClr val="bg1"/>
                </a:solidFill>
              </a:rPr>
              <a:t>BABYLON</a:t>
            </a:r>
          </a:p>
        </p:txBody>
      </p:sp>
      <p:sp>
        <p:nvSpPr>
          <p:cNvPr id="2" name="TextBox 1"/>
          <p:cNvSpPr txBox="1"/>
          <p:nvPr/>
        </p:nvSpPr>
        <p:spPr>
          <a:xfrm>
            <a:off x="6879884" y="263561"/>
            <a:ext cx="4196975" cy="769437"/>
          </a:xfrm>
          <a:prstGeom prst="rect">
            <a:avLst/>
          </a:prstGeom>
          <a:noFill/>
        </p:spPr>
        <p:txBody>
          <a:bodyPr wrap="none" lIns="91436" tIns="45718" rIns="91436" bIns="45718" rtlCol="0">
            <a:spAutoFit/>
          </a:bodyPr>
          <a:lstStyle/>
          <a:p>
            <a:pPr algn="ctr"/>
            <a:r>
              <a:rPr lang="en-US" sz="4400" b="1" dirty="0">
                <a:solidFill>
                  <a:srgbClr val="C00000"/>
                </a:solidFill>
              </a:rPr>
              <a:t>(But is it true?)</a:t>
            </a:r>
          </a:p>
        </p:txBody>
      </p:sp>
      <p:sp>
        <p:nvSpPr>
          <p:cNvPr id="5" name="TextBox 4"/>
          <p:cNvSpPr txBox="1"/>
          <p:nvPr/>
        </p:nvSpPr>
        <p:spPr>
          <a:xfrm>
            <a:off x="3200401" y="2693847"/>
            <a:ext cx="1840902"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MEDO-PERSIA</a:t>
            </a:r>
          </a:p>
        </p:txBody>
      </p:sp>
      <p:sp>
        <p:nvSpPr>
          <p:cNvPr id="6" name="TextBox 5"/>
          <p:cNvSpPr txBox="1"/>
          <p:nvPr/>
        </p:nvSpPr>
        <p:spPr>
          <a:xfrm>
            <a:off x="5943600" y="2878513"/>
            <a:ext cx="12954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GREECE</a:t>
            </a:r>
          </a:p>
        </p:txBody>
      </p:sp>
      <p:sp>
        <p:nvSpPr>
          <p:cNvPr id="7" name="TextBox 6"/>
          <p:cNvSpPr txBox="1"/>
          <p:nvPr/>
        </p:nvSpPr>
        <p:spPr>
          <a:xfrm>
            <a:off x="6940839" y="4987955"/>
            <a:ext cx="319278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REVIVED ROMAN  EMPIRE</a:t>
            </a:r>
          </a:p>
        </p:txBody>
      </p:sp>
      <p:sp>
        <p:nvSpPr>
          <p:cNvPr id="4" name="Rectangle 3"/>
          <p:cNvSpPr/>
          <p:nvPr/>
        </p:nvSpPr>
        <p:spPr>
          <a:xfrm>
            <a:off x="10414304" y="6086142"/>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
        <p:nvSpPr>
          <p:cNvPr id="11" name="Rectangle 10"/>
          <p:cNvSpPr/>
          <p:nvPr/>
        </p:nvSpPr>
        <p:spPr>
          <a:xfrm>
            <a:off x="1929118" y="1807450"/>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
        <p:nvSpPr>
          <p:cNvPr id="12" name="Rectangle 11"/>
          <p:cNvSpPr/>
          <p:nvPr/>
        </p:nvSpPr>
        <p:spPr>
          <a:xfrm>
            <a:off x="3840166" y="1908313"/>
            <a:ext cx="393597" cy="830993"/>
          </a:xfrm>
          <a:prstGeom prst="rect">
            <a:avLst/>
          </a:prstGeom>
        </p:spPr>
        <p:txBody>
          <a:bodyPr wrap="square" lIns="91436" tIns="45718" rIns="91436" bIns="45718">
            <a:spAutoFit/>
          </a:bodyPr>
          <a:lstStyle/>
          <a:p>
            <a:r>
              <a:rPr lang="en-US" sz="4800" b="1" dirty="0">
                <a:solidFill>
                  <a:srgbClr val="C00000"/>
                </a:solidFill>
              </a:rPr>
              <a:t>?</a:t>
            </a:r>
            <a:endParaRPr lang="en-US" sz="4800" dirty="0"/>
          </a:p>
        </p:txBody>
      </p:sp>
      <p:sp>
        <p:nvSpPr>
          <p:cNvPr id="13" name="Rectangle 12"/>
          <p:cNvSpPr/>
          <p:nvPr/>
        </p:nvSpPr>
        <p:spPr>
          <a:xfrm>
            <a:off x="6248400" y="2045243"/>
            <a:ext cx="692430" cy="830993"/>
          </a:xfrm>
          <a:prstGeom prst="rect">
            <a:avLst/>
          </a:prstGeom>
        </p:spPr>
        <p:txBody>
          <a:bodyPr wrap="square" lIns="91436" tIns="45718" rIns="91436" bIns="45718">
            <a:spAutoFit/>
          </a:bodyPr>
          <a:lstStyle/>
          <a:p>
            <a:r>
              <a:rPr lang="en-US" sz="4800" b="1" dirty="0">
                <a:solidFill>
                  <a:srgbClr val="C00000"/>
                </a:solidFill>
              </a:rPr>
              <a:t>?</a:t>
            </a:r>
            <a:endParaRPr lang="en-US" sz="4800" dirty="0"/>
          </a:p>
        </p:txBody>
      </p:sp>
      <p:sp>
        <p:nvSpPr>
          <p:cNvPr id="15" name="Rectangle 14">
            <a:extLst>
              <a:ext uri="{FF2B5EF4-FFF2-40B4-BE49-F238E27FC236}">
                <a16:creationId xmlns:a16="http://schemas.microsoft.com/office/drawing/2014/main" id="{47E077C2-5BFF-4D0B-B5E8-8B424D76DEE5}"/>
              </a:ext>
            </a:extLst>
          </p:cNvPr>
          <p:cNvSpPr/>
          <p:nvPr/>
        </p:nvSpPr>
        <p:spPr>
          <a:xfrm>
            <a:off x="1066800" y="5670645"/>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Tree>
    <p:extLst>
      <p:ext uri="{BB962C8B-B14F-4D97-AF65-F5344CB8AC3E}">
        <p14:creationId xmlns:p14="http://schemas.microsoft.com/office/powerpoint/2010/main" val="21889952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45293" y="882765"/>
            <a:ext cx="11301413"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The two dreams are vastly different </a:t>
            </a:r>
          </a:p>
          <a:p>
            <a:pPr algn="ctr" eaLnBrk="1" hangingPunct="1">
              <a:spcBef>
                <a:spcPct val="0"/>
              </a:spcBef>
              <a:buNone/>
            </a:pPr>
            <a:r>
              <a:rPr lang="en-US" altLang="en-US" sz="5400" dirty="0">
                <a:solidFill>
                  <a:srgbClr val="FFC000"/>
                </a:solidFill>
              </a:rPr>
              <a:t>in scope. </a:t>
            </a:r>
            <a:r>
              <a:rPr lang="en-US" altLang="en-US" sz="5400" dirty="0">
                <a:solidFill>
                  <a:schemeClr val="bg1"/>
                </a:solidFill>
              </a:rPr>
              <a:t>Daniel chapter 2 </a:t>
            </a:r>
            <a:r>
              <a:rPr lang="en-US" altLang="en-US" sz="5400" dirty="0">
                <a:solidFill>
                  <a:srgbClr val="FFC000"/>
                </a:solidFill>
              </a:rPr>
              <a:t>gives us a </a:t>
            </a:r>
            <a:r>
              <a:rPr lang="en-US" altLang="en-US" sz="5400" b="1" i="1" dirty="0">
                <a:solidFill>
                  <a:srgbClr val="FFFF00"/>
                </a:solidFill>
              </a:rPr>
              <a:t>wide angle view of history</a:t>
            </a:r>
            <a:r>
              <a:rPr lang="en-US" altLang="en-US" sz="5400" dirty="0">
                <a:solidFill>
                  <a:srgbClr val="FFC000"/>
                </a:solidFill>
              </a:rPr>
              <a:t>. It extends from </a:t>
            </a:r>
            <a:r>
              <a:rPr lang="en-US" altLang="en-US" sz="5400" dirty="0">
                <a:solidFill>
                  <a:srgbClr val="FFFF00"/>
                </a:solidFill>
              </a:rPr>
              <a:t>Babylon</a:t>
            </a:r>
            <a:r>
              <a:rPr lang="en-US" altLang="en-US" sz="5400" dirty="0">
                <a:solidFill>
                  <a:srgbClr val="FFC000"/>
                </a:solidFill>
              </a:rPr>
              <a:t> in the 6</a:t>
            </a:r>
            <a:r>
              <a:rPr lang="en-US" altLang="en-US" sz="5400" baseline="30000" dirty="0">
                <a:solidFill>
                  <a:srgbClr val="FFC000"/>
                </a:solidFill>
              </a:rPr>
              <a:t>th</a:t>
            </a:r>
            <a:r>
              <a:rPr lang="en-US" altLang="en-US" sz="5400" dirty="0">
                <a:solidFill>
                  <a:srgbClr val="FFC000"/>
                </a:solidFill>
              </a:rPr>
              <a:t> Century B.C. and across 26 centuries right on up to the </a:t>
            </a:r>
            <a:r>
              <a:rPr lang="en-US" altLang="en-US" sz="5400" dirty="0">
                <a:solidFill>
                  <a:srgbClr val="FFFF00"/>
                </a:solidFill>
              </a:rPr>
              <a:t>New World Order </a:t>
            </a:r>
            <a:r>
              <a:rPr lang="en-US" altLang="en-US" sz="5400" dirty="0">
                <a:solidFill>
                  <a:srgbClr val="FFC000"/>
                </a:solidFill>
              </a:rPr>
              <a:t>in the latter days. </a:t>
            </a:r>
          </a:p>
        </p:txBody>
      </p:sp>
    </p:spTree>
    <p:extLst>
      <p:ext uri="{BB962C8B-B14F-4D97-AF65-F5344CB8AC3E}">
        <p14:creationId xmlns:p14="http://schemas.microsoft.com/office/powerpoint/2010/main" val="12518784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gwfin_000.Samsung-Laptop\Desktop\daniel_2.jpg">
            <a:extLst>
              <a:ext uri="{FF2B5EF4-FFF2-40B4-BE49-F238E27FC236}">
                <a16:creationId xmlns:a16="http://schemas.microsoft.com/office/drawing/2014/main" id="{2448F1B3-6ACE-49B1-8B23-493AC1889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199" y="142139"/>
            <a:ext cx="4594733" cy="65765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FCD2D2B-1AAA-470F-961F-3D54FD48B9A9}"/>
              </a:ext>
            </a:extLst>
          </p:cNvPr>
          <p:cNvSpPr txBox="1"/>
          <p:nvPr/>
        </p:nvSpPr>
        <p:spPr>
          <a:xfrm>
            <a:off x="96109" y="294488"/>
            <a:ext cx="6219955" cy="769441"/>
          </a:xfrm>
          <a:prstGeom prst="rect">
            <a:avLst/>
          </a:prstGeom>
          <a:solidFill>
            <a:schemeClr val="tx1"/>
          </a:solidFill>
        </p:spPr>
        <p:txBody>
          <a:bodyPr wrap="square" rtlCol="0">
            <a:spAutoFit/>
          </a:bodyPr>
          <a:lstStyle/>
          <a:p>
            <a:r>
              <a:rPr lang="en-US" sz="4400" b="1" dirty="0">
                <a:solidFill>
                  <a:schemeClr val="bg1">
                    <a:lumMod val="95000"/>
                  </a:schemeClr>
                </a:solidFill>
              </a:rPr>
              <a:t>605 B.C.        Babylon</a:t>
            </a:r>
          </a:p>
        </p:txBody>
      </p:sp>
      <p:sp>
        <p:nvSpPr>
          <p:cNvPr id="7" name="TextBox 6">
            <a:extLst>
              <a:ext uri="{FF2B5EF4-FFF2-40B4-BE49-F238E27FC236}">
                <a16:creationId xmlns:a16="http://schemas.microsoft.com/office/drawing/2014/main" id="{82CBEF78-4489-4DF0-9CE5-C127E5CEE25C}"/>
              </a:ext>
            </a:extLst>
          </p:cNvPr>
          <p:cNvSpPr txBox="1"/>
          <p:nvPr/>
        </p:nvSpPr>
        <p:spPr>
          <a:xfrm>
            <a:off x="3104701" y="1888219"/>
            <a:ext cx="1095172" cy="369332"/>
          </a:xfrm>
          <a:prstGeom prst="rect">
            <a:avLst/>
          </a:prstGeom>
          <a:noFill/>
        </p:spPr>
        <p:txBody>
          <a:bodyPr wrap="none" rtlCol="0">
            <a:spAutoFit/>
          </a:bodyPr>
          <a:lstStyle/>
          <a:p>
            <a:r>
              <a:rPr lang="en-US" b="1" dirty="0">
                <a:solidFill>
                  <a:schemeClr val="bg1"/>
                </a:solidFill>
              </a:rPr>
              <a:t>538 B.C.</a:t>
            </a:r>
          </a:p>
        </p:txBody>
      </p:sp>
      <p:sp>
        <p:nvSpPr>
          <p:cNvPr id="8" name="TextBox 7">
            <a:extLst>
              <a:ext uri="{FF2B5EF4-FFF2-40B4-BE49-F238E27FC236}">
                <a16:creationId xmlns:a16="http://schemas.microsoft.com/office/drawing/2014/main" id="{163799FD-3262-4C48-BF59-ADAB11DC502D}"/>
              </a:ext>
            </a:extLst>
          </p:cNvPr>
          <p:cNvSpPr txBox="1"/>
          <p:nvPr/>
        </p:nvSpPr>
        <p:spPr>
          <a:xfrm>
            <a:off x="3214498" y="3244334"/>
            <a:ext cx="1095172" cy="369332"/>
          </a:xfrm>
          <a:prstGeom prst="rect">
            <a:avLst/>
          </a:prstGeom>
          <a:noFill/>
        </p:spPr>
        <p:txBody>
          <a:bodyPr wrap="none" rtlCol="0">
            <a:spAutoFit/>
          </a:bodyPr>
          <a:lstStyle/>
          <a:p>
            <a:r>
              <a:rPr lang="en-US" b="1" dirty="0">
                <a:solidFill>
                  <a:schemeClr val="bg1"/>
                </a:solidFill>
              </a:rPr>
              <a:t>332 B.C.</a:t>
            </a:r>
          </a:p>
        </p:txBody>
      </p:sp>
      <p:sp>
        <p:nvSpPr>
          <p:cNvPr id="10" name="TextBox 9">
            <a:extLst>
              <a:ext uri="{FF2B5EF4-FFF2-40B4-BE49-F238E27FC236}">
                <a16:creationId xmlns:a16="http://schemas.microsoft.com/office/drawing/2014/main" id="{1AC89526-5426-48A5-995A-6628A41F4A51}"/>
              </a:ext>
            </a:extLst>
          </p:cNvPr>
          <p:cNvSpPr txBox="1"/>
          <p:nvPr/>
        </p:nvSpPr>
        <p:spPr>
          <a:xfrm>
            <a:off x="2981806" y="6096000"/>
            <a:ext cx="1560555" cy="369332"/>
          </a:xfrm>
          <a:prstGeom prst="rect">
            <a:avLst/>
          </a:prstGeom>
          <a:noFill/>
        </p:spPr>
        <p:txBody>
          <a:bodyPr wrap="none" rtlCol="0">
            <a:spAutoFit/>
          </a:bodyPr>
          <a:lstStyle/>
          <a:p>
            <a:r>
              <a:rPr lang="en-US" b="1" dirty="0">
                <a:solidFill>
                  <a:schemeClr val="bg1"/>
                </a:solidFill>
              </a:rPr>
              <a:t>21</a:t>
            </a:r>
            <a:r>
              <a:rPr lang="en-US" b="1" baseline="30000" dirty="0">
                <a:solidFill>
                  <a:schemeClr val="bg1"/>
                </a:solidFill>
              </a:rPr>
              <a:t>st</a:t>
            </a:r>
            <a:r>
              <a:rPr lang="en-US" b="1" dirty="0">
                <a:solidFill>
                  <a:schemeClr val="bg1"/>
                </a:solidFill>
              </a:rPr>
              <a:t> Century.</a:t>
            </a:r>
          </a:p>
        </p:txBody>
      </p:sp>
      <p:sp>
        <p:nvSpPr>
          <p:cNvPr id="11" name="TextBox 10">
            <a:extLst>
              <a:ext uri="{FF2B5EF4-FFF2-40B4-BE49-F238E27FC236}">
                <a16:creationId xmlns:a16="http://schemas.microsoft.com/office/drawing/2014/main" id="{023FD257-019D-4B89-A7A6-D9FBE6683BA0}"/>
              </a:ext>
            </a:extLst>
          </p:cNvPr>
          <p:cNvSpPr txBox="1"/>
          <p:nvPr/>
        </p:nvSpPr>
        <p:spPr>
          <a:xfrm>
            <a:off x="96110" y="1629864"/>
            <a:ext cx="6219955" cy="769441"/>
          </a:xfrm>
          <a:prstGeom prst="rect">
            <a:avLst/>
          </a:prstGeom>
          <a:solidFill>
            <a:schemeClr val="tx1"/>
          </a:solidFill>
        </p:spPr>
        <p:txBody>
          <a:bodyPr wrap="square" rtlCol="0">
            <a:spAutoFit/>
          </a:bodyPr>
          <a:lstStyle/>
          <a:p>
            <a:r>
              <a:rPr lang="en-US" sz="4400" b="1" dirty="0">
                <a:solidFill>
                  <a:schemeClr val="bg1">
                    <a:lumMod val="95000"/>
                  </a:schemeClr>
                </a:solidFill>
              </a:rPr>
              <a:t>538 B.C.   </a:t>
            </a:r>
            <a:r>
              <a:rPr lang="en-US" sz="4400" b="1" dirty="0" err="1">
                <a:solidFill>
                  <a:schemeClr val="bg1">
                    <a:lumMod val="95000"/>
                  </a:schemeClr>
                </a:solidFill>
              </a:rPr>
              <a:t>Medo</a:t>
            </a:r>
            <a:r>
              <a:rPr lang="en-US" sz="4400" b="1" dirty="0">
                <a:solidFill>
                  <a:schemeClr val="bg1">
                    <a:lumMod val="95000"/>
                  </a:schemeClr>
                </a:solidFill>
              </a:rPr>
              <a:t>-Persia</a:t>
            </a:r>
          </a:p>
        </p:txBody>
      </p:sp>
      <p:sp>
        <p:nvSpPr>
          <p:cNvPr id="12" name="TextBox 11">
            <a:extLst>
              <a:ext uri="{FF2B5EF4-FFF2-40B4-BE49-F238E27FC236}">
                <a16:creationId xmlns:a16="http://schemas.microsoft.com/office/drawing/2014/main" id="{2D3EDACF-F052-4000-9E42-93E0F9DBD777}"/>
              </a:ext>
            </a:extLst>
          </p:cNvPr>
          <p:cNvSpPr txBox="1"/>
          <p:nvPr/>
        </p:nvSpPr>
        <p:spPr>
          <a:xfrm>
            <a:off x="112930" y="2946938"/>
            <a:ext cx="6203135" cy="769441"/>
          </a:xfrm>
          <a:prstGeom prst="rect">
            <a:avLst/>
          </a:prstGeom>
          <a:solidFill>
            <a:schemeClr val="tx1"/>
          </a:solidFill>
        </p:spPr>
        <p:txBody>
          <a:bodyPr wrap="square" rtlCol="0">
            <a:spAutoFit/>
          </a:bodyPr>
          <a:lstStyle/>
          <a:p>
            <a:r>
              <a:rPr lang="en-US" sz="4400" b="1" dirty="0">
                <a:solidFill>
                  <a:schemeClr val="bg1">
                    <a:lumMod val="95000"/>
                  </a:schemeClr>
                </a:solidFill>
              </a:rPr>
              <a:t>332 B.C.        Greece</a:t>
            </a:r>
          </a:p>
        </p:txBody>
      </p:sp>
      <p:sp>
        <p:nvSpPr>
          <p:cNvPr id="13" name="TextBox 12">
            <a:extLst>
              <a:ext uri="{FF2B5EF4-FFF2-40B4-BE49-F238E27FC236}">
                <a16:creationId xmlns:a16="http://schemas.microsoft.com/office/drawing/2014/main" id="{5B1CEF85-9755-4B2C-ABDC-19ED82C4C97C}"/>
              </a:ext>
            </a:extLst>
          </p:cNvPr>
          <p:cNvSpPr txBox="1"/>
          <p:nvPr/>
        </p:nvSpPr>
        <p:spPr>
          <a:xfrm>
            <a:off x="96109" y="4193136"/>
            <a:ext cx="6219956" cy="769441"/>
          </a:xfrm>
          <a:prstGeom prst="rect">
            <a:avLst/>
          </a:prstGeom>
          <a:solidFill>
            <a:schemeClr val="tx1"/>
          </a:solidFill>
        </p:spPr>
        <p:txBody>
          <a:bodyPr wrap="square" rtlCol="0">
            <a:spAutoFit/>
          </a:bodyPr>
          <a:lstStyle/>
          <a:p>
            <a:r>
              <a:rPr lang="en-US" sz="4400" b="1" dirty="0">
                <a:solidFill>
                  <a:schemeClr val="bg1">
                    <a:lumMod val="95000"/>
                  </a:schemeClr>
                </a:solidFill>
              </a:rPr>
              <a:t>27 B.C.        Rome</a:t>
            </a:r>
          </a:p>
        </p:txBody>
      </p:sp>
      <p:sp>
        <p:nvSpPr>
          <p:cNvPr id="14" name="TextBox 13">
            <a:extLst>
              <a:ext uri="{FF2B5EF4-FFF2-40B4-BE49-F238E27FC236}">
                <a16:creationId xmlns:a16="http://schemas.microsoft.com/office/drawing/2014/main" id="{24E3D17F-71B8-4C6D-A306-7813656FBD4E}"/>
              </a:ext>
            </a:extLst>
          </p:cNvPr>
          <p:cNvSpPr txBox="1"/>
          <p:nvPr/>
        </p:nvSpPr>
        <p:spPr>
          <a:xfrm>
            <a:off x="112930" y="5712500"/>
            <a:ext cx="6203135" cy="769441"/>
          </a:xfrm>
          <a:prstGeom prst="rect">
            <a:avLst/>
          </a:prstGeom>
          <a:solidFill>
            <a:schemeClr val="tx1"/>
          </a:solidFill>
        </p:spPr>
        <p:txBody>
          <a:bodyPr wrap="square" rtlCol="0">
            <a:spAutoFit/>
          </a:bodyPr>
          <a:lstStyle/>
          <a:p>
            <a:r>
              <a:rPr lang="en-US" sz="4400" b="1" dirty="0">
                <a:solidFill>
                  <a:schemeClr val="bg1">
                    <a:lumMod val="95000"/>
                  </a:schemeClr>
                </a:solidFill>
              </a:rPr>
              <a:t>21</a:t>
            </a:r>
            <a:r>
              <a:rPr lang="en-US" sz="4400" b="1" baseline="30000" dirty="0">
                <a:solidFill>
                  <a:schemeClr val="bg1">
                    <a:lumMod val="95000"/>
                  </a:schemeClr>
                </a:solidFill>
              </a:rPr>
              <a:t>st</a:t>
            </a:r>
            <a:r>
              <a:rPr lang="en-US" sz="4400" b="1" dirty="0">
                <a:solidFill>
                  <a:schemeClr val="bg1">
                    <a:lumMod val="95000"/>
                  </a:schemeClr>
                </a:solidFill>
              </a:rPr>
              <a:t> Century    NWO</a:t>
            </a:r>
          </a:p>
        </p:txBody>
      </p:sp>
      <p:sp>
        <p:nvSpPr>
          <p:cNvPr id="4" name="TextBox 3">
            <a:extLst>
              <a:ext uri="{FF2B5EF4-FFF2-40B4-BE49-F238E27FC236}">
                <a16:creationId xmlns:a16="http://schemas.microsoft.com/office/drawing/2014/main" id="{FF4FC564-F808-4DF2-A19A-56EB4D499BF5}"/>
              </a:ext>
            </a:extLst>
          </p:cNvPr>
          <p:cNvSpPr txBox="1"/>
          <p:nvPr/>
        </p:nvSpPr>
        <p:spPr>
          <a:xfrm>
            <a:off x="9340749" y="2367171"/>
            <a:ext cx="2730300" cy="1754326"/>
          </a:xfrm>
          <a:prstGeom prst="rect">
            <a:avLst/>
          </a:prstGeom>
          <a:noFill/>
        </p:spPr>
        <p:txBody>
          <a:bodyPr wrap="square" rtlCol="0">
            <a:spAutoFit/>
          </a:bodyPr>
          <a:lstStyle/>
          <a:p>
            <a:pPr algn="ctr"/>
            <a:r>
              <a:rPr lang="en-US" sz="5400" b="1" dirty="0">
                <a:solidFill>
                  <a:srgbClr val="FFFF00"/>
                </a:solidFill>
              </a:rPr>
              <a:t>2600 </a:t>
            </a:r>
          </a:p>
          <a:p>
            <a:pPr algn="ctr"/>
            <a:r>
              <a:rPr lang="en-US" sz="5400" b="1" dirty="0">
                <a:solidFill>
                  <a:srgbClr val="FFFF00"/>
                </a:solidFill>
              </a:rPr>
              <a:t>Years</a:t>
            </a:r>
          </a:p>
        </p:txBody>
      </p:sp>
      <p:cxnSp>
        <p:nvCxnSpPr>
          <p:cNvPr id="17" name="Straight Arrow Connector 16">
            <a:extLst>
              <a:ext uri="{FF2B5EF4-FFF2-40B4-BE49-F238E27FC236}">
                <a16:creationId xmlns:a16="http://schemas.microsoft.com/office/drawing/2014/main" id="{643BEFD9-5CD6-4939-B217-90A4FD64EDED}"/>
              </a:ext>
            </a:extLst>
          </p:cNvPr>
          <p:cNvCxnSpPr>
            <a:cxnSpLocks/>
            <a:stCxn id="4" idx="0"/>
          </p:cNvCxnSpPr>
          <p:nvPr/>
        </p:nvCxnSpPr>
        <p:spPr>
          <a:xfrm flipV="1">
            <a:off x="10705899" y="142139"/>
            <a:ext cx="0" cy="2225032"/>
          </a:xfrm>
          <a:prstGeom prst="straightConnector1">
            <a:avLst/>
          </a:prstGeom>
          <a:ln w="190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73A1E7D-4873-4459-82BB-35303BB64364}"/>
              </a:ext>
            </a:extLst>
          </p:cNvPr>
          <p:cNvCxnSpPr>
            <a:cxnSpLocks/>
            <a:stCxn id="4" idx="2"/>
          </p:cNvCxnSpPr>
          <p:nvPr/>
        </p:nvCxnSpPr>
        <p:spPr>
          <a:xfrm>
            <a:off x="10705899" y="4121497"/>
            <a:ext cx="0" cy="2343835"/>
          </a:xfrm>
          <a:prstGeom prst="straightConnector1">
            <a:avLst/>
          </a:prstGeom>
          <a:ln w="190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27410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585787" y="1713761"/>
            <a:ext cx="11020425" cy="343047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As we shall discover, </a:t>
            </a:r>
            <a:r>
              <a:rPr lang="en-US" altLang="en-US" sz="5400" dirty="0">
                <a:solidFill>
                  <a:schemeClr val="bg1"/>
                </a:solidFill>
              </a:rPr>
              <a:t>Daniel chapter 7 </a:t>
            </a:r>
            <a:r>
              <a:rPr lang="en-US" altLang="en-US" sz="5400" dirty="0">
                <a:solidFill>
                  <a:srgbClr val="FFC000"/>
                </a:solidFill>
              </a:rPr>
              <a:t>is a </a:t>
            </a:r>
            <a:r>
              <a:rPr lang="en-US" altLang="en-US" sz="5400" b="1" i="1" dirty="0">
                <a:solidFill>
                  <a:srgbClr val="FFFF00"/>
                </a:solidFill>
              </a:rPr>
              <a:t>much narrower</a:t>
            </a:r>
            <a:r>
              <a:rPr lang="en-US" altLang="en-US" sz="5400" dirty="0">
                <a:solidFill>
                  <a:srgbClr val="FFC000"/>
                </a:solidFill>
              </a:rPr>
              <a:t> </a:t>
            </a:r>
            <a:r>
              <a:rPr lang="en-US" altLang="en-US" sz="5400" b="1" i="1" dirty="0">
                <a:solidFill>
                  <a:srgbClr val="FFFF00"/>
                </a:solidFill>
              </a:rPr>
              <a:t>21</a:t>
            </a:r>
            <a:r>
              <a:rPr lang="en-US" altLang="en-US" sz="5400" b="1" i="1" baseline="30000" dirty="0">
                <a:solidFill>
                  <a:srgbClr val="FFFF00"/>
                </a:solidFill>
              </a:rPr>
              <a:t>st</a:t>
            </a:r>
            <a:r>
              <a:rPr lang="en-US" altLang="en-US" sz="5400" b="1" i="1" dirty="0">
                <a:solidFill>
                  <a:srgbClr val="FFFF00"/>
                </a:solidFill>
              </a:rPr>
              <a:t> Century view of history</a:t>
            </a:r>
            <a:r>
              <a:rPr lang="en-US" altLang="en-US" sz="5400" b="1" i="1" dirty="0">
                <a:solidFill>
                  <a:srgbClr val="FFC000"/>
                </a:solidFill>
              </a:rPr>
              <a:t> </a:t>
            </a:r>
            <a:r>
              <a:rPr lang="en-US" altLang="en-US" sz="5400" dirty="0">
                <a:solidFill>
                  <a:srgbClr val="FFC000"/>
                </a:solidFill>
              </a:rPr>
              <a:t>nestled in the </a:t>
            </a:r>
            <a:r>
              <a:rPr lang="en-US" altLang="en-US" sz="5400" dirty="0">
                <a:solidFill>
                  <a:srgbClr val="FFFF00"/>
                </a:solidFill>
              </a:rPr>
              <a:t>end-time drama</a:t>
            </a:r>
            <a:r>
              <a:rPr lang="en-US" altLang="en-US" sz="5400" dirty="0">
                <a:solidFill>
                  <a:srgbClr val="FFC000"/>
                </a:solidFill>
              </a:rPr>
              <a:t> right at the </a:t>
            </a:r>
            <a:r>
              <a:rPr lang="en-US" altLang="en-US" sz="5400" dirty="0">
                <a:solidFill>
                  <a:srgbClr val="FFFF00"/>
                </a:solidFill>
              </a:rPr>
              <a:t>close of the age</a:t>
            </a:r>
            <a:r>
              <a:rPr lang="en-US" altLang="en-US" sz="5400" dirty="0">
                <a:solidFill>
                  <a:srgbClr val="FFC000"/>
                </a:solidFill>
              </a:rPr>
              <a:t>. </a:t>
            </a:r>
          </a:p>
        </p:txBody>
      </p:sp>
    </p:spTree>
    <p:extLst>
      <p:ext uri="{BB962C8B-B14F-4D97-AF65-F5344CB8AC3E}">
        <p14:creationId xmlns:p14="http://schemas.microsoft.com/office/powerpoint/2010/main" val="35610651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ndtime.com/wp-content/uploads/four-beasts.png">
            <a:extLst>
              <a:ext uri="{FF2B5EF4-FFF2-40B4-BE49-F238E27FC236}">
                <a16:creationId xmlns:a16="http://schemas.microsoft.com/office/drawing/2014/main" id="{1CEB8D02-CE7F-4B4F-B1E5-C9BC7E83F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899" y="194241"/>
            <a:ext cx="8458201" cy="646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8759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221045"/>
            <a:ext cx="11506200"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000" dirty="0">
                <a:solidFill>
                  <a:srgbClr val="FFC000"/>
                </a:solidFill>
              </a:rPr>
              <a:t>As the </a:t>
            </a:r>
            <a:r>
              <a:rPr lang="en-US" altLang="en-US" sz="4000" dirty="0">
                <a:solidFill>
                  <a:schemeClr val="bg1"/>
                </a:solidFill>
              </a:rPr>
              <a:t>book of Daniel </a:t>
            </a:r>
            <a:r>
              <a:rPr lang="en-US" altLang="en-US" sz="4000" dirty="0">
                <a:solidFill>
                  <a:srgbClr val="FFC000"/>
                </a:solidFill>
              </a:rPr>
              <a:t>ends in </a:t>
            </a:r>
            <a:r>
              <a:rPr lang="en-US" altLang="en-US" sz="4000" dirty="0">
                <a:solidFill>
                  <a:schemeClr val="bg1"/>
                </a:solidFill>
              </a:rPr>
              <a:t>chapter 12</a:t>
            </a:r>
            <a:r>
              <a:rPr lang="en-US" altLang="en-US" sz="4000" dirty="0">
                <a:solidFill>
                  <a:srgbClr val="FFC000"/>
                </a:solidFill>
              </a:rPr>
              <a:t> the angel Gabriel tells Daniel to </a:t>
            </a:r>
            <a:r>
              <a:rPr lang="en-US" altLang="en-US" sz="4000" b="1" i="1" dirty="0">
                <a:solidFill>
                  <a:srgbClr val="FFFF00"/>
                </a:solidFill>
              </a:rPr>
              <a:t>“seal up the book” </a:t>
            </a:r>
            <a:r>
              <a:rPr lang="en-US" altLang="en-US" sz="4000" dirty="0">
                <a:solidFill>
                  <a:srgbClr val="FFC000"/>
                </a:solidFill>
              </a:rPr>
              <a:t>(in secret) </a:t>
            </a:r>
            <a:r>
              <a:rPr lang="en-US" altLang="en-US" sz="4000" b="1" i="1" dirty="0">
                <a:solidFill>
                  <a:srgbClr val="FFFF00"/>
                </a:solidFill>
              </a:rPr>
              <a:t>“until</a:t>
            </a:r>
            <a:r>
              <a:rPr lang="en-US" altLang="en-US" sz="4000" dirty="0">
                <a:solidFill>
                  <a:srgbClr val="FFC000"/>
                </a:solidFill>
              </a:rPr>
              <a:t> </a:t>
            </a:r>
            <a:r>
              <a:rPr lang="en-US" altLang="en-US" sz="4000" b="1" i="1" dirty="0">
                <a:solidFill>
                  <a:srgbClr val="FFFF00"/>
                </a:solidFill>
              </a:rPr>
              <a:t>the time of the end”. </a:t>
            </a:r>
            <a:r>
              <a:rPr lang="en-US" altLang="en-US" sz="4000" dirty="0">
                <a:solidFill>
                  <a:srgbClr val="FFC000"/>
                </a:solidFill>
              </a:rPr>
              <a:t>Gabriel told him that the message he was given, cloaked in mystery as it was, was to </a:t>
            </a:r>
            <a:r>
              <a:rPr lang="en-US" altLang="en-US" sz="4000" b="1" i="1" dirty="0">
                <a:solidFill>
                  <a:srgbClr val="FFFF00"/>
                </a:solidFill>
              </a:rPr>
              <a:t>remain sealed</a:t>
            </a:r>
            <a:r>
              <a:rPr lang="en-US" altLang="en-US" sz="4000" dirty="0">
                <a:solidFill>
                  <a:srgbClr val="FFC000"/>
                </a:solidFill>
              </a:rPr>
              <a:t>. The prophesies in the book would be </a:t>
            </a:r>
            <a:r>
              <a:rPr lang="en-US" altLang="en-US" sz="4000" dirty="0">
                <a:solidFill>
                  <a:srgbClr val="FFFF00"/>
                </a:solidFill>
              </a:rPr>
              <a:t>unsealed</a:t>
            </a:r>
            <a:r>
              <a:rPr lang="en-US" altLang="en-US" sz="4000" dirty="0">
                <a:solidFill>
                  <a:srgbClr val="FFC000"/>
                </a:solidFill>
              </a:rPr>
              <a:t> as the covenant people of God came into </a:t>
            </a:r>
            <a:r>
              <a:rPr lang="en-US" altLang="en-US" sz="4000" b="1" i="1" dirty="0">
                <a:solidFill>
                  <a:srgbClr val="FFFF00"/>
                </a:solidFill>
              </a:rPr>
              <a:t>”the time of the end”</a:t>
            </a:r>
            <a:r>
              <a:rPr lang="en-US" altLang="en-US" sz="4000" dirty="0">
                <a:solidFill>
                  <a:srgbClr val="FFC000"/>
                </a:solidFill>
              </a:rPr>
              <a:t>. This would be in </a:t>
            </a:r>
          </a:p>
          <a:p>
            <a:pPr algn="ctr" eaLnBrk="1" hangingPunct="1">
              <a:spcBef>
                <a:spcPct val="0"/>
              </a:spcBef>
              <a:buNone/>
            </a:pPr>
            <a:r>
              <a:rPr lang="en-US" altLang="en-US" sz="4000" dirty="0">
                <a:solidFill>
                  <a:srgbClr val="FFC000"/>
                </a:solidFill>
              </a:rPr>
              <a:t>the time of a </a:t>
            </a:r>
            <a:r>
              <a:rPr lang="en-US" altLang="en-US" sz="4000" dirty="0">
                <a:solidFill>
                  <a:srgbClr val="FFFF00"/>
                </a:solidFill>
              </a:rPr>
              <a:t>seven year “famine of the hearing of the Word of God”</a:t>
            </a:r>
            <a:r>
              <a:rPr lang="en-US" altLang="en-US" sz="4000" dirty="0">
                <a:solidFill>
                  <a:srgbClr val="FFC000"/>
                </a:solidFill>
              </a:rPr>
              <a:t>. At that time many would be </a:t>
            </a:r>
            <a:r>
              <a:rPr lang="en-US" altLang="en-US" sz="4000" b="1" i="1" dirty="0">
                <a:solidFill>
                  <a:srgbClr val="FFFF00"/>
                </a:solidFill>
              </a:rPr>
              <a:t>“running to and </a:t>
            </a:r>
            <a:r>
              <a:rPr lang="en-US" altLang="en-US" sz="4000" b="1" i="1" dirty="0" err="1">
                <a:solidFill>
                  <a:srgbClr val="FFFF00"/>
                </a:solidFill>
              </a:rPr>
              <a:t>fro</a:t>
            </a:r>
            <a:r>
              <a:rPr lang="en-US" altLang="en-US" sz="4000" b="1" i="1" dirty="0">
                <a:solidFill>
                  <a:srgbClr val="FFFF00"/>
                </a:solidFill>
              </a:rPr>
              <a:t>”,</a:t>
            </a:r>
            <a:r>
              <a:rPr lang="en-US" altLang="en-US" sz="4000" dirty="0">
                <a:solidFill>
                  <a:srgbClr val="FFC000"/>
                </a:solidFill>
              </a:rPr>
              <a:t> searching for the truth but not finding it.  </a:t>
            </a:r>
          </a:p>
        </p:txBody>
      </p:sp>
    </p:spTree>
    <p:extLst>
      <p:ext uri="{BB962C8B-B14F-4D97-AF65-F5344CB8AC3E}">
        <p14:creationId xmlns:p14="http://schemas.microsoft.com/office/powerpoint/2010/main" val="29519709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6077AA-C37F-4DFB-A18B-67279420A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4722"/>
            <a:ext cx="4710113" cy="6408555"/>
          </a:xfrm>
          <a:prstGeom prst="rect">
            <a:avLst/>
          </a:prstGeom>
        </p:spPr>
      </p:pic>
      <p:sp>
        <p:nvSpPr>
          <p:cNvPr id="4" name="TextBox 3">
            <a:extLst>
              <a:ext uri="{FF2B5EF4-FFF2-40B4-BE49-F238E27FC236}">
                <a16:creationId xmlns:a16="http://schemas.microsoft.com/office/drawing/2014/main" id="{D02DBC51-B796-4D7B-81B5-0DC645EC604D}"/>
              </a:ext>
            </a:extLst>
          </p:cNvPr>
          <p:cNvSpPr txBox="1"/>
          <p:nvPr/>
        </p:nvSpPr>
        <p:spPr>
          <a:xfrm>
            <a:off x="5257800" y="428178"/>
            <a:ext cx="6667500" cy="5816977"/>
          </a:xfrm>
          <a:prstGeom prst="rect">
            <a:avLst/>
          </a:prstGeom>
          <a:noFill/>
        </p:spPr>
        <p:txBody>
          <a:bodyPr wrap="square" rtlCol="0">
            <a:spAutoFit/>
          </a:bodyPr>
          <a:lstStyle/>
          <a:p>
            <a:r>
              <a:rPr lang="en-US" sz="4800" dirty="0">
                <a:solidFill>
                  <a:srgbClr val="FFC000"/>
                </a:solidFill>
              </a:rPr>
              <a:t>"</a:t>
            </a:r>
            <a:r>
              <a:rPr lang="en-US" sz="4800" dirty="0"/>
              <a:t> </a:t>
            </a:r>
            <a:r>
              <a:rPr lang="en-US" sz="4800" dirty="0">
                <a:solidFill>
                  <a:srgbClr val="FFC000"/>
                </a:solidFill>
              </a:rPr>
              <a:t>But you, Daniel, </a:t>
            </a:r>
          </a:p>
          <a:p>
            <a:r>
              <a:rPr lang="en-US" sz="4800" dirty="0">
                <a:solidFill>
                  <a:srgbClr val="FFFF00"/>
                </a:solidFill>
              </a:rPr>
              <a:t>shut up the words </a:t>
            </a:r>
            <a:r>
              <a:rPr lang="en-US" sz="4800" dirty="0">
                <a:solidFill>
                  <a:srgbClr val="FFC000"/>
                </a:solidFill>
              </a:rPr>
              <a:t>and </a:t>
            </a:r>
            <a:r>
              <a:rPr lang="en-US" sz="4800" dirty="0">
                <a:solidFill>
                  <a:srgbClr val="FFFF00"/>
                </a:solidFill>
              </a:rPr>
              <a:t>seal the book</a:t>
            </a:r>
            <a:r>
              <a:rPr lang="en-US" sz="4800" dirty="0">
                <a:solidFill>
                  <a:srgbClr val="FFC000"/>
                </a:solidFill>
              </a:rPr>
              <a:t>, until the </a:t>
            </a:r>
            <a:r>
              <a:rPr lang="en-US" sz="4800" dirty="0">
                <a:solidFill>
                  <a:srgbClr val="FFFF00"/>
                </a:solidFill>
              </a:rPr>
              <a:t>time of the end</a:t>
            </a:r>
            <a:r>
              <a:rPr lang="en-US" sz="4800" dirty="0">
                <a:solidFill>
                  <a:srgbClr val="FFC000"/>
                </a:solidFill>
              </a:rPr>
              <a:t>. </a:t>
            </a:r>
          </a:p>
          <a:p>
            <a:r>
              <a:rPr lang="en-US" sz="4800" dirty="0">
                <a:solidFill>
                  <a:srgbClr val="FFC000"/>
                </a:solidFill>
              </a:rPr>
              <a:t>Many shall run to </a:t>
            </a:r>
          </a:p>
          <a:p>
            <a:r>
              <a:rPr lang="en-US" sz="4800" dirty="0">
                <a:solidFill>
                  <a:srgbClr val="FFC000"/>
                </a:solidFill>
              </a:rPr>
              <a:t>and </a:t>
            </a:r>
            <a:r>
              <a:rPr lang="en-US" sz="4800" dirty="0" err="1">
                <a:solidFill>
                  <a:srgbClr val="FFC000"/>
                </a:solidFill>
              </a:rPr>
              <a:t>fro</a:t>
            </a:r>
            <a:r>
              <a:rPr lang="en-US" sz="4800" dirty="0">
                <a:solidFill>
                  <a:srgbClr val="FFC000"/>
                </a:solidFill>
              </a:rPr>
              <a:t>, and knowledge shall increase.”    </a:t>
            </a:r>
          </a:p>
          <a:p>
            <a:r>
              <a:rPr lang="en-US" sz="3600" dirty="0">
                <a:solidFill>
                  <a:schemeClr val="bg1"/>
                </a:solidFill>
              </a:rPr>
              <a:t>- Dan. 12:28</a:t>
            </a:r>
          </a:p>
        </p:txBody>
      </p:sp>
    </p:spTree>
    <p:extLst>
      <p:ext uri="{BB962C8B-B14F-4D97-AF65-F5344CB8AC3E}">
        <p14:creationId xmlns:p14="http://schemas.microsoft.com/office/powerpoint/2010/main" val="2395835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451877"/>
            <a:ext cx="11353799" cy="595424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3800" dirty="0">
                <a:solidFill>
                  <a:srgbClr val="FFC000"/>
                </a:solidFill>
              </a:rPr>
              <a:t>In effect, Daniel was told that there was a </a:t>
            </a:r>
            <a:r>
              <a:rPr lang="en-US" altLang="en-US" sz="3800" b="1" i="1" dirty="0">
                <a:solidFill>
                  <a:srgbClr val="FFFF00"/>
                </a:solidFill>
              </a:rPr>
              <a:t>time delay</a:t>
            </a:r>
            <a:r>
              <a:rPr lang="en-US" altLang="en-US" sz="3800" dirty="0">
                <a:solidFill>
                  <a:srgbClr val="FFC000"/>
                </a:solidFill>
              </a:rPr>
              <a:t> </a:t>
            </a:r>
          </a:p>
          <a:p>
            <a:pPr algn="ctr" eaLnBrk="1" hangingPunct="1">
              <a:spcBef>
                <a:spcPct val="0"/>
              </a:spcBef>
              <a:buNone/>
            </a:pPr>
            <a:r>
              <a:rPr lang="en-US" altLang="en-US" sz="3800" dirty="0">
                <a:solidFill>
                  <a:srgbClr val="FFC000"/>
                </a:solidFill>
              </a:rPr>
              <a:t>on the prophecies he was given. This is certainly true in the case of the beasts of </a:t>
            </a:r>
            <a:r>
              <a:rPr lang="en-US" altLang="en-US" sz="3800" dirty="0">
                <a:solidFill>
                  <a:schemeClr val="bg1"/>
                </a:solidFill>
              </a:rPr>
              <a:t>Daniel 7</a:t>
            </a:r>
            <a:r>
              <a:rPr lang="en-US" altLang="en-US" sz="3800" dirty="0">
                <a:solidFill>
                  <a:srgbClr val="FFC000"/>
                </a:solidFill>
              </a:rPr>
              <a:t>. Because, as we can appreciate, the superpowers of the modern era had not yet emerged into history to be recognized in their animal  symbology. They simply were not in view back in 1708 when Matthew Henry published his commentary. The animal caricatures of the prominent modern nations can be recognized today. But Matthew Henry could not be expected to see them in the early 1700’s. How could he? </a:t>
            </a:r>
          </a:p>
        </p:txBody>
      </p:sp>
    </p:spTree>
    <p:extLst>
      <p:ext uri="{BB962C8B-B14F-4D97-AF65-F5344CB8AC3E}">
        <p14:creationId xmlns:p14="http://schemas.microsoft.com/office/powerpoint/2010/main" val="12013777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http://savouringthegospel.files.wordpress.com/2012/02/protestantism-matthew-hen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4038600" cy="39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1"/>
          <p:cNvSpPr txBox="1">
            <a:spLocks noChangeArrowheads="1"/>
          </p:cNvSpPr>
          <p:nvPr/>
        </p:nvSpPr>
        <p:spPr bwMode="auto">
          <a:xfrm>
            <a:off x="7162800" y="620714"/>
            <a:ext cx="3657600" cy="230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p>
            <a:pPr algn="ctr"/>
            <a:r>
              <a:rPr lang="en-US" altLang="en-US" sz="3600" b="1" dirty="0">
                <a:solidFill>
                  <a:srgbClr val="002060"/>
                </a:solidFill>
              </a:rPr>
              <a:t>Matthew Henry </a:t>
            </a:r>
            <a:r>
              <a:rPr lang="en-US" altLang="en-US" sz="3600" dirty="0">
                <a:solidFill>
                  <a:srgbClr val="002060"/>
                </a:solidFill>
              </a:rPr>
              <a:t>famous Bible commentator</a:t>
            </a:r>
          </a:p>
          <a:p>
            <a:pPr algn="ctr"/>
            <a:r>
              <a:rPr lang="en-US" altLang="en-US" sz="3600" dirty="0">
                <a:solidFill>
                  <a:srgbClr val="002060"/>
                </a:solidFill>
              </a:rPr>
              <a:t>1662- 1714</a:t>
            </a:r>
          </a:p>
        </p:txBody>
      </p:sp>
      <p:pic>
        <p:nvPicPr>
          <p:cNvPr id="210948" name="Picture 4" descr="http://www.scripturetruth.com/images/Matthew%20Henry%20%206%20Vol%20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54" y="4343400"/>
            <a:ext cx="4038600" cy="233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s://charlestinsley.files.wordpress.com/2014/04/4-beasts_daniel.jpg">
            <a:extLst>
              <a:ext uri="{FF2B5EF4-FFF2-40B4-BE49-F238E27FC236}">
                <a16:creationId xmlns:a16="http://schemas.microsoft.com/office/drawing/2014/main" id="{4027350F-AFE2-4622-B7A3-B8568E2D34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1" y="2209800"/>
            <a:ext cx="7620000" cy="44651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30A517-4F63-489F-8E74-102D130FD64E}"/>
              </a:ext>
            </a:extLst>
          </p:cNvPr>
          <p:cNvSpPr txBox="1"/>
          <p:nvPr/>
        </p:nvSpPr>
        <p:spPr>
          <a:xfrm>
            <a:off x="1524000" y="5867400"/>
            <a:ext cx="2274982" cy="646331"/>
          </a:xfrm>
          <a:prstGeom prst="rect">
            <a:avLst/>
          </a:prstGeom>
          <a:solidFill>
            <a:schemeClr val="accent6">
              <a:lumMod val="40000"/>
              <a:lumOff val="60000"/>
            </a:schemeClr>
          </a:solidFill>
        </p:spPr>
        <p:txBody>
          <a:bodyPr wrap="none" rtlCol="0">
            <a:spAutoFit/>
          </a:bodyPr>
          <a:lstStyle/>
          <a:p>
            <a:r>
              <a:rPr lang="en-US" b="1" dirty="0"/>
              <a:t>His Commentaries.</a:t>
            </a:r>
          </a:p>
          <a:p>
            <a:r>
              <a:rPr lang="en-US" b="1" dirty="0"/>
              <a:t>Published in 1708</a:t>
            </a:r>
          </a:p>
        </p:txBody>
      </p:sp>
      <p:sp>
        <p:nvSpPr>
          <p:cNvPr id="7" name="TextBox 6">
            <a:extLst>
              <a:ext uri="{FF2B5EF4-FFF2-40B4-BE49-F238E27FC236}">
                <a16:creationId xmlns:a16="http://schemas.microsoft.com/office/drawing/2014/main" id="{66A1499C-0205-4245-B358-F0402008BD5F}"/>
              </a:ext>
            </a:extLst>
          </p:cNvPr>
          <p:cNvSpPr txBox="1"/>
          <p:nvPr/>
        </p:nvSpPr>
        <p:spPr>
          <a:xfrm>
            <a:off x="460230" y="3617817"/>
            <a:ext cx="1826141" cy="369332"/>
          </a:xfrm>
          <a:prstGeom prst="rect">
            <a:avLst/>
          </a:prstGeom>
          <a:solidFill>
            <a:schemeClr val="accent6">
              <a:lumMod val="40000"/>
              <a:lumOff val="60000"/>
            </a:schemeClr>
          </a:solidFill>
          <a:ln>
            <a:solidFill>
              <a:schemeClr val="accent1">
                <a:lumMod val="60000"/>
                <a:lumOff val="40000"/>
              </a:schemeClr>
            </a:solidFill>
          </a:ln>
        </p:spPr>
        <p:txBody>
          <a:bodyPr wrap="none" rtlCol="0">
            <a:spAutoFit/>
          </a:bodyPr>
          <a:lstStyle/>
          <a:p>
            <a:r>
              <a:rPr lang="en-US" b="1" dirty="0"/>
              <a:t>Matthew Henry</a:t>
            </a:r>
          </a:p>
        </p:txBody>
      </p:sp>
      <p:sp>
        <p:nvSpPr>
          <p:cNvPr id="3" name="TextBox 2">
            <a:extLst>
              <a:ext uri="{FF2B5EF4-FFF2-40B4-BE49-F238E27FC236}">
                <a16:creationId xmlns:a16="http://schemas.microsoft.com/office/drawing/2014/main" id="{A8946B33-46CD-4C8E-97C7-387D36FEB5C6}"/>
              </a:ext>
            </a:extLst>
          </p:cNvPr>
          <p:cNvSpPr txBox="1"/>
          <p:nvPr/>
        </p:nvSpPr>
        <p:spPr>
          <a:xfrm>
            <a:off x="4280554" y="152400"/>
            <a:ext cx="7911446" cy="1938992"/>
          </a:xfrm>
          <a:prstGeom prst="rect">
            <a:avLst/>
          </a:prstGeom>
          <a:noFill/>
        </p:spPr>
        <p:txBody>
          <a:bodyPr wrap="square" rtlCol="0">
            <a:spAutoFit/>
          </a:bodyPr>
          <a:lstStyle/>
          <a:p>
            <a:r>
              <a:rPr lang="en-US" sz="3000" dirty="0">
                <a:solidFill>
                  <a:srgbClr val="FFC000"/>
                </a:solidFill>
              </a:rPr>
              <a:t>If these turn out to be modern nations that became major superpowers in the 20</a:t>
            </a:r>
            <a:r>
              <a:rPr lang="en-US" sz="3000" baseline="30000" dirty="0">
                <a:solidFill>
                  <a:srgbClr val="FFC000"/>
                </a:solidFill>
              </a:rPr>
              <a:t>th</a:t>
            </a:r>
            <a:r>
              <a:rPr lang="en-US" sz="3000" dirty="0">
                <a:solidFill>
                  <a:srgbClr val="FFC000"/>
                </a:solidFill>
              </a:rPr>
              <a:t> and the  21</a:t>
            </a:r>
            <a:r>
              <a:rPr lang="en-US" sz="3000" baseline="30000" dirty="0">
                <a:solidFill>
                  <a:srgbClr val="FFC000"/>
                </a:solidFill>
              </a:rPr>
              <a:t>st</a:t>
            </a:r>
            <a:r>
              <a:rPr lang="en-US" sz="3000" dirty="0">
                <a:solidFill>
                  <a:srgbClr val="FFC000"/>
                </a:solidFill>
              </a:rPr>
              <a:t> Centuries then how could we expect </a:t>
            </a:r>
          </a:p>
          <a:p>
            <a:r>
              <a:rPr lang="en-US" sz="3000" dirty="0">
                <a:solidFill>
                  <a:srgbClr val="FFC000"/>
                </a:solidFill>
              </a:rPr>
              <a:t>earlier commentators to have identified them?</a:t>
            </a:r>
          </a:p>
        </p:txBody>
      </p:sp>
    </p:spTree>
    <p:extLst>
      <p:ext uri="{BB962C8B-B14F-4D97-AF65-F5344CB8AC3E}">
        <p14:creationId xmlns:p14="http://schemas.microsoft.com/office/powerpoint/2010/main" val="6356823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67266"/>
            <a:ext cx="114300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200" dirty="0">
                <a:solidFill>
                  <a:srgbClr val="FFC000"/>
                </a:solidFill>
              </a:rPr>
              <a:t>Today we have Bible Commentaries of many different flavors. Virtually all of them, along with today’s Bible prophecy teachers have followed Matthew Henry’s earlier interpretation of </a:t>
            </a:r>
          </a:p>
          <a:p>
            <a:pPr algn="ctr" eaLnBrk="1" hangingPunct="1">
              <a:spcBef>
                <a:spcPct val="0"/>
              </a:spcBef>
              <a:buFontTx/>
              <a:buNone/>
            </a:pPr>
            <a:r>
              <a:rPr lang="en-US" altLang="en-US" sz="4200" dirty="0">
                <a:solidFill>
                  <a:schemeClr val="bg1"/>
                </a:solidFill>
              </a:rPr>
              <a:t>Daniel 7</a:t>
            </a:r>
            <a:r>
              <a:rPr lang="en-US" altLang="en-US" sz="4200" dirty="0">
                <a:solidFill>
                  <a:srgbClr val="FFC000"/>
                </a:solidFill>
              </a:rPr>
              <a:t> being a recap of </a:t>
            </a:r>
            <a:r>
              <a:rPr lang="en-US" altLang="en-US" sz="4200" dirty="0">
                <a:solidFill>
                  <a:schemeClr val="bg1"/>
                </a:solidFill>
              </a:rPr>
              <a:t>Daniel 2</a:t>
            </a:r>
            <a:r>
              <a:rPr lang="en-US" altLang="en-US" sz="4200" dirty="0">
                <a:solidFill>
                  <a:srgbClr val="FFC000"/>
                </a:solidFill>
              </a:rPr>
              <a:t>. The world </a:t>
            </a:r>
          </a:p>
          <a:p>
            <a:pPr algn="ctr" eaLnBrk="1" hangingPunct="1">
              <a:spcBef>
                <a:spcPct val="0"/>
              </a:spcBef>
              <a:buFontTx/>
              <a:buNone/>
            </a:pPr>
            <a:r>
              <a:rPr lang="en-US" altLang="en-US" sz="4200" dirty="0">
                <a:solidFill>
                  <a:srgbClr val="FFC000"/>
                </a:solidFill>
              </a:rPr>
              <a:t>has changed a lot in the past 100 years. But sadly, our prominent Bible teachers have not seen fit to revise this earlier interpretation. Nor has anyone yet published a correctly updated commentary. </a:t>
            </a:r>
          </a:p>
        </p:txBody>
      </p:sp>
    </p:spTree>
    <p:extLst>
      <p:ext uri="{BB962C8B-B14F-4D97-AF65-F5344CB8AC3E}">
        <p14:creationId xmlns:p14="http://schemas.microsoft.com/office/powerpoint/2010/main" val="21675607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graphics.christianbook.com/g/slideshow/5/503398/main/503398_1_ftc_d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85424">
            <a:off x="3627852" y="119576"/>
            <a:ext cx="2179645" cy="31762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media.olivetree.com/store/images40/21010_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58465">
            <a:off x="1157719" y="3346621"/>
            <a:ext cx="2617959" cy="326909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images.amazon.com/images/P/01361493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923" y="228600"/>
            <a:ext cx="2279278" cy="329075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ecx.images-amazon.com/images/I/51FE499AVM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323860">
            <a:off x="8153401" y="206189"/>
            <a:ext cx="2886075" cy="375621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ecx.images-amazon.com/images/I/51pUwI4wYrL._SY344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49793">
            <a:off x="3655637" y="3333342"/>
            <a:ext cx="2124075" cy="3295651"/>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gwfin_000.Samsung-Laptop\Desktop\XXX.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839004">
            <a:off x="5996891" y="271495"/>
            <a:ext cx="2257759" cy="3103996"/>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http://www.accordancebible.com/_hosting_files/accordancebible.com/files/images/153972-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1" y="4495803"/>
            <a:ext cx="3800475" cy="2182375"/>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Image result for bible commentari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0519324">
            <a:off x="5841302" y="3878343"/>
            <a:ext cx="2776559" cy="228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2797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328767"/>
            <a:ext cx="112776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600" dirty="0">
                <a:solidFill>
                  <a:srgbClr val="FFC000"/>
                </a:solidFill>
              </a:rPr>
              <a:t>So we now return to our original question. Can we find the USA featured in Bible prophecy? Is it possible for us to take a fresh look at the </a:t>
            </a:r>
            <a:r>
              <a:rPr lang="en-US" altLang="en-US" sz="6600" b="1" i="1" dirty="0">
                <a:solidFill>
                  <a:srgbClr val="FFFF00"/>
                </a:solidFill>
              </a:rPr>
              <a:t>first three beasts </a:t>
            </a:r>
            <a:r>
              <a:rPr lang="en-US" altLang="en-US" sz="6600" dirty="0">
                <a:solidFill>
                  <a:srgbClr val="FFC000"/>
                </a:solidFill>
              </a:rPr>
              <a:t>of </a:t>
            </a:r>
            <a:r>
              <a:rPr lang="en-US" altLang="en-US" sz="6600" dirty="0">
                <a:solidFill>
                  <a:schemeClr val="bg1"/>
                </a:solidFill>
              </a:rPr>
              <a:t>Daniel 7</a:t>
            </a:r>
            <a:r>
              <a:rPr lang="en-US" altLang="en-US" sz="6600" dirty="0">
                <a:solidFill>
                  <a:srgbClr val="FFC000"/>
                </a:solidFill>
              </a:rPr>
              <a:t>? </a:t>
            </a:r>
          </a:p>
        </p:txBody>
      </p:sp>
    </p:spTree>
    <p:extLst>
      <p:ext uri="{BB962C8B-B14F-4D97-AF65-F5344CB8AC3E}">
        <p14:creationId xmlns:p14="http://schemas.microsoft.com/office/powerpoint/2010/main" val="7309760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i.ytimg.com/vi/FwlPZ6jMolg/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7563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436489"/>
            <a:ext cx="11277600" cy="598502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200" dirty="0">
                <a:solidFill>
                  <a:srgbClr val="FFC000"/>
                </a:solidFill>
              </a:rPr>
              <a:t>Might we have reason to suspect that these animal caricatures do not represent ancient empires at all but symbolize some rather modern ones? And if so, then just who are these prominent nations represented by </a:t>
            </a:r>
            <a:r>
              <a:rPr lang="en-US" altLang="en-US" sz="4200" dirty="0">
                <a:solidFill>
                  <a:srgbClr val="FFFF00"/>
                </a:solidFill>
              </a:rPr>
              <a:t>the lion,</a:t>
            </a:r>
            <a:r>
              <a:rPr lang="en-US" altLang="en-US" sz="4200" dirty="0">
                <a:solidFill>
                  <a:srgbClr val="FFC000"/>
                </a:solidFill>
              </a:rPr>
              <a:t> the </a:t>
            </a:r>
            <a:r>
              <a:rPr lang="en-US" altLang="en-US" sz="4200" dirty="0">
                <a:solidFill>
                  <a:srgbClr val="FFFF00"/>
                </a:solidFill>
              </a:rPr>
              <a:t>eagle’s wings</a:t>
            </a:r>
            <a:r>
              <a:rPr lang="en-US" altLang="en-US" sz="4200" dirty="0">
                <a:solidFill>
                  <a:srgbClr val="FFC000"/>
                </a:solidFill>
              </a:rPr>
              <a:t>, </a:t>
            </a:r>
            <a:r>
              <a:rPr lang="en-US" altLang="en-US" sz="4200" dirty="0">
                <a:solidFill>
                  <a:srgbClr val="FFFF00"/>
                </a:solidFill>
              </a:rPr>
              <a:t>the bear</a:t>
            </a:r>
            <a:r>
              <a:rPr lang="en-US" altLang="en-US" sz="4200" dirty="0">
                <a:solidFill>
                  <a:srgbClr val="FFC000"/>
                </a:solidFill>
              </a:rPr>
              <a:t>, and </a:t>
            </a:r>
            <a:r>
              <a:rPr lang="en-US" altLang="en-US" sz="4200" dirty="0">
                <a:solidFill>
                  <a:srgbClr val="FFFF00"/>
                </a:solidFill>
              </a:rPr>
              <a:t>the leopard</a:t>
            </a:r>
            <a:r>
              <a:rPr lang="en-US" altLang="en-US" sz="4200" dirty="0">
                <a:solidFill>
                  <a:srgbClr val="FFC000"/>
                </a:solidFill>
              </a:rPr>
              <a:t>, and the </a:t>
            </a:r>
            <a:r>
              <a:rPr lang="en-US" altLang="en-US" sz="4200" dirty="0">
                <a:solidFill>
                  <a:srgbClr val="FFFF00"/>
                </a:solidFill>
              </a:rPr>
              <a:t>wings of a fowl</a:t>
            </a:r>
            <a:r>
              <a:rPr lang="en-US" altLang="en-US" sz="4200" dirty="0">
                <a:solidFill>
                  <a:srgbClr val="FFC000"/>
                </a:solidFill>
              </a:rPr>
              <a:t>? What nations are represented by these </a:t>
            </a:r>
            <a:r>
              <a:rPr lang="en-US" altLang="en-US" sz="4200" b="1" dirty="0">
                <a:solidFill>
                  <a:srgbClr val="FFFF00"/>
                </a:solidFill>
              </a:rPr>
              <a:t>first three beasts </a:t>
            </a:r>
            <a:r>
              <a:rPr lang="en-US" altLang="en-US" sz="4200" dirty="0">
                <a:solidFill>
                  <a:srgbClr val="FFC000"/>
                </a:solidFill>
              </a:rPr>
              <a:t>of </a:t>
            </a:r>
            <a:r>
              <a:rPr lang="en-US" altLang="en-US" sz="4200" dirty="0">
                <a:solidFill>
                  <a:schemeClr val="bg1"/>
                </a:solidFill>
              </a:rPr>
              <a:t>Daniel chapter 7</a:t>
            </a:r>
            <a:r>
              <a:rPr lang="en-US" altLang="en-US" sz="4200" dirty="0">
                <a:solidFill>
                  <a:srgbClr val="FFC000"/>
                </a:solidFill>
              </a:rPr>
              <a:t>? We are going to come back and look into that matter shortly</a:t>
            </a:r>
            <a:r>
              <a:rPr lang="en-US" altLang="en-US" sz="4600" dirty="0">
                <a:solidFill>
                  <a:srgbClr val="FFC000"/>
                </a:solidFill>
              </a:rPr>
              <a:t>.  </a:t>
            </a:r>
          </a:p>
        </p:txBody>
      </p:sp>
    </p:spTree>
    <p:extLst>
      <p:ext uri="{BB962C8B-B14F-4D97-AF65-F5344CB8AC3E}">
        <p14:creationId xmlns:p14="http://schemas.microsoft.com/office/powerpoint/2010/main" val="24902928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gwfin_000.Samsung-Laptop\Desktop\three-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4481"/>
            <a:ext cx="10287000" cy="6881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8182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51877"/>
            <a:ext cx="11430000" cy="595424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But first let us look into a very curious matter. What if </a:t>
            </a:r>
          </a:p>
          <a:p>
            <a:pPr algn="ctr" eaLnBrk="1" hangingPunct="1">
              <a:spcBef>
                <a:spcPct val="0"/>
              </a:spcBef>
              <a:buFontTx/>
              <a:buNone/>
            </a:pPr>
            <a:r>
              <a:rPr lang="en-US" altLang="en-US" sz="3800" dirty="0">
                <a:solidFill>
                  <a:srgbClr val="FFC000"/>
                </a:solidFill>
              </a:rPr>
              <a:t>we were discover in </a:t>
            </a:r>
            <a:r>
              <a:rPr lang="en-US" altLang="en-US" sz="3800" dirty="0">
                <a:solidFill>
                  <a:schemeClr val="bg1"/>
                </a:solidFill>
              </a:rPr>
              <a:t>Daniel chapter 7 </a:t>
            </a:r>
            <a:r>
              <a:rPr lang="en-US" altLang="en-US" sz="3800" dirty="0">
                <a:solidFill>
                  <a:srgbClr val="FFC000"/>
                </a:solidFill>
              </a:rPr>
              <a:t>something that </a:t>
            </a:r>
          </a:p>
          <a:p>
            <a:pPr algn="ctr" eaLnBrk="1" hangingPunct="1">
              <a:spcBef>
                <a:spcPct val="0"/>
              </a:spcBef>
              <a:buFontTx/>
              <a:buNone/>
            </a:pPr>
            <a:r>
              <a:rPr lang="en-US" altLang="en-US" sz="3800" dirty="0">
                <a:solidFill>
                  <a:srgbClr val="FFC000"/>
                </a:solidFill>
              </a:rPr>
              <a:t>our Bible commentators have missed? What if there </a:t>
            </a:r>
          </a:p>
          <a:p>
            <a:pPr algn="ctr" eaLnBrk="1" hangingPunct="1">
              <a:spcBef>
                <a:spcPct val="0"/>
              </a:spcBef>
              <a:buFontTx/>
              <a:buNone/>
            </a:pPr>
            <a:r>
              <a:rPr lang="en-US" altLang="en-US" sz="3800" dirty="0">
                <a:solidFill>
                  <a:srgbClr val="FFC000"/>
                </a:solidFill>
              </a:rPr>
              <a:t>is a single </a:t>
            </a:r>
            <a:r>
              <a:rPr lang="en-US" altLang="en-US" sz="3800" dirty="0">
                <a:solidFill>
                  <a:schemeClr val="bg1"/>
                </a:solidFill>
              </a:rPr>
              <a:t>word </a:t>
            </a:r>
            <a:r>
              <a:rPr lang="en-US" altLang="en-US" sz="3800" dirty="0">
                <a:solidFill>
                  <a:srgbClr val="FFC000"/>
                </a:solidFill>
              </a:rPr>
              <a:t>which has been translated out of </a:t>
            </a:r>
            <a:r>
              <a:rPr lang="en-US" altLang="en-US" sz="3800" dirty="0">
                <a:solidFill>
                  <a:schemeClr val="bg1"/>
                </a:solidFill>
              </a:rPr>
              <a:t>the Aramaic </a:t>
            </a:r>
            <a:r>
              <a:rPr lang="en-US" altLang="en-US" sz="3800" dirty="0">
                <a:solidFill>
                  <a:srgbClr val="FFC000"/>
                </a:solidFill>
              </a:rPr>
              <a:t>into English and that word is a </a:t>
            </a:r>
            <a:r>
              <a:rPr lang="en-US" altLang="en-US" sz="3800" b="1" i="1" dirty="0">
                <a:solidFill>
                  <a:srgbClr val="FFFF00"/>
                </a:solidFill>
              </a:rPr>
              <a:t>homograph</a:t>
            </a:r>
            <a:r>
              <a:rPr lang="en-US" altLang="en-US" sz="3800" dirty="0">
                <a:solidFill>
                  <a:srgbClr val="FFC000"/>
                </a:solidFill>
              </a:rPr>
              <a:t>, </a:t>
            </a:r>
          </a:p>
          <a:p>
            <a:pPr algn="ctr" eaLnBrk="1" hangingPunct="1">
              <a:spcBef>
                <a:spcPct val="0"/>
              </a:spcBef>
              <a:buFontTx/>
              <a:buNone/>
            </a:pPr>
            <a:r>
              <a:rPr lang="en-US" altLang="en-US" sz="3800" dirty="0">
                <a:solidFill>
                  <a:srgbClr val="FFC000"/>
                </a:solidFill>
              </a:rPr>
              <a:t>that is, a word that is ambiguous with </a:t>
            </a:r>
            <a:r>
              <a:rPr lang="en-US" altLang="en-US" sz="3800" dirty="0">
                <a:solidFill>
                  <a:srgbClr val="FFFF00"/>
                </a:solidFill>
              </a:rPr>
              <a:t>more than one meaning</a:t>
            </a:r>
            <a:r>
              <a:rPr lang="en-US" altLang="en-US" sz="3800" dirty="0">
                <a:solidFill>
                  <a:srgbClr val="FFC000"/>
                </a:solidFill>
              </a:rPr>
              <a:t>? What if our English word </a:t>
            </a:r>
            <a:r>
              <a:rPr lang="en-US" altLang="en-US" sz="3800" b="1" i="1" dirty="0">
                <a:solidFill>
                  <a:srgbClr val="FFFF00"/>
                </a:solidFill>
              </a:rPr>
              <a:t>“before” </a:t>
            </a:r>
            <a:r>
              <a:rPr lang="en-US" altLang="en-US" sz="3800" dirty="0">
                <a:solidFill>
                  <a:srgbClr val="FFC000"/>
                </a:solidFill>
              </a:rPr>
              <a:t>can have </a:t>
            </a:r>
            <a:r>
              <a:rPr lang="en-US" altLang="en-US" sz="3800" b="1" i="1" dirty="0">
                <a:solidFill>
                  <a:srgbClr val="FFFF00"/>
                </a:solidFill>
              </a:rPr>
              <a:t>two meanings</a:t>
            </a:r>
            <a:r>
              <a:rPr lang="en-US" altLang="en-US" sz="3800" dirty="0">
                <a:solidFill>
                  <a:srgbClr val="FFC000"/>
                </a:solidFill>
              </a:rPr>
              <a:t>? And if there is a homograph lurking in </a:t>
            </a:r>
            <a:r>
              <a:rPr lang="en-US" altLang="en-US" sz="3800" dirty="0">
                <a:solidFill>
                  <a:schemeClr val="bg1"/>
                </a:solidFill>
              </a:rPr>
              <a:t>Daniel 7:7 </a:t>
            </a:r>
            <a:r>
              <a:rPr lang="en-US" altLang="en-US" sz="3800" dirty="0">
                <a:solidFill>
                  <a:srgbClr val="FFC000"/>
                </a:solidFill>
              </a:rPr>
              <a:t>is it possible that our Bible prophecy teachers have been focusing on the </a:t>
            </a:r>
            <a:r>
              <a:rPr lang="en-US" altLang="en-US" sz="3800" b="1" i="1" dirty="0">
                <a:solidFill>
                  <a:srgbClr val="FFFF00"/>
                </a:solidFill>
              </a:rPr>
              <a:t>wrong meaning </a:t>
            </a:r>
            <a:r>
              <a:rPr lang="en-US" altLang="en-US" sz="3800" dirty="0">
                <a:solidFill>
                  <a:srgbClr val="FFC000"/>
                </a:solidFill>
              </a:rPr>
              <a:t>of that word? </a:t>
            </a:r>
          </a:p>
        </p:txBody>
      </p:sp>
    </p:spTree>
    <p:extLst>
      <p:ext uri="{BB962C8B-B14F-4D97-AF65-F5344CB8AC3E}">
        <p14:creationId xmlns:p14="http://schemas.microsoft.com/office/powerpoint/2010/main" val="4654569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C396B-A12C-4DFE-A34E-3FCE4B087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241386"/>
            <a:ext cx="8686800" cy="6375227"/>
          </a:xfrm>
          <a:prstGeom prst="rect">
            <a:avLst/>
          </a:prstGeom>
        </p:spPr>
      </p:pic>
    </p:spTree>
    <p:extLst>
      <p:ext uri="{BB962C8B-B14F-4D97-AF65-F5344CB8AC3E}">
        <p14:creationId xmlns:p14="http://schemas.microsoft.com/office/powerpoint/2010/main" val="17813756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
          <p:cNvSpPr>
            <a:spLocks noChangeArrowheads="1"/>
          </p:cNvSpPr>
          <p:nvPr/>
        </p:nvSpPr>
        <p:spPr bwMode="auto">
          <a:xfrm>
            <a:off x="685800" y="1529095"/>
            <a:ext cx="10820400" cy="37998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Let us bring up our scripture passage </a:t>
            </a:r>
            <a:r>
              <a:rPr lang="en-US" altLang="en-US" sz="6000" dirty="0">
                <a:solidFill>
                  <a:schemeClr val="bg1"/>
                </a:solidFill>
              </a:rPr>
              <a:t>Daniel 7:7 </a:t>
            </a:r>
            <a:r>
              <a:rPr lang="en-US" altLang="en-US" sz="6000" dirty="0">
                <a:solidFill>
                  <a:srgbClr val="FFC000"/>
                </a:solidFill>
              </a:rPr>
              <a:t>and take </a:t>
            </a:r>
          </a:p>
          <a:p>
            <a:pPr algn="ctr" eaLnBrk="1" hangingPunct="1">
              <a:spcBef>
                <a:spcPct val="0"/>
              </a:spcBef>
              <a:buFontTx/>
              <a:buNone/>
            </a:pPr>
            <a:r>
              <a:rPr lang="en-US" altLang="en-US" sz="6000" dirty="0">
                <a:solidFill>
                  <a:srgbClr val="FFC000"/>
                </a:solidFill>
              </a:rPr>
              <a:t>a look. We are going to home </a:t>
            </a:r>
          </a:p>
          <a:p>
            <a:pPr algn="ctr" eaLnBrk="1" hangingPunct="1">
              <a:spcBef>
                <a:spcPct val="0"/>
              </a:spcBef>
              <a:buFontTx/>
              <a:buNone/>
            </a:pPr>
            <a:r>
              <a:rPr lang="en-US" altLang="en-US" sz="6000" dirty="0">
                <a:solidFill>
                  <a:srgbClr val="FFC000"/>
                </a:solidFill>
              </a:rPr>
              <a:t>in on that one word  </a:t>
            </a:r>
            <a:r>
              <a:rPr lang="en-US" altLang="en-US" sz="6000" b="1" i="1" dirty="0">
                <a:solidFill>
                  <a:srgbClr val="FFFF00"/>
                </a:solidFill>
              </a:rPr>
              <a:t>“before”.</a:t>
            </a:r>
          </a:p>
        </p:txBody>
      </p:sp>
    </p:spTree>
    <p:extLst>
      <p:ext uri="{BB962C8B-B14F-4D97-AF65-F5344CB8AC3E}">
        <p14:creationId xmlns:p14="http://schemas.microsoft.com/office/powerpoint/2010/main" val="39650372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1"/>
          <p:cNvSpPr>
            <a:spLocks noChangeArrowheads="1"/>
          </p:cNvSpPr>
          <p:nvPr/>
        </p:nvSpPr>
        <p:spPr bwMode="auto">
          <a:xfrm>
            <a:off x="1143001" y="228601"/>
            <a:ext cx="9906000" cy="6335888"/>
          </a:xfrm>
          <a:prstGeom prst="rect">
            <a:avLst/>
          </a:prstGeom>
          <a:solidFill>
            <a:schemeClr val="tx2">
              <a:lumMod val="50000"/>
            </a:schemeClr>
          </a:solidFill>
          <a:ln>
            <a:noFill/>
          </a:ln>
          <a:extLst/>
        </p:spPr>
        <p:txBody>
          <a:bodyPr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None/>
            </a:pPr>
            <a:r>
              <a:rPr lang="en-US" altLang="en-US" sz="4400" b="1" dirty="0">
                <a:solidFill>
                  <a:schemeClr val="bg1"/>
                </a:solidFill>
              </a:rPr>
              <a:t>Daniel 7</a:t>
            </a:r>
            <a:endParaRPr lang="en-US" altLang="en-US" sz="4400" b="1" baseline="30000" dirty="0">
              <a:solidFill>
                <a:schemeClr val="bg1"/>
              </a:solidFill>
            </a:endParaRPr>
          </a:p>
          <a:p>
            <a:pPr algn="ctr">
              <a:buNone/>
            </a:pPr>
            <a:r>
              <a:rPr lang="en-US" altLang="en-US" sz="4400" b="1" baseline="30000" dirty="0">
                <a:solidFill>
                  <a:srgbClr val="FFC000"/>
                </a:solidFill>
                <a:latin typeface="Arial" panose="020B0604020202020204" pitchFamily="34" charset="0"/>
                <a:cs typeface="Arial" panose="020B0604020202020204" pitchFamily="34" charset="0"/>
              </a:rPr>
              <a:t>7 </a:t>
            </a:r>
            <a:r>
              <a:rPr lang="en-US" altLang="en-US" sz="4400" dirty="0">
                <a:solidFill>
                  <a:srgbClr val="FFC000"/>
                </a:solidFill>
                <a:latin typeface="Arial" panose="020B0604020202020204" pitchFamily="34" charset="0"/>
                <a:cs typeface="Arial" panose="020B0604020202020204" pitchFamily="34" charset="0"/>
              </a:rPr>
              <a:t>After this I saw in the night visions, and behold a </a:t>
            </a:r>
            <a:r>
              <a:rPr lang="en-US" altLang="en-US" sz="4400" dirty="0">
                <a:solidFill>
                  <a:srgbClr val="FFFF00"/>
                </a:solidFill>
                <a:latin typeface="Arial" panose="020B0604020202020204" pitchFamily="34" charset="0"/>
                <a:cs typeface="Arial" panose="020B0604020202020204" pitchFamily="34" charset="0"/>
              </a:rPr>
              <a:t>fourth beast</a:t>
            </a:r>
            <a:r>
              <a:rPr lang="en-US" altLang="en-US" sz="4400" dirty="0">
                <a:solidFill>
                  <a:srgbClr val="FFC000"/>
                </a:solidFill>
                <a:latin typeface="Arial" panose="020B0604020202020204" pitchFamily="34" charset="0"/>
                <a:cs typeface="Arial" panose="020B0604020202020204" pitchFamily="34" charset="0"/>
              </a:rPr>
              <a:t>, dreadful and terrible, and strong exceedingly; and it had great iron teeth: it devoured and brake in pieces, and stamped the residue with the feet of it: and it was diverse from all the beasts that were </a:t>
            </a:r>
            <a:r>
              <a:rPr lang="en-US" altLang="en-US" sz="4400" b="1" i="1" dirty="0">
                <a:solidFill>
                  <a:srgbClr val="FFFF00"/>
                </a:solidFill>
                <a:latin typeface="Arial" panose="020B0604020202020204" pitchFamily="34" charset="0"/>
                <a:cs typeface="Arial" panose="020B0604020202020204" pitchFamily="34" charset="0"/>
              </a:rPr>
              <a:t>BEFORE it;  </a:t>
            </a:r>
            <a:r>
              <a:rPr lang="en-US" altLang="en-US" sz="4400" dirty="0">
                <a:solidFill>
                  <a:srgbClr val="FFC000"/>
                </a:solidFill>
                <a:latin typeface="Arial" panose="020B0604020202020204" pitchFamily="34" charset="0"/>
                <a:cs typeface="Arial" panose="020B0604020202020204" pitchFamily="34" charset="0"/>
              </a:rPr>
              <a:t>and it had ten horns.</a:t>
            </a:r>
          </a:p>
        </p:txBody>
      </p:sp>
    </p:spTree>
    <p:extLst>
      <p:ext uri="{BB962C8B-B14F-4D97-AF65-F5344CB8AC3E}">
        <p14:creationId xmlns:p14="http://schemas.microsoft.com/office/powerpoint/2010/main" val="4199922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882765"/>
            <a:ext cx="115062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What if the English word </a:t>
            </a:r>
            <a:r>
              <a:rPr lang="en-US" altLang="en-US" sz="5400" b="1" i="1" dirty="0">
                <a:solidFill>
                  <a:srgbClr val="FFFF00"/>
                </a:solidFill>
              </a:rPr>
              <a:t>“before”</a:t>
            </a:r>
            <a:r>
              <a:rPr lang="en-US" altLang="en-US" sz="5400" dirty="0">
                <a:solidFill>
                  <a:srgbClr val="FFC000"/>
                </a:solidFill>
              </a:rPr>
              <a:t> into which this Aramaic word is translated is actually a </a:t>
            </a:r>
            <a:r>
              <a:rPr lang="en-US" altLang="en-US" sz="5400" b="1" i="1" dirty="0">
                <a:solidFill>
                  <a:srgbClr val="FFFF00"/>
                </a:solidFill>
              </a:rPr>
              <a:t>homograph </a:t>
            </a:r>
            <a:r>
              <a:rPr lang="en-US" altLang="en-US" sz="5400" dirty="0">
                <a:solidFill>
                  <a:srgbClr val="FFC000"/>
                </a:solidFill>
              </a:rPr>
              <a:t>with </a:t>
            </a:r>
            <a:r>
              <a:rPr lang="en-US" altLang="en-US" sz="5400" b="1" i="1" dirty="0">
                <a:solidFill>
                  <a:srgbClr val="FFFF00"/>
                </a:solidFill>
              </a:rPr>
              <a:t>two possible meanings</a:t>
            </a:r>
            <a:r>
              <a:rPr lang="en-US" altLang="en-US" sz="5400" dirty="0">
                <a:solidFill>
                  <a:srgbClr val="FFC000"/>
                </a:solidFill>
              </a:rPr>
              <a:t>. A homograph is a an </a:t>
            </a:r>
            <a:r>
              <a:rPr lang="en-US" altLang="en-US" sz="5400" b="1" i="1" dirty="0">
                <a:solidFill>
                  <a:srgbClr val="FFFF00"/>
                </a:solidFill>
              </a:rPr>
              <a:t>ambiguous </a:t>
            </a:r>
            <a:r>
              <a:rPr lang="en-US" altLang="en-US" sz="5400" dirty="0">
                <a:solidFill>
                  <a:srgbClr val="FFC000"/>
                </a:solidFill>
              </a:rPr>
              <a:t>word that is spelled the same, but can have </a:t>
            </a:r>
            <a:r>
              <a:rPr lang="en-US" altLang="en-US" sz="5400" i="1" dirty="0">
                <a:solidFill>
                  <a:srgbClr val="FFFF00"/>
                </a:solidFill>
              </a:rPr>
              <a:t>different meanings</a:t>
            </a:r>
            <a:r>
              <a:rPr lang="en-US" altLang="en-US" sz="5400" dirty="0">
                <a:solidFill>
                  <a:srgbClr val="FFC000"/>
                </a:solidFill>
              </a:rPr>
              <a:t>.</a:t>
            </a:r>
          </a:p>
        </p:txBody>
      </p:sp>
    </p:spTree>
    <p:extLst>
      <p:ext uri="{BB962C8B-B14F-4D97-AF65-F5344CB8AC3E}">
        <p14:creationId xmlns:p14="http://schemas.microsoft.com/office/powerpoint/2010/main" val="153630679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 word with two possible meanings">
            <a:extLst>
              <a:ext uri="{FF2B5EF4-FFF2-40B4-BE49-F238E27FC236}">
                <a16:creationId xmlns:a16="http://schemas.microsoft.com/office/drawing/2014/main" id="{56EA8150-DAAE-4E10-B2C8-7FAA34C01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83834"/>
            <a:ext cx="10820400" cy="42741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A920A78-25FA-4F56-B411-4950AB968120}"/>
              </a:ext>
            </a:extLst>
          </p:cNvPr>
          <p:cNvSpPr txBox="1"/>
          <p:nvPr/>
        </p:nvSpPr>
        <p:spPr>
          <a:xfrm>
            <a:off x="685800" y="152400"/>
            <a:ext cx="10820400" cy="2431435"/>
          </a:xfrm>
          <a:prstGeom prst="rect">
            <a:avLst/>
          </a:prstGeom>
          <a:noFill/>
        </p:spPr>
        <p:txBody>
          <a:bodyPr wrap="square" rtlCol="0">
            <a:spAutoFit/>
          </a:bodyPr>
          <a:lstStyle/>
          <a:p>
            <a:pPr algn="ctr"/>
            <a:r>
              <a:rPr lang="en-US" altLang="en-US" sz="4000" dirty="0">
                <a:solidFill>
                  <a:srgbClr val="FFC000"/>
                </a:solidFill>
              </a:rPr>
              <a:t>The word </a:t>
            </a:r>
            <a:r>
              <a:rPr lang="en-US" altLang="en-US" sz="4000" b="1" i="1" dirty="0">
                <a:solidFill>
                  <a:srgbClr val="FFFF00"/>
                </a:solidFill>
              </a:rPr>
              <a:t>“before” </a:t>
            </a:r>
            <a:r>
              <a:rPr lang="en-US" altLang="en-US" sz="4000" dirty="0">
                <a:solidFill>
                  <a:srgbClr val="FFC000"/>
                </a:solidFill>
              </a:rPr>
              <a:t>is like the word </a:t>
            </a:r>
            <a:r>
              <a:rPr lang="en-US" altLang="en-US" sz="4000" b="1" i="1" dirty="0">
                <a:solidFill>
                  <a:srgbClr val="FFFF00"/>
                </a:solidFill>
              </a:rPr>
              <a:t>“bat”. </a:t>
            </a:r>
          </a:p>
          <a:p>
            <a:pPr algn="ctr"/>
            <a:r>
              <a:rPr lang="en-US" altLang="en-US" sz="4000" b="1" i="1" dirty="0">
                <a:solidFill>
                  <a:srgbClr val="FFFF00"/>
                </a:solidFill>
              </a:rPr>
              <a:t>It is </a:t>
            </a:r>
            <a:r>
              <a:rPr lang="en-US" altLang="en-US" sz="4000" dirty="0" err="1">
                <a:solidFill>
                  <a:srgbClr val="FFC000"/>
                </a:solidFill>
              </a:rPr>
              <a:t>is</a:t>
            </a:r>
            <a:r>
              <a:rPr lang="en-US" altLang="en-US" sz="4000" dirty="0">
                <a:solidFill>
                  <a:srgbClr val="FFC000"/>
                </a:solidFill>
              </a:rPr>
              <a:t> a </a:t>
            </a:r>
            <a:r>
              <a:rPr lang="en-US" altLang="en-US" sz="4000" b="1" i="1" dirty="0">
                <a:solidFill>
                  <a:srgbClr val="FFFF00"/>
                </a:solidFill>
              </a:rPr>
              <a:t>HOMOGRAPH</a:t>
            </a:r>
            <a:r>
              <a:rPr lang="en-US" altLang="en-US" b="1" i="1" dirty="0">
                <a:solidFill>
                  <a:srgbClr val="FFFF00"/>
                </a:solidFill>
              </a:rPr>
              <a:t>. </a:t>
            </a:r>
          </a:p>
          <a:p>
            <a:pPr algn="ctr"/>
            <a:r>
              <a:rPr lang="en-US" altLang="en-US" sz="3600" dirty="0">
                <a:solidFill>
                  <a:srgbClr val="FFC000"/>
                </a:solidFill>
              </a:rPr>
              <a:t>A homograph is a word that is spelled </a:t>
            </a:r>
          </a:p>
          <a:p>
            <a:pPr algn="ctr"/>
            <a:r>
              <a:rPr lang="en-US" altLang="en-US" sz="3600" dirty="0">
                <a:solidFill>
                  <a:srgbClr val="FFC000"/>
                </a:solidFill>
              </a:rPr>
              <a:t>the same, but has different meanings.</a:t>
            </a:r>
            <a:endParaRPr lang="en-US" sz="3600" dirty="0"/>
          </a:p>
        </p:txBody>
      </p:sp>
    </p:spTree>
    <p:extLst>
      <p:ext uri="{BB962C8B-B14F-4D97-AF65-F5344CB8AC3E}">
        <p14:creationId xmlns:p14="http://schemas.microsoft.com/office/powerpoint/2010/main" val="26239210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09600" y="882765"/>
            <a:ext cx="109728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Following our translators and commentators we think that the word </a:t>
            </a:r>
            <a:r>
              <a:rPr lang="en-US" altLang="en-US" sz="5400" b="1" i="1" dirty="0">
                <a:solidFill>
                  <a:srgbClr val="FFFF00"/>
                </a:solidFill>
              </a:rPr>
              <a:t>“before”</a:t>
            </a:r>
            <a:r>
              <a:rPr lang="en-US" altLang="en-US" sz="5400" dirty="0">
                <a:solidFill>
                  <a:srgbClr val="FFC000"/>
                </a:solidFill>
              </a:rPr>
              <a:t> means </a:t>
            </a:r>
            <a:r>
              <a:rPr lang="en-US" altLang="en-US" sz="5400" b="1" i="1" dirty="0">
                <a:solidFill>
                  <a:srgbClr val="FFFF00"/>
                </a:solidFill>
              </a:rPr>
              <a:t>X</a:t>
            </a:r>
            <a:r>
              <a:rPr lang="en-US" altLang="en-US" sz="5400" dirty="0">
                <a:solidFill>
                  <a:srgbClr val="FFC000"/>
                </a:solidFill>
              </a:rPr>
              <a:t>.</a:t>
            </a:r>
          </a:p>
          <a:p>
            <a:pPr algn="ctr" eaLnBrk="1" hangingPunct="1">
              <a:spcBef>
                <a:spcPct val="0"/>
              </a:spcBef>
              <a:buFontTx/>
              <a:buNone/>
            </a:pPr>
            <a:r>
              <a:rPr lang="en-US" altLang="en-US" sz="5400" dirty="0">
                <a:solidFill>
                  <a:srgbClr val="FFC000"/>
                </a:solidFill>
              </a:rPr>
              <a:t> </a:t>
            </a:r>
          </a:p>
          <a:p>
            <a:pPr algn="ctr" eaLnBrk="1" hangingPunct="1">
              <a:spcBef>
                <a:spcPct val="0"/>
              </a:spcBef>
              <a:buFontTx/>
              <a:buNone/>
            </a:pPr>
            <a:r>
              <a:rPr lang="en-US" altLang="en-US" sz="5400" dirty="0">
                <a:solidFill>
                  <a:srgbClr val="FFC000"/>
                </a:solidFill>
              </a:rPr>
              <a:t>But what if the correct meaning is actually </a:t>
            </a:r>
            <a:r>
              <a:rPr lang="en-US" altLang="en-US" sz="5400" b="1" i="1" dirty="0">
                <a:solidFill>
                  <a:srgbClr val="FFFF00"/>
                </a:solidFill>
              </a:rPr>
              <a:t>Y</a:t>
            </a:r>
            <a:r>
              <a:rPr lang="en-US" altLang="en-US" sz="5400" dirty="0">
                <a:solidFill>
                  <a:srgbClr val="FFC000"/>
                </a:solidFill>
              </a:rPr>
              <a:t>? </a:t>
            </a:r>
          </a:p>
        </p:txBody>
      </p:sp>
    </p:spTree>
    <p:extLst>
      <p:ext uri="{BB962C8B-B14F-4D97-AF65-F5344CB8AC3E}">
        <p14:creationId xmlns:p14="http://schemas.microsoft.com/office/powerpoint/2010/main" val="280080350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1295400"/>
            <a:ext cx="11430000" cy="10298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i="1" dirty="0">
                <a:solidFill>
                  <a:srgbClr val="FFFF00"/>
                </a:solidFill>
              </a:rPr>
              <a:t>“BEFORE”</a:t>
            </a:r>
            <a:r>
              <a:rPr lang="en-US" altLang="en-US" sz="6000" dirty="0">
                <a:solidFill>
                  <a:srgbClr val="FFC000"/>
                </a:solidFill>
              </a:rPr>
              <a:t> </a:t>
            </a:r>
          </a:p>
        </p:txBody>
      </p:sp>
      <p:cxnSp>
        <p:nvCxnSpPr>
          <p:cNvPr id="3" name="Straight Arrow Connector 2">
            <a:extLst>
              <a:ext uri="{FF2B5EF4-FFF2-40B4-BE49-F238E27FC236}">
                <a16:creationId xmlns:a16="http://schemas.microsoft.com/office/drawing/2014/main" id="{22485110-0A98-4A41-98F0-66E7C7DCB138}"/>
              </a:ext>
            </a:extLst>
          </p:cNvPr>
          <p:cNvCxnSpPr>
            <a:cxnSpLocks/>
          </p:cNvCxnSpPr>
          <p:nvPr/>
        </p:nvCxnSpPr>
        <p:spPr>
          <a:xfrm flipH="1">
            <a:off x="3733800" y="2628900"/>
            <a:ext cx="1295400" cy="12573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6D829DE-7C4A-443B-82D8-FD16448EE6E5}"/>
              </a:ext>
            </a:extLst>
          </p:cNvPr>
          <p:cNvCxnSpPr>
            <a:cxnSpLocks/>
          </p:cNvCxnSpPr>
          <p:nvPr/>
        </p:nvCxnSpPr>
        <p:spPr>
          <a:xfrm>
            <a:off x="7010400" y="2628900"/>
            <a:ext cx="1524000" cy="12573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801DDE-4505-418C-97D1-9BC6CDEA117E}"/>
              </a:ext>
            </a:extLst>
          </p:cNvPr>
          <p:cNvSpPr txBox="1"/>
          <p:nvPr/>
        </p:nvSpPr>
        <p:spPr>
          <a:xfrm>
            <a:off x="533400" y="4384288"/>
            <a:ext cx="4392549" cy="1015663"/>
          </a:xfrm>
          <a:prstGeom prst="rect">
            <a:avLst/>
          </a:prstGeom>
          <a:noFill/>
        </p:spPr>
        <p:txBody>
          <a:bodyPr wrap="none" rtlCol="0">
            <a:spAutoFit/>
          </a:bodyPr>
          <a:lstStyle/>
          <a:p>
            <a:r>
              <a:rPr lang="en-US" sz="6000" dirty="0">
                <a:solidFill>
                  <a:schemeClr val="bg1"/>
                </a:solidFill>
              </a:rPr>
              <a:t>Meaning “X”</a:t>
            </a:r>
          </a:p>
        </p:txBody>
      </p:sp>
      <p:sp>
        <p:nvSpPr>
          <p:cNvPr id="10" name="TextBox 9">
            <a:extLst>
              <a:ext uri="{FF2B5EF4-FFF2-40B4-BE49-F238E27FC236}">
                <a16:creationId xmlns:a16="http://schemas.microsoft.com/office/drawing/2014/main" id="{F64FE061-5844-4B55-9D85-7516C08B1900}"/>
              </a:ext>
            </a:extLst>
          </p:cNvPr>
          <p:cNvSpPr txBox="1"/>
          <p:nvPr/>
        </p:nvSpPr>
        <p:spPr>
          <a:xfrm>
            <a:off x="7266053" y="4384288"/>
            <a:ext cx="4376519" cy="1015663"/>
          </a:xfrm>
          <a:prstGeom prst="rect">
            <a:avLst/>
          </a:prstGeom>
          <a:noFill/>
        </p:spPr>
        <p:txBody>
          <a:bodyPr wrap="none" rtlCol="0">
            <a:spAutoFit/>
          </a:bodyPr>
          <a:lstStyle/>
          <a:p>
            <a:r>
              <a:rPr lang="en-US" sz="6000" dirty="0">
                <a:solidFill>
                  <a:schemeClr val="bg1"/>
                </a:solidFill>
              </a:rPr>
              <a:t>Meaning “Y”</a:t>
            </a:r>
          </a:p>
        </p:txBody>
      </p:sp>
      <p:sp>
        <p:nvSpPr>
          <p:cNvPr id="2" name="TextBox 1">
            <a:extLst>
              <a:ext uri="{FF2B5EF4-FFF2-40B4-BE49-F238E27FC236}">
                <a16:creationId xmlns:a16="http://schemas.microsoft.com/office/drawing/2014/main" id="{DCCE53C4-A655-41D3-8044-B20212DE480B}"/>
              </a:ext>
            </a:extLst>
          </p:cNvPr>
          <p:cNvSpPr txBox="1"/>
          <p:nvPr/>
        </p:nvSpPr>
        <p:spPr>
          <a:xfrm>
            <a:off x="4633099" y="312563"/>
            <a:ext cx="2925801" cy="830997"/>
          </a:xfrm>
          <a:prstGeom prst="rect">
            <a:avLst/>
          </a:prstGeom>
          <a:noFill/>
        </p:spPr>
        <p:txBody>
          <a:bodyPr wrap="none" rtlCol="0">
            <a:spAutoFit/>
          </a:bodyPr>
          <a:lstStyle/>
          <a:p>
            <a:r>
              <a:rPr lang="en-US" sz="4800" dirty="0">
                <a:solidFill>
                  <a:srgbClr val="FFC000"/>
                </a:solidFill>
              </a:rPr>
              <a:t>The word </a:t>
            </a:r>
          </a:p>
        </p:txBody>
      </p:sp>
    </p:spTree>
    <p:extLst>
      <p:ext uri="{BB962C8B-B14F-4D97-AF65-F5344CB8AC3E}">
        <p14:creationId xmlns:p14="http://schemas.microsoft.com/office/powerpoint/2010/main" val="40609922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723900" y="467266"/>
            <a:ext cx="10744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Is it possible that an </a:t>
            </a:r>
            <a:r>
              <a:rPr lang="en-US" altLang="en-US" sz="5400" dirty="0">
                <a:solidFill>
                  <a:srgbClr val="FFFF00"/>
                </a:solidFill>
              </a:rPr>
              <a:t>missed translation</a:t>
            </a:r>
            <a:r>
              <a:rPr lang="en-US" altLang="en-US" sz="5400" dirty="0">
                <a:solidFill>
                  <a:srgbClr val="FFC000"/>
                </a:solidFill>
              </a:rPr>
              <a:t> from the Aramaic rendering it merely as this ambiguous word </a:t>
            </a:r>
            <a:r>
              <a:rPr lang="en-US" altLang="en-US" sz="5400" b="1" i="1" dirty="0">
                <a:solidFill>
                  <a:srgbClr val="FFFF00"/>
                </a:solidFill>
              </a:rPr>
              <a:t>“before”, </a:t>
            </a:r>
            <a:r>
              <a:rPr lang="en-US" altLang="en-US" sz="5400" i="1" dirty="0">
                <a:solidFill>
                  <a:srgbClr val="FFC000"/>
                </a:solidFill>
              </a:rPr>
              <a:t>a word w</a:t>
            </a:r>
            <a:r>
              <a:rPr lang="en-US" altLang="en-US" sz="5400" dirty="0">
                <a:solidFill>
                  <a:srgbClr val="FFC000"/>
                </a:solidFill>
              </a:rPr>
              <a:t>hich has two meanings, has caused us to </a:t>
            </a:r>
            <a:r>
              <a:rPr lang="en-US" altLang="en-US" sz="5400" dirty="0">
                <a:solidFill>
                  <a:srgbClr val="FFFF00"/>
                </a:solidFill>
              </a:rPr>
              <a:t>miss</a:t>
            </a:r>
            <a:r>
              <a:rPr lang="en-US" altLang="en-US" sz="5400" dirty="0">
                <a:solidFill>
                  <a:srgbClr val="FFC000"/>
                </a:solidFill>
              </a:rPr>
              <a:t> the </a:t>
            </a:r>
            <a:r>
              <a:rPr lang="en-US" altLang="en-US" sz="5400" dirty="0">
                <a:solidFill>
                  <a:srgbClr val="FFFF00"/>
                </a:solidFill>
              </a:rPr>
              <a:t>true and correct meaning </a:t>
            </a:r>
            <a:r>
              <a:rPr lang="en-US" altLang="en-US" sz="5400" dirty="0">
                <a:solidFill>
                  <a:srgbClr val="FFC000"/>
                </a:solidFill>
              </a:rPr>
              <a:t>of what God is telling us in </a:t>
            </a:r>
            <a:r>
              <a:rPr lang="en-US" altLang="en-US" sz="5400" dirty="0">
                <a:solidFill>
                  <a:schemeClr val="bg1"/>
                </a:solidFill>
              </a:rPr>
              <a:t>Daniel 7:7</a:t>
            </a:r>
            <a:r>
              <a:rPr lang="en-US" altLang="en-US" sz="5400" dirty="0">
                <a:solidFill>
                  <a:srgbClr val="FFC000"/>
                </a:solidFill>
              </a:rPr>
              <a:t>? </a:t>
            </a:r>
          </a:p>
        </p:txBody>
      </p:sp>
    </p:spTree>
    <p:extLst>
      <p:ext uri="{BB962C8B-B14F-4D97-AF65-F5344CB8AC3E}">
        <p14:creationId xmlns:p14="http://schemas.microsoft.com/office/powerpoint/2010/main" val="28863039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1295400"/>
            <a:ext cx="11430000" cy="10298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i="1" dirty="0">
                <a:solidFill>
                  <a:srgbClr val="FFFF00"/>
                </a:solidFill>
              </a:rPr>
              <a:t>“BEFORE”</a:t>
            </a:r>
            <a:r>
              <a:rPr lang="en-US" altLang="en-US" sz="6000" dirty="0">
                <a:solidFill>
                  <a:srgbClr val="FFC000"/>
                </a:solidFill>
              </a:rPr>
              <a:t> </a:t>
            </a:r>
          </a:p>
        </p:txBody>
      </p:sp>
      <p:cxnSp>
        <p:nvCxnSpPr>
          <p:cNvPr id="3" name="Straight Arrow Connector 2">
            <a:extLst>
              <a:ext uri="{FF2B5EF4-FFF2-40B4-BE49-F238E27FC236}">
                <a16:creationId xmlns:a16="http://schemas.microsoft.com/office/drawing/2014/main" id="{22485110-0A98-4A41-98F0-66E7C7DCB138}"/>
              </a:ext>
            </a:extLst>
          </p:cNvPr>
          <p:cNvCxnSpPr>
            <a:cxnSpLocks/>
          </p:cNvCxnSpPr>
          <p:nvPr/>
        </p:nvCxnSpPr>
        <p:spPr>
          <a:xfrm flipH="1">
            <a:off x="3733800" y="2284679"/>
            <a:ext cx="1485878" cy="160152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801DDE-4505-418C-97D1-9BC6CDEA117E}"/>
              </a:ext>
            </a:extLst>
          </p:cNvPr>
          <p:cNvSpPr txBox="1"/>
          <p:nvPr/>
        </p:nvSpPr>
        <p:spPr>
          <a:xfrm>
            <a:off x="533400" y="4384288"/>
            <a:ext cx="4392549" cy="1015663"/>
          </a:xfrm>
          <a:prstGeom prst="rect">
            <a:avLst/>
          </a:prstGeom>
          <a:noFill/>
        </p:spPr>
        <p:txBody>
          <a:bodyPr wrap="none" rtlCol="0">
            <a:spAutoFit/>
          </a:bodyPr>
          <a:lstStyle/>
          <a:p>
            <a:r>
              <a:rPr lang="en-US" sz="6000" dirty="0">
                <a:solidFill>
                  <a:schemeClr val="bg1"/>
                </a:solidFill>
              </a:rPr>
              <a:t>Meaning </a:t>
            </a:r>
            <a:r>
              <a:rPr lang="en-US" sz="6000" dirty="0">
                <a:solidFill>
                  <a:srgbClr val="FFFF00"/>
                </a:solidFill>
              </a:rPr>
              <a:t>“X”</a:t>
            </a:r>
          </a:p>
        </p:txBody>
      </p:sp>
      <p:sp>
        <p:nvSpPr>
          <p:cNvPr id="2" name="TextBox 1">
            <a:extLst>
              <a:ext uri="{FF2B5EF4-FFF2-40B4-BE49-F238E27FC236}">
                <a16:creationId xmlns:a16="http://schemas.microsoft.com/office/drawing/2014/main" id="{DCCE53C4-A655-41D3-8044-B20212DE480B}"/>
              </a:ext>
            </a:extLst>
          </p:cNvPr>
          <p:cNvSpPr txBox="1"/>
          <p:nvPr/>
        </p:nvSpPr>
        <p:spPr>
          <a:xfrm>
            <a:off x="4633099" y="312563"/>
            <a:ext cx="2925801" cy="830997"/>
          </a:xfrm>
          <a:prstGeom prst="rect">
            <a:avLst/>
          </a:prstGeom>
          <a:noFill/>
        </p:spPr>
        <p:txBody>
          <a:bodyPr wrap="none" rtlCol="0">
            <a:spAutoFit/>
          </a:bodyPr>
          <a:lstStyle/>
          <a:p>
            <a:r>
              <a:rPr lang="en-US" sz="4800" dirty="0">
                <a:solidFill>
                  <a:srgbClr val="FFC000"/>
                </a:solidFill>
              </a:rPr>
              <a:t>The word </a:t>
            </a:r>
          </a:p>
        </p:txBody>
      </p:sp>
      <p:sp>
        <p:nvSpPr>
          <p:cNvPr id="4" name="TextBox 3">
            <a:extLst>
              <a:ext uri="{FF2B5EF4-FFF2-40B4-BE49-F238E27FC236}">
                <a16:creationId xmlns:a16="http://schemas.microsoft.com/office/drawing/2014/main" id="{9A1E8058-3219-4010-B903-EE0AB16AFF4E}"/>
              </a:ext>
            </a:extLst>
          </p:cNvPr>
          <p:cNvSpPr txBox="1"/>
          <p:nvPr/>
        </p:nvSpPr>
        <p:spPr>
          <a:xfrm rot="19116856">
            <a:off x="1388688" y="3265690"/>
            <a:ext cx="2566728" cy="769441"/>
          </a:xfrm>
          <a:prstGeom prst="rect">
            <a:avLst/>
          </a:prstGeom>
          <a:noFill/>
        </p:spPr>
        <p:txBody>
          <a:bodyPr wrap="none" rtlCol="0">
            <a:spAutoFit/>
          </a:bodyPr>
          <a:lstStyle/>
          <a:p>
            <a:r>
              <a:rPr lang="en-US" sz="4400" dirty="0">
                <a:solidFill>
                  <a:srgbClr val="FF0000"/>
                </a:solidFill>
              </a:rPr>
              <a:t>WRONG!</a:t>
            </a:r>
          </a:p>
        </p:txBody>
      </p:sp>
      <p:sp>
        <p:nvSpPr>
          <p:cNvPr id="6" name="Oval 5">
            <a:extLst>
              <a:ext uri="{FF2B5EF4-FFF2-40B4-BE49-F238E27FC236}">
                <a16:creationId xmlns:a16="http://schemas.microsoft.com/office/drawing/2014/main" id="{D54C4C95-E571-4ED2-880F-2F3B556C1E2D}"/>
              </a:ext>
            </a:extLst>
          </p:cNvPr>
          <p:cNvSpPr/>
          <p:nvPr/>
        </p:nvSpPr>
        <p:spPr>
          <a:xfrm>
            <a:off x="6362724" y="1593738"/>
            <a:ext cx="5448276" cy="4951699"/>
          </a:xfrm>
          <a:prstGeom prst="ellipse">
            <a:avLst/>
          </a:prstGeom>
          <a:solidFill>
            <a:schemeClr val="tx1"/>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D672AAF-B4E8-48D1-9475-90EF8A62D367}"/>
              </a:ext>
            </a:extLst>
          </p:cNvPr>
          <p:cNvSpPr txBox="1"/>
          <p:nvPr/>
        </p:nvSpPr>
        <p:spPr>
          <a:xfrm rot="19984814">
            <a:off x="7120109" y="3193953"/>
            <a:ext cx="4376519" cy="2677656"/>
          </a:xfrm>
          <a:prstGeom prst="rect">
            <a:avLst/>
          </a:prstGeom>
          <a:noFill/>
        </p:spPr>
        <p:txBody>
          <a:bodyPr wrap="none" rtlCol="0">
            <a:spAutoFit/>
          </a:bodyPr>
          <a:lstStyle/>
          <a:p>
            <a:r>
              <a:rPr lang="en-US" sz="6000" dirty="0">
                <a:solidFill>
                  <a:schemeClr val="bg1"/>
                </a:solidFill>
              </a:rPr>
              <a:t>Meaning </a:t>
            </a:r>
            <a:r>
              <a:rPr lang="en-US" sz="6000" dirty="0">
                <a:solidFill>
                  <a:srgbClr val="FFFF00"/>
                </a:solidFill>
              </a:rPr>
              <a:t>“Y”</a:t>
            </a:r>
          </a:p>
          <a:p>
            <a:pPr algn="ctr"/>
            <a:r>
              <a:rPr lang="en-US" sz="4400" dirty="0">
                <a:solidFill>
                  <a:srgbClr val="00B050"/>
                </a:solidFill>
              </a:rPr>
              <a:t>(correct)</a:t>
            </a:r>
          </a:p>
          <a:p>
            <a:pPr algn="ctr"/>
            <a:r>
              <a:rPr lang="en-US" sz="3200" dirty="0">
                <a:solidFill>
                  <a:schemeClr val="bg1"/>
                </a:solidFill>
              </a:rPr>
              <a:t>(but hidden from view)</a:t>
            </a:r>
          </a:p>
          <a:p>
            <a:pPr algn="ctr"/>
            <a:endParaRPr lang="en-US" sz="3200" dirty="0">
              <a:solidFill>
                <a:schemeClr val="bg1"/>
              </a:solidFill>
            </a:endParaRPr>
          </a:p>
        </p:txBody>
      </p:sp>
      <p:cxnSp>
        <p:nvCxnSpPr>
          <p:cNvPr id="9" name="Straight Connector 8">
            <a:extLst>
              <a:ext uri="{FF2B5EF4-FFF2-40B4-BE49-F238E27FC236}">
                <a16:creationId xmlns:a16="http://schemas.microsoft.com/office/drawing/2014/main" id="{107854C2-4639-44A9-8290-7FDDAC9C0372}"/>
              </a:ext>
            </a:extLst>
          </p:cNvPr>
          <p:cNvCxnSpPr>
            <a:cxnSpLocks/>
          </p:cNvCxnSpPr>
          <p:nvPr/>
        </p:nvCxnSpPr>
        <p:spPr>
          <a:xfrm>
            <a:off x="8248639" y="2858620"/>
            <a:ext cx="533400" cy="463285"/>
          </a:xfrm>
          <a:prstGeom prst="line">
            <a:avLst/>
          </a:prstGeom>
          <a:ln w="1174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C3274A-A533-4A35-BFBD-8AE0C9450A16}"/>
              </a:ext>
            </a:extLst>
          </p:cNvPr>
          <p:cNvCxnSpPr>
            <a:cxnSpLocks/>
          </p:cNvCxnSpPr>
          <p:nvPr/>
        </p:nvCxnSpPr>
        <p:spPr>
          <a:xfrm flipH="1">
            <a:off x="8743939" y="2284679"/>
            <a:ext cx="914400" cy="1000174"/>
          </a:xfrm>
          <a:prstGeom prst="line">
            <a:avLst/>
          </a:prstGeom>
          <a:ln w="1174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F3A7FD8-20FC-44E8-AEBB-7645FD6A0F4C}"/>
              </a:ext>
            </a:extLst>
          </p:cNvPr>
          <p:cNvCxnSpPr>
            <a:cxnSpLocks/>
          </p:cNvCxnSpPr>
          <p:nvPr/>
        </p:nvCxnSpPr>
        <p:spPr>
          <a:xfrm>
            <a:off x="6858000" y="2284679"/>
            <a:ext cx="943500" cy="102665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9266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467266"/>
            <a:ext cx="11506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Let’s get specific here. </a:t>
            </a:r>
          </a:p>
          <a:p>
            <a:pPr algn="ctr" eaLnBrk="1" hangingPunct="1">
              <a:spcBef>
                <a:spcPct val="0"/>
              </a:spcBef>
              <a:buFontTx/>
              <a:buNone/>
            </a:pPr>
            <a:r>
              <a:rPr lang="en-US" altLang="en-US" sz="5400" dirty="0">
                <a:solidFill>
                  <a:srgbClr val="FFC000"/>
                </a:solidFill>
              </a:rPr>
              <a:t>The word </a:t>
            </a:r>
            <a:r>
              <a:rPr lang="en-US" altLang="en-US" sz="5400" b="1" i="1" dirty="0">
                <a:solidFill>
                  <a:srgbClr val="FFFF00"/>
                </a:solidFill>
              </a:rPr>
              <a:t>“BEFORE”</a:t>
            </a:r>
            <a:r>
              <a:rPr lang="en-US" altLang="en-US" sz="5400" dirty="0">
                <a:solidFill>
                  <a:srgbClr val="FFC000"/>
                </a:solidFill>
              </a:rPr>
              <a:t> can actually </a:t>
            </a:r>
          </a:p>
          <a:p>
            <a:pPr algn="ctr" eaLnBrk="1" hangingPunct="1">
              <a:spcBef>
                <a:spcPct val="0"/>
              </a:spcBef>
              <a:buFontTx/>
              <a:buNone/>
            </a:pPr>
            <a:r>
              <a:rPr lang="en-US" altLang="en-US" sz="5400" dirty="0">
                <a:solidFill>
                  <a:srgbClr val="FFC000"/>
                </a:solidFill>
              </a:rPr>
              <a:t>have </a:t>
            </a:r>
            <a:r>
              <a:rPr lang="en-US" altLang="en-US" sz="5400" b="1" i="1" dirty="0">
                <a:solidFill>
                  <a:srgbClr val="FFC000"/>
                </a:solidFill>
              </a:rPr>
              <a:t>these two meanings</a:t>
            </a:r>
            <a:r>
              <a:rPr lang="en-US" altLang="en-US" sz="5400" dirty="0">
                <a:solidFill>
                  <a:srgbClr val="FFC000"/>
                </a:solidFill>
              </a:rPr>
              <a:t>. It can mean </a:t>
            </a:r>
          </a:p>
          <a:p>
            <a:pPr algn="ctr" eaLnBrk="1" hangingPunct="1">
              <a:spcBef>
                <a:spcPct val="0"/>
              </a:spcBef>
              <a:buFontTx/>
              <a:buNone/>
            </a:pPr>
            <a:endParaRPr lang="en-US" altLang="en-US" sz="5400" dirty="0">
              <a:solidFill>
                <a:srgbClr val="FFC000"/>
              </a:solidFill>
            </a:endParaRPr>
          </a:p>
          <a:p>
            <a:pPr algn="ctr" eaLnBrk="1" hangingPunct="1">
              <a:spcBef>
                <a:spcPct val="0"/>
              </a:spcBef>
              <a:buNone/>
            </a:pPr>
            <a:r>
              <a:rPr lang="en-US" altLang="en-US" sz="5400" b="1" i="1" dirty="0">
                <a:solidFill>
                  <a:srgbClr val="FFC000"/>
                </a:solidFill>
              </a:rPr>
              <a:t>A.</a:t>
            </a:r>
            <a:r>
              <a:rPr lang="en-US" altLang="en-US" sz="5400" b="1" i="1" dirty="0">
                <a:solidFill>
                  <a:srgbClr val="FFFF00"/>
                </a:solidFill>
              </a:rPr>
              <a:t> ”preceding in time”  </a:t>
            </a:r>
          </a:p>
          <a:p>
            <a:pPr algn="ctr" eaLnBrk="1" hangingPunct="1">
              <a:spcBef>
                <a:spcPct val="0"/>
              </a:spcBef>
              <a:buNone/>
            </a:pPr>
            <a:r>
              <a:rPr lang="en-US" altLang="en-US" sz="5400" dirty="0">
                <a:solidFill>
                  <a:srgbClr val="FFC000"/>
                </a:solidFill>
              </a:rPr>
              <a:t>or it can mean</a:t>
            </a:r>
          </a:p>
          <a:p>
            <a:pPr algn="ctr" eaLnBrk="1" hangingPunct="1">
              <a:spcBef>
                <a:spcPct val="0"/>
              </a:spcBef>
              <a:buNone/>
            </a:pPr>
            <a:r>
              <a:rPr lang="en-US" altLang="en-US" sz="5400" dirty="0">
                <a:solidFill>
                  <a:srgbClr val="FFFF00"/>
                </a:solidFill>
              </a:rPr>
              <a:t>      </a:t>
            </a:r>
            <a:r>
              <a:rPr lang="en-US" altLang="en-US" sz="5400" b="1" i="1" dirty="0">
                <a:solidFill>
                  <a:srgbClr val="FFC000"/>
                </a:solidFill>
              </a:rPr>
              <a:t>B.</a:t>
            </a:r>
            <a:r>
              <a:rPr lang="en-US" altLang="en-US" sz="5400" dirty="0">
                <a:solidFill>
                  <a:srgbClr val="FFFF00"/>
                </a:solidFill>
              </a:rPr>
              <a:t> </a:t>
            </a:r>
            <a:r>
              <a:rPr lang="en-US" altLang="en-US" sz="5400" b="1" i="1" dirty="0">
                <a:solidFill>
                  <a:srgbClr val="FFFF00"/>
                </a:solidFill>
              </a:rPr>
              <a:t>”in the presence of”</a:t>
            </a:r>
            <a:endParaRPr lang="en-US" altLang="en-US" sz="5400" dirty="0">
              <a:solidFill>
                <a:srgbClr val="FFFF00"/>
              </a:solidFill>
            </a:endParaRPr>
          </a:p>
        </p:txBody>
      </p:sp>
    </p:spTree>
    <p:extLst>
      <p:ext uri="{BB962C8B-B14F-4D97-AF65-F5344CB8AC3E}">
        <p14:creationId xmlns:p14="http://schemas.microsoft.com/office/powerpoint/2010/main" val="1323905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66547"/>
            <a:ext cx="11430000" cy="10298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i="1" dirty="0">
                <a:solidFill>
                  <a:srgbClr val="FFFF00"/>
                </a:solidFill>
              </a:rPr>
              <a:t>“BEFORE”</a:t>
            </a:r>
            <a:r>
              <a:rPr lang="en-US" altLang="en-US" sz="6000" dirty="0">
                <a:solidFill>
                  <a:srgbClr val="FFC000"/>
                </a:solidFill>
              </a:rPr>
              <a:t> </a:t>
            </a:r>
          </a:p>
        </p:txBody>
      </p:sp>
      <p:cxnSp>
        <p:nvCxnSpPr>
          <p:cNvPr id="3" name="Straight Arrow Connector 2">
            <a:extLst>
              <a:ext uri="{FF2B5EF4-FFF2-40B4-BE49-F238E27FC236}">
                <a16:creationId xmlns:a16="http://schemas.microsoft.com/office/drawing/2014/main" id="{22485110-0A98-4A41-98F0-66E7C7DCB138}"/>
              </a:ext>
            </a:extLst>
          </p:cNvPr>
          <p:cNvCxnSpPr>
            <a:cxnSpLocks/>
          </p:cNvCxnSpPr>
          <p:nvPr/>
        </p:nvCxnSpPr>
        <p:spPr>
          <a:xfrm flipH="1">
            <a:off x="3810000" y="1600200"/>
            <a:ext cx="1371601" cy="11430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6D829DE-7C4A-443B-82D8-FD16448EE6E5}"/>
              </a:ext>
            </a:extLst>
          </p:cNvPr>
          <p:cNvCxnSpPr>
            <a:cxnSpLocks/>
          </p:cNvCxnSpPr>
          <p:nvPr/>
        </p:nvCxnSpPr>
        <p:spPr>
          <a:xfrm>
            <a:off x="7021552" y="1598341"/>
            <a:ext cx="1360448" cy="11448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801DDE-4505-418C-97D1-9BC6CDEA117E}"/>
              </a:ext>
            </a:extLst>
          </p:cNvPr>
          <p:cNvSpPr txBox="1"/>
          <p:nvPr/>
        </p:nvSpPr>
        <p:spPr>
          <a:xfrm>
            <a:off x="1330971" y="2961333"/>
            <a:ext cx="3259226" cy="769441"/>
          </a:xfrm>
          <a:prstGeom prst="rect">
            <a:avLst/>
          </a:prstGeom>
          <a:noFill/>
        </p:spPr>
        <p:txBody>
          <a:bodyPr wrap="none" rtlCol="0">
            <a:spAutoFit/>
          </a:bodyPr>
          <a:lstStyle/>
          <a:p>
            <a:pPr algn="ctr"/>
            <a:r>
              <a:rPr lang="en-US" sz="4400" dirty="0">
                <a:solidFill>
                  <a:schemeClr val="bg1"/>
                </a:solidFill>
              </a:rPr>
              <a:t>Meaning “X”</a:t>
            </a:r>
          </a:p>
        </p:txBody>
      </p:sp>
      <p:sp>
        <p:nvSpPr>
          <p:cNvPr id="10" name="TextBox 9">
            <a:extLst>
              <a:ext uri="{FF2B5EF4-FFF2-40B4-BE49-F238E27FC236}">
                <a16:creationId xmlns:a16="http://schemas.microsoft.com/office/drawing/2014/main" id="{F64FE061-5844-4B55-9D85-7516C08B1900}"/>
              </a:ext>
            </a:extLst>
          </p:cNvPr>
          <p:cNvSpPr txBox="1"/>
          <p:nvPr/>
        </p:nvSpPr>
        <p:spPr>
          <a:xfrm>
            <a:off x="7315200" y="2957615"/>
            <a:ext cx="3259226" cy="769441"/>
          </a:xfrm>
          <a:prstGeom prst="rect">
            <a:avLst/>
          </a:prstGeom>
          <a:noFill/>
        </p:spPr>
        <p:txBody>
          <a:bodyPr wrap="none" rtlCol="0">
            <a:spAutoFit/>
          </a:bodyPr>
          <a:lstStyle/>
          <a:p>
            <a:r>
              <a:rPr lang="en-US" sz="4400" dirty="0">
                <a:solidFill>
                  <a:schemeClr val="bg1"/>
                </a:solidFill>
              </a:rPr>
              <a:t>Meaning “Y”</a:t>
            </a:r>
          </a:p>
        </p:txBody>
      </p:sp>
      <p:sp>
        <p:nvSpPr>
          <p:cNvPr id="4" name="TextBox 3">
            <a:extLst>
              <a:ext uri="{FF2B5EF4-FFF2-40B4-BE49-F238E27FC236}">
                <a16:creationId xmlns:a16="http://schemas.microsoft.com/office/drawing/2014/main" id="{00814750-8B7C-4F93-A270-9C9D4A849539}"/>
              </a:ext>
            </a:extLst>
          </p:cNvPr>
          <p:cNvSpPr txBox="1"/>
          <p:nvPr/>
        </p:nvSpPr>
        <p:spPr>
          <a:xfrm>
            <a:off x="1094784" y="3802413"/>
            <a:ext cx="3815468" cy="2585323"/>
          </a:xfrm>
          <a:prstGeom prst="rect">
            <a:avLst/>
          </a:prstGeom>
          <a:noFill/>
        </p:spPr>
        <p:txBody>
          <a:bodyPr wrap="none" rtlCol="0">
            <a:spAutoFit/>
          </a:bodyPr>
          <a:lstStyle/>
          <a:p>
            <a:pPr algn="ctr"/>
            <a:r>
              <a:rPr lang="en-US" sz="5400" dirty="0">
                <a:solidFill>
                  <a:schemeClr val="bg1">
                    <a:lumMod val="65000"/>
                  </a:schemeClr>
                </a:solidFill>
              </a:rPr>
              <a:t>“Before” as </a:t>
            </a:r>
          </a:p>
          <a:p>
            <a:pPr algn="ctr"/>
            <a:r>
              <a:rPr lang="en-US" sz="5400" b="1" i="1" dirty="0">
                <a:solidFill>
                  <a:srgbClr val="FFFF00"/>
                </a:solidFill>
              </a:rPr>
              <a:t>“before</a:t>
            </a:r>
          </a:p>
          <a:p>
            <a:pPr algn="ctr"/>
            <a:r>
              <a:rPr lang="en-US" sz="5400" b="1" i="1" dirty="0">
                <a:solidFill>
                  <a:srgbClr val="FFFF00"/>
                </a:solidFill>
              </a:rPr>
              <a:t>in time”</a:t>
            </a:r>
          </a:p>
        </p:txBody>
      </p:sp>
      <p:sp>
        <p:nvSpPr>
          <p:cNvPr id="9" name="TextBox 8">
            <a:extLst>
              <a:ext uri="{FF2B5EF4-FFF2-40B4-BE49-F238E27FC236}">
                <a16:creationId xmlns:a16="http://schemas.microsoft.com/office/drawing/2014/main" id="{31C43054-6C7F-430F-BC90-B16FCE0F8568}"/>
              </a:ext>
            </a:extLst>
          </p:cNvPr>
          <p:cNvSpPr txBox="1"/>
          <p:nvPr/>
        </p:nvSpPr>
        <p:spPr>
          <a:xfrm>
            <a:off x="6705600" y="3727056"/>
            <a:ext cx="4713248" cy="2585323"/>
          </a:xfrm>
          <a:prstGeom prst="rect">
            <a:avLst/>
          </a:prstGeom>
          <a:noFill/>
        </p:spPr>
        <p:txBody>
          <a:bodyPr wrap="square" rtlCol="0">
            <a:spAutoFit/>
          </a:bodyPr>
          <a:lstStyle/>
          <a:p>
            <a:pPr algn="ctr"/>
            <a:r>
              <a:rPr lang="en-US" sz="5400" dirty="0">
                <a:solidFill>
                  <a:schemeClr val="bg1">
                    <a:lumMod val="65000"/>
                  </a:schemeClr>
                </a:solidFill>
              </a:rPr>
              <a:t>“Before” as</a:t>
            </a:r>
          </a:p>
          <a:p>
            <a:pPr algn="ctr"/>
            <a:r>
              <a:rPr lang="en-US" sz="5400" dirty="0">
                <a:solidFill>
                  <a:schemeClr val="bg1">
                    <a:lumMod val="65000"/>
                  </a:schemeClr>
                </a:solidFill>
              </a:rPr>
              <a:t> </a:t>
            </a:r>
            <a:r>
              <a:rPr lang="en-US" sz="5400" b="1" i="1" dirty="0">
                <a:solidFill>
                  <a:srgbClr val="FFFF00"/>
                </a:solidFill>
              </a:rPr>
              <a:t>“in the</a:t>
            </a:r>
          </a:p>
          <a:p>
            <a:pPr algn="ctr"/>
            <a:r>
              <a:rPr lang="en-US" sz="5400" b="1" i="1" dirty="0">
                <a:solidFill>
                  <a:srgbClr val="FFFF00"/>
                </a:solidFill>
              </a:rPr>
              <a:t> presence of”</a:t>
            </a:r>
          </a:p>
        </p:txBody>
      </p:sp>
    </p:spTree>
    <p:extLst>
      <p:ext uri="{BB962C8B-B14F-4D97-AF65-F5344CB8AC3E}">
        <p14:creationId xmlns:p14="http://schemas.microsoft.com/office/powerpoint/2010/main" val="9081692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790432"/>
            <a:ext cx="1101090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So it seems we have some serpentine duplicity going on here. The word </a:t>
            </a:r>
          </a:p>
          <a:p>
            <a:pPr algn="ctr" eaLnBrk="1" hangingPunct="1">
              <a:spcBef>
                <a:spcPct val="0"/>
              </a:spcBef>
              <a:buFontTx/>
              <a:buNone/>
            </a:pPr>
            <a:r>
              <a:rPr lang="en-US" altLang="en-US" sz="4800" b="1" i="1" dirty="0">
                <a:solidFill>
                  <a:srgbClr val="FFFF00"/>
                </a:solidFill>
              </a:rPr>
              <a:t>“before” </a:t>
            </a:r>
            <a:r>
              <a:rPr lang="en-US" altLang="en-US" sz="4800" dirty="0">
                <a:solidFill>
                  <a:srgbClr val="FFC000"/>
                </a:solidFill>
              </a:rPr>
              <a:t>can  have </a:t>
            </a:r>
            <a:r>
              <a:rPr lang="en-US" altLang="en-US" sz="4800" b="1" i="1" dirty="0">
                <a:solidFill>
                  <a:srgbClr val="FFFF00"/>
                </a:solidFill>
              </a:rPr>
              <a:t>two meanings.</a:t>
            </a:r>
            <a:r>
              <a:rPr lang="en-US" altLang="en-US" sz="4800" dirty="0">
                <a:solidFill>
                  <a:srgbClr val="FFC000"/>
                </a:solidFill>
              </a:rPr>
              <a:t> If our Bible translators have given us the word </a:t>
            </a:r>
            <a:r>
              <a:rPr lang="en-US" altLang="en-US" sz="4800" b="1" i="1" dirty="0">
                <a:solidFill>
                  <a:srgbClr val="FFFF00"/>
                </a:solidFill>
              </a:rPr>
              <a:t>“BEFORE”</a:t>
            </a:r>
            <a:r>
              <a:rPr lang="en-US" altLang="en-US" sz="4800" b="1" i="1" dirty="0">
                <a:solidFill>
                  <a:srgbClr val="FFC000"/>
                </a:solidFill>
              </a:rPr>
              <a:t> </a:t>
            </a:r>
            <a:r>
              <a:rPr lang="en-US" altLang="en-US" sz="4800" dirty="0">
                <a:solidFill>
                  <a:srgbClr val="FFC000"/>
                </a:solidFill>
              </a:rPr>
              <a:t>and that word can have two meanings then where does that leave us? Does it not leave us in a state of confusion? </a:t>
            </a:r>
          </a:p>
        </p:txBody>
      </p:sp>
    </p:spTree>
    <p:extLst>
      <p:ext uri="{BB962C8B-B14F-4D97-AF65-F5344CB8AC3E}">
        <p14:creationId xmlns:p14="http://schemas.microsoft.com/office/powerpoint/2010/main" val="15269619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rked tongue">
            <a:extLst>
              <a:ext uri="{FF2B5EF4-FFF2-40B4-BE49-F238E27FC236}">
                <a16:creationId xmlns:a16="http://schemas.microsoft.com/office/drawing/2014/main" id="{C754E4CC-A9C9-4337-B095-EE0019D850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92" t="-351" b="351"/>
          <a:stretch/>
        </p:blipFill>
        <p:spPr bwMode="auto">
          <a:xfrm>
            <a:off x="8020" y="-8021"/>
            <a:ext cx="1218397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C55E70E-7070-49CB-B6A7-EB371B4D7530}"/>
              </a:ext>
            </a:extLst>
          </p:cNvPr>
          <p:cNvSpPr txBox="1"/>
          <p:nvPr/>
        </p:nvSpPr>
        <p:spPr>
          <a:xfrm>
            <a:off x="4419600" y="5059558"/>
            <a:ext cx="3839513" cy="1754326"/>
          </a:xfrm>
          <a:prstGeom prst="rect">
            <a:avLst/>
          </a:prstGeom>
          <a:noFill/>
        </p:spPr>
        <p:txBody>
          <a:bodyPr wrap="none" rtlCol="0">
            <a:spAutoFit/>
          </a:bodyPr>
          <a:lstStyle/>
          <a:p>
            <a:pPr algn="ctr"/>
            <a:r>
              <a:rPr lang="en-US" sz="5400" b="1" i="1" dirty="0"/>
              <a:t>“preceding</a:t>
            </a:r>
          </a:p>
          <a:p>
            <a:pPr algn="ctr"/>
            <a:r>
              <a:rPr lang="en-US" sz="5400" b="1" i="1" dirty="0"/>
              <a:t>in time?”</a:t>
            </a:r>
          </a:p>
        </p:txBody>
      </p:sp>
      <p:sp>
        <p:nvSpPr>
          <p:cNvPr id="5" name="TextBox 4">
            <a:extLst>
              <a:ext uri="{FF2B5EF4-FFF2-40B4-BE49-F238E27FC236}">
                <a16:creationId xmlns:a16="http://schemas.microsoft.com/office/drawing/2014/main" id="{1AE231DD-468F-4DC5-A8BF-DBC5176D12AD}"/>
              </a:ext>
            </a:extLst>
          </p:cNvPr>
          <p:cNvSpPr txBox="1"/>
          <p:nvPr/>
        </p:nvSpPr>
        <p:spPr>
          <a:xfrm>
            <a:off x="8911638" y="4800600"/>
            <a:ext cx="3280361" cy="1754326"/>
          </a:xfrm>
          <a:prstGeom prst="rect">
            <a:avLst/>
          </a:prstGeom>
          <a:noFill/>
        </p:spPr>
        <p:txBody>
          <a:bodyPr wrap="square" rtlCol="0">
            <a:spAutoFit/>
          </a:bodyPr>
          <a:lstStyle/>
          <a:p>
            <a:pPr algn="ctr"/>
            <a:r>
              <a:rPr lang="en-US" sz="5400" b="1" i="1" dirty="0"/>
              <a:t>“in the</a:t>
            </a:r>
          </a:p>
          <a:p>
            <a:pPr algn="ctr"/>
            <a:r>
              <a:rPr lang="en-US" sz="5400" b="1" i="1" dirty="0"/>
              <a:t> front of”</a:t>
            </a:r>
          </a:p>
        </p:txBody>
      </p:sp>
      <p:sp>
        <p:nvSpPr>
          <p:cNvPr id="3" name="Rectangle: Rounded Corners 2">
            <a:extLst>
              <a:ext uri="{FF2B5EF4-FFF2-40B4-BE49-F238E27FC236}">
                <a16:creationId xmlns:a16="http://schemas.microsoft.com/office/drawing/2014/main" id="{CD775312-66BD-443F-9703-44F32BB7BE22}"/>
              </a:ext>
            </a:extLst>
          </p:cNvPr>
          <p:cNvSpPr/>
          <p:nvPr/>
        </p:nvSpPr>
        <p:spPr>
          <a:xfrm>
            <a:off x="76200" y="40105"/>
            <a:ext cx="4953000" cy="1981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2B83D21-2BDF-4DBD-8533-0631616024E8}"/>
              </a:ext>
            </a:extLst>
          </p:cNvPr>
          <p:cNvSpPr txBox="1"/>
          <p:nvPr/>
        </p:nvSpPr>
        <p:spPr>
          <a:xfrm>
            <a:off x="24062" y="20052"/>
            <a:ext cx="5867400" cy="2000548"/>
          </a:xfrm>
          <a:prstGeom prst="rect">
            <a:avLst/>
          </a:prstGeom>
          <a:noFill/>
        </p:spPr>
        <p:txBody>
          <a:bodyPr wrap="square" rtlCol="0">
            <a:spAutoFit/>
          </a:bodyPr>
          <a:lstStyle/>
          <a:p>
            <a:r>
              <a:rPr lang="en-US" sz="4000" b="1" dirty="0"/>
              <a:t>Which meaning of </a:t>
            </a:r>
          </a:p>
          <a:p>
            <a:r>
              <a:rPr lang="en-US" sz="4000" b="1" dirty="0"/>
              <a:t>the word, </a:t>
            </a:r>
            <a:r>
              <a:rPr lang="en-US" sz="4400" b="1" i="1" u="sng" dirty="0">
                <a:solidFill>
                  <a:srgbClr val="C00000"/>
                </a:solidFill>
              </a:rPr>
              <a:t>“before” </a:t>
            </a:r>
          </a:p>
          <a:p>
            <a:r>
              <a:rPr lang="en-US" sz="4000" b="1" dirty="0"/>
              <a:t>would you like?</a:t>
            </a:r>
          </a:p>
        </p:txBody>
      </p:sp>
      <p:sp>
        <p:nvSpPr>
          <p:cNvPr id="7" name="Isosceles Triangle 6">
            <a:extLst>
              <a:ext uri="{FF2B5EF4-FFF2-40B4-BE49-F238E27FC236}">
                <a16:creationId xmlns:a16="http://schemas.microsoft.com/office/drawing/2014/main" id="{14469278-1394-4DC0-8991-BFE0EC89E29F}"/>
              </a:ext>
            </a:extLst>
          </p:cNvPr>
          <p:cNvSpPr/>
          <p:nvPr/>
        </p:nvSpPr>
        <p:spPr>
          <a:xfrm rot="2452053" flipV="1">
            <a:off x="4497977" y="809288"/>
            <a:ext cx="1530236" cy="360520"/>
          </a:xfrm>
          <a:prstGeom prst="triangle">
            <a:avLst>
              <a:gd name="adj" fmla="val 3927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244235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
          <p:cNvSpPr>
            <a:spLocks noChangeArrowheads="1"/>
          </p:cNvSpPr>
          <p:nvPr/>
        </p:nvSpPr>
        <p:spPr bwMode="auto">
          <a:xfrm>
            <a:off x="381000" y="1713761"/>
            <a:ext cx="11430000" cy="343047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We are left with the question; Just what did the angel Gabriel wish to convey to us through the message he gave to the prophet Daniel in </a:t>
            </a:r>
            <a:r>
              <a:rPr lang="en-US" altLang="en-US" sz="5400" dirty="0">
                <a:solidFill>
                  <a:schemeClr val="bg1"/>
                </a:solidFill>
              </a:rPr>
              <a:t>Daniel 7:7</a:t>
            </a:r>
            <a:r>
              <a:rPr lang="en-US" altLang="en-US" sz="5400" dirty="0">
                <a:solidFill>
                  <a:srgbClr val="FFC000"/>
                </a:solidFill>
              </a:rPr>
              <a:t>? </a:t>
            </a:r>
          </a:p>
        </p:txBody>
      </p:sp>
    </p:spTree>
    <p:extLst>
      <p:ext uri="{BB962C8B-B14F-4D97-AF65-F5344CB8AC3E}">
        <p14:creationId xmlns:p14="http://schemas.microsoft.com/office/powerpoint/2010/main" val="7609953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atgaines.files.wordpress.com/2013/06/daniellesson11angelgabrieltodanielagain.jpg">
            <a:extLst>
              <a:ext uri="{FF2B5EF4-FFF2-40B4-BE49-F238E27FC236}">
                <a16:creationId xmlns:a16="http://schemas.microsoft.com/office/drawing/2014/main" id="{2A711D46-8C8E-436B-BC42-1CDE40B54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08616"/>
            <a:ext cx="5638800" cy="66407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BABAE34-EA27-400F-B591-9097F703EDE2}"/>
              </a:ext>
            </a:extLst>
          </p:cNvPr>
          <p:cNvSpPr txBox="1"/>
          <p:nvPr/>
        </p:nvSpPr>
        <p:spPr>
          <a:xfrm>
            <a:off x="381000" y="674400"/>
            <a:ext cx="5629276" cy="5509200"/>
          </a:xfrm>
          <a:prstGeom prst="rect">
            <a:avLst/>
          </a:prstGeom>
          <a:noFill/>
        </p:spPr>
        <p:txBody>
          <a:bodyPr wrap="square" rtlCol="0">
            <a:spAutoFit/>
          </a:bodyPr>
          <a:lstStyle/>
          <a:p>
            <a:pPr algn="ctr"/>
            <a:r>
              <a:rPr lang="en-US" altLang="en-US" sz="4400" dirty="0">
                <a:solidFill>
                  <a:srgbClr val="FFC000"/>
                </a:solidFill>
                <a:latin typeface="Arial" panose="020B0604020202020204" pitchFamily="34" charset="0"/>
                <a:cs typeface="Arial" panose="020B0604020202020204" pitchFamily="34" charset="0"/>
              </a:rPr>
              <a:t>“The fourth beast . . . . . . . was diverse from all the beasts that were </a:t>
            </a:r>
          </a:p>
          <a:p>
            <a:pPr algn="ctr"/>
            <a:r>
              <a:rPr lang="en-US" altLang="en-US" sz="4400" b="1" i="1" dirty="0">
                <a:solidFill>
                  <a:srgbClr val="FFFF00"/>
                </a:solidFill>
                <a:latin typeface="Arial" panose="020B0604020202020204" pitchFamily="34" charset="0"/>
                <a:cs typeface="Arial" panose="020B0604020202020204" pitchFamily="34" charset="0"/>
              </a:rPr>
              <a:t>BEFORE it;  </a:t>
            </a:r>
          </a:p>
          <a:p>
            <a:pPr algn="ctr"/>
            <a:r>
              <a:rPr lang="en-US" altLang="en-US" sz="4400" dirty="0">
                <a:solidFill>
                  <a:srgbClr val="FFC000"/>
                </a:solidFill>
                <a:latin typeface="Arial" panose="020B0604020202020204" pitchFamily="34" charset="0"/>
                <a:cs typeface="Arial" panose="020B0604020202020204" pitchFamily="34" charset="0"/>
              </a:rPr>
              <a:t>and it had </a:t>
            </a:r>
          </a:p>
          <a:p>
            <a:pPr algn="ctr"/>
            <a:r>
              <a:rPr lang="en-US" altLang="en-US" sz="4400" dirty="0">
                <a:solidFill>
                  <a:srgbClr val="FFC000"/>
                </a:solidFill>
                <a:latin typeface="Arial" panose="020B0604020202020204" pitchFamily="34" charset="0"/>
                <a:cs typeface="Arial" panose="020B0604020202020204" pitchFamily="34" charset="0"/>
              </a:rPr>
              <a:t>ten horns.” </a:t>
            </a:r>
          </a:p>
          <a:p>
            <a:pPr algn="ctr"/>
            <a:r>
              <a:rPr lang="en-US" altLang="en-US" sz="4400" dirty="0">
                <a:solidFill>
                  <a:schemeClr val="bg1"/>
                </a:solidFill>
                <a:latin typeface="Arial" panose="020B0604020202020204" pitchFamily="34" charset="0"/>
                <a:cs typeface="Arial" panose="020B0604020202020204" pitchFamily="34" charset="0"/>
              </a:rPr>
              <a:t>- Dan. 7:7</a:t>
            </a:r>
            <a:endParaRPr lang="en-US" sz="4400" dirty="0">
              <a:solidFill>
                <a:schemeClr val="bg1"/>
              </a:solidFill>
            </a:endParaRPr>
          </a:p>
        </p:txBody>
      </p:sp>
    </p:spTree>
    <p:extLst>
      <p:ext uri="{BB962C8B-B14F-4D97-AF65-F5344CB8AC3E}">
        <p14:creationId xmlns:p14="http://schemas.microsoft.com/office/powerpoint/2010/main" val="3565782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552450" y="1252097"/>
            <a:ext cx="11087100" cy="435380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Reading the various English Bible versions </a:t>
            </a:r>
          </a:p>
          <a:p>
            <a:pPr algn="ctr" eaLnBrk="1" hangingPunct="1">
              <a:spcBef>
                <a:spcPct val="0"/>
              </a:spcBef>
              <a:buFontTx/>
              <a:buNone/>
            </a:pPr>
            <a:r>
              <a:rPr lang="en-US" altLang="en-US" sz="4600" dirty="0">
                <a:solidFill>
                  <a:srgbClr val="FFC000"/>
                </a:solidFill>
              </a:rPr>
              <a:t>of </a:t>
            </a:r>
            <a:r>
              <a:rPr lang="en-US" altLang="en-US" sz="4600" dirty="0">
                <a:solidFill>
                  <a:schemeClr val="bg1"/>
                </a:solidFill>
              </a:rPr>
              <a:t>Daniel 7:7 </a:t>
            </a:r>
            <a:r>
              <a:rPr lang="en-US" altLang="en-US" sz="4600" dirty="0">
                <a:solidFill>
                  <a:srgbClr val="FFC000"/>
                </a:solidFill>
              </a:rPr>
              <a:t>most still just give us the word </a:t>
            </a:r>
            <a:r>
              <a:rPr lang="en-US" altLang="en-US" sz="4600" b="1" i="1" dirty="0">
                <a:solidFill>
                  <a:srgbClr val="FFFF00"/>
                </a:solidFill>
              </a:rPr>
              <a:t>“before”</a:t>
            </a:r>
            <a:r>
              <a:rPr lang="en-US" altLang="en-US" sz="4600" dirty="0">
                <a:solidFill>
                  <a:srgbClr val="FFC000"/>
                </a:solidFill>
              </a:rPr>
              <a:t>. Some even dodge the whole phrase entirely. Reading that English word </a:t>
            </a:r>
            <a:r>
              <a:rPr lang="en-US" altLang="en-US" sz="4600" b="1" i="1" dirty="0">
                <a:solidFill>
                  <a:srgbClr val="FFFF00"/>
                </a:solidFill>
              </a:rPr>
              <a:t>“before” </a:t>
            </a:r>
            <a:r>
              <a:rPr lang="en-US" altLang="en-US" sz="4600" dirty="0">
                <a:solidFill>
                  <a:srgbClr val="FFC000"/>
                </a:solidFill>
              </a:rPr>
              <a:t>in our Bibles we have </a:t>
            </a:r>
            <a:r>
              <a:rPr lang="en-US" altLang="en-US" sz="4600" b="1" i="1" dirty="0">
                <a:solidFill>
                  <a:srgbClr val="FFFF00"/>
                </a:solidFill>
              </a:rPr>
              <a:t>NO IDEA </a:t>
            </a:r>
            <a:r>
              <a:rPr lang="en-US" altLang="en-US" sz="4600" dirty="0">
                <a:solidFill>
                  <a:srgbClr val="FFC000"/>
                </a:solidFill>
              </a:rPr>
              <a:t>in which sense the word should be taken. Not a clue. </a:t>
            </a:r>
          </a:p>
        </p:txBody>
      </p:sp>
    </p:spTree>
    <p:extLst>
      <p:ext uri="{BB962C8B-B14F-4D97-AF65-F5344CB8AC3E}">
        <p14:creationId xmlns:p14="http://schemas.microsoft.com/office/powerpoint/2010/main" val="384908151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4EE9A1-63D1-48F7-9C2E-1A0F1BA67712}"/>
              </a:ext>
            </a:extLst>
          </p:cNvPr>
          <p:cNvSpPr txBox="1"/>
          <p:nvPr/>
        </p:nvSpPr>
        <p:spPr>
          <a:xfrm>
            <a:off x="190500" y="458956"/>
            <a:ext cx="11811000" cy="5940088"/>
          </a:xfrm>
          <a:prstGeom prst="rect">
            <a:avLst/>
          </a:prstGeom>
          <a:noFill/>
        </p:spPr>
        <p:txBody>
          <a:bodyPr wrap="square" rtlCol="0">
            <a:spAutoFit/>
          </a:bodyPr>
          <a:lstStyle/>
          <a:p>
            <a:r>
              <a:rPr lang="en-US" sz="2000" b="1" dirty="0">
                <a:solidFill>
                  <a:srgbClr val="FFFF00"/>
                </a:solidFill>
              </a:rPr>
              <a:t>King James Bible</a:t>
            </a:r>
            <a:br>
              <a:rPr lang="en-US" sz="2000" dirty="0">
                <a:solidFill>
                  <a:srgbClr val="FFC000"/>
                </a:solidFill>
              </a:rPr>
            </a:br>
            <a:r>
              <a:rPr lang="en-US" sz="2000" dirty="0">
                <a:solidFill>
                  <a:srgbClr val="FFC000"/>
                </a:solidFill>
              </a:rPr>
              <a:t>After this I saw in the night visions, and behold a fourth beast, dreadful and terrible, and strong exceedingly; and it had great iron teeth: it devoured and brake in pieces, and stamped the residue </a:t>
            </a:r>
          </a:p>
          <a:p>
            <a:r>
              <a:rPr lang="en-US" sz="2000" dirty="0">
                <a:solidFill>
                  <a:srgbClr val="FFC000"/>
                </a:solidFill>
              </a:rPr>
              <a:t>with the feet of it: and it </a:t>
            </a:r>
            <a:r>
              <a:rPr lang="en-US" sz="2000" i="1" dirty="0">
                <a:solidFill>
                  <a:srgbClr val="FFC000"/>
                </a:solidFill>
              </a:rPr>
              <a:t>was</a:t>
            </a:r>
            <a:r>
              <a:rPr lang="en-US" sz="2000" dirty="0">
                <a:solidFill>
                  <a:srgbClr val="FFC000"/>
                </a:solidFill>
              </a:rPr>
              <a:t> diverse from all the beasts that </a:t>
            </a:r>
            <a:r>
              <a:rPr lang="en-US" sz="2000" i="1" dirty="0">
                <a:solidFill>
                  <a:srgbClr val="FFC000"/>
                </a:solidFill>
              </a:rPr>
              <a:t>were</a:t>
            </a:r>
            <a:r>
              <a:rPr lang="en-US" sz="2000" dirty="0">
                <a:solidFill>
                  <a:srgbClr val="FFC000"/>
                </a:solidFill>
              </a:rPr>
              <a:t> </a:t>
            </a:r>
            <a:r>
              <a:rPr lang="en-US" sz="2000" b="1" i="1" u="sng" dirty="0">
                <a:solidFill>
                  <a:srgbClr val="FFFF00"/>
                </a:solidFill>
              </a:rPr>
              <a:t>before it</a:t>
            </a:r>
            <a:r>
              <a:rPr lang="en-US" sz="2000" dirty="0">
                <a:solidFill>
                  <a:srgbClr val="FFC000"/>
                </a:solidFill>
              </a:rPr>
              <a:t>; and it had ten horns. </a:t>
            </a:r>
          </a:p>
          <a:p>
            <a:endParaRPr lang="en-US" sz="2000" b="1" dirty="0">
              <a:solidFill>
                <a:srgbClr val="FFC000"/>
              </a:solidFill>
            </a:endParaRPr>
          </a:p>
          <a:p>
            <a:r>
              <a:rPr lang="en-US" sz="2000" b="1" dirty="0">
                <a:solidFill>
                  <a:srgbClr val="FFFF00"/>
                </a:solidFill>
              </a:rPr>
              <a:t>New American Standard Bible</a:t>
            </a:r>
            <a:br>
              <a:rPr lang="en-US" sz="2000" dirty="0">
                <a:solidFill>
                  <a:srgbClr val="FFC000"/>
                </a:solidFill>
              </a:rPr>
            </a:br>
            <a:r>
              <a:rPr lang="en-US" sz="2000" dirty="0">
                <a:solidFill>
                  <a:srgbClr val="FFC000"/>
                </a:solidFill>
              </a:rPr>
              <a:t>"After this I kept looking in the night visions, and behold, a fourth beast, dreadful and terrifying </a:t>
            </a:r>
          </a:p>
          <a:p>
            <a:r>
              <a:rPr lang="en-US" sz="2000" dirty="0">
                <a:solidFill>
                  <a:srgbClr val="FFC000"/>
                </a:solidFill>
              </a:rPr>
              <a:t>and extremely strong; and it had large iron teeth. It devoured and crushed and trampled down the remainder with its feet; and it was different from all the beasts that were </a:t>
            </a:r>
            <a:r>
              <a:rPr lang="en-US" sz="2000" b="1" i="1" u="sng" dirty="0">
                <a:solidFill>
                  <a:srgbClr val="FFFF00"/>
                </a:solidFill>
              </a:rPr>
              <a:t>before it</a:t>
            </a:r>
            <a:r>
              <a:rPr lang="en-US" sz="2000" dirty="0">
                <a:solidFill>
                  <a:srgbClr val="FFC000"/>
                </a:solidFill>
              </a:rPr>
              <a:t>, and it had ten horns.</a:t>
            </a:r>
            <a:br>
              <a:rPr lang="en-US" sz="2000" dirty="0">
                <a:solidFill>
                  <a:srgbClr val="FFC000"/>
                </a:solidFill>
              </a:rPr>
            </a:br>
            <a:endParaRPr lang="en-US" sz="2000" b="1" dirty="0">
              <a:solidFill>
                <a:srgbClr val="FFC000"/>
              </a:solidFill>
            </a:endParaRPr>
          </a:p>
          <a:p>
            <a:r>
              <a:rPr lang="en-US" sz="2000" b="1" dirty="0">
                <a:solidFill>
                  <a:srgbClr val="FFFF00"/>
                </a:solidFill>
              </a:rPr>
              <a:t>English Standard Version</a:t>
            </a:r>
            <a:br>
              <a:rPr lang="en-US" sz="2000" dirty="0">
                <a:solidFill>
                  <a:srgbClr val="FFC000"/>
                </a:solidFill>
              </a:rPr>
            </a:br>
            <a:r>
              <a:rPr lang="en-US" sz="2000" dirty="0">
                <a:solidFill>
                  <a:srgbClr val="FFC000"/>
                </a:solidFill>
              </a:rPr>
              <a:t>After this I saw in the night visions, and behold, a fourth beast, terrifying and dreadful and exceedingly strong. It had great iron teeth; it devoured and broke in pieces and stamped what was left with its feet. </a:t>
            </a:r>
          </a:p>
          <a:p>
            <a:r>
              <a:rPr lang="en-US" sz="2000" dirty="0">
                <a:solidFill>
                  <a:srgbClr val="FFC000"/>
                </a:solidFill>
              </a:rPr>
              <a:t>It was different from all the beasts that were </a:t>
            </a:r>
            <a:r>
              <a:rPr lang="en-US" sz="2000" b="1" i="1" u="sng" dirty="0">
                <a:solidFill>
                  <a:srgbClr val="FFFF00"/>
                </a:solidFill>
              </a:rPr>
              <a:t>before it</a:t>
            </a:r>
            <a:r>
              <a:rPr lang="en-US" sz="2000" dirty="0">
                <a:solidFill>
                  <a:srgbClr val="FFC000"/>
                </a:solidFill>
              </a:rPr>
              <a:t>, and it had ten horns.</a:t>
            </a:r>
            <a:br>
              <a:rPr lang="en-US" sz="2000" dirty="0">
                <a:solidFill>
                  <a:srgbClr val="FFC000"/>
                </a:solidFill>
              </a:rPr>
            </a:br>
            <a:br>
              <a:rPr lang="en-US" sz="2000" dirty="0">
                <a:solidFill>
                  <a:srgbClr val="FFC000"/>
                </a:solidFill>
              </a:rPr>
            </a:br>
            <a:r>
              <a:rPr lang="en-US" sz="2000" b="1" dirty="0">
                <a:solidFill>
                  <a:srgbClr val="FFFF00"/>
                </a:solidFill>
              </a:rPr>
              <a:t>Berean Study Bible</a:t>
            </a:r>
            <a:br>
              <a:rPr lang="en-US" sz="2000" dirty="0">
                <a:solidFill>
                  <a:srgbClr val="FFC000"/>
                </a:solidFill>
              </a:rPr>
            </a:br>
            <a:r>
              <a:rPr lang="en-US" sz="2000" dirty="0">
                <a:solidFill>
                  <a:srgbClr val="FFC000"/>
                </a:solidFill>
              </a:rPr>
              <a:t>After this, as I watched in my vision in the night, suddenly a fourth beast appeared, and it was terrifying —dreadful and extremely strong—with large iron teeth. It devoured and crushed; then it trampled underfoot whatever was left. It was different from all the beasts </a:t>
            </a:r>
            <a:r>
              <a:rPr lang="en-US" sz="2000" b="1" i="1" u="sng" dirty="0">
                <a:solidFill>
                  <a:srgbClr val="FFFF00"/>
                </a:solidFill>
              </a:rPr>
              <a:t>before it</a:t>
            </a:r>
            <a:r>
              <a:rPr lang="en-US" sz="2000" dirty="0">
                <a:solidFill>
                  <a:srgbClr val="FFC000"/>
                </a:solidFill>
              </a:rPr>
              <a:t>, and it had ten horns.</a:t>
            </a:r>
            <a:endParaRPr lang="en-US" dirty="0">
              <a:solidFill>
                <a:srgbClr val="FFC000"/>
              </a:solidFill>
            </a:endParaRPr>
          </a:p>
        </p:txBody>
      </p:sp>
    </p:spTree>
    <p:extLst>
      <p:ext uri="{BB962C8B-B14F-4D97-AF65-F5344CB8AC3E}">
        <p14:creationId xmlns:p14="http://schemas.microsoft.com/office/powerpoint/2010/main" val="38699552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2452425"/>
            <a:ext cx="11353800" cy="195314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Is it meaning </a:t>
            </a:r>
            <a:r>
              <a:rPr lang="en-US" altLang="en-US" sz="6000" dirty="0">
                <a:solidFill>
                  <a:srgbClr val="FFFF00"/>
                </a:solidFill>
              </a:rPr>
              <a:t>“X”</a:t>
            </a:r>
            <a:r>
              <a:rPr lang="en-US" altLang="en-US" sz="6000" dirty="0">
                <a:solidFill>
                  <a:srgbClr val="FFC000"/>
                </a:solidFill>
              </a:rPr>
              <a:t> </a:t>
            </a:r>
          </a:p>
          <a:p>
            <a:pPr algn="ctr" eaLnBrk="1" hangingPunct="1">
              <a:spcBef>
                <a:spcPct val="0"/>
              </a:spcBef>
              <a:buFontTx/>
              <a:buNone/>
            </a:pPr>
            <a:r>
              <a:rPr lang="en-US" altLang="en-US" sz="6000" dirty="0">
                <a:solidFill>
                  <a:srgbClr val="FFC000"/>
                </a:solidFill>
              </a:rPr>
              <a:t>or meaning </a:t>
            </a:r>
            <a:r>
              <a:rPr lang="en-US" altLang="en-US" sz="6000" dirty="0">
                <a:solidFill>
                  <a:srgbClr val="FFFF00"/>
                </a:solidFill>
              </a:rPr>
              <a:t>“Y”</a:t>
            </a:r>
            <a:r>
              <a:rPr lang="en-US" altLang="en-US" sz="6000" dirty="0">
                <a:solidFill>
                  <a:srgbClr val="FFC000"/>
                </a:solidFill>
              </a:rPr>
              <a:t>?</a:t>
            </a:r>
          </a:p>
        </p:txBody>
      </p:sp>
    </p:spTree>
    <p:extLst>
      <p:ext uri="{BB962C8B-B14F-4D97-AF65-F5344CB8AC3E}">
        <p14:creationId xmlns:p14="http://schemas.microsoft.com/office/powerpoint/2010/main" val="2640057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66547"/>
            <a:ext cx="11430000" cy="10298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i="1" dirty="0">
                <a:solidFill>
                  <a:srgbClr val="FFFF00"/>
                </a:solidFill>
              </a:rPr>
              <a:t>“BEFORE”</a:t>
            </a:r>
            <a:r>
              <a:rPr lang="en-US" altLang="en-US" sz="6000" dirty="0">
                <a:solidFill>
                  <a:srgbClr val="FFC000"/>
                </a:solidFill>
              </a:rPr>
              <a:t> </a:t>
            </a:r>
          </a:p>
        </p:txBody>
      </p:sp>
      <p:cxnSp>
        <p:nvCxnSpPr>
          <p:cNvPr id="3" name="Straight Arrow Connector 2">
            <a:extLst>
              <a:ext uri="{FF2B5EF4-FFF2-40B4-BE49-F238E27FC236}">
                <a16:creationId xmlns:a16="http://schemas.microsoft.com/office/drawing/2014/main" id="{22485110-0A98-4A41-98F0-66E7C7DCB138}"/>
              </a:ext>
            </a:extLst>
          </p:cNvPr>
          <p:cNvCxnSpPr>
            <a:cxnSpLocks/>
          </p:cNvCxnSpPr>
          <p:nvPr/>
        </p:nvCxnSpPr>
        <p:spPr>
          <a:xfrm flipH="1">
            <a:off x="3810000" y="1600200"/>
            <a:ext cx="1371601" cy="11430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6D829DE-7C4A-443B-82D8-FD16448EE6E5}"/>
              </a:ext>
            </a:extLst>
          </p:cNvPr>
          <p:cNvCxnSpPr>
            <a:cxnSpLocks/>
          </p:cNvCxnSpPr>
          <p:nvPr/>
        </p:nvCxnSpPr>
        <p:spPr>
          <a:xfrm>
            <a:off x="7021552" y="1598341"/>
            <a:ext cx="1360448" cy="11448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801DDE-4505-418C-97D1-9BC6CDEA117E}"/>
              </a:ext>
            </a:extLst>
          </p:cNvPr>
          <p:cNvSpPr txBox="1"/>
          <p:nvPr/>
        </p:nvSpPr>
        <p:spPr>
          <a:xfrm>
            <a:off x="1236394" y="2961333"/>
            <a:ext cx="3448381" cy="769441"/>
          </a:xfrm>
          <a:prstGeom prst="rect">
            <a:avLst/>
          </a:prstGeom>
          <a:noFill/>
        </p:spPr>
        <p:txBody>
          <a:bodyPr wrap="none" rtlCol="0">
            <a:spAutoFit/>
          </a:bodyPr>
          <a:lstStyle/>
          <a:p>
            <a:pPr algn="ctr"/>
            <a:r>
              <a:rPr lang="en-US" sz="4400" dirty="0">
                <a:solidFill>
                  <a:schemeClr val="bg1"/>
                </a:solidFill>
              </a:rPr>
              <a:t>Meaning </a:t>
            </a:r>
            <a:r>
              <a:rPr lang="en-US" sz="4400" b="1" i="1" dirty="0">
                <a:solidFill>
                  <a:srgbClr val="FFFF00"/>
                </a:solidFill>
              </a:rPr>
              <a:t>“X”</a:t>
            </a:r>
          </a:p>
        </p:txBody>
      </p:sp>
      <p:sp>
        <p:nvSpPr>
          <p:cNvPr id="10" name="TextBox 9">
            <a:extLst>
              <a:ext uri="{FF2B5EF4-FFF2-40B4-BE49-F238E27FC236}">
                <a16:creationId xmlns:a16="http://schemas.microsoft.com/office/drawing/2014/main" id="{F64FE061-5844-4B55-9D85-7516C08B1900}"/>
              </a:ext>
            </a:extLst>
          </p:cNvPr>
          <p:cNvSpPr txBox="1"/>
          <p:nvPr/>
        </p:nvSpPr>
        <p:spPr>
          <a:xfrm>
            <a:off x="7315200" y="2957615"/>
            <a:ext cx="3448380" cy="769441"/>
          </a:xfrm>
          <a:prstGeom prst="rect">
            <a:avLst/>
          </a:prstGeom>
          <a:noFill/>
        </p:spPr>
        <p:txBody>
          <a:bodyPr wrap="none" rtlCol="0">
            <a:spAutoFit/>
          </a:bodyPr>
          <a:lstStyle/>
          <a:p>
            <a:r>
              <a:rPr lang="en-US" sz="4400" dirty="0">
                <a:solidFill>
                  <a:schemeClr val="bg1"/>
                </a:solidFill>
              </a:rPr>
              <a:t>Meaning </a:t>
            </a:r>
            <a:r>
              <a:rPr lang="en-US" sz="4400" b="1" i="1" dirty="0">
                <a:solidFill>
                  <a:srgbClr val="FFFF00"/>
                </a:solidFill>
              </a:rPr>
              <a:t>“Y”</a:t>
            </a:r>
          </a:p>
        </p:txBody>
      </p:sp>
      <p:sp>
        <p:nvSpPr>
          <p:cNvPr id="4" name="TextBox 3">
            <a:extLst>
              <a:ext uri="{FF2B5EF4-FFF2-40B4-BE49-F238E27FC236}">
                <a16:creationId xmlns:a16="http://schemas.microsoft.com/office/drawing/2014/main" id="{00814750-8B7C-4F93-A270-9C9D4A849539}"/>
              </a:ext>
            </a:extLst>
          </p:cNvPr>
          <p:cNvSpPr txBox="1"/>
          <p:nvPr/>
        </p:nvSpPr>
        <p:spPr>
          <a:xfrm>
            <a:off x="1040827" y="3731207"/>
            <a:ext cx="3839513" cy="2585323"/>
          </a:xfrm>
          <a:prstGeom prst="rect">
            <a:avLst/>
          </a:prstGeom>
          <a:noFill/>
        </p:spPr>
        <p:txBody>
          <a:bodyPr wrap="none" rtlCol="0">
            <a:spAutoFit/>
          </a:bodyPr>
          <a:lstStyle/>
          <a:p>
            <a:pPr algn="ctr"/>
            <a:r>
              <a:rPr lang="en-US" sz="5400" dirty="0">
                <a:solidFill>
                  <a:schemeClr val="bg1">
                    <a:lumMod val="65000"/>
                  </a:schemeClr>
                </a:solidFill>
              </a:rPr>
              <a:t>“Before” as </a:t>
            </a:r>
          </a:p>
          <a:p>
            <a:pPr algn="ctr"/>
            <a:r>
              <a:rPr lang="en-US" sz="5400" b="1" i="1" dirty="0">
                <a:solidFill>
                  <a:srgbClr val="FFFF00"/>
                </a:solidFill>
              </a:rPr>
              <a:t>“preceding</a:t>
            </a:r>
          </a:p>
          <a:p>
            <a:pPr algn="ctr"/>
            <a:r>
              <a:rPr lang="en-US" sz="5400" b="1" i="1" dirty="0">
                <a:solidFill>
                  <a:srgbClr val="FFFF00"/>
                </a:solidFill>
              </a:rPr>
              <a:t>in time”</a:t>
            </a:r>
          </a:p>
        </p:txBody>
      </p:sp>
      <p:sp>
        <p:nvSpPr>
          <p:cNvPr id="9" name="TextBox 8">
            <a:extLst>
              <a:ext uri="{FF2B5EF4-FFF2-40B4-BE49-F238E27FC236}">
                <a16:creationId xmlns:a16="http://schemas.microsoft.com/office/drawing/2014/main" id="{31C43054-6C7F-430F-BC90-B16FCE0F8568}"/>
              </a:ext>
            </a:extLst>
          </p:cNvPr>
          <p:cNvSpPr txBox="1"/>
          <p:nvPr/>
        </p:nvSpPr>
        <p:spPr>
          <a:xfrm>
            <a:off x="6705600" y="3727056"/>
            <a:ext cx="4713248" cy="2585323"/>
          </a:xfrm>
          <a:prstGeom prst="rect">
            <a:avLst/>
          </a:prstGeom>
          <a:noFill/>
        </p:spPr>
        <p:txBody>
          <a:bodyPr wrap="square" rtlCol="0">
            <a:spAutoFit/>
          </a:bodyPr>
          <a:lstStyle/>
          <a:p>
            <a:pPr algn="ctr"/>
            <a:r>
              <a:rPr lang="en-US" sz="5400" dirty="0">
                <a:solidFill>
                  <a:schemeClr val="bg1">
                    <a:lumMod val="65000"/>
                  </a:schemeClr>
                </a:solidFill>
              </a:rPr>
              <a:t>“Before” as</a:t>
            </a:r>
          </a:p>
          <a:p>
            <a:pPr algn="ctr"/>
            <a:r>
              <a:rPr lang="en-US" sz="5400" dirty="0">
                <a:solidFill>
                  <a:schemeClr val="bg1">
                    <a:lumMod val="65000"/>
                  </a:schemeClr>
                </a:solidFill>
              </a:rPr>
              <a:t> </a:t>
            </a:r>
            <a:r>
              <a:rPr lang="en-US" sz="5400" b="1" i="1" dirty="0">
                <a:solidFill>
                  <a:srgbClr val="FFFF00"/>
                </a:solidFill>
              </a:rPr>
              <a:t>“in the</a:t>
            </a:r>
          </a:p>
          <a:p>
            <a:pPr algn="ctr"/>
            <a:r>
              <a:rPr lang="en-US" sz="5400" b="1" i="1" dirty="0">
                <a:solidFill>
                  <a:srgbClr val="FFFF00"/>
                </a:solidFill>
              </a:rPr>
              <a:t> presence of”</a:t>
            </a:r>
          </a:p>
        </p:txBody>
      </p:sp>
    </p:spTree>
    <p:extLst>
      <p:ext uri="{BB962C8B-B14F-4D97-AF65-F5344CB8AC3E}">
        <p14:creationId xmlns:p14="http://schemas.microsoft.com/office/powerpoint/2010/main" val="206230073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
          <p:cNvSpPr>
            <a:spLocks noChangeArrowheads="1"/>
          </p:cNvSpPr>
          <p:nvPr/>
        </p:nvSpPr>
        <p:spPr bwMode="auto">
          <a:xfrm>
            <a:off x="590550" y="574988"/>
            <a:ext cx="11010900" cy="570802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200" dirty="0">
                <a:solidFill>
                  <a:srgbClr val="FFC000"/>
                </a:solidFill>
              </a:rPr>
              <a:t>Are those first three beasts  ancient empires way back in the centuries </a:t>
            </a:r>
            <a:r>
              <a:rPr lang="en-US" altLang="en-US" sz="5200" b="1" i="1" dirty="0">
                <a:solidFill>
                  <a:srgbClr val="FFFF00"/>
                </a:solidFill>
              </a:rPr>
              <a:t>before</a:t>
            </a:r>
            <a:r>
              <a:rPr lang="en-US" altLang="en-US" sz="5200" dirty="0">
                <a:solidFill>
                  <a:srgbClr val="FFC000"/>
                </a:solidFill>
              </a:rPr>
              <a:t> Christ and as such </a:t>
            </a:r>
            <a:r>
              <a:rPr lang="en-US" altLang="en-US" sz="5200" b="1" i="1" dirty="0">
                <a:solidFill>
                  <a:srgbClr val="FFFF00"/>
                </a:solidFill>
              </a:rPr>
              <a:t>“preceding in time”</a:t>
            </a:r>
            <a:r>
              <a:rPr lang="en-US" altLang="en-US" sz="5200" dirty="0">
                <a:solidFill>
                  <a:srgbClr val="FFC000"/>
                </a:solidFill>
              </a:rPr>
              <a:t> the latter day fourth NWO beast? Or are these first mentioned beasts </a:t>
            </a:r>
            <a:r>
              <a:rPr lang="en-US" altLang="en-US" sz="5200" b="1" i="1" dirty="0">
                <a:solidFill>
                  <a:srgbClr val="FFFF00"/>
                </a:solidFill>
              </a:rPr>
              <a:t>“before” </a:t>
            </a:r>
            <a:r>
              <a:rPr lang="en-US" altLang="en-US" sz="5200" dirty="0">
                <a:solidFill>
                  <a:srgbClr val="FFC000"/>
                </a:solidFill>
              </a:rPr>
              <a:t>as</a:t>
            </a:r>
            <a:r>
              <a:rPr lang="en-US" altLang="en-US" sz="5200" b="1" i="1" dirty="0">
                <a:solidFill>
                  <a:srgbClr val="FFFF00"/>
                </a:solidFill>
              </a:rPr>
              <a:t> “in the presence of” </a:t>
            </a:r>
          </a:p>
          <a:p>
            <a:pPr algn="ctr" eaLnBrk="1" hangingPunct="1">
              <a:spcBef>
                <a:spcPct val="0"/>
              </a:spcBef>
              <a:buFontTx/>
              <a:buNone/>
            </a:pPr>
            <a:r>
              <a:rPr lang="en-US" altLang="en-US" sz="5200" dirty="0">
                <a:solidFill>
                  <a:srgbClr val="FFC000"/>
                </a:solidFill>
              </a:rPr>
              <a:t>the end-time </a:t>
            </a:r>
            <a:r>
              <a:rPr lang="en-US" altLang="en-US" sz="5200" b="1" i="1" dirty="0">
                <a:solidFill>
                  <a:srgbClr val="FFC000"/>
                </a:solidFill>
              </a:rPr>
              <a:t>NWO beast</a:t>
            </a:r>
            <a:r>
              <a:rPr lang="en-US" altLang="en-US" sz="5200" dirty="0">
                <a:solidFill>
                  <a:srgbClr val="FFC000"/>
                </a:solidFill>
              </a:rPr>
              <a:t>?</a:t>
            </a:r>
          </a:p>
        </p:txBody>
      </p:sp>
    </p:spTree>
    <p:extLst>
      <p:ext uri="{BB962C8B-B14F-4D97-AF65-F5344CB8AC3E}">
        <p14:creationId xmlns:p14="http://schemas.microsoft.com/office/powerpoint/2010/main" val="197021396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gwfin_000.Samsung-Laptop\Desktop\three-beasts.png">
            <a:extLst>
              <a:ext uri="{FF2B5EF4-FFF2-40B4-BE49-F238E27FC236}">
                <a16:creationId xmlns:a16="http://schemas.microsoft.com/office/drawing/2014/main" id="{26C6AFC1-1636-45D8-BDE6-02D4A0F725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839" y="844291"/>
            <a:ext cx="3505200" cy="23448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79A5E45D-FF41-49EA-A222-504FE18BC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8407" y="1066802"/>
            <a:ext cx="2442734" cy="213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a:extLst>
              <a:ext uri="{FF2B5EF4-FFF2-40B4-BE49-F238E27FC236}">
                <a16:creationId xmlns:a16="http://schemas.microsoft.com/office/drawing/2014/main" id="{871A83B4-4435-4417-9EA7-40A4F7E2DF31}"/>
              </a:ext>
            </a:extLst>
          </p:cNvPr>
          <p:cNvCxnSpPr>
            <a:cxnSpLocks/>
          </p:cNvCxnSpPr>
          <p:nvPr/>
        </p:nvCxnSpPr>
        <p:spPr>
          <a:xfrm>
            <a:off x="259152" y="3485894"/>
            <a:ext cx="11734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8936F5F-B745-448B-8829-B02EC20CEDDB}"/>
              </a:ext>
            </a:extLst>
          </p:cNvPr>
          <p:cNvSpPr/>
          <p:nvPr/>
        </p:nvSpPr>
        <p:spPr>
          <a:xfrm>
            <a:off x="11810641" y="3276834"/>
            <a:ext cx="381000" cy="38097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A0E98DD-07DE-4112-ACF4-CE064FBC6DB9}"/>
              </a:ext>
            </a:extLst>
          </p:cNvPr>
          <p:cNvSpPr/>
          <p:nvPr/>
        </p:nvSpPr>
        <p:spPr>
          <a:xfrm>
            <a:off x="68652" y="3295405"/>
            <a:ext cx="381000" cy="38097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4658456-7061-4F0D-960E-1DCC9D787220}"/>
              </a:ext>
            </a:extLst>
          </p:cNvPr>
          <p:cNvSpPr txBox="1"/>
          <p:nvPr/>
        </p:nvSpPr>
        <p:spPr>
          <a:xfrm>
            <a:off x="63979" y="3698363"/>
            <a:ext cx="2324100" cy="646331"/>
          </a:xfrm>
          <a:prstGeom prst="rect">
            <a:avLst/>
          </a:prstGeom>
          <a:noFill/>
        </p:spPr>
        <p:txBody>
          <a:bodyPr wrap="square" rtlCol="0">
            <a:spAutoFit/>
          </a:bodyPr>
          <a:lstStyle/>
          <a:p>
            <a:r>
              <a:rPr lang="en-US" sz="3600" b="1" dirty="0">
                <a:solidFill>
                  <a:schemeClr val="bg1"/>
                </a:solidFill>
              </a:rPr>
              <a:t>2600 B.C.</a:t>
            </a:r>
          </a:p>
        </p:txBody>
      </p:sp>
      <p:sp>
        <p:nvSpPr>
          <p:cNvPr id="12" name="TextBox 11">
            <a:extLst>
              <a:ext uri="{FF2B5EF4-FFF2-40B4-BE49-F238E27FC236}">
                <a16:creationId xmlns:a16="http://schemas.microsoft.com/office/drawing/2014/main" id="{98B07DE2-7E70-4429-9923-A9079BDEEFD6}"/>
              </a:ext>
            </a:extLst>
          </p:cNvPr>
          <p:cNvSpPr txBox="1"/>
          <p:nvPr/>
        </p:nvSpPr>
        <p:spPr>
          <a:xfrm>
            <a:off x="9829800" y="3575921"/>
            <a:ext cx="2474088" cy="646331"/>
          </a:xfrm>
          <a:prstGeom prst="rect">
            <a:avLst/>
          </a:prstGeom>
          <a:noFill/>
        </p:spPr>
        <p:txBody>
          <a:bodyPr wrap="square" rtlCol="0">
            <a:spAutoFit/>
          </a:bodyPr>
          <a:lstStyle/>
          <a:p>
            <a:r>
              <a:rPr lang="en-US" sz="3600" b="1" dirty="0">
                <a:solidFill>
                  <a:schemeClr val="bg1"/>
                </a:solidFill>
              </a:rPr>
              <a:t>END-TIME</a:t>
            </a:r>
          </a:p>
        </p:txBody>
      </p:sp>
      <p:pic>
        <p:nvPicPr>
          <p:cNvPr id="13" name="Picture 2" descr="http://www.endtime.com/wp-content/uploads/four-beasts.png">
            <a:extLst>
              <a:ext uri="{FF2B5EF4-FFF2-40B4-BE49-F238E27FC236}">
                <a16:creationId xmlns:a16="http://schemas.microsoft.com/office/drawing/2014/main" id="{EBE391AF-9930-40DF-83C5-B0E750760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4222252"/>
            <a:ext cx="3587285" cy="237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a:extLst>
              <a:ext uri="{FF2B5EF4-FFF2-40B4-BE49-F238E27FC236}">
                <a16:creationId xmlns:a16="http://schemas.microsoft.com/office/drawing/2014/main" id="{B7A05C36-0854-4291-81E9-7D74E329E238}"/>
              </a:ext>
            </a:extLst>
          </p:cNvPr>
          <p:cNvCxnSpPr>
            <a:cxnSpLocks/>
          </p:cNvCxnSpPr>
          <p:nvPr/>
        </p:nvCxnSpPr>
        <p:spPr>
          <a:xfrm flipH="1">
            <a:off x="3755367" y="2135237"/>
            <a:ext cx="1104182"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60E70A3-AC50-45E6-8890-F546DAB3C81B}"/>
              </a:ext>
            </a:extLst>
          </p:cNvPr>
          <p:cNvCxnSpPr>
            <a:cxnSpLocks/>
          </p:cNvCxnSpPr>
          <p:nvPr/>
        </p:nvCxnSpPr>
        <p:spPr>
          <a:xfrm>
            <a:off x="7066722" y="5367130"/>
            <a:ext cx="1202635"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5E38F12-5F3D-4C69-8A18-0C1CE67B0285}"/>
              </a:ext>
            </a:extLst>
          </p:cNvPr>
          <p:cNvSpPr txBox="1"/>
          <p:nvPr/>
        </p:nvSpPr>
        <p:spPr>
          <a:xfrm>
            <a:off x="4815551" y="704076"/>
            <a:ext cx="3154729" cy="2862322"/>
          </a:xfrm>
          <a:prstGeom prst="rect">
            <a:avLst/>
          </a:prstGeom>
          <a:noFill/>
        </p:spPr>
        <p:txBody>
          <a:bodyPr wrap="square" rtlCol="0">
            <a:spAutoFit/>
          </a:bodyPr>
          <a:lstStyle/>
          <a:p>
            <a:r>
              <a:rPr lang="en-US" sz="3600" dirty="0">
                <a:solidFill>
                  <a:srgbClr val="FFC000"/>
                </a:solidFill>
              </a:rPr>
              <a:t>Is it </a:t>
            </a:r>
            <a:r>
              <a:rPr lang="en-US" sz="3600" i="1" dirty="0">
                <a:solidFill>
                  <a:srgbClr val="92D050"/>
                </a:solidFill>
              </a:rPr>
              <a:t>“before” </a:t>
            </a:r>
            <a:r>
              <a:rPr lang="en-US" sz="3600" i="1" dirty="0">
                <a:solidFill>
                  <a:srgbClr val="FFC000"/>
                </a:solidFill>
              </a:rPr>
              <a:t>as in</a:t>
            </a:r>
          </a:p>
          <a:p>
            <a:r>
              <a:rPr lang="en-US" sz="3600" b="1" i="1" dirty="0">
                <a:solidFill>
                  <a:srgbClr val="FFFF00"/>
                </a:solidFill>
              </a:rPr>
              <a:t>“Preceding </a:t>
            </a:r>
          </a:p>
          <a:p>
            <a:r>
              <a:rPr lang="en-US" sz="3600" b="1" i="1" dirty="0">
                <a:solidFill>
                  <a:srgbClr val="FFFF00"/>
                </a:solidFill>
              </a:rPr>
              <a:t>in time”</a:t>
            </a:r>
          </a:p>
          <a:p>
            <a:r>
              <a:rPr lang="en-US" sz="3600" dirty="0">
                <a:solidFill>
                  <a:srgbClr val="FFC000"/>
                </a:solidFill>
              </a:rPr>
              <a:t>like this?</a:t>
            </a:r>
          </a:p>
        </p:txBody>
      </p:sp>
      <p:sp>
        <p:nvSpPr>
          <p:cNvPr id="26" name="TextBox 25">
            <a:extLst>
              <a:ext uri="{FF2B5EF4-FFF2-40B4-BE49-F238E27FC236}">
                <a16:creationId xmlns:a16="http://schemas.microsoft.com/office/drawing/2014/main" id="{6EDB654E-79F7-4971-A846-6313D6A037D8}"/>
              </a:ext>
            </a:extLst>
          </p:cNvPr>
          <p:cNvSpPr txBox="1"/>
          <p:nvPr/>
        </p:nvSpPr>
        <p:spPr>
          <a:xfrm>
            <a:off x="5290752" y="4843353"/>
            <a:ext cx="2819399" cy="1754326"/>
          </a:xfrm>
          <a:prstGeom prst="rect">
            <a:avLst/>
          </a:prstGeom>
          <a:noFill/>
        </p:spPr>
        <p:txBody>
          <a:bodyPr wrap="square" rtlCol="0">
            <a:spAutoFit/>
          </a:bodyPr>
          <a:lstStyle/>
          <a:p>
            <a:r>
              <a:rPr lang="en-US" sz="3600" b="1" dirty="0">
                <a:solidFill>
                  <a:srgbClr val="FFFF00"/>
                </a:solidFill>
              </a:rPr>
              <a:t>“In the presence </a:t>
            </a:r>
          </a:p>
          <a:p>
            <a:r>
              <a:rPr lang="en-US" sz="3600" b="1" dirty="0">
                <a:solidFill>
                  <a:srgbClr val="FFFF00"/>
                </a:solidFill>
              </a:rPr>
              <a:t>of” </a:t>
            </a:r>
            <a:r>
              <a:rPr lang="en-US" sz="3600" dirty="0">
                <a:solidFill>
                  <a:srgbClr val="FFC000"/>
                </a:solidFill>
              </a:rPr>
              <a:t>like this?</a:t>
            </a:r>
          </a:p>
        </p:txBody>
      </p:sp>
      <p:sp>
        <p:nvSpPr>
          <p:cNvPr id="27" name="TextBox 26">
            <a:extLst>
              <a:ext uri="{FF2B5EF4-FFF2-40B4-BE49-F238E27FC236}">
                <a16:creationId xmlns:a16="http://schemas.microsoft.com/office/drawing/2014/main" id="{084E5918-E25B-495A-ABC2-CCF0DB0B7523}"/>
              </a:ext>
            </a:extLst>
          </p:cNvPr>
          <p:cNvSpPr txBox="1"/>
          <p:nvPr/>
        </p:nvSpPr>
        <p:spPr>
          <a:xfrm>
            <a:off x="254839" y="158503"/>
            <a:ext cx="11790645" cy="646331"/>
          </a:xfrm>
          <a:prstGeom prst="rect">
            <a:avLst/>
          </a:prstGeom>
          <a:noFill/>
        </p:spPr>
        <p:txBody>
          <a:bodyPr wrap="square" rtlCol="0">
            <a:spAutoFit/>
          </a:bodyPr>
          <a:lstStyle/>
          <a:p>
            <a:pPr algn="ctr"/>
            <a:r>
              <a:rPr lang="en-US" sz="3600" b="1" dirty="0">
                <a:solidFill>
                  <a:schemeClr val="bg2">
                    <a:lumMod val="75000"/>
                  </a:schemeClr>
                </a:solidFill>
              </a:rPr>
              <a:t>Where are those first three beasts on the timeline?</a:t>
            </a:r>
          </a:p>
        </p:txBody>
      </p:sp>
      <p:sp>
        <p:nvSpPr>
          <p:cNvPr id="28" name="TextBox 27">
            <a:extLst>
              <a:ext uri="{FF2B5EF4-FFF2-40B4-BE49-F238E27FC236}">
                <a16:creationId xmlns:a16="http://schemas.microsoft.com/office/drawing/2014/main" id="{158ECED3-EF40-4B54-B402-0E8E3D79BDE1}"/>
              </a:ext>
            </a:extLst>
          </p:cNvPr>
          <p:cNvSpPr txBox="1"/>
          <p:nvPr/>
        </p:nvSpPr>
        <p:spPr>
          <a:xfrm>
            <a:off x="5413579" y="3615329"/>
            <a:ext cx="2582758" cy="1938992"/>
          </a:xfrm>
          <a:prstGeom prst="rect">
            <a:avLst/>
          </a:prstGeom>
          <a:noFill/>
        </p:spPr>
        <p:txBody>
          <a:bodyPr wrap="none" rtlCol="0">
            <a:spAutoFit/>
          </a:bodyPr>
          <a:lstStyle/>
          <a:p>
            <a:r>
              <a:rPr lang="en-US" sz="4000" dirty="0">
                <a:solidFill>
                  <a:srgbClr val="FFC000"/>
                </a:solidFill>
              </a:rPr>
              <a:t>or </a:t>
            </a:r>
            <a:r>
              <a:rPr lang="en-US" sz="4000" i="1" dirty="0">
                <a:solidFill>
                  <a:srgbClr val="92D050"/>
                </a:solidFill>
              </a:rPr>
              <a:t>“before”</a:t>
            </a:r>
          </a:p>
          <a:p>
            <a:r>
              <a:rPr lang="en-US" sz="4000" dirty="0">
                <a:solidFill>
                  <a:srgbClr val="FFC000"/>
                </a:solidFill>
              </a:rPr>
              <a:t>as in</a:t>
            </a:r>
          </a:p>
          <a:p>
            <a:endParaRPr lang="en-US" sz="4000" dirty="0">
              <a:solidFill>
                <a:schemeClr val="accent6"/>
              </a:solidFill>
            </a:endParaRPr>
          </a:p>
        </p:txBody>
      </p:sp>
      <p:cxnSp>
        <p:nvCxnSpPr>
          <p:cNvPr id="6" name="Straight Connector 5">
            <a:extLst>
              <a:ext uri="{FF2B5EF4-FFF2-40B4-BE49-F238E27FC236}">
                <a16:creationId xmlns:a16="http://schemas.microsoft.com/office/drawing/2014/main" id="{B8B39009-650C-42C2-AD45-DC4F82C81604}"/>
              </a:ext>
            </a:extLst>
          </p:cNvPr>
          <p:cNvCxnSpPr/>
          <p:nvPr/>
        </p:nvCxnSpPr>
        <p:spPr>
          <a:xfrm>
            <a:off x="3048000" y="4222252"/>
            <a:ext cx="914400" cy="91440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CE43CF2-ED2E-459E-BC5C-9BFE51944854}"/>
              </a:ext>
            </a:extLst>
          </p:cNvPr>
          <p:cNvCxnSpPr>
            <a:cxnSpLocks/>
          </p:cNvCxnSpPr>
          <p:nvPr/>
        </p:nvCxnSpPr>
        <p:spPr>
          <a:xfrm>
            <a:off x="3209544" y="3485893"/>
            <a:ext cx="5458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07ACED9-6298-44E2-AA79-0818EE0932E9}"/>
              </a:ext>
            </a:extLst>
          </p:cNvPr>
          <p:cNvCxnSpPr>
            <a:cxnSpLocks/>
          </p:cNvCxnSpPr>
          <p:nvPr/>
        </p:nvCxnSpPr>
        <p:spPr>
          <a:xfrm>
            <a:off x="3514927" y="3295405"/>
            <a:ext cx="0" cy="65292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1A523BE3-47D0-4942-BDB0-452270613577}"/>
              </a:ext>
            </a:extLst>
          </p:cNvPr>
          <p:cNvSpPr/>
          <p:nvPr/>
        </p:nvSpPr>
        <p:spPr>
          <a:xfrm>
            <a:off x="8428198" y="4150662"/>
            <a:ext cx="3699823" cy="2447018"/>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7939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828675" y="790432"/>
            <a:ext cx="1053465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It seems apparent that </a:t>
            </a:r>
            <a:r>
              <a:rPr lang="en-US" altLang="en-US" sz="4800" i="1" dirty="0">
                <a:solidFill>
                  <a:srgbClr val="FFFF00"/>
                </a:solidFill>
              </a:rPr>
              <a:t>Bible </a:t>
            </a:r>
            <a:r>
              <a:rPr lang="en-US" altLang="en-US" sz="4800" b="1" i="1" dirty="0">
                <a:solidFill>
                  <a:schemeClr val="bg1"/>
                </a:solidFill>
              </a:rPr>
              <a:t>translators</a:t>
            </a:r>
            <a:r>
              <a:rPr lang="en-US" altLang="en-US" sz="4800" i="1" dirty="0">
                <a:solidFill>
                  <a:srgbClr val="FFFF00"/>
                </a:solidFill>
              </a:rPr>
              <a:t> </a:t>
            </a:r>
            <a:r>
              <a:rPr lang="en-US" altLang="en-US" sz="4800" dirty="0">
                <a:solidFill>
                  <a:srgbClr val="FFC000"/>
                </a:solidFill>
              </a:rPr>
              <a:t>have been OK using this ambiguous word </a:t>
            </a:r>
            <a:r>
              <a:rPr lang="en-US" altLang="en-US" sz="4800" b="1" i="1" dirty="0">
                <a:solidFill>
                  <a:srgbClr val="FFFF00"/>
                </a:solidFill>
              </a:rPr>
              <a:t>“before”</a:t>
            </a:r>
            <a:r>
              <a:rPr lang="en-US" altLang="en-US" sz="4800" dirty="0">
                <a:solidFill>
                  <a:srgbClr val="FFC000"/>
                </a:solidFill>
              </a:rPr>
              <a:t>. Then </a:t>
            </a:r>
            <a:r>
              <a:rPr lang="en-US" altLang="en-US" sz="4800" i="1" dirty="0">
                <a:solidFill>
                  <a:srgbClr val="FFFF00"/>
                </a:solidFill>
              </a:rPr>
              <a:t>Bible </a:t>
            </a:r>
            <a:r>
              <a:rPr lang="en-US" altLang="en-US" sz="4800" b="1" i="1" dirty="0">
                <a:solidFill>
                  <a:schemeClr val="bg1"/>
                </a:solidFill>
              </a:rPr>
              <a:t>commentators</a:t>
            </a:r>
            <a:r>
              <a:rPr lang="en-US" altLang="en-US" sz="4800" dirty="0">
                <a:solidFill>
                  <a:srgbClr val="FFC000"/>
                </a:solidFill>
              </a:rPr>
              <a:t>, almost to a man, have gone right on with this and interpreted that word </a:t>
            </a:r>
            <a:r>
              <a:rPr lang="en-US" altLang="en-US" sz="4800" b="1" i="1" dirty="0">
                <a:solidFill>
                  <a:srgbClr val="FFFF00"/>
                </a:solidFill>
              </a:rPr>
              <a:t>“before” </a:t>
            </a:r>
            <a:r>
              <a:rPr lang="en-US" altLang="en-US" sz="4800" dirty="0">
                <a:solidFill>
                  <a:srgbClr val="FFC000"/>
                </a:solidFill>
              </a:rPr>
              <a:t>as </a:t>
            </a:r>
            <a:r>
              <a:rPr lang="en-US" altLang="en-US" sz="4800" b="1" i="1" dirty="0">
                <a:solidFill>
                  <a:srgbClr val="FFFF00"/>
                </a:solidFill>
              </a:rPr>
              <a:t>“preceding in time”</a:t>
            </a:r>
            <a:r>
              <a:rPr lang="en-US" altLang="en-US" sz="4800" dirty="0">
                <a:solidFill>
                  <a:srgbClr val="FFFF00"/>
                </a:solidFill>
              </a:rPr>
              <a:t>. </a:t>
            </a:r>
            <a:r>
              <a:rPr lang="en-US" altLang="en-US" sz="4800" dirty="0">
                <a:solidFill>
                  <a:srgbClr val="FFC000"/>
                </a:solidFill>
              </a:rPr>
              <a:t>So they identify the first three beasts as ancient empires. </a:t>
            </a:r>
          </a:p>
        </p:txBody>
      </p:sp>
    </p:spTree>
    <p:extLst>
      <p:ext uri="{BB962C8B-B14F-4D97-AF65-F5344CB8AC3E}">
        <p14:creationId xmlns:p14="http://schemas.microsoft.com/office/powerpoint/2010/main" val="245891407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gwfin_000.Samsung-Laptop\Desktop\standard interpre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3" y="0"/>
            <a:ext cx="10286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0" y="2514600"/>
            <a:ext cx="1371600" cy="369328"/>
          </a:xfrm>
          <a:prstGeom prst="rect">
            <a:avLst/>
          </a:prstGeom>
          <a:solidFill>
            <a:schemeClr val="tx1">
              <a:lumMod val="95000"/>
              <a:lumOff val="5000"/>
            </a:schemeClr>
          </a:solidFill>
        </p:spPr>
        <p:txBody>
          <a:bodyPr wrap="square" lIns="91436" tIns="45718" rIns="91436" bIns="45718" rtlCol="0">
            <a:spAutoFit/>
          </a:bodyPr>
          <a:lstStyle/>
          <a:p>
            <a:pPr algn="ctr"/>
            <a:r>
              <a:rPr lang="en-US" dirty="0">
                <a:solidFill>
                  <a:schemeClr val="bg1"/>
                </a:solidFill>
              </a:rPr>
              <a:t>BABYLON</a:t>
            </a:r>
          </a:p>
        </p:txBody>
      </p:sp>
      <p:sp>
        <p:nvSpPr>
          <p:cNvPr id="2" name="TextBox 1"/>
          <p:cNvSpPr txBox="1"/>
          <p:nvPr/>
        </p:nvSpPr>
        <p:spPr>
          <a:xfrm>
            <a:off x="6879884" y="263561"/>
            <a:ext cx="4196975" cy="769437"/>
          </a:xfrm>
          <a:prstGeom prst="rect">
            <a:avLst/>
          </a:prstGeom>
          <a:noFill/>
        </p:spPr>
        <p:txBody>
          <a:bodyPr wrap="none" lIns="91436" tIns="45718" rIns="91436" bIns="45718" rtlCol="0">
            <a:spAutoFit/>
          </a:bodyPr>
          <a:lstStyle/>
          <a:p>
            <a:pPr algn="ctr"/>
            <a:r>
              <a:rPr lang="en-US" sz="4400" b="1" dirty="0">
                <a:solidFill>
                  <a:srgbClr val="C00000"/>
                </a:solidFill>
              </a:rPr>
              <a:t>(But is it true?)</a:t>
            </a:r>
          </a:p>
        </p:txBody>
      </p:sp>
      <p:sp>
        <p:nvSpPr>
          <p:cNvPr id="5" name="TextBox 4"/>
          <p:cNvSpPr txBox="1"/>
          <p:nvPr/>
        </p:nvSpPr>
        <p:spPr>
          <a:xfrm>
            <a:off x="3200401" y="2693847"/>
            <a:ext cx="1840902"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MEDO-PERSIA</a:t>
            </a:r>
          </a:p>
        </p:txBody>
      </p:sp>
      <p:sp>
        <p:nvSpPr>
          <p:cNvPr id="6" name="TextBox 5"/>
          <p:cNvSpPr txBox="1"/>
          <p:nvPr/>
        </p:nvSpPr>
        <p:spPr>
          <a:xfrm>
            <a:off x="5943600" y="2878513"/>
            <a:ext cx="129540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GREECE</a:t>
            </a:r>
          </a:p>
        </p:txBody>
      </p:sp>
      <p:sp>
        <p:nvSpPr>
          <p:cNvPr id="7" name="TextBox 6"/>
          <p:cNvSpPr txBox="1"/>
          <p:nvPr/>
        </p:nvSpPr>
        <p:spPr>
          <a:xfrm>
            <a:off x="6940839" y="4987955"/>
            <a:ext cx="3192780" cy="369328"/>
          </a:xfrm>
          <a:prstGeom prst="rect">
            <a:avLst/>
          </a:prstGeom>
          <a:solidFill>
            <a:schemeClr val="tx1">
              <a:lumMod val="95000"/>
              <a:lumOff val="5000"/>
            </a:schemeClr>
          </a:solidFill>
        </p:spPr>
        <p:txBody>
          <a:bodyPr wrap="square" lIns="91436" tIns="45718" rIns="91436" bIns="45718" rtlCol="0">
            <a:spAutoFit/>
          </a:bodyPr>
          <a:lstStyle/>
          <a:p>
            <a:r>
              <a:rPr lang="en-US" dirty="0">
                <a:solidFill>
                  <a:schemeClr val="bg1"/>
                </a:solidFill>
              </a:rPr>
              <a:t>REVIVED ROMAN  EMPIRE</a:t>
            </a:r>
          </a:p>
        </p:txBody>
      </p:sp>
      <p:sp>
        <p:nvSpPr>
          <p:cNvPr id="4" name="Rectangle 3"/>
          <p:cNvSpPr/>
          <p:nvPr/>
        </p:nvSpPr>
        <p:spPr>
          <a:xfrm>
            <a:off x="10414304" y="6086142"/>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
        <p:nvSpPr>
          <p:cNvPr id="11" name="Rectangle 10"/>
          <p:cNvSpPr/>
          <p:nvPr/>
        </p:nvSpPr>
        <p:spPr>
          <a:xfrm>
            <a:off x="1929118" y="1807450"/>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
        <p:nvSpPr>
          <p:cNvPr id="12" name="Rectangle 11"/>
          <p:cNvSpPr/>
          <p:nvPr/>
        </p:nvSpPr>
        <p:spPr>
          <a:xfrm>
            <a:off x="3840166" y="1908313"/>
            <a:ext cx="393597" cy="830993"/>
          </a:xfrm>
          <a:prstGeom prst="rect">
            <a:avLst/>
          </a:prstGeom>
        </p:spPr>
        <p:txBody>
          <a:bodyPr wrap="square" lIns="91436" tIns="45718" rIns="91436" bIns="45718">
            <a:spAutoFit/>
          </a:bodyPr>
          <a:lstStyle/>
          <a:p>
            <a:r>
              <a:rPr lang="en-US" sz="4800" b="1" dirty="0">
                <a:solidFill>
                  <a:srgbClr val="C00000"/>
                </a:solidFill>
              </a:rPr>
              <a:t>?</a:t>
            </a:r>
            <a:endParaRPr lang="en-US" sz="4800" dirty="0"/>
          </a:p>
        </p:txBody>
      </p:sp>
      <p:sp>
        <p:nvSpPr>
          <p:cNvPr id="13" name="Rectangle 12"/>
          <p:cNvSpPr/>
          <p:nvPr/>
        </p:nvSpPr>
        <p:spPr>
          <a:xfrm>
            <a:off x="6248400" y="2045243"/>
            <a:ext cx="692430" cy="830993"/>
          </a:xfrm>
          <a:prstGeom prst="rect">
            <a:avLst/>
          </a:prstGeom>
        </p:spPr>
        <p:txBody>
          <a:bodyPr wrap="square" lIns="91436" tIns="45718" rIns="91436" bIns="45718">
            <a:spAutoFit/>
          </a:bodyPr>
          <a:lstStyle/>
          <a:p>
            <a:r>
              <a:rPr lang="en-US" sz="4800" b="1" dirty="0">
                <a:solidFill>
                  <a:srgbClr val="C00000"/>
                </a:solidFill>
              </a:rPr>
              <a:t>?</a:t>
            </a:r>
            <a:endParaRPr lang="en-US" sz="4800" dirty="0"/>
          </a:p>
        </p:txBody>
      </p:sp>
      <p:sp>
        <p:nvSpPr>
          <p:cNvPr id="15" name="Rectangle 14">
            <a:extLst>
              <a:ext uri="{FF2B5EF4-FFF2-40B4-BE49-F238E27FC236}">
                <a16:creationId xmlns:a16="http://schemas.microsoft.com/office/drawing/2014/main" id="{47E077C2-5BFF-4D0B-B5E8-8B424D76DEE5}"/>
              </a:ext>
            </a:extLst>
          </p:cNvPr>
          <p:cNvSpPr/>
          <p:nvPr/>
        </p:nvSpPr>
        <p:spPr>
          <a:xfrm>
            <a:off x="1066800" y="5670645"/>
            <a:ext cx="561364" cy="830993"/>
          </a:xfrm>
          <a:prstGeom prst="rect">
            <a:avLst/>
          </a:prstGeom>
        </p:spPr>
        <p:txBody>
          <a:bodyPr wrap="none" lIns="91436" tIns="45718" rIns="91436" bIns="45718">
            <a:spAutoFit/>
          </a:bodyPr>
          <a:lstStyle/>
          <a:p>
            <a:r>
              <a:rPr lang="en-US" sz="4800" b="1" dirty="0">
                <a:solidFill>
                  <a:srgbClr val="C00000"/>
                </a:solidFill>
              </a:rPr>
              <a:t>?</a:t>
            </a:r>
            <a:endParaRPr lang="en-US" sz="4800" dirty="0"/>
          </a:p>
        </p:txBody>
      </p:sp>
    </p:spTree>
    <p:extLst>
      <p:ext uri="{BB962C8B-B14F-4D97-AF65-F5344CB8AC3E}">
        <p14:creationId xmlns:p14="http://schemas.microsoft.com/office/powerpoint/2010/main" val="310666828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882765"/>
            <a:ext cx="113538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b="1" i="1" dirty="0">
                <a:solidFill>
                  <a:srgbClr val="FF0000"/>
                </a:solidFill>
              </a:rPr>
              <a:t>BUT!</a:t>
            </a:r>
            <a:r>
              <a:rPr lang="en-US" altLang="en-US" sz="5400" dirty="0">
                <a:solidFill>
                  <a:srgbClr val="FFC000"/>
                </a:solidFill>
              </a:rPr>
              <a:t> What if we discovered that </a:t>
            </a:r>
          </a:p>
          <a:p>
            <a:pPr algn="ctr" eaLnBrk="1" hangingPunct="1">
              <a:spcBef>
                <a:spcPct val="0"/>
              </a:spcBef>
              <a:buFontTx/>
              <a:buNone/>
            </a:pPr>
            <a:r>
              <a:rPr lang="en-US" altLang="en-US" sz="5400" dirty="0">
                <a:solidFill>
                  <a:srgbClr val="FFC000"/>
                </a:solidFill>
              </a:rPr>
              <a:t>the correct meaning of the word </a:t>
            </a:r>
          </a:p>
          <a:p>
            <a:pPr algn="ctr" eaLnBrk="1" hangingPunct="1">
              <a:spcBef>
                <a:spcPct val="0"/>
              </a:spcBef>
              <a:buFontTx/>
              <a:buNone/>
            </a:pPr>
            <a:r>
              <a:rPr lang="en-US" altLang="en-US" sz="5400" b="1" i="1" dirty="0">
                <a:solidFill>
                  <a:srgbClr val="FFFF00"/>
                </a:solidFill>
              </a:rPr>
              <a:t>“BEFORE”</a:t>
            </a:r>
            <a:r>
              <a:rPr lang="en-US" altLang="en-US" sz="5400" dirty="0">
                <a:solidFill>
                  <a:srgbClr val="FFC000"/>
                </a:solidFill>
              </a:rPr>
              <a:t> </a:t>
            </a:r>
          </a:p>
          <a:p>
            <a:pPr algn="ctr" eaLnBrk="1" hangingPunct="1">
              <a:spcBef>
                <a:spcPct val="0"/>
              </a:spcBef>
              <a:buFontTx/>
              <a:buNone/>
            </a:pPr>
            <a:r>
              <a:rPr lang="en-US" altLang="en-US" sz="5400" dirty="0">
                <a:solidFill>
                  <a:srgbClr val="FFC000"/>
                </a:solidFill>
              </a:rPr>
              <a:t>was not </a:t>
            </a:r>
            <a:r>
              <a:rPr lang="en-US" altLang="en-US" sz="5400" i="1" dirty="0">
                <a:solidFill>
                  <a:srgbClr val="FFFF00"/>
                </a:solidFill>
              </a:rPr>
              <a:t>“preceding in time” </a:t>
            </a:r>
          </a:p>
          <a:p>
            <a:pPr algn="ctr" eaLnBrk="1" hangingPunct="1">
              <a:spcBef>
                <a:spcPct val="0"/>
              </a:spcBef>
              <a:buFontTx/>
              <a:buNone/>
            </a:pPr>
            <a:r>
              <a:rPr lang="en-US" altLang="en-US" sz="5400" dirty="0">
                <a:solidFill>
                  <a:srgbClr val="FFC000"/>
                </a:solidFill>
              </a:rPr>
              <a:t>at all but rather </a:t>
            </a:r>
          </a:p>
          <a:p>
            <a:pPr algn="ctr" eaLnBrk="1" hangingPunct="1">
              <a:spcBef>
                <a:spcPct val="0"/>
              </a:spcBef>
              <a:buFontTx/>
              <a:buNone/>
            </a:pPr>
            <a:r>
              <a:rPr lang="en-US" altLang="en-US" sz="5400" b="1" i="1" dirty="0">
                <a:solidFill>
                  <a:srgbClr val="FFFF00"/>
                </a:solidFill>
              </a:rPr>
              <a:t>“in the presence of”? </a:t>
            </a:r>
            <a:endParaRPr lang="en-US" altLang="en-US" sz="5400" dirty="0">
              <a:solidFill>
                <a:srgbClr val="FFC000"/>
              </a:solidFill>
            </a:endParaRPr>
          </a:p>
        </p:txBody>
      </p:sp>
    </p:spTree>
    <p:extLst>
      <p:ext uri="{BB962C8B-B14F-4D97-AF65-F5344CB8AC3E}">
        <p14:creationId xmlns:p14="http://schemas.microsoft.com/office/powerpoint/2010/main" val="35363205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66547"/>
            <a:ext cx="11430000" cy="10298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i="1" dirty="0">
                <a:solidFill>
                  <a:srgbClr val="FFFF00"/>
                </a:solidFill>
              </a:rPr>
              <a:t>“BEFORE”</a:t>
            </a:r>
            <a:r>
              <a:rPr lang="en-US" altLang="en-US" sz="6000" dirty="0">
                <a:solidFill>
                  <a:srgbClr val="FFC000"/>
                </a:solidFill>
              </a:rPr>
              <a:t> </a:t>
            </a:r>
          </a:p>
        </p:txBody>
      </p:sp>
      <p:cxnSp>
        <p:nvCxnSpPr>
          <p:cNvPr id="3" name="Straight Arrow Connector 2">
            <a:extLst>
              <a:ext uri="{FF2B5EF4-FFF2-40B4-BE49-F238E27FC236}">
                <a16:creationId xmlns:a16="http://schemas.microsoft.com/office/drawing/2014/main" id="{22485110-0A98-4A41-98F0-66E7C7DCB138}"/>
              </a:ext>
            </a:extLst>
          </p:cNvPr>
          <p:cNvCxnSpPr>
            <a:cxnSpLocks/>
          </p:cNvCxnSpPr>
          <p:nvPr/>
        </p:nvCxnSpPr>
        <p:spPr>
          <a:xfrm flipH="1">
            <a:off x="3810000" y="1600200"/>
            <a:ext cx="1371601" cy="11430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6D829DE-7C4A-443B-82D8-FD16448EE6E5}"/>
              </a:ext>
            </a:extLst>
          </p:cNvPr>
          <p:cNvCxnSpPr>
            <a:cxnSpLocks/>
          </p:cNvCxnSpPr>
          <p:nvPr/>
        </p:nvCxnSpPr>
        <p:spPr>
          <a:xfrm>
            <a:off x="7021552" y="1598341"/>
            <a:ext cx="1360448" cy="11448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801DDE-4505-418C-97D1-9BC6CDEA117E}"/>
              </a:ext>
            </a:extLst>
          </p:cNvPr>
          <p:cNvSpPr txBox="1"/>
          <p:nvPr/>
        </p:nvSpPr>
        <p:spPr>
          <a:xfrm>
            <a:off x="1330971" y="2961333"/>
            <a:ext cx="3259226" cy="769441"/>
          </a:xfrm>
          <a:prstGeom prst="rect">
            <a:avLst/>
          </a:prstGeom>
          <a:noFill/>
        </p:spPr>
        <p:txBody>
          <a:bodyPr wrap="none" rtlCol="0">
            <a:spAutoFit/>
          </a:bodyPr>
          <a:lstStyle/>
          <a:p>
            <a:pPr algn="ctr"/>
            <a:r>
              <a:rPr lang="en-US" sz="4400" dirty="0">
                <a:solidFill>
                  <a:schemeClr val="bg1"/>
                </a:solidFill>
              </a:rPr>
              <a:t>Meaning “X”</a:t>
            </a:r>
          </a:p>
        </p:txBody>
      </p:sp>
      <p:sp>
        <p:nvSpPr>
          <p:cNvPr id="10" name="TextBox 9">
            <a:extLst>
              <a:ext uri="{FF2B5EF4-FFF2-40B4-BE49-F238E27FC236}">
                <a16:creationId xmlns:a16="http://schemas.microsoft.com/office/drawing/2014/main" id="{F64FE061-5844-4B55-9D85-7516C08B1900}"/>
              </a:ext>
            </a:extLst>
          </p:cNvPr>
          <p:cNvSpPr txBox="1"/>
          <p:nvPr/>
        </p:nvSpPr>
        <p:spPr>
          <a:xfrm>
            <a:off x="7021552" y="2743200"/>
            <a:ext cx="3259226" cy="769441"/>
          </a:xfrm>
          <a:prstGeom prst="rect">
            <a:avLst/>
          </a:prstGeom>
          <a:noFill/>
        </p:spPr>
        <p:txBody>
          <a:bodyPr wrap="none" rtlCol="0">
            <a:spAutoFit/>
          </a:bodyPr>
          <a:lstStyle/>
          <a:p>
            <a:r>
              <a:rPr lang="en-US" sz="4400" dirty="0">
                <a:solidFill>
                  <a:schemeClr val="bg1"/>
                </a:solidFill>
              </a:rPr>
              <a:t>Meaning “Y”</a:t>
            </a:r>
          </a:p>
        </p:txBody>
      </p:sp>
      <p:sp>
        <p:nvSpPr>
          <p:cNvPr id="4" name="TextBox 3">
            <a:extLst>
              <a:ext uri="{FF2B5EF4-FFF2-40B4-BE49-F238E27FC236}">
                <a16:creationId xmlns:a16="http://schemas.microsoft.com/office/drawing/2014/main" id="{00814750-8B7C-4F93-A270-9C9D4A849539}"/>
              </a:ext>
            </a:extLst>
          </p:cNvPr>
          <p:cNvSpPr txBox="1"/>
          <p:nvPr/>
        </p:nvSpPr>
        <p:spPr>
          <a:xfrm>
            <a:off x="1094784" y="3802413"/>
            <a:ext cx="3815468" cy="2585323"/>
          </a:xfrm>
          <a:prstGeom prst="rect">
            <a:avLst/>
          </a:prstGeom>
          <a:noFill/>
        </p:spPr>
        <p:txBody>
          <a:bodyPr wrap="none" rtlCol="0">
            <a:spAutoFit/>
          </a:bodyPr>
          <a:lstStyle/>
          <a:p>
            <a:pPr algn="ctr"/>
            <a:r>
              <a:rPr lang="en-US" sz="5400" dirty="0">
                <a:solidFill>
                  <a:schemeClr val="bg1">
                    <a:lumMod val="65000"/>
                  </a:schemeClr>
                </a:solidFill>
              </a:rPr>
              <a:t>“Before” as </a:t>
            </a:r>
          </a:p>
          <a:p>
            <a:pPr algn="ctr"/>
            <a:r>
              <a:rPr lang="en-US" sz="5400" b="1" i="1" dirty="0">
                <a:solidFill>
                  <a:srgbClr val="FFFF00"/>
                </a:solidFill>
              </a:rPr>
              <a:t>“before</a:t>
            </a:r>
          </a:p>
          <a:p>
            <a:pPr algn="ctr"/>
            <a:r>
              <a:rPr lang="en-US" sz="5400" b="1" i="1" dirty="0">
                <a:solidFill>
                  <a:srgbClr val="FFFF00"/>
                </a:solidFill>
              </a:rPr>
              <a:t>in time”</a:t>
            </a:r>
          </a:p>
        </p:txBody>
      </p:sp>
      <p:sp>
        <p:nvSpPr>
          <p:cNvPr id="9" name="TextBox 8">
            <a:extLst>
              <a:ext uri="{FF2B5EF4-FFF2-40B4-BE49-F238E27FC236}">
                <a16:creationId xmlns:a16="http://schemas.microsoft.com/office/drawing/2014/main" id="{31C43054-6C7F-430F-BC90-B16FCE0F8568}"/>
              </a:ext>
            </a:extLst>
          </p:cNvPr>
          <p:cNvSpPr txBox="1"/>
          <p:nvPr/>
        </p:nvSpPr>
        <p:spPr>
          <a:xfrm>
            <a:off x="6294541" y="3512641"/>
            <a:ext cx="4713248" cy="2585323"/>
          </a:xfrm>
          <a:prstGeom prst="rect">
            <a:avLst/>
          </a:prstGeom>
          <a:noFill/>
        </p:spPr>
        <p:txBody>
          <a:bodyPr wrap="square" rtlCol="0">
            <a:spAutoFit/>
          </a:bodyPr>
          <a:lstStyle/>
          <a:p>
            <a:pPr algn="ctr"/>
            <a:r>
              <a:rPr lang="en-US" sz="5400" dirty="0">
                <a:solidFill>
                  <a:schemeClr val="bg1">
                    <a:lumMod val="65000"/>
                  </a:schemeClr>
                </a:solidFill>
              </a:rPr>
              <a:t>“Before” as</a:t>
            </a:r>
          </a:p>
          <a:p>
            <a:pPr algn="ctr"/>
            <a:r>
              <a:rPr lang="en-US" sz="5400" dirty="0">
                <a:solidFill>
                  <a:schemeClr val="bg1">
                    <a:lumMod val="65000"/>
                  </a:schemeClr>
                </a:solidFill>
              </a:rPr>
              <a:t> </a:t>
            </a:r>
            <a:r>
              <a:rPr lang="en-US" sz="5400" b="1" i="1" dirty="0">
                <a:solidFill>
                  <a:srgbClr val="FFFF00"/>
                </a:solidFill>
              </a:rPr>
              <a:t>“in the</a:t>
            </a:r>
          </a:p>
          <a:p>
            <a:pPr algn="ctr"/>
            <a:r>
              <a:rPr lang="en-US" sz="5400" b="1" i="1" dirty="0">
                <a:solidFill>
                  <a:srgbClr val="FFFF00"/>
                </a:solidFill>
              </a:rPr>
              <a:t> presence of”</a:t>
            </a:r>
          </a:p>
        </p:txBody>
      </p:sp>
      <p:sp>
        <p:nvSpPr>
          <p:cNvPr id="2" name="Oval 1">
            <a:extLst>
              <a:ext uri="{FF2B5EF4-FFF2-40B4-BE49-F238E27FC236}">
                <a16:creationId xmlns:a16="http://schemas.microsoft.com/office/drawing/2014/main" id="{E7BF5BC9-2C86-48AE-8B34-6DDE968FF2F4}"/>
              </a:ext>
            </a:extLst>
          </p:cNvPr>
          <p:cNvSpPr/>
          <p:nvPr/>
        </p:nvSpPr>
        <p:spPr>
          <a:xfrm>
            <a:off x="5486400" y="2209800"/>
            <a:ext cx="6553200" cy="46482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FF7AA4D-D907-45E9-A042-E05CAF4B2EE5}"/>
              </a:ext>
            </a:extLst>
          </p:cNvPr>
          <p:cNvCxnSpPr>
            <a:cxnSpLocks/>
          </p:cNvCxnSpPr>
          <p:nvPr/>
        </p:nvCxnSpPr>
        <p:spPr>
          <a:xfrm>
            <a:off x="10210800" y="4514850"/>
            <a:ext cx="386575" cy="444823"/>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D5B17A8-9B6F-4831-B051-FA61F7680F86}"/>
              </a:ext>
            </a:extLst>
          </p:cNvPr>
          <p:cNvCxnSpPr>
            <a:cxnSpLocks/>
          </p:cNvCxnSpPr>
          <p:nvPr/>
        </p:nvCxnSpPr>
        <p:spPr>
          <a:xfrm flipH="1">
            <a:off x="10557568" y="3863584"/>
            <a:ext cx="755020" cy="1096089"/>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4A2F37D-6733-4D66-AE2E-D78F3EA8D5C0}"/>
              </a:ext>
            </a:extLst>
          </p:cNvPr>
          <p:cNvCxnSpPr>
            <a:cxnSpLocks/>
          </p:cNvCxnSpPr>
          <p:nvPr/>
        </p:nvCxnSpPr>
        <p:spPr>
          <a:xfrm>
            <a:off x="1828800" y="4737261"/>
            <a:ext cx="2514600" cy="1892139"/>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66AC1AD-A9F7-4CB7-A840-72F6ECB7D27F}"/>
              </a:ext>
            </a:extLst>
          </p:cNvPr>
          <p:cNvCxnSpPr>
            <a:cxnSpLocks/>
          </p:cNvCxnSpPr>
          <p:nvPr/>
        </p:nvCxnSpPr>
        <p:spPr>
          <a:xfrm flipH="1">
            <a:off x="1676400" y="4737261"/>
            <a:ext cx="2819401" cy="1892139"/>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26258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144101"/>
            <a:ext cx="11277600" cy="65697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200" dirty="0">
                <a:solidFill>
                  <a:srgbClr val="FFC000"/>
                </a:solidFill>
              </a:rPr>
              <a:t>We know that </a:t>
            </a:r>
            <a:r>
              <a:rPr lang="en-US" altLang="en-US" sz="4200" dirty="0">
                <a:solidFill>
                  <a:srgbClr val="FFFF00"/>
                </a:solidFill>
              </a:rPr>
              <a:t>the </a:t>
            </a:r>
            <a:r>
              <a:rPr lang="en-US" altLang="en-US" sz="4200" b="1" i="1" dirty="0">
                <a:solidFill>
                  <a:srgbClr val="FFFF00"/>
                </a:solidFill>
              </a:rPr>
              <a:t>fourth beast</a:t>
            </a:r>
            <a:r>
              <a:rPr lang="en-US" altLang="en-US" sz="4200" dirty="0">
                <a:solidFill>
                  <a:srgbClr val="FFFF00"/>
                </a:solidFill>
              </a:rPr>
              <a:t>, the </a:t>
            </a:r>
            <a:r>
              <a:rPr lang="en-US" altLang="en-US" sz="4200" b="1" i="1" dirty="0">
                <a:solidFill>
                  <a:srgbClr val="FFFF00"/>
                </a:solidFill>
              </a:rPr>
              <a:t>New World Order beast</a:t>
            </a:r>
            <a:r>
              <a:rPr lang="en-US" altLang="en-US" sz="4200" dirty="0">
                <a:solidFill>
                  <a:srgbClr val="FFC000"/>
                </a:solidFill>
              </a:rPr>
              <a:t>, will be </a:t>
            </a:r>
            <a:r>
              <a:rPr lang="en-US" altLang="en-US" sz="4200" dirty="0">
                <a:solidFill>
                  <a:srgbClr val="FFFF00"/>
                </a:solidFill>
              </a:rPr>
              <a:t>in existence in the latter days </a:t>
            </a:r>
          </a:p>
          <a:p>
            <a:pPr algn="ctr" eaLnBrk="1" hangingPunct="1">
              <a:spcBef>
                <a:spcPct val="0"/>
              </a:spcBef>
              <a:buFontTx/>
              <a:buNone/>
            </a:pPr>
            <a:r>
              <a:rPr lang="en-US" altLang="en-US" sz="4200" dirty="0">
                <a:solidFill>
                  <a:srgbClr val="FFFF00"/>
                </a:solidFill>
              </a:rPr>
              <a:t>at the end of the age</a:t>
            </a:r>
            <a:r>
              <a:rPr lang="en-US" altLang="en-US" sz="4200" dirty="0">
                <a:solidFill>
                  <a:srgbClr val="FFC000"/>
                </a:solidFill>
              </a:rPr>
              <a:t>. So then, if those first three beast kingdoms are </a:t>
            </a:r>
            <a:r>
              <a:rPr lang="en-US" altLang="en-US" sz="4200" b="1" i="1" dirty="0">
                <a:solidFill>
                  <a:schemeClr val="bg1"/>
                </a:solidFill>
              </a:rPr>
              <a:t>”in the presence of” </a:t>
            </a:r>
            <a:r>
              <a:rPr lang="en-US" altLang="en-US" sz="4200" dirty="0">
                <a:solidFill>
                  <a:srgbClr val="FFC000"/>
                </a:solidFill>
              </a:rPr>
              <a:t>that </a:t>
            </a:r>
          </a:p>
          <a:p>
            <a:pPr algn="ctr" eaLnBrk="1" hangingPunct="1">
              <a:spcBef>
                <a:spcPct val="0"/>
              </a:spcBef>
              <a:buFontTx/>
              <a:buNone/>
            </a:pPr>
            <a:r>
              <a:rPr lang="en-US" altLang="en-US" sz="4200" dirty="0">
                <a:solidFill>
                  <a:srgbClr val="FFC000"/>
                </a:solidFill>
              </a:rPr>
              <a:t>fourth beast</a:t>
            </a:r>
            <a:r>
              <a:rPr lang="en-US" altLang="en-US" sz="4200" b="1" i="1" dirty="0">
                <a:solidFill>
                  <a:schemeClr val="bg1"/>
                </a:solidFill>
              </a:rPr>
              <a:t> </a:t>
            </a:r>
            <a:r>
              <a:rPr lang="en-US" altLang="en-US" sz="4200" dirty="0">
                <a:solidFill>
                  <a:srgbClr val="FFC000"/>
                </a:solidFill>
              </a:rPr>
              <a:t>then </a:t>
            </a:r>
            <a:r>
              <a:rPr lang="en-US" altLang="en-US" sz="4200" b="1" i="1" dirty="0">
                <a:solidFill>
                  <a:srgbClr val="FFFF00"/>
                </a:solidFill>
              </a:rPr>
              <a:t>all of them </a:t>
            </a:r>
            <a:r>
              <a:rPr lang="en-US" altLang="en-US" sz="4200" dirty="0">
                <a:solidFill>
                  <a:srgbClr val="FFC000"/>
                </a:solidFill>
              </a:rPr>
              <a:t>would have to be </a:t>
            </a:r>
          </a:p>
          <a:p>
            <a:pPr algn="ctr" eaLnBrk="1" hangingPunct="1">
              <a:spcBef>
                <a:spcPct val="0"/>
              </a:spcBef>
              <a:buFontTx/>
              <a:buNone/>
            </a:pPr>
            <a:r>
              <a:rPr lang="en-US" altLang="en-US" sz="4200" b="1" i="1" dirty="0">
                <a:solidFill>
                  <a:srgbClr val="FFFF00"/>
                </a:solidFill>
              </a:rPr>
              <a:t>in the latter days as well. </a:t>
            </a:r>
            <a:r>
              <a:rPr lang="en-US" altLang="en-US" sz="4200" dirty="0">
                <a:solidFill>
                  <a:srgbClr val="FFC000"/>
                </a:solidFill>
              </a:rPr>
              <a:t>All four beasts would have to be </a:t>
            </a:r>
            <a:r>
              <a:rPr lang="en-US" altLang="en-US" sz="4200" b="1" i="1" dirty="0">
                <a:solidFill>
                  <a:srgbClr val="FFFF00"/>
                </a:solidFill>
              </a:rPr>
              <a:t>contemporaneous </a:t>
            </a:r>
            <a:r>
              <a:rPr lang="en-US" altLang="en-US" sz="4200" dirty="0">
                <a:solidFill>
                  <a:srgbClr val="FFC000"/>
                </a:solidFill>
              </a:rPr>
              <a:t>and</a:t>
            </a:r>
            <a:r>
              <a:rPr lang="en-US" altLang="en-US" sz="4200" b="1" i="1" dirty="0">
                <a:solidFill>
                  <a:srgbClr val="FFFF00"/>
                </a:solidFill>
              </a:rPr>
              <a:t> on the scene together.</a:t>
            </a:r>
            <a:r>
              <a:rPr lang="en-US" altLang="en-US" sz="4200" dirty="0">
                <a:solidFill>
                  <a:srgbClr val="FFC000"/>
                </a:solidFill>
              </a:rPr>
              <a:t> This would then actually </a:t>
            </a:r>
            <a:r>
              <a:rPr lang="en-US" altLang="en-US" sz="4200" b="1" i="1" dirty="0">
                <a:solidFill>
                  <a:srgbClr val="FFFF00"/>
                </a:solidFill>
              </a:rPr>
              <a:t>FORCE</a:t>
            </a:r>
            <a:r>
              <a:rPr lang="en-US" altLang="en-US" sz="4200" dirty="0">
                <a:solidFill>
                  <a:srgbClr val="FFFF00"/>
                </a:solidFill>
              </a:rPr>
              <a:t> </a:t>
            </a:r>
            <a:r>
              <a:rPr lang="en-US" altLang="en-US" sz="4200" dirty="0">
                <a:solidFill>
                  <a:srgbClr val="FFC000"/>
                </a:solidFill>
              </a:rPr>
              <a:t>us to locate these three beast superpowers </a:t>
            </a:r>
            <a:r>
              <a:rPr lang="en-US" altLang="en-US" sz="4200" b="1" i="1" dirty="0">
                <a:solidFill>
                  <a:srgbClr val="FFFF00"/>
                </a:solidFill>
              </a:rPr>
              <a:t>right here and now</a:t>
            </a:r>
            <a:r>
              <a:rPr lang="en-US" altLang="en-US" sz="4200" dirty="0">
                <a:solidFill>
                  <a:srgbClr val="FFC000"/>
                </a:solidFill>
              </a:rPr>
              <a:t> in the </a:t>
            </a:r>
            <a:r>
              <a:rPr lang="en-US" altLang="en-US" sz="4200" b="1" i="1" dirty="0">
                <a:solidFill>
                  <a:srgbClr val="FFFF00"/>
                </a:solidFill>
              </a:rPr>
              <a:t>present day post-modern era.</a:t>
            </a:r>
            <a:r>
              <a:rPr lang="en-US" altLang="en-US" sz="4200" dirty="0">
                <a:solidFill>
                  <a:srgbClr val="FFC000"/>
                </a:solidFill>
              </a:rPr>
              <a:t>  </a:t>
            </a:r>
          </a:p>
        </p:txBody>
      </p:sp>
    </p:spTree>
    <p:extLst>
      <p:ext uri="{BB962C8B-B14F-4D97-AF65-F5344CB8AC3E}">
        <p14:creationId xmlns:p14="http://schemas.microsoft.com/office/powerpoint/2010/main" val="297569289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gwfin_000.Samsung-Laptop\Desktop\three-beasts.png">
            <a:extLst>
              <a:ext uri="{FF2B5EF4-FFF2-40B4-BE49-F238E27FC236}">
                <a16:creationId xmlns:a16="http://schemas.microsoft.com/office/drawing/2014/main" id="{26C6AFC1-1636-45D8-BDE6-02D4A0F725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5445" y="209985"/>
            <a:ext cx="4177922" cy="28591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79A5E45D-FF41-49EA-A222-504FE18BC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907" y="670383"/>
            <a:ext cx="2442734" cy="2398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a:extLst>
              <a:ext uri="{FF2B5EF4-FFF2-40B4-BE49-F238E27FC236}">
                <a16:creationId xmlns:a16="http://schemas.microsoft.com/office/drawing/2014/main" id="{871A83B4-4435-4417-9EA7-40A4F7E2DF31}"/>
              </a:ext>
            </a:extLst>
          </p:cNvPr>
          <p:cNvCxnSpPr>
            <a:cxnSpLocks/>
          </p:cNvCxnSpPr>
          <p:nvPr/>
        </p:nvCxnSpPr>
        <p:spPr>
          <a:xfrm>
            <a:off x="259152" y="3485894"/>
            <a:ext cx="11734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8936F5F-B745-448B-8829-B02EC20CEDDB}"/>
              </a:ext>
            </a:extLst>
          </p:cNvPr>
          <p:cNvSpPr/>
          <p:nvPr/>
        </p:nvSpPr>
        <p:spPr>
          <a:xfrm>
            <a:off x="11810641" y="3276834"/>
            <a:ext cx="381000" cy="38097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A0E98DD-07DE-4112-ACF4-CE064FBC6DB9}"/>
              </a:ext>
            </a:extLst>
          </p:cNvPr>
          <p:cNvSpPr/>
          <p:nvPr/>
        </p:nvSpPr>
        <p:spPr>
          <a:xfrm>
            <a:off x="7548" y="3276833"/>
            <a:ext cx="381000" cy="38097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4658456-7061-4F0D-960E-1DCC9D787220}"/>
              </a:ext>
            </a:extLst>
          </p:cNvPr>
          <p:cNvSpPr txBox="1"/>
          <p:nvPr/>
        </p:nvSpPr>
        <p:spPr>
          <a:xfrm>
            <a:off x="0" y="3500155"/>
            <a:ext cx="2324100" cy="646331"/>
          </a:xfrm>
          <a:prstGeom prst="rect">
            <a:avLst/>
          </a:prstGeom>
          <a:noFill/>
        </p:spPr>
        <p:txBody>
          <a:bodyPr wrap="square" rtlCol="0">
            <a:spAutoFit/>
          </a:bodyPr>
          <a:lstStyle/>
          <a:p>
            <a:r>
              <a:rPr lang="en-US" sz="3600" b="1" dirty="0">
                <a:solidFill>
                  <a:schemeClr val="bg1"/>
                </a:solidFill>
              </a:rPr>
              <a:t>2550 B.C.</a:t>
            </a:r>
          </a:p>
        </p:txBody>
      </p:sp>
      <p:sp>
        <p:nvSpPr>
          <p:cNvPr id="12" name="TextBox 11">
            <a:extLst>
              <a:ext uri="{FF2B5EF4-FFF2-40B4-BE49-F238E27FC236}">
                <a16:creationId xmlns:a16="http://schemas.microsoft.com/office/drawing/2014/main" id="{98B07DE2-7E70-4429-9923-A9079BDEEFD6}"/>
              </a:ext>
            </a:extLst>
          </p:cNvPr>
          <p:cNvSpPr txBox="1"/>
          <p:nvPr/>
        </p:nvSpPr>
        <p:spPr>
          <a:xfrm>
            <a:off x="9817760" y="90433"/>
            <a:ext cx="2474088" cy="646331"/>
          </a:xfrm>
          <a:prstGeom prst="rect">
            <a:avLst/>
          </a:prstGeom>
          <a:noFill/>
        </p:spPr>
        <p:txBody>
          <a:bodyPr wrap="square" rtlCol="0">
            <a:spAutoFit/>
          </a:bodyPr>
          <a:lstStyle/>
          <a:p>
            <a:r>
              <a:rPr lang="en-US" sz="3600" b="1" dirty="0">
                <a:solidFill>
                  <a:schemeClr val="bg1"/>
                </a:solidFill>
              </a:rPr>
              <a:t>END-TIME</a:t>
            </a:r>
          </a:p>
        </p:txBody>
      </p:sp>
      <p:pic>
        <p:nvPicPr>
          <p:cNvPr id="13" name="Picture 2" descr="http://www.endtime.com/wp-content/uploads/four-beasts.png">
            <a:extLst>
              <a:ext uri="{FF2B5EF4-FFF2-40B4-BE49-F238E27FC236}">
                <a16:creationId xmlns:a16="http://schemas.microsoft.com/office/drawing/2014/main" id="{EBE391AF-9930-40DF-83C5-B0E750760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6413" y="4106091"/>
            <a:ext cx="3587285" cy="237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Arrow Connector 23">
            <a:extLst>
              <a:ext uri="{FF2B5EF4-FFF2-40B4-BE49-F238E27FC236}">
                <a16:creationId xmlns:a16="http://schemas.microsoft.com/office/drawing/2014/main" id="{460E70A3-AC50-45E6-8890-F546DAB3C81B}"/>
              </a:ext>
            </a:extLst>
          </p:cNvPr>
          <p:cNvCxnSpPr>
            <a:cxnSpLocks/>
          </p:cNvCxnSpPr>
          <p:nvPr/>
        </p:nvCxnSpPr>
        <p:spPr>
          <a:xfrm>
            <a:off x="7620000" y="5562600"/>
            <a:ext cx="709650"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EDB654E-79F7-4971-A846-6313D6A037D8}"/>
              </a:ext>
            </a:extLst>
          </p:cNvPr>
          <p:cNvSpPr txBox="1"/>
          <p:nvPr/>
        </p:nvSpPr>
        <p:spPr>
          <a:xfrm>
            <a:off x="697857" y="917596"/>
            <a:ext cx="4940943" cy="1754326"/>
          </a:xfrm>
          <a:prstGeom prst="rect">
            <a:avLst/>
          </a:prstGeom>
          <a:noFill/>
        </p:spPr>
        <p:txBody>
          <a:bodyPr wrap="square" rtlCol="0">
            <a:spAutoFit/>
          </a:bodyPr>
          <a:lstStyle/>
          <a:p>
            <a:pPr algn="r"/>
            <a:r>
              <a:rPr lang="en-US" sz="3600" b="1" i="1" dirty="0">
                <a:solidFill>
                  <a:srgbClr val="FFFF00"/>
                </a:solidFill>
              </a:rPr>
              <a:t>IF</a:t>
            </a:r>
            <a:r>
              <a:rPr lang="en-US" sz="3600" b="1" dirty="0">
                <a:solidFill>
                  <a:srgbClr val="FFFF00"/>
                </a:solidFill>
              </a:rPr>
              <a:t> </a:t>
            </a:r>
            <a:r>
              <a:rPr lang="en-US" sz="3600" dirty="0">
                <a:solidFill>
                  <a:srgbClr val="FFC000"/>
                </a:solidFill>
              </a:rPr>
              <a:t>the </a:t>
            </a:r>
            <a:r>
              <a:rPr lang="en-US" sz="3600" b="1" dirty="0">
                <a:solidFill>
                  <a:srgbClr val="FFFF00"/>
                </a:solidFill>
              </a:rPr>
              <a:t>first three </a:t>
            </a:r>
            <a:r>
              <a:rPr lang="en-US" sz="3600" dirty="0">
                <a:solidFill>
                  <a:srgbClr val="FFC000"/>
                </a:solidFill>
              </a:rPr>
              <a:t>are </a:t>
            </a:r>
          </a:p>
          <a:p>
            <a:pPr algn="r"/>
            <a:r>
              <a:rPr lang="en-US" sz="3600" b="1" dirty="0">
                <a:solidFill>
                  <a:srgbClr val="FFFF00"/>
                </a:solidFill>
              </a:rPr>
              <a:t>“in the presence of” </a:t>
            </a:r>
            <a:r>
              <a:rPr lang="en-US" sz="3600" dirty="0">
                <a:solidFill>
                  <a:srgbClr val="FFC000"/>
                </a:solidFill>
              </a:rPr>
              <a:t>the </a:t>
            </a:r>
            <a:r>
              <a:rPr lang="en-US" sz="3600" b="1" i="1" dirty="0">
                <a:solidFill>
                  <a:srgbClr val="FFFF00"/>
                </a:solidFill>
              </a:rPr>
              <a:t>END-TIME</a:t>
            </a:r>
            <a:r>
              <a:rPr lang="en-US" sz="3600" dirty="0">
                <a:solidFill>
                  <a:srgbClr val="FFC000"/>
                </a:solidFill>
              </a:rPr>
              <a:t> beast</a:t>
            </a:r>
          </a:p>
        </p:txBody>
      </p:sp>
      <p:sp>
        <p:nvSpPr>
          <p:cNvPr id="27" name="TextBox 26">
            <a:extLst>
              <a:ext uri="{FF2B5EF4-FFF2-40B4-BE49-F238E27FC236}">
                <a16:creationId xmlns:a16="http://schemas.microsoft.com/office/drawing/2014/main" id="{084E5918-E25B-495A-ABC2-CCF0DB0B7523}"/>
              </a:ext>
            </a:extLst>
          </p:cNvPr>
          <p:cNvSpPr txBox="1"/>
          <p:nvPr/>
        </p:nvSpPr>
        <p:spPr>
          <a:xfrm>
            <a:off x="94514" y="3478597"/>
            <a:ext cx="11790645" cy="2862322"/>
          </a:xfrm>
          <a:prstGeom prst="rect">
            <a:avLst/>
          </a:prstGeom>
          <a:noFill/>
        </p:spPr>
        <p:txBody>
          <a:bodyPr wrap="square" rtlCol="0">
            <a:spAutoFit/>
          </a:bodyPr>
          <a:lstStyle/>
          <a:p>
            <a:pPr algn="r"/>
            <a:r>
              <a:rPr lang="en-US" sz="3600" b="1" dirty="0">
                <a:solidFill>
                  <a:srgbClr val="FFC000"/>
                </a:solidFill>
              </a:rPr>
              <a:t> Then the first three beasts are </a:t>
            </a:r>
          </a:p>
          <a:p>
            <a:r>
              <a:rPr lang="en-US" sz="3600" b="1" i="1" dirty="0">
                <a:solidFill>
                  <a:srgbClr val="FFFF00"/>
                </a:solidFill>
              </a:rPr>
              <a:t>                         CONTEMPORANEOUS </a:t>
            </a:r>
          </a:p>
          <a:p>
            <a:r>
              <a:rPr lang="en-US" sz="3600" b="1" i="1" dirty="0">
                <a:solidFill>
                  <a:srgbClr val="FFFF00"/>
                </a:solidFill>
              </a:rPr>
              <a:t>                          IN THE LATTER DAYS </a:t>
            </a:r>
          </a:p>
          <a:p>
            <a:r>
              <a:rPr lang="en-US" sz="3600" b="1" i="1" dirty="0">
                <a:solidFill>
                  <a:srgbClr val="FFFF00"/>
                </a:solidFill>
              </a:rPr>
              <a:t>                                                WITH</a:t>
            </a:r>
            <a:r>
              <a:rPr lang="en-US" sz="3600" b="1" dirty="0">
                <a:solidFill>
                  <a:schemeClr val="bg2">
                    <a:lumMod val="75000"/>
                  </a:schemeClr>
                </a:solidFill>
              </a:rPr>
              <a:t> </a:t>
            </a:r>
            <a:endParaRPr lang="en-US" sz="3600" b="1" dirty="0">
              <a:solidFill>
                <a:srgbClr val="FFC000"/>
              </a:solidFill>
            </a:endParaRPr>
          </a:p>
          <a:p>
            <a:r>
              <a:rPr lang="en-US" sz="3600" b="1" dirty="0">
                <a:solidFill>
                  <a:srgbClr val="FFC000"/>
                </a:solidFill>
              </a:rPr>
              <a:t>                           </a:t>
            </a:r>
            <a:r>
              <a:rPr lang="en-US" sz="3600" b="1" dirty="0">
                <a:solidFill>
                  <a:srgbClr val="FFFF00"/>
                </a:solidFill>
              </a:rPr>
              <a:t>THE FOURTH BEAST</a:t>
            </a:r>
          </a:p>
        </p:txBody>
      </p:sp>
      <p:cxnSp>
        <p:nvCxnSpPr>
          <p:cNvPr id="6" name="Straight Connector 5">
            <a:extLst>
              <a:ext uri="{FF2B5EF4-FFF2-40B4-BE49-F238E27FC236}">
                <a16:creationId xmlns:a16="http://schemas.microsoft.com/office/drawing/2014/main" id="{B8B39009-650C-42C2-AD45-DC4F82C81604}"/>
              </a:ext>
            </a:extLst>
          </p:cNvPr>
          <p:cNvCxnSpPr/>
          <p:nvPr/>
        </p:nvCxnSpPr>
        <p:spPr>
          <a:xfrm>
            <a:off x="3048000" y="4222252"/>
            <a:ext cx="914400" cy="91440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CE43CF2-ED2E-459E-BC5C-9BFE51944854}"/>
              </a:ext>
            </a:extLst>
          </p:cNvPr>
          <p:cNvCxnSpPr>
            <a:cxnSpLocks/>
          </p:cNvCxnSpPr>
          <p:nvPr/>
        </p:nvCxnSpPr>
        <p:spPr>
          <a:xfrm>
            <a:off x="2578147" y="3658020"/>
            <a:ext cx="46985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07ACED9-6298-44E2-AA79-0818EE0932E9}"/>
              </a:ext>
            </a:extLst>
          </p:cNvPr>
          <p:cNvCxnSpPr>
            <a:cxnSpLocks/>
          </p:cNvCxnSpPr>
          <p:nvPr/>
        </p:nvCxnSpPr>
        <p:spPr>
          <a:xfrm>
            <a:off x="2819400" y="3478597"/>
            <a:ext cx="0" cy="65292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 name="Rectangle: Rounded Corners 3">
            <a:extLst>
              <a:ext uri="{FF2B5EF4-FFF2-40B4-BE49-F238E27FC236}">
                <a16:creationId xmlns:a16="http://schemas.microsoft.com/office/drawing/2014/main" id="{E8FA595F-E8C7-4299-8338-052F2166410C}"/>
              </a:ext>
            </a:extLst>
          </p:cNvPr>
          <p:cNvSpPr/>
          <p:nvPr/>
        </p:nvSpPr>
        <p:spPr>
          <a:xfrm>
            <a:off x="8454057" y="4081385"/>
            <a:ext cx="3737944" cy="247177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4668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1298263"/>
            <a:ext cx="11353800" cy="426147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OK, let’s get to the crux of the matter. Here is our scripture verse again in </a:t>
            </a:r>
            <a:r>
              <a:rPr lang="en-US" altLang="en-US" sz="5400" dirty="0">
                <a:solidFill>
                  <a:schemeClr val="bg1"/>
                </a:solidFill>
              </a:rPr>
              <a:t>Daniel 7:7. </a:t>
            </a:r>
          </a:p>
          <a:p>
            <a:pPr algn="ctr" eaLnBrk="1" hangingPunct="1">
              <a:spcBef>
                <a:spcPct val="0"/>
              </a:spcBef>
              <a:buFontTx/>
              <a:buNone/>
            </a:pPr>
            <a:r>
              <a:rPr lang="en-US" altLang="en-US" sz="5400" dirty="0">
                <a:solidFill>
                  <a:srgbClr val="FFC000"/>
                </a:solidFill>
              </a:rPr>
              <a:t>We see that the first three beasts </a:t>
            </a:r>
          </a:p>
          <a:p>
            <a:pPr algn="ctr" eaLnBrk="1" hangingPunct="1">
              <a:spcBef>
                <a:spcPct val="0"/>
              </a:spcBef>
              <a:buFontTx/>
              <a:buNone/>
            </a:pPr>
            <a:r>
              <a:rPr lang="en-US" altLang="en-US" sz="5400" dirty="0">
                <a:solidFill>
                  <a:srgbClr val="FFC000"/>
                </a:solidFill>
              </a:rPr>
              <a:t>were </a:t>
            </a:r>
            <a:r>
              <a:rPr lang="en-US" altLang="en-US" sz="5400" b="1" i="1" dirty="0">
                <a:solidFill>
                  <a:srgbClr val="FFFF00"/>
                </a:solidFill>
              </a:rPr>
              <a:t>“before” </a:t>
            </a:r>
            <a:r>
              <a:rPr lang="en-US" altLang="en-US" sz="5400" dirty="0">
                <a:solidFill>
                  <a:srgbClr val="FFC000"/>
                </a:solidFill>
              </a:rPr>
              <a:t>the fourth beast.</a:t>
            </a:r>
          </a:p>
        </p:txBody>
      </p:sp>
    </p:spTree>
    <p:extLst>
      <p:ext uri="{BB962C8B-B14F-4D97-AF65-F5344CB8AC3E}">
        <p14:creationId xmlns:p14="http://schemas.microsoft.com/office/powerpoint/2010/main" val="23202775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900" y="1074509"/>
            <a:ext cx="11506200" cy="4708981"/>
          </a:xfrm>
          <a:prstGeom prst="rect">
            <a:avLst/>
          </a:prstGeom>
          <a:solidFill>
            <a:schemeClr val="tx2">
              <a:lumMod val="50000"/>
            </a:schemeClr>
          </a:solidFill>
        </p:spPr>
        <p:txBody>
          <a:bodyPr wrap="square">
            <a:spAutoFit/>
          </a:bodyPr>
          <a:lstStyle/>
          <a:p>
            <a:pPr algn="ctr">
              <a:defRPr/>
            </a:pPr>
            <a:r>
              <a:rPr lang="en-US" sz="6000" i="1" dirty="0">
                <a:solidFill>
                  <a:schemeClr val="bg1"/>
                </a:solidFill>
              </a:rPr>
              <a:t>Dan. 7:7 </a:t>
            </a:r>
          </a:p>
          <a:p>
            <a:pPr algn="ctr">
              <a:defRPr/>
            </a:pPr>
            <a:r>
              <a:rPr lang="en-US" sz="6000" i="1" dirty="0">
                <a:solidFill>
                  <a:srgbClr val="FFC000"/>
                </a:solidFill>
              </a:rPr>
              <a:t>”The </a:t>
            </a:r>
            <a:r>
              <a:rPr lang="en-US" sz="6000" b="1" i="1" dirty="0">
                <a:solidFill>
                  <a:srgbClr val="FFC000"/>
                </a:solidFill>
              </a:rPr>
              <a:t>fourth beast </a:t>
            </a:r>
          </a:p>
          <a:p>
            <a:pPr algn="ctr">
              <a:defRPr/>
            </a:pPr>
            <a:r>
              <a:rPr lang="en-US" sz="6000" i="1" dirty="0">
                <a:solidFill>
                  <a:srgbClr val="FFC000"/>
                </a:solidFill>
              </a:rPr>
              <a:t>was </a:t>
            </a:r>
            <a:r>
              <a:rPr lang="en-US" sz="6000" dirty="0">
                <a:solidFill>
                  <a:srgbClr val="FFC000"/>
                </a:solidFill>
              </a:rPr>
              <a:t>diverse from all the </a:t>
            </a:r>
          </a:p>
          <a:p>
            <a:pPr algn="ctr">
              <a:defRPr/>
            </a:pPr>
            <a:r>
              <a:rPr lang="en-US" sz="6000" dirty="0">
                <a:solidFill>
                  <a:srgbClr val="FFC000"/>
                </a:solidFill>
              </a:rPr>
              <a:t>beasts that were  </a:t>
            </a:r>
            <a:r>
              <a:rPr lang="en-US" sz="6000" b="1" i="1" dirty="0">
                <a:solidFill>
                  <a:srgbClr val="FFFF00"/>
                </a:solidFill>
              </a:rPr>
              <a:t>before</a:t>
            </a:r>
            <a:r>
              <a:rPr lang="en-US" sz="6000" dirty="0">
                <a:solidFill>
                  <a:srgbClr val="FFC000"/>
                </a:solidFill>
              </a:rPr>
              <a:t> it; </a:t>
            </a:r>
          </a:p>
          <a:p>
            <a:pPr algn="ctr">
              <a:defRPr/>
            </a:pPr>
            <a:r>
              <a:rPr lang="en-US" sz="6000" dirty="0">
                <a:solidFill>
                  <a:srgbClr val="FFC000"/>
                </a:solidFill>
              </a:rPr>
              <a:t>and it had ten horns.”</a:t>
            </a:r>
          </a:p>
        </p:txBody>
      </p:sp>
    </p:spTree>
    <p:extLst>
      <p:ext uri="{BB962C8B-B14F-4D97-AF65-F5344CB8AC3E}">
        <p14:creationId xmlns:p14="http://schemas.microsoft.com/office/powerpoint/2010/main" val="368125372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2544758"/>
            <a:ext cx="11353800" cy="176848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What is being hidden from us here? What does the word </a:t>
            </a:r>
            <a:r>
              <a:rPr lang="en-US" altLang="en-US" sz="5400" b="1" i="1" dirty="0">
                <a:solidFill>
                  <a:srgbClr val="FFFF00"/>
                </a:solidFill>
              </a:rPr>
              <a:t>“before” </a:t>
            </a:r>
            <a:r>
              <a:rPr lang="en-US" altLang="en-US" sz="5400" dirty="0">
                <a:solidFill>
                  <a:srgbClr val="FFC000"/>
                </a:solidFill>
              </a:rPr>
              <a:t>mean? </a:t>
            </a:r>
          </a:p>
        </p:txBody>
      </p:sp>
    </p:spTree>
    <p:extLst>
      <p:ext uri="{BB962C8B-B14F-4D97-AF65-F5344CB8AC3E}">
        <p14:creationId xmlns:p14="http://schemas.microsoft.com/office/powerpoint/2010/main" val="25374915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rked tongue">
            <a:extLst>
              <a:ext uri="{FF2B5EF4-FFF2-40B4-BE49-F238E27FC236}">
                <a16:creationId xmlns:a16="http://schemas.microsoft.com/office/drawing/2014/main" id="{C754E4CC-A9C9-4337-B095-EE0019D850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92" t="-351" b="351"/>
          <a:stretch/>
        </p:blipFill>
        <p:spPr bwMode="auto">
          <a:xfrm>
            <a:off x="8020" y="-8021"/>
            <a:ext cx="1218397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C55E70E-7070-49CB-B6A7-EB371B4D7530}"/>
              </a:ext>
            </a:extLst>
          </p:cNvPr>
          <p:cNvSpPr txBox="1"/>
          <p:nvPr/>
        </p:nvSpPr>
        <p:spPr>
          <a:xfrm>
            <a:off x="4419600" y="5059558"/>
            <a:ext cx="3839513" cy="1754326"/>
          </a:xfrm>
          <a:prstGeom prst="rect">
            <a:avLst/>
          </a:prstGeom>
          <a:noFill/>
        </p:spPr>
        <p:txBody>
          <a:bodyPr wrap="none" rtlCol="0">
            <a:spAutoFit/>
          </a:bodyPr>
          <a:lstStyle/>
          <a:p>
            <a:pPr algn="ctr"/>
            <a:r>
              <a:rPr lang="en-US" sz="5400" b="1" i="1" dirty="0"/>
              <a:t>“preceding</a:t>
            </a:r>
          </a:p>
          <a:p>
            <a:pPr algn="ctr"/>
            <a:r>
              <a:rPr lang="en-US" sz="5400" b="1" i="1" dirty="0"/>
              <a:t>in time?”</a:t>
            </a:r>
          </a:p>
        </p:txBody>
      </p:sp>
      <p:sp>
        <p:nvSpPr>
          <p:cNvPr id="5" name="TextBox 4">
            <a:extLst>
              <a:ext uri="{FF2B5EF4-FFF2-40B4-BE49-F238E27FC236}">
                <a16:creationId xmlns:a16="http://schemas.microsoft.com/office/drawing/2014/main" id="{1AE231DD-468F-4DC5-A8BF-DBC5176D12AD}"/>
              </a:ext>
            </a:extLst>
          </p:cNvPr>
          <p:cNvSpPr txBox="1"/>
          <p:nvPr/>
        </p:nvSpPr>
        <p:spPr>
          <a:xfrm>
            <a:off x="8911638" y="4800600"/>
            <a:ext cx="3280361" cy="1754326"/>
          </a:xfrm>
          <a:prstGeom prst="rect">
            <a:avLst/>
          </a:prstGeom>
          <a:noFill/>
        </p:spPr>
        <p:txBody>
          <a:bodyPr wrap="square" rtlCol="0">
            <a:spAutoFit/>
          </a:bodyPr>
          <a:lstStyle/>
          <a:p>
            <a:pPr algn="ctr"/>
            <a:r>
              <a:rPr lang="en-US" sz="5400" b="1" i="1" dirty="0"/>
              <a:t>“in the</a:t>
            </a:r>
          </a:p>
          <a:p>
            <a:pPr algn="ctr"/>
            <a:r>
              <a:rPr lang="en-US" sz="5400" b="1" i="1" dirty="0"/>
              <a:t> front of”</a:t>
            </a:r>
          </a:p>
        </p:txBody>
      </p:sp>
      <p:sp>
        <p:nvSpPr>
          <p:cNvPr id="3" name="Rectangle: Rounded Corners 2">
            <a:extLst>
              <a:ext uri="{FF2B5EF4-FFF2-40B4-BE49-F238E27FC236}">
                <a16:creationId xmlns:a16="http://schemas.microsoft.com/office/drawing/2014/main" id="{CD775312-66BD-443F-9703-44F32BB7BE22}"/>
              </a:ext>
            </a:extLst>
          </p:cNvPr>
          <p:cNvSpPr/>
          <p:nvPr/>
        </p:nvSpPr>
        <p:spPr>
          <a:xfrm>
            <a:off x="76200" y="40105"/>
            <a:ext cx="4953000" cy="1981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2B83D21-2BDF-4DBD-8533-0631616024E8}"/>
              </a:ext>
            </a:extLst>
          </p:cNvPr>
          <p:cNvSpPr txBox="1"/>
          <p:nvPr/>
        </p:nvSpPr>
        <p:spPr>
          <a:xfrm>
            <a:off x="24062" y="20052"/>
            <a:ext cx="5867400" cy="2000548"/>
          </a:xfrm>
          <a:prstGeom prst="rect">
            <a:avLst/>
          </a:prstGeom>
          <a:noFill/>
        </p:spPr>
        <p:txBody>
          <a:bodyPr wrap="square" rtlCol="0">
            <a:spAutoFit/>
          </a:bodyPr>
          <a:lstStyle/>
          <a:p>
            <a:r>
              <a:rPr lang="en-US" sz="4000" b="1" dirty="0"/>
              <a:t>Which meaning of </a:t>
            </a:r>
          </a:p>
          <a:p>
            <a:r>
              <a:rPr lang="en-US" sz="4000" b="1" dirty="0"/>
              <a:t>the word, </a:t>
            </a:r>
            <a:r>
              <a:rPr lang="en-US" sz="4400" b="1" i="1" u="sng" dirty="0">
                <a:solidFill>
                  <a:srgbClr val="C00000"/>
                </a:solidFill>
              </a:rPr>
              <a:t>“before” </a:t>
            </a:r>
          </a:p>
          <a:p>
            <a:r>
              <a:rPr lang="en-US" sz="4000" b="1" dirty="0"/>
              <a:t>would you like?</a:t>
            </a:r>
          </a:p>
        </p:txBody>
      </p:sp>
      <p:sp>
        <p:nvSpPr>
          <p:cNvPr id="7" name="Isosceles Triangle 6">
            <a:extLst>
              <a:ext uri="{FF2B5EF4-FFF2-40B4-BE49-F238E27FC236}">
                <a16:creationId xmlns:a16="http://schemas.microsoft.com/office/drawing/2014/main" id="{14469278-1394-4DC0-8991-BFE0EC89E29F}"/>
              </a:ext>
            </a:extLst>
          </p:cNvPr>
          <p:cNvSpPr/>
          <p:nvPr/>
        </p:nvSpPr>
        <p:spPr>
          <a:xfrm rot="2452053" flipV="1">
            <a:off x="4497977" y="809288"/>
            <a:ext cx="1530236" cy="360520"/>
          </a:xfrm>
          <a:prstGeom prst="triangle">
            <a:avLst>
              <a:gd name="adj" fmla="val 3927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68249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1713761"/>
            <a:ext cx="11353800" cy="343047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Perhaps the native American Indians were right about us. If we should turn out to be the lost tribes of Israel are </a:t>
            </a:r>
          </a:p>
          <a:p>
            <a:pPr algn="ctr" eaLnBrk="1" hangingPunct="1">
              <a:spcBef>
                <a:spcPct val="0"/>
              </a:spcBef>
              <a:buFontTx/>
              <a:buNone/>
            </a:pPr>
            <a:r>
              <a:rPr lang="en-US" altLang="en-US" sz="5400" dirty="0">
                <a:solidFill>
                  <a:srgbClr val="FFC000"/>
                </a:solidFill>
              </a:rPr>
              <a:t>we at this point, just shifty Jacob?</a:t>
            </a:r>
          </a:p>
        </p:txBody>
      </p:sp>
    </p:spTree>
    <p:extLst>
      <p:ext uri="{BB962C8B-B14F-4D97-AF65-F5344CB8AC3E}">
        <p14:creationId xmlns:p14="http://schemas.microsoft.com/office/powerpoint/2010/main" val="238209644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white man speaks with forked tongue">
            <a:extLst>
              <a:ext uri="{FF2B5EF4-FFF2-40B4-BE49-F238E27FC236}">
                <a16:creationId xmlns:a16="http://schemas.microsoft.com/office/drawing/2014/main" id="{4492DA6B-1C87-4253-AC10-DC67A37BA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540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8529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2129260"/>
            <a:ext cx="11353800" cy="259948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So what is being hidden from us here? What does the word </a:t>
            </a:r>
            <a:r>
              <a:rPr lang="en-US" altLang="en-US" sz="5400" b="1" i="1" dirty="0">
                <a:solidFill>
                  <a:srgbClr val="FFFF00"/>
                </a:solidFill>
              </a:rPr>
              <a:t>“before” </a:t>
            </a:r>
            <a:r>
              <a:rPr lang="en-US" altLang="en-US" sz="5400" dirty="0">
                <a:solidFill>
                  <a:srgbClr val="FFC000"/>
                </a:solidFill>
              </a:rPr>
              <a:t>mean? And how can we find out? </a:t>
            </a:r>
          </a:p>
        </p:txBody>
      </p:sp>
    </p:spTree>
    <p:extLst>
      <p:ext uri="{BB962C8B-B14F-4D97-AF65-F5344CB8AC3E}">
        <p14:creationId xmlns:p14="http://schemas.microsoft.com/office/powerpoint/2010/main" val="40319265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571500" y="328767"/>
            <a:ext cx="110490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At this point we open up the Brown, Driver, Briggs </a:t>
            </a:r>
            <a:r>
              <a:rPr lang="en-US" altLang="en-US" sz="4800" b="1" i="1" dirty="0">
                <a:solidFill>
                  <a:srgbClr val="FFFF00"/>
                </a:solidFill>
              </a:rPr>
              <a:t>Hebrew Lexicon</a:t>
            </a:r>
            <a:r>
              <a:rPr lang="en-US" altLang="en-US" sz="4800" dirty="0">
                <a:solidFill>
                  <a:srgbClr val="FFC000"/>
                </a:solidFill>
              </a:rPr>
              <a:t>. Or we access this from the </a:t>
            </a:r>
            <a:r>
              <a:rPr lang="en-US" altLang="en-US" sz="4800" dirty="0">
                <a:solidFill>
                  <a:schemeClr val="bg1"/>
                </a:solidFill>
              </a:rPr>
              <a:t>Blue Letter Bible </a:t>
            </a:r>
            <a:r>
              <a:rPr lang="en-US" altLang="en-US" sz="4800" dirty="0">
                <a:solidFill>
                  <a:srgbClr val="FFC000"/>
                </a:solidFill>
              </a:rPr>
              <a:t>freely provided online or the </a:t>
            </a:r>
            <a:r>
              <a:rPr lang="en-US" altLang="en-US" sz="4800" dirty="0">
                <a:solidFill>
                  <a:schemeClr val="bg1"/>
                </a:solidFill>
              </a:rPr>
              <a:t>Bible Study Tools</a:t>
            </a:r>
            <a:r>
              <a:rPr lang="en-US" altLang="en-US" sz="4800" dirty="0">
                <a:solidFill>
                  <a:srgbClr val="FFC000"/>
                </a:solidFill>
              </a:rPr>
              <a:t> or other Internet resources. When we do our homework we discover that  the word </a:t>
            </a:r>
            <a:r>
              <a:rPr lang="en-US" altLang="en-US" sz="4800" b="1" i="1" dirty="0">
                <a:solidFill>
                  <a:srgbClr val="FFFF00"/>
                </a:solidFill>
              </a:rPr>
              <a:t>“before” </a:t>
            </a:r>
            <a:r>
              <a:rPr lang="en-US" altLang="en-US" sz="4800" dirty="0">
                <a:solidFill>
                  <a:srgbClr val="FFC000"/>
                </a:solidFill>
              </a:rPr>
              <a:t>in </a:t>
            </a:r>
            <a:r>
              <a:rPr lang="en-US" altLang="en-US" sz="4800" dirty="0">
                <a:solidFill>
                  <a:schemeClr val="bg1"/>
                </a:solidFill>
              </a:rPr>
              <a:t>Daniel 7:7 </a:t>
            </a:r>
            <a:r>
              <a:rPr lang="en-US" altLang="en-US" sz="4800" dirty="0">
                <a:solidFill>
                  <a:srgbClr val="FFC000"/>
                </a:solidFill>
              </a:rPr>
              <a:t>is </a:t>
            </a:r>
            <a:r>
              <a:rPr lang="en-US" altLang="en-US" sz="4800" b="1" dirty="0">
                <a:solidFill>
                  <a:srgbClr val="00B0F0"/>
                </a:solidFill>
              </a:rPr>
              <a:t>Strong’s H6925</a:t>
            </a:r>
            <a:r>
              <a:rPr lang="en-US" altLang="en-US" sz="4800" b="1" dirty="0">
                <a:solidFill>
                  <a:srgbClr val="FFC000"/>
                </a:solidFill>
              </a:rPr>
              <a:t>.</a:t>
            </a:r>
            <a:r>
              <a:rPr lang="en-US" altLang="en-US" sz="4800" dirty="0">
                <a:solidFill>
                  <a:srgbClr val="FFC000"/>
                </a:solidFill>
              </a:rPr>
              <a:t> </a:t>
            </a:r>
          </a:p>
          <a:p>
            <a:pPr algn="ctr" eaLnBrk="1" hangingPunct="1">
              <a:spcBef>
                <a:spcPct val="0"/>
              </a:spcBef>
              <a:buFontTx/>
              <a:buNone/>
            </a:pPr>
            <a:r>
              <a:rPr lang="en-US" altLang="en-US" sz="4800" dirty="0">
                <a:solidFill>
                  <a:srgbClr val="FFC000"/>
                </a:solidFill>
              </a:rPr>
              <a:t>It is the </a:t>
            </a:r>
            <a:r>
              <a:rPr lang="en-US" altLang="en-US" sz="4800" b="1" i="1" dirty="0">
                <a:solidFill>
                  <a:srgbClr val="FFC000"/>
                </a:solidFill>
              </a:rPr>
              <a:t>Aramaic</a:t>
            </a:r>
            <a:r>
              <a:rPr lang="en-US" altLang="en-US" sz="4800" dirty="0">
                <a:solidFill>
                  <a:srgbClr val="FFC000"/>
                </a:solidFill>
              </a:rPr>
              <a:t> </a:t>
            </a:r>
            <a:r>
              <a:rPr lang="en-US" altLang="en-US" sz="4800" b="1" i="1" dirty="0">
                <a:solidFill>
                  <a:srgbClr val="FFC000"/>
                </a:solidFill>
              </a:rPr>
              <a:t>word </a:t>
            </a:r>
            <a:r>
              <a:rPr lang="en-US" altLang="en-US" sz="6000" b="1" i="1" dirty="0">
                <a:solidFill>
                  <a:srgbClr val="FFFF00"/>
                </a:solidFill>
              </a:rPr>
              <a:t>“</a:t>
            </a:r>
            <a:r>
              <a:rPr lang="en-US" altLang="en-US" sz="6000" b="1" i="1" dirty="0" err="1">
                <a:solidFill>
                  <a:srgbClr val="FFFF00"/>
                </a:solidFill>
              </a:rPr>
              <a:t>qodam</a:t>
            </a:r>
            <a:r>
              <a:rPr lang="en-US" altLang="en-US" sz="6000" b="1" i="1" dirty="0">
                <a:solidFill>
                  <a:srgbClr val="FFFF00"/>
                </a:solidFill>
              </a:rPr>
              <a:t>”.</a:t>
            </a:r>
            <a:r>
              <a:rPr lang="en-US" altLang="en-US" sz="6000" b="1" i="1" dirty="0">
                <a:solidFill>
                  <a:srgbClr val="FFC000"/>
                </a:solidFill>
              </a:rPr>
              <a:t> </a:t>
            </a:r>
          </a:p>
        </p:txBody>
      </p:sp>
    </p:spTree>
    <p:extLst>
      <p:ext uri="{BB962C8B-B14F-4D97-AF65-F5344CB8AC3E}">
        <p14:creationId xmlns:p14="http://schemas.microsoft.com/office/powerpoint/2010/main" val="391209382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344"/>
            <a:ext cx="12191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8839200" y="4038600"/>
            <a:ext cx="1676400" cy="655749"/>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209800" y="4190999"/>
            <a:ext cx="1295400" cy="655749"/>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a:cxnSpLocks/>
          </p:cNvCxnSpPr>
          <p:nvPr/>
        </p:nvCxnSpPr>
        <p:spPr>
          <a:xfrm flipV="1">
            <a:off x="3390899" y="4366474"/>
            <a:ext cx="5753101" cy="1"/>
          </a:xfrm>
          <a:prstGeom prst="straightConnector1">
            <a:avLst/>
          </a:prstGeom>
          <a:ln w="4762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7794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228600" y="174879"/>
            <a:ext cx="11734800" cy="650824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200" dirty="0">
                <a:solidFill>
                  <a:srgbClr val="FFC000"/>
                </a:solidFill>
              </a:rPr>
              <a:t>As we see here in the Lexicon the Aramaic word </a:t>
            </a:r>
            <a:r>
              <a:rPr lang="en-US" altLang="en-US" sz="5200" b="1" i="1" dirty="0">
                <a:solidFill>
                  <a:srgbClr val="FFFF00"/>
                </a:solidFill>
              </a:rPr>
              <a:t>“</a:t>
            </a:r>
            <a:r>
              <a:rPr lang="en-US" altLang="en-US" sz="5200" b="1" i="1" dirty="0" err="1">
                <a:solidFill>
                  <a:srgbClr val="FFFF00"/>
                </a:solidFill>
              </a:rPr>
              <a:t>qodam</a:t>
            </a:r>
            <a:r>
              <a:rPr lang="en-US" altLang="en-US" sz="5200" b="1" i="1" dirty="0">
                <a:solidFill>
                  <a:srgbClr val="FFFF00"/>
                </a:solidFill>
              </a:rPr>
              <a:t>”</a:t>
            </a:r>
            <a:r>
              <a:rPr lang="en-US" altLang="en-US" sz="5200" b="1" i="1" dirty="0">
                <a:solidFill>
                  <a:srgbClr val="FFC000"/>
                </a:solidFill>
              </a:rPr>
              <a:t>, </a:t>
            </a:r>
            <a:r>
              <a:rPr lang="en-US" altLang="en-US" sz="5200" dirty="0">
                <a:solidFill>
                  <a:srgbClr val="FF0000"/>
                </a:solidFill>
              </a:rPr>
              <a:t>Strong’s H6925</a:t>
            </a:r>
            <a:r>
              <a:rPr lang="en-US" altLang="en-US" sz="5200" dirty="0">
                <a:solidFill>
                  <a:srgbClr val="FFC000"/>
                </a:solidFill>
              </a:rPr>
              <a:t>, which has been translated ambiguously as </a:t>
            </a:r>
            <a:r>
              <a:rPr lang="en-US" altLang="en-US" sz="5200" b="1" i="1" dirty="0">
                <a:solidFill>
                  <a:srgbClr val="FFFF00"/>
                </a:solidFill>
              </a:rPr>
              <a:t>“before” </a:t>
            </a:r>
            <a:r>
              <a:rPr lang="en-US" altLang="en-US" sz="5200" dirty="0">
                <a:solidFill>
                  <a:srgbClr val="FFC000"/>
                </a:solidFill>
              </a:rPr>
              <a:t>actually has a very specific meaning. </a:t>
            </a:r>
          </a:p>
          <a:p>
            <a:pPr algn="ctr" eaLnBrk="1" hangingPunct="1">
              <a:spcBef>
                <a:spcPct val="0"/>
              </a:spcBef>
              <a:buFontTx/>
              <a:buNone/>
            </a:pPr>
            <a:r>
              <a:rPr lang="en-US" altLang="en-US" sz="5200" dirty="0">
                <a:solidFill>
                  <a:srgbClr val="FFC000"/>
                </a:solidFill>
              </a:rPr>
              <a:t>The word </a:t>
            </a:r>
            <a:r>
              <a:rPr lang="en-US" altLang="en-US" sz="5200" b="1" i="1" dirty="0">
                <a:solidFill>
                  <a:srgbClr val="FFFF00"/>
                </a:solidFill>
              </a:rPr>
              <a:t>“</a:t>
            </a:r>
            <a:r>
              <a:rPr lang="en-US" altLang="en-US" sz="5200" b="1" i="1" dirty="0" err="1">
                <a:solidFill>
                  <a:srgbClr val="FFFF00"/>
                </a:solidFill>
              </a:rPr>
              <a:t>qodam</a:t>
            </a:r>
            <a:r>
              <a:rPr lang="en-US" altLang="en-US" sz="5200" b="1" i="1" dirty="0">
                <a:solidFill>
                  <a:srgbClr val="FFFF00"/>
                </a:solidFill>
              </a:rPr>
              <a:t>”</a:t>
            </a:r>
            <a:r>
              <a:rPr lang="en-US" altLang="en-US" sz="5200" b="1" i="1" dirty="0">
                <a:solidFill>
                  <a:srgbClr val="FFC000"/>
                </a:solidFill>
              </a:rPr>
              <a:t>, </a:t>
            </a:r>
            <a:r>
              <a:rPr lang="en-US" altLang="en-US" sz="5200" dirty="0">
                <a:solidFill>
                  <a:srgbClr val="FFC000"/>
                </a:solidFill>
              </a:rPr>
              <a:t>means </a:t>
            </a:r>
          </a:p>
          <a:p>
            <a:pPr algn="ctr" eaLnBrk="1" hangingPunct="1">
              <a:spcBef>
                <a:spcPct val="0"/>
              </a:spcBef>
              <a:buNone/>
            </a:pPr>
            <a:r>
              <a:rPr lang="en-US" altLang="en-US" sz="5200" b="1" i="1" dirty="0">
                <a:solidFill>
                  <a:srgbClr val="FFFF00"/>
                </a:solidFill>
              </a:rPr>
              <a:t>”in front of” </a:t>
            </a:r>
            <a:r>
              <a:rPr lang="en-US" altLang="en-US" sz="5200" dirty="0">
                <a:solidFill>
                  <a:srgbClr val="FFC000"/>
                </a:solidFill>
              </a:rPr>
              <a:t>or</a:t>
            </a:r>
            <a:r>
              <a:rPr lang="en-US" altLang="en-US" sz="5200" dirty="0">
                <a:solidFill>
                  <a:srgbClr val="FFFF00"/>
                </a:solidFill>
              </a:rPr>
              <a:t> </a:t>
            </a:r>
            <a:r>
              <a:rPr lang="en-US" altLang="en-US" sz="5200" b="1" i="1" dirty="0">
                <a:solidFill>
                  <a:srgbClr val="FFFF00"/>
                </a:solidFill>
              </a:rPr>
              <a:t>“in the presence of”</a:t>
            </a:r>
            <a:r>
              <a:rPr lang="en-US" altLang="en-US" sz="5200" b="1" i="1" dirty="0">
                <a:solidFill>
                  <a:srgbClr val="FFC000"/>
                </a:solidFill>
              </a:rPr>
              <a:t>. </a:t>
            </a:r>
          </a:p>
          <a:p>
            <a:pPr algn="ctr" eaLnBrk="1" hangingPunct="1">
              <a:spcBef>
                <a:spcPct val="0"/>
              </a:spcBef>
              <a:buFontTx/>
              <a:buNone/>
            </a:pPr>
            <a:r>
              <a:rPr lang="en-US" altLang="en-US" sz="5200" dirty="0">
                <a:solidFill>
                  <a:srgbClr val="FFC000"/>
                </a:solidFill>
              </a:rPr>
              <a:t>It very definitely </a:t>
            </a:r>
            <a:r>
              <a:rPr lang="en-US" altLang="en-US" sz="5200" u="sng" dirty="0">
                <a:solidFill>
                  <a:srgbClr val="FFC000"/>
                </a:solidFill>
              </a:rPr>
              <a:t>does </a:t>
            </a:r>
            <a:r>
              <a:rPr lang="en-US" altLang="en-US" sz="5200" b="1" i="1" u="sng" dirty="0">
                <a:solidFill>
                  <a:srgbClr val="FFC000"/>
                </a:solidFill>
              </a:rPr>
              <a:t>NOT</a:t>
            </a:r>
            <a:r>
              <a:rPr lang="en-US" altLang="en-US" sz="5200" u="sng" dirty="0">
                <a:solidFill>
                  <a:srgbClr val="FFC000"/>
                </a:solidFill>
              </a:rPr>
              <a:t> mean </a:t>
            </a:r>
          </a:p>
          <a:p>
            <a:pPr algn="ctr" eaLnBrk="1" hangingPunct="1">
              <a:spcBef>
                <a:spcPct val="0"/>
              </a:spcBef>
              <a:buFontTx/>
              <a:buNone/>
            </a:pPr>
            <a:r>
              <a:rPr lang="en-US" altLang="en-US" sz="5200" b="1" i="1" u="sng" dirty="0">
                <a:solidFill>
                  <a:schemeClr val="bg1">
                    <a:lumMod val="65000"/>
                  </a:schemeClr>
                </a:solidFill>
              </a:rPr>
              <a:t>“preceding in time”!</a:t>
            </a:r>
            <a:endParaRPr lang="en-US" altLang="en-US" sz="5200" u="sng" dirty="0">
              <a:solidFill>
                <a:schemeClr val="bg1">
                  <a:lumMod val="65000"/>
                </a:schemeClr>
              </a:solidFill>
            </a:endParaRPr>
          </a:p>
        </p:txBody>
      </p:sp>
    </p:spTree>
    <p:extLst>
      <p:ext uri="{BB962C8B-B14F-4D97-AF65-F5344CB8AC3E}">
        <p14:creationId xmlns:p14="http://schemas.microsoft.com/office/powerpoint/2010/main" val="26282993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vin\Desktop\IMG_14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1304926" y="1866899"/>
            <a:ext cx="1285874"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304926" y="3810000"/>
            <a:ext cx="120015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590800" y="1866899"/>
            <a:ext cx="1600200" cy="64770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676400" y="4495800"/>
            <a:ext cx="14478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4724400" y="2209800"/>
            <a:ext cx="1143000" cy="2667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3048000" y="4925943"/>
            <a:ext cx="1914526"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19801" y="2209799"/>
            <a:ext cx="3090911" cy="707886"/>
          </a:xfrm>
          <a:prstGeom prst="rect">
            <a:avLst/>
          </a:prstGeom>
          <a:solidFill>
            <a:schemeClr val="accent4">
              <a:lumMod val="20000"/>
              <a:lumOff val="80000"/>
            </a:schemeClr>
          </a:solidFill>
        </p:spPr>
        <p:txBody>
          <a:bodyPr wrap="none" rtlCol="0">
            <a:spAutoFit/>
          </a:bodyPr>
          <a:lstStyle/>
          <a:p>
            <a:r>
              <a:rPr lang="en-US" sz="4000" b="1" i="1" dirty="0"/>
              <a:t>“in front of”</a:t>
            </a:r>
          </a:p>
        </p:txBody>
      </p:sp>
      <p:sp>
        <p:nvSpPr>
          <p:cNvPr id="15" name="TextBox 14"/>
          <p:cNvSpPr txBox="1"/>
          <p:nvPr/>
        </p:nvSpPr>
        <p:spPr>
          <a:xfrm>
            <a:off x="4962526" y="4572000"/>
            <a:ext cx="5229317" cy="707886"/>
          </a:xfrm>
          <a:prstGeom prst="rect">
            <a:avLst/>
          </a:prstGeom>
          <a:solidFill>
            <a:schemeClr val="accent4">
              <a:lumMod val="20000"/>
              <a:lumOff val="80000"/>
            </a:schemeClr>
          </a:solidFill>
        </p:spPr>
        <p:txBody>
          <a:bodyPr wrap="none" rtlCol="0">
            <a:spAutoFit/>
          </a:bodyPr>
          <a:lstStyle/>
          <a:p>
            <a:r>
              <a:rPr lang="en-US" sz="4000" b="1" i="1" dirty="0"/>
              <a:t>“in the presence of”</a:t>
            </a:r>
          </a:p>
        </p:txBody>
      </p:sp>
    </p:spTree>
    <p:extLst>
      <p:ext uri="{BB962C8B-B14F-4D97-AF65-F5344CB8AC3E}">
        <p14:creationId xmlns:p14="http://schemas.microsoft.com/office/powerpoint/2010/main" val="10846506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342900" y="421100"/>
            <a:ext cx="115062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Bible study is not a side interest for religious nerds. It is part of the </a:t>
            </a:r>
            <a:r>
              <a:rPr lang="en-US" altLang="en-US" sz="4800" b="1" i="1" dirty="0">
                <a:solidFill>
                  <a:srgbClr val="FFFF00"/>
                </a:solidFill>
              </a:rPr>
              <a:t>spiritual war </a:t>
            </a:r>
            <a:r>
              <a:rPr lang="en-US" altLang="en-US" sz="4800" dirty="0">
                <a:solidFill>
                  <a:srgbClr val="FFC000"/>
                </a:solidFill>
              </a:rPr>
              <a:t>we fight as witnesses to others on behalf of our Messiah. And </a:t>
            </a:r>
            <a:r>
              <a:rPr lang="en-US" altLang="en-US" sz="4800" b="1" i="1" dirty="0">
                <a:solidFill>
                  <a:srgbClr val="FFFF00"/>
                </a:solidFill>
              </a:rPr>
              <a:t>all wars are information wars</a:t>
            </a:r>
            <a:r>
              <a:rPr lang="en-US" altLang="en-US" sz="4800" dirty="0">
                <a:solidFill>
                  <a:srgbClr val="FFC000"/>
                </a:solidFill>
              </a:rPr>
              <a:t>. Sometimes we have to go in and push back the denizens of darkness, -- like the trolling evil spirit that doesn’t want us to discover the truth behind the word </a:t>
            </a:r>
            <a:r>
              <a:rPr lang="en-US" altLang="en-US" sz="4800" b="1" i="1" dirty="0">
                <a:solidFill>
                  <a:srgbClr val="FFFF00"/>
                </a:solidFill>
              </a:rPr>
              <a:t>“</a:t>
            </a:r>
            <a:r>
              <a:rPr lang="en-US" altLang="en-US" sz="4800" b="1" i="1" dirty="0" err="1">
                <a:solidFill>
                  <a:srgbClr val="FFFF00"/>
                </a:solidFill>
              </a:rPr>
              <a:t>qodam</a:t>
            </a:r>
            <a:r>
              <a:rPr lang="en-US" altLang="en-US" sz="4800" b="1" i="1" dirty="0">
                <a:solidFill>
                  <a:srgbClr val="FFFF00"/>
                </a:solidFill>
              </a:rPr>
              <a:t>”. </a:t>
            </a:r>
          </a:p>
        </p:txBody>
      </p:sp>
    </p:spTree>
    <p:extLst>
      <p:ext uri="{BB962C8B-B14F-4D97-AF65-F5344CB8AC3E}">
        <p14:creationId xmlns:p14="http://schemas.microsoft.com/office/powerpoint/2010/main" val="313384800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87E1E0-2A38-4315-ADDF-A6872D3A7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769" y="1"/>
            <a:ext cx="9060178" cy="6857999"/>
          </a:xfrm>
          <a:prstGeom prst="rect">
            <a:avLst/>
          </a:prstGeom>
        </p:spPr>
      </p:pic>
      <p:sp>
        <p:nvSpPr>
          <p:cNvPr id="4" name="Rectangle: Rounded Corners 3">
            <a:extLst>
              <a:ext uri="{FF2B5EF4-FFF2-40B4-BE49-F238E27FC236}">
                <a16:creationId xmlns:a16="http://schemas.microsoft.com/office/drawing/2014/main" id="{5D551318-4142-4772-B487-898962025EFE}"/>
              </a:ext>
            </a:extLst>
          </p:cNvPr>
          <p:cNvSpPr/>
          <p:nvPr/>
        </p:nvSpPr>
        <p:spPr>
          <a:xfrm>
            <a:off x="228600" y="152400"/>
            <a:ext cx="4953000" cy="3124200"/>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How dare you </a:t>
            </a:r>
          </a:p>
          <a:p>
            <a:pPr algn="ctr"/>
            <a:r>
              <a:rPr lang="en-US" sz="4400" b="1" dirty="0">
                <a:solidFill>
                  <a:schemeClr val="tx1"/>
                </a:solidFill>
              </a:rPr>
              <a:t>come here and ask about the word </a:t>
            </a:r>
          </a:p>
          <a:p>
            <a:pPr algn="ctr"/>
            <a:r>
              <a:rPr lang="en-US" sz="5400" b="1" i="1" dirty="0">
                <a:solidFill>
                  <a:schemeClr val="tx1"/>
                </a:solidFill>
              </a:rPr>
              <a:t>“</a:t>
            </a:r>
            <a:r>
              <a:rPr lang="en-US" sz="5400" b="1" i="1" dirty="0" err="1">
                <a:solidFill>
                  <a:schemeClr val="tx1"/>
                </a:solidFill>
              </a:rPr>
              <a:t>qodam</a:t>
            </a:r>
            <a:r>
              <a:rPr lang="en-US" sz="5400" b="1" i="1" dirty="0">
                <a:solidFill>
                  <a:schemeClr val="tx1"/>
                </a:solidFill>
              </a:rPr>
              <a:t>”!</a:t>
            </a:r>
          </a:p>
        </p:txBody>
      </p:sp>
      <p:sp>
        <p:nvSpPr>
          <p:cNvPr id="5" name="Isosceles Triangle 4">
            <a:extLst>
              <a:ext uri="{FF2B5EF4-FFF2-40B4-BE49-F238E27FC236}">
                <a16:creationId xmlns:a16="http://schemas.microsoft.com/office/drawing/2014/main" id="{F830EE43-39D1-4CB9-B90C-0E75F891CE8E}"/>
              </a:ext>
            </a:extLst>
          </p:cNvPr>
          <p:cNvSpPr/>
          <p:nvPr/>
        </p:nvSpPr>
        <p:spPr>
          <a:xfrm rot="1250926" flipV="1">
            <a:off x="4705774" y="1133119"/>
            <a:ext cx="3468261" cy="533400"/>
          </a:xfrm>
          <a:prstGeom prst="triangle">
            <a:avLst>
              <a:gd name="adj" fmla="val 946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017026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19100" y="544210"/>
            <a:ext cx="11353799" cy="5769579"/>
          </a:xfrm>
          <a:prstGeom prst="rect">
            <a:avLst/>
          </a:prstGeom>
          <a:solidFill>
            <a:schemeClr val="tx2">
              <a:lumMod val="50000"/>
            </a:schemeClr>
          </a:solidFill>
          <a:ln>
            <a:solidFill>
              <a:schemeClr val="accent1">
                <a:shade val="50000"/>
              </a:schemeClr>
            </a:solid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How is the word </a:t>
            </a:r>
            <a:r>
              <a:rPr lang="en-US" altLang="en-US" sz="4600" b="1" i="1" dirty="0">
                <a:solidFill>
                  <a:srgbClr val="FFFF00"/>
                </a:solidFill>
              </a:rPr>
              <a:t>“</a:t>
            </a:r>
            <a:r>
              <a:rPr lang="en-US" altLang="en-US" sz="4600" b="1" i="1" dirty="0" err="1">
                <a:solidFill>
                  <a:srgbClr val="FFFF00"/>
                </a:solidFill>
              </a:rPr>
              <a:t>qodam</a:t>
            </a:r>
            <a:r>
              <a:rPr lang="en-US" altLang="en-US" sz="4600" b="1" i="1" dirty="0">
                <a:solidFill>
                  <a:srgbClr val="FFFF00"/>
                </a:solidFill>
              </a:rPr>
              <a:t>” </a:t>
            </a:r>
            <a:r>
              <a:rPr lang="en-US" altLang="en-US" sz="4600" dirty="0">
                <a:solidFill>
                  <a:srgbClr val="FFC000"/>
                </a:solidFill>
              </a:rPr>
              <a:t>used in other places where the Aramaic is to be found in the Bible, namely </a:t>
            </a:r>
            <a:r>
              <a:rPr lang="en-US" altLang="en-US" sz="4600" dirty="0">
                <a:solidFill>
                  <a:schemeClr val="bg1"/>
                </a:solidFill>
              </a:rPr>
              <a:t>Daniel</a:t>
            </a:r>
            <a:r>
              <a:rPr lang="en-US" altLang="en-US" sz="4600" dirty="0">
                <a:solidFill>
                  <a:srgbClr val="FFC000"/>
                </a:solidFill>
              </a:rPr>
              <a:t> and </a:t>
            </a:r>
            <a:r>
              <a:rPr lang="en-US" altLang="en-US" sz="4600" dirty="0">
                <a:solidFill>
                  <a:schemeClr val="bg1"/>
                </a:solidFill>
              </a:rPr>
              <a:t>Ezra</a:t>
            </a:r>
            <a:r>
              <a:rPr lang="en-US" altLang="en-US" sz="4600" dirty="0">
                <a:solidFill>
                  <a:srgbClr val="FFC000"/>
                </a:solidFill>
              </a:rPr>
              <a:t>? Here in </a:t>
            </a:r>
            <a:r>
              <a:rPr lang="en-US" altLang="en-US" sz="4600" dirty="0">
                <a:solidFill>
                  <a:schemeClr val="bg1"/>
                </a:solidFill>
              </a:rPr>
              <a:t>Daniel 2:25</a:t>
            </a:r>
            <a:r>
              <a:rPr lang="en-US" altLang="en-US" sz="4600" dirty="0">
                <a:solidFill>
                  <a:srgbClr val="FFC000"/>
                </a:solidFill>
              </a:rPr>
              <a:t> we see that the prophet Daniel went </a:t>
            </a:r>
            <a:r>
              <a:rPr lang="en-US" altLang="en-US" sz="4600" b="1" i="1" dirty="0">
                <a:solidFill>
                  <a:srgbClr val="FFFF00"/>
                </a:solidFill>
              </a:rPr>
              <a:t>“before” </a:t>
            </a:r>
            <a:r>
              <a:rPr lang="en-US" altLang="en-US" sz="4600" dirty="0">
                <a:solidFill>
                  <a:srgbClr val="FFC000"/>
                </a:solidFill>
              </a:rPr>
              <a:t>the king. The word </a:t>
            </a:r>
            <a:r>
              <a:rPr lang="en-US" altLang="en-US" sz="4600" b="1" i="1" dirty="0">
                <a:solidFill>
                  <a:srgbClr val="FFFF00"/>
                </a:solidFill>
              </a:rPr>
              <a:t>“before”</a:t>
            </a:r>
            <a:r>
              <a:rPr lang="en-US" altLang="en-US" sz="4600" dirty="0">
                <a:solidFill>
                  <a:srgbClr val="FFC000"/>
                </a:solidFill>
              </a:rPr>
              <a:t> turns out to be the Aramaic word </a:t>
            </a:r>
            <a:r>
              <a:rPr lang="en-US" altLang="en-US" sz="4600" b="1" i="1" dirty="0">
                <a:solidFill>
                  <a:srgbClr val="FFFF00"/>
                </a:solidFill>
              </a:rPr>
              <a:t>“</a:t>
            </a:r>
            <a:r>
              <a:rPr lang="en-US" altLang="en-US" sz="4600" b="1" i="1" dirty="0" err="1">
                <a:solidFill>
                  <a:srgbClr val="FFFF00"/>
                </a:solidFill>
              </a:rPr>
              <a:t>qodam</a:t>
            </a:r>
            <a:r>
              <a:rPr lang="en-US" altLang="en-US" sz="4600" b="1" i="1" dirty="0">
                <a:solidFill>
                  <a:srgbClr val="FFFF00"/>
                </a:solidFill>
              </a:rPr>
              <a:t>”</a:t>
            </a:r>
            <a:r>
              <a:rPr lang="en-US" altLang="en-US" sz="4600" dirty="0">
                <a:solidFill>
                  <a:srgbClr val="FFC000"/>
                </a:solidFill>
              </a:rPr>
              <a:t>. This clearly conveys the meaning that Daniel was </a:t>
            </a:r>
            <a:r>
              <a:rPr lang="en-US" altLang="en-US" sz="4600" b="1" i="1" dirty="0">
                <a:solidFill>
                  <a:srgbClr val="FFFF00"/>
                </a:solidFill>
              </a:rPr>
              <a:t>”in </a:t>
            </a:r>
          </a:p>
          <a:p>
            <a:pPr algn="ctr" eaLnBrk="1" hangingPunct="1">
              <a:spcBef>
                <a:spcPct val="0"/>
              </a:spcBef>
              <a:buFontTx/>
              <a:buNone/>
            </a:pPr>
            <a:r>
              <a:rPr lang="en-US" altLang="en-US" sz="4600" b="1" i="1" dirty="0">
                <a:solidFill>
                  <a:srgbClr val="FFFF00"/>
                </a:solidFill>
              </a:rPr>
              <a:t>the presence of” </a:t>
            </a:r>
            <a:r>
              <a:rPr lang="en-US" altLang="en-US" sz="4600" dirty="0">
                <a:solidFill>
                  <a:srgbClr val="FFC000"/>
                </a:solidFill>
              </a:rPr>
              <a:t>or </a:t>
            </a:r>
            <a:r>
              <a:rPr lang="en-US" altLang="en-US" sz="4600" b="1" i="1" dirty="0">
                <a:solidFill>
                  <a:srgbClr val="FFFF00"/>
                </a:solidFill>
              </a:rPr>
              <a:t>”in front of” </a:t>
            </a:r>
            <a:r>
              <a:rPr lang="en-US" altLang="en-US" sz="4600" dirty="0">
                <a:solidFill>
                  <a:srgbClr val="FFC000"/>
                </a:solidFill>
              </a:rPr>
              <a:t>the king. </a:t>
            </a:r>
          </a:p>
        </p:txBody>
      </p:sp>
    </p:spTree>
    <p:extLst>
      <p:ext uri="{BB962C8B-B14F-4D97-AF65-F5344CB8AC3E}">
        <p14:creationId xmlns:p14="http://schemas.microsoft.com/office/powerpoint/2010/main" val="334134502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
          <p:cNvSpPr>
            <a:spLocks noChangeArrowheads="1"/>
          </p:cNvSpPr>
          <p:nvPr/>
        </p:nvSpPr>
        <p:spPr bwMode="auto">
          <a:xfrm>
            <a:off x="609600" y="304801"/>
            <a:ext cx="5338829" cy="361514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In </a:t>
            </a:r>
            <a:r>
              <a:rPr lang="en-US" altLang="en-US" sz="4400" dirty="0">
                <a:solidFill>
                  <a:schemeClr val="accent3">
                    <a:lumMod val="60000"/>
                    <a:lumOff val="40000"/>
                  </a:schemeClr>
                </a:solidFill>
              </a:rPr>
              <a:t>Daniel 2:25 </a:t>
            </a:r>
            <a:r>
              <a:rPr lang="en-US" altLang="en-US" sz="4400" dirty="0">
                <a:solidFill>
                  <a:srgbClr val="FFC000"/>
                </a:solidFill>
              </a:rPr>
              <a:t>we </a:t>
            </a:r>
          </a:p>
          <a:p>
            <a:pPr algn="ctr" eaLnBrk="1" hangingPunct="1">
              <a:spcBef>
                <a:spcPct val="0"/>
              </a:spcBef>
              <a:buFontTx/>
              <a:buNone/>
            </a:pPr>
            <a:r>
              <a:rPr lang="en-US" altLang="en-US" sz="4400" dirty="0">
                <a:solidFill>
                  <a:srgbClr val="FFC000"/>
                </a:solidFill>
              </a:rPr>
              <a:t>see that Daniel was </a:t>
            </a:r>
          </a:p>
          <a:p>
            <a:pPr algn="ctr" eaLnBrk="1" hangingPunct="1">
              <a:spcBef>
                <a:spcPct val="0"/>
              </a:spcBef>
              <a:buFontTx/>
              <a:buNone/>
            </a:pPr>
            <a:r>
              <a:rPr lang="en-US" altLang="en-US" sz="4800" dirty="0">
                <a:solidFill>
                  <a:schemeClr val="bg1"/>
                </a:solidFill>
              </a:rPr>
              <a:t>”</a:t>
            </a:r>
            <a:r>
              <a:rPr lang="en-US" altLang="en-US" sz="4800" dirty="0" err="1">
                <a:solidFill>
                  <a:schemeClr val="bg1"/>
                </a:solidFill>
              </a:rPr>
              <a:t>qodam</a:t>
            </a:r>
            <a:r>
              <a:rPr lang="en-US" altLang="en-US" sz="4800" dirty="0">
                <a:solidFill>
                  <a:schemeClr val="bg1"/>
                </a:solidFill>
              </a:rPr>
              <a:t>”, </a:t>
            </a:r>
            <a:r>
              <a:rPr lang="en-US" altLang="en-US" sz="4800" dirty="0">
                <a:solidFill>
                  <a:srgbClr val="FFC000"/>
                </a:solidFill>
              </a:rPr>
              <a:t>or</a:t>
            </a:r>
            <a:r>
              <a:rPr lang="en-US" altLang="en-US" sz="4800" dirty="0">
                <a:solidFill>
                  <a:schemeClr val="bg1"/>
                </a:solidFill>
              </a:rPr>
              <a:t> </a:t>
            </a:r>
            <a:r>
              <a:rPr lang="en-US" altLang="en-US" sz="4800" b="1" i="1" dirty="0">
                <a:solidFill>
                  <a:srgbClr val="FFFF00"/>
                </a:solidFill>
              </a:rPr>
              <a:t>“in </a:t>
            </a:r>
          </a:p>
          <a:p>
            <a:pPr algn="ctr" eaLnBrk="1" hangingPunct="1">
              <a:spcBef>
                <a:spcPct val="0"/>
              </a:spcBef>
              <a:buFontTx/>
              <a:buNone/>
            </a:pPr>
            <a:r>
              <a:rPr lang="en-US" altLang="en-US" sz="4800" b="1" i="1" dirty="0">
                <a:solidFill>
                  <a:srgbClr val="FFFF00"/>
                </a:solidFill>
              </a:rPr>
              <a:t>the presence of” </a:t>
            </a:r>
          </a:p>
          <a:p>
            <a:pPr algn="ctr" eaLnBrk="1" hangingPunct="1">
              <a:spcBef>
                <a:spcPct val="0"/>
              </a:spcBef>
              <a:buFontTx/>
              <a:buNone/>
            </a:pPr>
            <a:r>
              <a:rPr lang="en-US" altLang="en-US" sz="4400" dirty="0">
                <a:solidFill>
                  <a:srgbClr val="FFC000"/>
                </a:solidFill>
              </a:rPr>
              <a:t>the king.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9" y="299433"/>
            <a:ext cx="5029200" cy="361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4191001"/>
            <a:ext cx="11506200" cy="2462213"/>
          </a:xfrm>
          <a:prstGeom prst="rect">
            <a:avLst/>
          </a:prstGeom>
          <a:solidFill>
            <a:schemeClr val="tx2">
              <a:lumMod val="50000"/>
            </a:schemeClr>
          </a:solidFill>
        </p:spPr>
        <p:txBody>
          <a:bodyPr wrap="square" rtlCol="0">
            <a:spAutoFit/>
          </a:bodyPr>
          <a:lstStyle/>
          <a:p>
            <a:pPr algn="ctr"/>
            <a:r>
              <a:rPr lang="en-US" sz="3800" baseline="30000" dirty="0">
                <a:solidFill>
                  <a:srgbClr val="FFC000"/>
                </a:solidFill>
              </a:rPr>
              <a:t>25 </a:t>
            </a:r>
            <a:r>
              <a:rPr lang="en-US" sz="3800" dirty="0">
                <a:solidFill>
                  <a:srgbClr val="FFC000"/>
                </a:solidFill>
              </a:rPr>
              <a:t>Then Arioch brought in Daniel </a:t>
            </a:r>
            <a:r>
              <a:rPr lang="en-US" altLang="en-US" sz="4000" dirty="0">
                <a:solidFill>
                  <a:schemeClr val="bg1"/>
                </a:solidFill>
              </a:rPr>
              <a:t>”</a:t>
            </a:r>
            <a:r>
              <a:rPr lang="en-US" altLang="en-US" sz="4000" dirty="0" err="1">
                <a:solidFill>
                  <a:schemeClr val="bg1"/>
                </a:solidFill>
              </a:rPr>
              <a:t>qodam</a:t>
            </a:r>
            <a:r>
              <a:rPr lang="en-US" altLang="en-US" sz="4000" dirty="0">
                <a:solidFill>
                  <a:schemeClr val="bg1"/>
                </a:solidFill>
              </a:rPr>
              <a:t>”, </a:t>
            </a:r>
            <a:r>
              <a:rPr lang="en-US" sz="3800" b="1" i="1" dirty="0">
                <a:solidFill>
                  <a:srgbClr val="FFFF00"/>
                </a:solidFill>
              </a:rPr>
              <a:t>before</a:t>
            </a:r>
            <a:r>
              <a:rPr lang="en-US" sz="3800" b="1" i="1" dirty="0">
                <a:solidFill>
                  <a:srgbClr val="FFC000"/>
                </a:solidFill>
              </a:rPr>
              <a:t> </a:t>
            </a:r>
            <a:r>
              <a:rPr lang="en-US" sz="3800" dirty="0">
                <a:solidFill>
                  <a:srgbClr val="FFC000"/>
                </a:solidFill>
              </a:rPr>
              <a:t>the king in haste, and said thus unto him, I have found a man of the captives of Judah, that will </a:t>
            </a:r>
          </a:p>
          <a:p>
            <a:pPr algn="ctr"/>
            <a:r>
              <a:rPr lang="en-US" sz="3800" dirty="0">
                <a:solidFill>
                  <a:srgbClr val="FFC000"/>
                </a:solidFill>
              </a:rPr>
              <a:t>make known unto the king the interpretation.</a:t>
            </a:r>
          </a:p>
        </p:txBody>
      </p:sp>
    </p:spTree>
    <p:extLst>
      <p:ext uri="{BB962C8B-B14F-4D97-AF65-F5344CB8AC3E}">
        <p14:creationId xmlns:p14="http://schemas.microsoft.com/office/powerpoint/2010/main" val="158096376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457200" y="836598"/>
            <a:ext cx="11277600" cy="518480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600" dirty="0">
                <a:solidFill>
                  <a:srgbClr val="FFC000"/>
                </a:solidFill>
              </a:rPr>
              <a:t>In </a:t>
            </a:r>
            <a:r>
              <a:rPr lang="en-US" altLang="en-US" sz="6600" dirty="0">
                <a:solidFill>
                  <a:schemeClr val="accent4">
                    <a:lumMod val="20000"/>
                    <a:lumOff val="80000"/>
                  </a:schemeClr>
                </a:solidFill>
              </a:rPr>
              <a:t>Ezra 7:28  </a:t>
            </a:r>
            <a:r>
              <a:rPr lang="en-US" altLang="en-US" sz="6600" dirty="0">
                <a:solidFill>
                  <a:srgbClr val="FFC000"/>
                </a:solidFill>
              </a:rPr>
              <a:t>again we </a:t>
            </a:r>
          </a:p>
          <a:p>
            <a:pPr algn="ctr" eaLnBrk="1" hangingPunct="1">
              <a:spcBef>
                <a:spcPct val="0"/>
              </a:spcBef>
              <a:buFontTx/>
              <a:buNone/>
            </a:pPr>
            <a:r>
              <a:rPr lang="en-US" altLang="en-US" sz="6600" dirty="0">
                <a:solidFill>
                  <a:srgbClr val="FFC000"/>
                </a:solidFill>
              </a:rPr>
              <a:t>encounter </a:t>
            </a:r>
            <a:r>
              <a:rPr lang="en-US" altLang="en-US" sz="6600" dirty="0">
                <a:solidFill>
                  <a:schemeClr val="accent6">
                    <a:lumMod val="75000"/>
                  </a:schemeClr>
                </a:solidFill>
              </a:rPr>
              <a:t>Strong’s H6925,</a:t>
            </a:r>
            <a:r>
              <a:rPr lang="en-US" altLang="en-US" sz="6600" dirty="0">
                <a:solidFill>
                  <a:srgbClr val="FFC000"/>
                </a:solidFill>
              </a:rPr>
              <a:t> </a:t>
            </a:r>
          </a:p>
          <a:p>
            <a:pPr algn="ctr" eaLnBrk="1" hangingPunct="1">
              <a:spcBef>
                <a:spcPct val="0"/>
              </a:spcBef>
              <a:buFontTx/>
              <a:buNone/>
            </a:pPr>
            <a:r>
              <a:rPr lang="en-US" altLang="en-US" sz="6600" dirty="0">
                <a:solidFill>
                  <a:srgbClr val="FFC000"/>
                </a:solidFill>
              </a:rPr>
              <a:t>the Aramaic word </a:t>
            </a:r>
            <a:r>
              <a:rPr lang="en-US" altLang="en-US" sz="6600" b="1" i="1" dirty="0">
                <a:solidFill>
                  <a:srgbClr val="FFFF00"/>
                </a:solidFill>
              </a:rPr>
              <a:t>“</a:t>
            </a:r>
            <a:r>
              <a:rPr lang="en-US" altLang="en-US" sz="6600" b="1" i="1" dirty="0" err="1">
                <a:solidFill>
                  <a:srgbClr val="FFFF00"/>
                </a:solidFill>
              </a:rPr>
              <a:t>qodam</a:t>
            </a:r>
            <a:r>
              <a:rPr lang="en-US" altLang="en-US" sz="6600" b="1" i="1" dirty="0">
                <a:solidFill>
                  <a:srgbClr val="FFFF00"/>
                </a:solidFill>
              </a:rPr>
              <a:t>” </a:t>
            </a:r>
            <a:r>
              <a:rPr lang="en-US" altLang="en-US" sz="6600" dirty="0">
                <a:solidFill>
                  <a:srgbClr val="FFC000"/>
                </a:solidFill>
              </a:rPr>
              <a:t>which is again translated </a:t>
            </a:r>
          </a:p>
          <a:p>
            <a:pPr algn="ctr" eaLnBrk="1" hangingPunct="1">
              <a:spcBef>
                <a:spcPct val="0"/>
              </a:spcBef>
              <a:buFontTx/>
              <a:buNone/>
            </a:pPr>
            <a:r>
              <a:rPr lang="en-US" altLang="en-US" sz="6600" dirty="0">
                <a:solidFill>
                  <a:srgbClr val="FFC000"/>
                </a:solidFill>
              </a:rPr>
              <a:t>as the word, </a:t>
            </a:r>
            <a:r>
              <a:rPr lang="en-US" altLang="en-US" sz="6600" b="1" i="1" dirty="0">
                <a:solidFill>
                  <a:srgbClr val="FFFF00"/>
                </a:solidFill>
              </a:rPr>
              <a:t>“before” </a:t>
            </a:r>
            <a:r>
              <a:rPr lang="en-US" altLang="en-US" sz="6600" dirty="0">
                <a:solidFill>
                  <a:srgbClr val="FFC000"/>
                </a:solidFill>
              </a:rPr>
              <a:t>. </a:t>
            </a:r>
          </a:p>
        </p:txBody>
      </p:sp>
    </p:spTree>
    <p:extLst>
      <p:ext uri="{BB962C8B-B14F-4D97-AF65-F5344CB8AC3E}">
        <p14:creationId xmlns:p14="http://schemas.microsoft.com/office/powerpoint/2010/main" val="13040985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06CEC2-F4B7-4FE3-A278-0F7B3CD90EA4}"/>
              </a:ext>
            </a:extLst>
          </p:cNvPr>
          <p:cNvSpPr/>
          <p:nvPr/>
        </p:nvSpPr>
        <p:spPr>
          <a:xfrm>
            <a:off x="301487" y="3865353"/>
            <a:ext cx="11589026" cy="2785378"/>
          </a:xfrm>
          <a:prstGeom prst="rect">
            <a:avLst/>
          </a:prstGeom>
        </p:spPr>
        <p:txBody>
          <a:bodyPr wrap="square">
            <a:spAutoFit/>
          </a:bodyPr>
          <a:lstStyle/>
          <a:p>
            <a:pPr algn="ctr"/>
            <a:r>
              <a:rPr lang="en-US" sz="3500" dirty="0">
                <a:solidFill>
                  <a:srgbClr val="FFC000"/>
                </a:solidFill>
                <a:latin typeface="arial" panose="020B0604020202020204" pitchFamily="34" charset="0"/>
              </a:rPr>
              <a:t>(God) hath extended mercy unto me (</a:t>
            </a:r>
            <a:r>
              <a:rPr lang="en-US" sz="3500" dirty="0" err="1">
                <a:solidFill>
                  <a:schemeClr val="bg1"/>
                </a:solidFill>
                <a:latin typeface="arial" panose="020B0604020202020204" pitchFamily="34" charset="0"/>
              </a:rPr>
              <a:t>qodam</a:t>
            </a:r>
            <a:r>
              <a:rPr lang="en-US" sz="3500" dirty="0">
                <a:solidFill>
                  <a:srgbClr val="FFC000"/>
                </a:solidFill>
                <a:latin typeface="arial" panose="020B0604020202020204" pitchFamily="34" charset="0"/>
              </a:rPr>
              <a:t>), </a:t>
            </a:r>
            <a:r>
              <a:rPr lang="en-US" sz="3500" b="1" i="1" dirty="0">
                <a:solidFill>
                  <a:srgbClr val="FFFF00"/>
                </a:solidFill>
                <a:latin typeface="arial" panose="020B0604020202020204" pitchFamily="34" charset="0"/>
              </a:rPr>
              <a:t>before</a:t>
            </a:r>
            <a:r>
              <a:rPr lang="en-US" sz="3500" dirty="0">
                <a:solidFill>
                  <a:srgbClr val="FFC000"/>
                </a:solidFill>
                <a:latin typeface="arial" panose="020B0604020202020204" pitchFamily="34" charset="0"/>
              </a:rPr>
              <a:t> the king, and his counsellors, and  (</a:t>
            </a:r>
            <a:r>
              <a:rPr lang="en-US" sz="3500" dirty="0" err="1">
                <a:solidFill>
                  <a:schemeClr val="bg1"/>
                </a:solidFill>
                <a:latin typeface="arial" panose="020B0604020202020204" pitchFamily="34" charset="0"/>
              </a:rPr>
              <a:t>qodam</a:t>
            </a:r>
            <a:r>
              <a:rPr lang="en-US" sz="3500" dirty="0">
                <a:solidFill>
                  <a:srgbClr val="FFC000"/>
                </a:solidFill>
                <a:latin typeface="arial" panose="020B0604020202020204" pitchFamily="34" charset="0"/>
              </a:rPr>
              <a:t>), </a:t>
            </a:r>
            <a:r>
              <a:rPr lang="en-US" sz="3500" b="1" i="1" dirty="0">
                <a:solidFill>
                  <a:srgbClr val="FFFF00"/>
                </a:solidFill>
                <a:latin typeface="arial" panose="020B0604020202020204" pitchFamily="34" charset="0"/>
              </a:rPr>
              <a:t>before</a:t>
            </a:r>
            <a:r>
              <a:rPr lang="en-US" sz="3500" dirty="0">
                <a:solidFill>
                  <a:srgbClr val="FFC000"/>
                </a:solidFill>
                <a:latin typeface="arial" panose="020B0604020202020204" pitchFamily="34" charset="0"/>
              </a:rPr>
              <a:t> all the king's mighty princes. And I was strengthened as the hand of the LORD my God </a:t>
            </a:r>
            <a:r>
              <a:rPr lang="en-US" sz="3500" i="1" dirty="0">
                <a:solidFill>
                  <a:srgbClr val="FFC000"/>
                </a:solidFill>
                <a:latin typeface="arial" panose="020B0604020202020204" pitchFamily="34" charset="0"/>
              </a:rPr>
              <a:t>was </a:t>
            </a:r>
            <a:r>
              <a:rPr lang="en-US" sz="3500" dirty="0">
                <a:solidFill>
                  <a:srgbClr val="FFC000"/>
                </a:solidFill>
                <a:latin typeface="arial" panose="020B0604020202020204" pitchFamily="34" charset="0"/>
              </a:rPr>
              <a:t>upon me, and I gathered together out of Israel chief men to go up with me.</a:t>
            </a:r>
            <a:endParaRPr lang="en-US" sz="3500" dirty="0">
              <a:solidFill>
                <a:srgbClr val="FFC000"/>
              </a:solidFill>
            </a:endParaRPr>
          </a:p>
        </p:txBody>
      </p:sp>
      <p:sp>
        <p:nvSpPr>
          <p:cNvPr id="3" name="Rectangle 1">
            <a:extLst>
              <a:ext uri="{FF2B5EF4-FFF2-40B4-BE49-F238E27FC236}">
                <a16:creationId xmlns:a16="http://schemas.microsoft.com/office/drawing/2014/main" id="{A3C1ACCD-0ADE-468F-8708-59F2ABB40FFC}"/>
              </a:ext>
            </a:extLst>
          </p:cNvPr>
          <p:cNvSpPr>
            <a:spLocks noChangeArrowheads="1"/>
          </p:cNvSpPr>
          <p:nvPr/>
        </p:nvSpPr>
        <p:spPr bwMode="auto">
          <a:xfrm>
            <a:off x="152400" y="188655"/>
            <a:ext cx="5333998" cy="36766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In </a:t>
            </a:r>
            <a:r>
              <a:rPr lang="en-US" altLang="en-US" sz="4400" dirty="0">
                <a:solidFill>
                  <a:schemeClr val="accent3">
                    <a:lumMod val="60000"/>
                    <a:lumOff val="40000"/>
                  </a:schemeClr>
                </a:solidFill>
              </a:rPr>
              <a:t>Ezra 7:28 </a:t>
            </a:r>
            <a:r>
              <a:rPr lang="en-US" altLang="en-US" sz="4400" dirty="0">
                <a:solidFill>
                  <a:srgbClr val="FFC000"/>
                </a:solidFill>
              </a:rPr>
              <a:t>we </a:t>
            </a:r>
          </a:p>
          <a:p>
            <a:pPr algn="ctr" eaLnBrk="1" hangingPunct="1">
              <a:spcBef>
                <a:spcPct val="0"/>
              </a:spcBef>
              <a:buFontTx/>
              <a:buNone/>
            </a:pPr>
            <a:r>
              <a:rPr lang="en-US" altLang="en-US" sz="4400" dirty="0">
                <a:solidFill>
                  <a:srgbClr val="FFC000"/>
                </a:solidFill>
              </a:rPr>
              <a:t>see that Ezra </a:t>
            </a:r>
          </a:p>
          <a:p>
            <a:pPr algn="ctr" eaLnBrk="1" hangingPunct="1">
              <a:spcBef>
                <a:spcPct val="0"/>
              </a:spcBef>
              <a:buFontTx/>
              <a:buNone/>
            </a:pPr>
            <a:r>
              <a:rPr lang="en-US" altLang="en-US" sz="4400" dirty="0">
                <a:solidFill>
                  <a:srgbClr val="FFC000"/>
                </a:solidFill>
              </a:rPr>
              <a:t>was </a:t>
            </a:r>
            <a:r>
              <a:rPr lang="en-US" altLang="en-US" sz="4800" i="1" dirty="0">
                <a:solidFill>
                  <a:schemeClr val="bg1"/>
                </a:solidFill>
              </a:rPr>
              <a:t>”</a:t>
            </a:r>
            <a:r>
              <a:rPr lang="en-US" altLang="en-US" sz="4800" i="1" dirty="0" err="1">
                <a:solidFill>
                  <a:schemeClr val="bg1"/>
                </a:solidFill>
              </a:rPr>
              <a:t>qodam</a:t>
            </a:r>
            <a:r>
              <a:rPr lang="en-US" altLang="en-US" sz="4800" i="1" dirty="0">
                <a:solidFill>
                  <a:schemeClr val="bg1"/>
                </a:solidFill>
              </a:rPr>
              <a:t>”, </a:t>
            </a:r>
            <a:r>
              <a:rPr lang="en-US" altLang="en-US" sz="4800" dirty="0">
                <a:solidFill>
                  <a:srgbClr val="FFC000"/>
                </a:solidFill>
              </a:rPr>
              <a:t>or</a:t>
            </a:r>
            <a:r>
              <a:rPr lang="en-US" altLang="en-US" sz="4800" dirty="0">
                <a:solidFill>
                  <a:schemeClr val="bg1"/>
                </a:solidFill>
              </a:rPr>
              <a:t> </a:t>
            </a:r>
          </a:p>
          <a:p>
            <a:pPr algn="ctr" eaLnBrk="1" hangingPunct="1">
              <a:spcBef>
                <a:spcPct val="0"/>
              </a:spcBef>
              <a:buFontTx/>
              <a:buNone/>
            </a:pPr>
            <a:r>
              <a:rPr lang="en-US" altLang="en-US" sz="4800" b="1" i="1" dirty="0">
                <a:solidFill>
                  <a:srgbClr val="FFFF00"/>
                </a:solidFill>
              </a:rPr>
              <a:t>“in the presence </a:t>
            </a:r>
          </a:p>
          <a:p>
            <a:pPr algn="ctr" eaLnBrk="1" hangingPunct="1">
              <a:spcBef>
                <a:spcPct val="0"/>
              </a:spcBef>
              <a:buFontTx/>
              <a:buNone/>
            </a:pPr>
            <a:r>
              <a:rPr lang="en-US" altLang="en-US" sz="4800" b="1" i="1" dirty="0">
                <a:solidFill>
                  <a:srgbClr val="FFFF00"/>
                </a:solidFill>
              </a:rPr>
              <a:t>of” </a:t>
            </a:r>
            <a:r>
              <a:rPr lang="en-US" altLang="en-US" sz="4400" dirty="0">
                <a:solidFill>
                  <a:srgbClr val="FFC000"/>
                </a:solidFill>
              </a:rPr>
              <a:t>the king. </a:t>
            </a:r>
          </a:p>
        </p:txBody>
      </p:sp>
      <p:pic>
        <p:nvPicPr>
          <p:cNvPr id="4" name="Picture 2" descr="http://bibleencyclopedia.com/picturesjpeg/Artaxerxes_and_Ezra_29-504.jpg">
            <a:extLst>
              <a:ext uri="{FF2B5EF4-FFF2-40B4-BE49-F238E27FC236}">
                <a16:creationId xmlns:a16="http://schemas.microsoft.com/office/drawing/2014/main" id="{4EA678C3-8E6F-4C26-8749-36C97C3DA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2535" y="76200"/>
            <a:ext cx="5787978" cy="3676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37077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
          <p:cNvSpPr>
            <a:spLocks noChangeArrowheads="1"/>
          </p:cNvSpPr>
          <p:nvPr/>
        </p:nvSpPr>
        <p:spPr bwMode="auto">
          <a:xfrm>
            <a:off x="247650" y="790432"/>
            <a:ext cx="1169670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Here again, the plain meaning of the word “before” is simply this. Ezra was </a:t>
            </a:r>
            <a:r>
              <a:rPr lang="en-US" altLang="en-US" sz="4800" b="1" i="1" dirty="0">
                <a:solidFill>
                  <a:srgbClr val="FFFF00"/>
                </a:solidFill>
              </a:rPr>
              <a:t>“in the presence of” </a:t>
            </a:r>
            <a:r>
              <a:rPr lang="en-US" altLang="en-US" sz="4800" b="1" i="1" dirty="0">
                <a:solidFill>
                  <a:srgbClr val="FFC000"/>
                </a:solidFill>
              </a:rPr>
              <a:t> </a:t>
            </a:r>
            <a:r>
              <a:rPr lang="en-US" altLang="en-US" sz="4800" dirty="0">
                <a:solidFill>
                  <a:srgbClr val="FFC000"/>
                </a:solidFill>
              </a:rPr>
              <a:t>or </a:t>
            </a:r>
            <a:r>
              <a:rPr lang="en-US" altLang="en-US" sz="4800" b="1" i="1" dirty="0">
                <a:solidFill>
                  <a:srgbClr val="FFFF00"/>
                </a:solidFill>
              </a:rPr>
              <a:t>“in front of” </a:t>
            </a:r>
            <a:r>
              <a:rPr lang="en-US" altLang="en-US" sz="4800" dirty="0">
                <a:solidFill>
                  <a:srgbClr val="FFC000"/>
                </a:solidFill>
              </a:rPr>
              <a:t>the king. In these cases, (unlike </a:t>
            </a:r>
            <a:r>
              <a:rPr lang="en-US" altLang="en-US" sz="4800" dirty="0">
                <a:solidFill>
                  <a:schemeClr val="bg1"/>
                </a:solidFill>
              </a:rPr>
              <a:t>Daniel 7:7)</a:t>
            </a:r>
            <a:r>
              <a:rPr lang="en-US" altLang="en-US" sz="4800" dirty="0">
                <a:solidFill>
                  <a:srgbClr val="FFC000"/>
                </a:solidFill>
              </a:rPr>
              <a:t>, there is no ambiguity of meaning. Because in the context Daniel and Ezra were quite clearly </a:t>
            </a:r>
            <a:r>
              <a:rPr lang="en-US" altLang="en-US" sz="4800" b="1" i="1" dirty="0">
                <a:solidFill>
                  <a:srgbClr val="FFFF00"/>
                </a:solidFill>
              </a:rPr>
              <a:t>“in front of”</a:t>
            </a:r>
            <a:r>
              <a:rPr lang="en-US" altLang="en-US" sz="4800" dirty="0">
                <a:solidFill>
                  <a:srgbClr val="FFC000"/>
                </a:solidFill>
              </a:rPr>
              <a:t>, or “</a:t>
            </a:r>
            <a:r>
              <a:rPr lang="en-US" altLang="en-US" sz="4800" b="1" i="1" dirty="0">
                <a:solidFill>
                  <a:srgbClr val="FFFF00"/>
                </a:solidFill>
              </a:rPr>
              <a:t>in the presence of” </a:t>
            </a:r>
            <a:r>
              <a:rPr lang="en-US" altLang="en-US" sz="4800" dirty="0">
                <a:solidFill>
                  <a:srgbClr val="FFC000"/>
                </a:solidFill>
              </a:rPr>
              <a:t>the king. </a:t>
            </a:r>
          </a:p>
        </p:txBody>
      </p:sp>
    </p:spTree>
    <p:extLst>
      <p:ext uri="{BB962C8B-B14F-4D97-AF65-F5344CB8AC3E}">
        <p14:creationId xmlns:p14="http://schemas.microsoft.com/office/powerpoint/2010/main" val="93998057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bleencyclopedia.com/picturesjpeg/Artaxerxes_and_Ezra_29-504.jpg">
            <a:extLst>
              <a:ext uri="{FF2B5EF4-FFF2-40B4-BE49-F238E27FC236}">
                <a16:creationId xmlns:a16="http://schemas.microsoft.com/office/drawing/2014/main" id="{33849F2E-EFB6-418C-91D8-952328A98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4926" y="85464"/>
            <a:ext cx="9762147" cy="6687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0ADA07-46E8-47FE-BDED-0A64DC4B3364}"/>
              </a:ext>
            </a:extLst>
          </p:cNvPr>
          <p:cNvSpPr txBox="1"/>
          <p:nvPr/>
        </p:nvSpPr>
        <p:spPr>
          <a:xfrm>
            <a:off x="1214926" y="0"/>
            <a:ext cx="3841116" cy="1477328"/>
          </a:xfrm>
          <a:prstGeom prst="rect">
            <a:avLst/>
          </a:prstGeom>
          <a:noFill/>
        </p:spPr>
        <p:txBody>
          <a:bodyPr wrap="none" rtlCol="0">
            <a:spAutoFit/>
          </a:bodyPr>
          <a:lstStyle/>
          <a:p>
            <a:r>
              <a:rPr lang="en-US" sz="3000" b="1" dirty="0"/>
              <a:t>Ezra before </a:t>
            </a:r>
          </a:p>
          <a:p>
            <a:r>
              <a:rPr lang="en-US" sz="3000" b="1" dirty="0"/>
              <a:t>(in the presence of) </a:t>
            </a:r>
          </a:p>
          <a:p>
            <a:r>
              <a:rPr lang="en-US" sz="3000" b="1" dirty="0"/>
              <a:t>King Artaxerxes</a:t>
            </a:r>
          </a:p>
        </p:txBody>
      </p:sp>
    </p:spTree>
    <p:extLst>
      <p:ext uri="{BB962C8B-B14F-4D97-AF65-F5344CB8AC3E}">
        <p14:creationId xmlns:p14="http://schemas.microsoft.com/office/powerpoint/2010/main" val="348789828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3900" y="335845"/>
            <a:ext cx="10744200" cy="6186309"/>
          </a:xfrm>
          <a:prstGeom prst="rect">
            <a:avLst/>
          </a:prstGeom>
          <a:solidFill>
            <a:schemeClr val="tx2">
              <a:lumMod val="50000"/>
            </a:schemeClr>
          </a:solidFill>
        </p:spPr>
        <p:txBody>
          <a:bodyPr wrap="square">
            <a:spAutoFit/>
          </a:bodyPr>
          <a:lstStyle/>
          <a:p>
            <a:pPr algn="ctr"/>
            <a:r>
              <a:rPr lang="en-US" sz="4400" dirty="0">
                <a:solidFill>
                  <a:srgbClr val="FFC000"/>
                </a:solidFill>
              </a:rPr>
              <a:t>Strong's Number </a:t>
            </a:r>
            <a:r>
              <a:rPr lang="en-US" sz="4400" b="1" dirty="0">
                <a:solidFill>
                  <a:srgbClr val="FF0000"/>
                </a:solidFill>
              </a:rPr>
              <a:t>H6925</a:t>
            </a:r>
            <a:r>
              <a:rPr lang="en-US" sz="4400" b="1" dirty="0">
                <a:solidFill>
                  <a:srgbClr val="FFC000"/>
                </a:solidFill>
              </a:rPr>
              <a:t>,</a:t>
            </a:r>
            <a:r>
              <a:rPr lang="en-US" sz="4400" dirty="0">
                <a:solidFill>
                  <a:srgbClr val="FFC000"/>
                </a:solidFill>
              </a:rPr>
              <a:t> the </a:t>
            </a:r>
            <a:r>
              <a:rPr lang="en-US" sz="4400" i="1" dirty="0">
                <a:solidFill>
                  <a:srgbClr val="FFC000"/>
                </a:solidFill>
              </a:rPr>
              <a:t>Aramaic </a:t>
            </a:r>
            <a:r>
              <a:rPr lang="en-US" sz="4400" dirty="0">
                <a:solidFill>
                  <a:srgbClr val="FFC000"/>
                </a:solidFill>
              </a:rPr>
              <a:t>word </a:t>
            </a:r>
            <a:r>
              <a:rPr lang="he-IL" sz="4400" dirty="0">
                <a:solidFill>
                  <a:srgbClr val="FFC000"/>
                </a:solidFill>
              </a:rPr>
              <a:t>קֳדָ</a:t>
            </a:r>
            <a:r>
              <a:rPr lang="en-US" sz="4400" dirty="0">
                <a:solidFill>
                  <a:srgbClr val="FFC000"/>
                </a:solidFill>
              </a:rPr>
              <a:t> </a:t>
            </a:r>
            <a:r>
              <a:rPr lang="en-US" sz="4400" b="1" i="1" dirty="0" err="1">
                <a:solidFill>
                  <a:srgbClr val="FFFF00"/>
                </a:solidFill>
              </a:rPr>
              <a:t>qodam</a:t>
            </a:r>
            <a:r>
              <a:rPr lang="en-US" sz="4400" dirty="0">
                <a:solidFill>
                  <a:srgbClr val="FFC000"/>
                </a:solidFill>
              </a:rPr>
              <a:t>, occurs </a:t>
            </a:r>
            <a:r>
              <a:rPr lang="en-US" sz="4400" dirty="0">
                <a:solidFill>
                  <a:srgbClr val="FFFF00"/>
                </a:solidFill>
              </a:rPr>
              <a:t>42 times in </a:t>
            </a:r>
            <a:r>
              <a:rPr lang="en-US" sz="4400" b="1" dirty="0">
                <a:solidFill>
                  <a:srgbClr val="FFFF00"/>
                </a:solidFill>
              </a:rPr>
              <a:t>38</a:t>
            </a:r>
            <a:r>
              <a:rPr lang="en-US" sz="4400" dirty="0">
                <a:solidFill>
                  <a:srgbClr val="FFFF00"/>
                </a:solidFill>
              </a:rPr>
              <a:t> verses </a:t>
            </a:r>
            <a:r>
              <a:rPr lang="en-US" sz="4400" dirty="0">
                <a:solidFill>
                  <a:srgbClr val="FFC000"/>
                </a:solidFill>
              </a:rPr>
              <a:t>in the Hebrew concordance of the KJV. </a:t>
            </a:r>
            <a:r>
              <a:rPr lang="en-US" sz="4400" b="1" i="1" dirty="0">
                <a:solidFill>
                  <a:srgbClr val="FFFF00"/>
                </a:solidFill>
              </a:rPr>
              <a:t>IN</a:t>
            </a:r>
            <a:r>
              <a:rPr lang="en-US" sz="4400" dirty="0">
                <a:solidFill>
                  <a:srgbClr val="FFC000"/>
                </a:solidFill>
              </a:rPr>
              <a:t> </a:t>
            </a:r>
            <a:r>
              <a:rPr lang="en-US" sz="4400" b="1" i="1" dirty="0">
                <a:solidFill>
                  <a:srgbClr val="FFFF00"/>
                </a:solidFill>
              </a:rPr>
              <a:t>EVERY SINGLE CASE </a:t>
            </a:r>
            <a:r>
              <a:rPr lang="en-US" sz="4400" dirty="0">
                <a:solidFill>
                  <a:srgbClr val="FFC000"/>
                </a:solidFill>
              </a:rPr>
              <a:t>the use of the word </a:t>
            </a:r>
            <a:r>
              <a:rPr lang="en-US" sz="4400" b="1" i="1" dirty="0">
                <a:solidFill>
                  <a:srgbClr val="FFFF00"/>
                </a:solidFill>
              </a:rPr>
              <a:t>“</a:t>
            </a:r>
            <a:r>
              <a:rPr lang="en-US" sz="4400" b="1" i="1" dirty="0" err="1">
                <a:solidFill>
                  <a:srgbClr val="FFFF00"/>
                </a:solidFill>
              </a:rPr>
              <a:t>qodam</a:t>
            </a:r>
            <a:r>
              <a:rPr lang="en-US" sz="4400" b="1" i="1" dirty="0">
                <a:solidFill>
                  <a:srgbClr val="FFFF00"/>
                </a:solidFill>
              </a:rPr>
              <a:t>” </a:t>
            </a:r>
            <a:r>
              <a:rPr lang="en-US" sz="4400" dirty="0">
                <a:solidFill>
                  <a:srgbClr val="FFC000"/>
                </a:solidFill>
              </a:rPr>
              <a:t>translated</a:t>
            </a:r>
            <a:r>
              <a:rPr lang="en-US" sz="4400" b="1" i="1" dirty="0">
                <a:solidFill>
                  <a:srgbClr val="FFFF00"/>
                </a:solidFill>
              </a:rPr>
              <a:t> </a:t>
            </a:r>
            <a:r>
              <a:rPr lang="en-US" sz="4400" dirty="0">
                <a:solidFill>
                  <a:srgbClr val="FFC000"/>
                </a:solidFill>
              </a:rPr>
              <a:t>as </a:t>
            </a:r>
            <a:r>
              <a:rPr lang="en-US" sz="4400" b="1" i="1" dirty="0">
                <a:solidFill>
                  <a:srgbClr val="FFFF00"/>
                </a:solidFill>
              </a:rPr>
              <a:t>“before” </a:t>
            </a:r>
            <a:r>
              <a:rPr lang="en-US" sz="4400" dirty="0">
                <a:solidFill>
                  <a:srgbClr val="FFC000"/>
                </a:solidFill>
              </a:rPr>
              <a:t>is used in the sense of being </a:t>
            </a:r>
            <a:r>
              <a:rPr lang="en-US" sz="4400" b="1" i="1" dirty="0">
                <a:solidFill>
                  <a:srgbClr val="FFFF00"/>
                </a:solidFill>
              </a:rPr>
              <a:t>“in front of”</a:t>
            </a:r>
            <a:r>
              <a:rPr lang="en-US" sz="4400" dirty="0">
                <a:solidFill>
                  <a:srgbClr val="FFC000"/>
                </a:solidFill>
              </a:rPr>
              <a:t> or </a:t>
            </a:r>
            <a:r>
              <a:rPr lang="en-US" sz="4400" b="1" i="1" dirty="0">
                <a:solidFill>
                  <a:srgbClr val="FFFF00"/>
                </a:solidFill>
              </a:rPr>
              <a:t>“in the presence of”</a:t>
            </a:r>
            <a:r>
              <a:rPr lang="en-US" sz="4400" dirty="0">
                <a:solidFill>
                  <a:srgbClr val="FFC000"/>
                </a:solidFill>
              </a:rPr>
              <a:t>. This can readily be seen as we access the Hebrew Lexicon of the Blue Letter Bible</a:t>
            </a:r>
          </a:p>
        </p:txBody>
      </p:sp>
    </p:spTree>
    <p:extLst>
      <p:ext uri="{BB962C8B-B14F-4D97-AF65-F5344CB8AC3E}">
        <p14:creationId xmlns:p14="http://schemas.microsoft.com/office/powerpoint/2010/main" val="242959712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52401"/>
            <a:ext cx="5010150" cy="668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127003"/>
            <a:ext cx="4710458" cy="6705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019751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304800" y="174879"/>
            <a:ext cx="11582400" cy="650824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200" dirty="0">
                <a:solidFill>
                  <a:srgbClr val="FFC000"/>
                </a:solidFill>
              </a:rPr>
              <a:t>The Aramaic word  </a:t>
            </a:r>
            <a:r>
              <a:rPr lang="en-US" altLang="en-US" sz="5200" b="1" i="1" dirty="0">
                <a:solidFill>
                  <a:srgbClr val="FFFF00"/>
                </a:solidFill>
              </a:rPr>
              <a:t>“</a:t>
            </a:r>
            <a:r>
              <a:rPr lang="en-US" altLang="en-US" sz="5200" b="1" i="1" dirty="0" err="1">
                <a:solidFill>
                  <a:srgbClr val="FFFF00"/>
                </a:solidFill>
              </a:rPr>
              <a:t>Qodam</a:t>
            </a:r>
            <a:r>
              <a:rPr lang="en-US" altLang="en-US" sz="5200" b="1" i="1" dirty="0">
                <a:solidFill>
                  <a:srgbClr val="FFFF00"/>
                </a:solidFill>
              </a:rPr>
              <a:t>” </a:t>
            </a:r>
            <a:r>
              <a:rPr lang="en-US" altLang="en-US" sz="5200" dirty="0">
                <a:solidFill>
                  <a:srgbClr val="FFC000"/>
                </a:solidFill>
              </a:rPr>
              <a:t> </a:t>
            </a:r>
          </a:p>
          <a:p>
            <a:pPr algn="ctr" eaLnBrk="1" hangingPunct="1">
              <a:spcBef>
                <a:spcPct val="0"/>
              </a:spcBef>
              <a:buFontTx/>
              <a:buNone/>
            </a:pPr>
            <a:r>
              <a:rPr lang="en-US" altLang="en-US" sz="5200" dirty="0">
                <a:solidFill>
                  <a:srgbClr val="FFC000"/>
                </a:solidFill>
              </a:rPr>
              <a:t>Strong’s </a:t>
            </a:r>
            <a:r>
              <a:rPr lang="en-US" altLang="en-US" sz="5200" b="1" dirty="0">
                <a:solidFill>
                  <a:srgbClr val="FF0000"/>
                </a:solidFill>
              </a:rPr>
              <a:t>H6925 </a:t>
            </a:r>
            <a:r>
              <a:rPr lang="en-US" altLang="en-US" sz="5200" dirty="0">
                <a:solidFill>
                  <a:srgbClr val="FFC000"/>
                </a:solidFill>
              </a:rPr>
              <a:t>means </a:t>
            </a:r>
            <a:r>
              <a:rPr lang="en-US" altLang="en-US" sz="5200" b="1" i="1" dirty="0">
                <a:solidFill>
                  <a:srgbClr val="FFFF00"/>
                </a:solidFill>
              </a:rPr>
              <a:t>“in front of” </a:t>
            </a:r>
          </a:p>
          <a:p>
            <a:pPr algn="ctr" eaLnBrk="1" hangingPunct="1">
              <a:spcBef>
                <a:spcPct val="0"/>
              </a:spcBef>
              <a:buFontTx/>
              <a:buNone/>
            </a:pPr>
            <a:r>
              <a:rPr lang="en-US" altLang="en-US" sz="5200" dirty="0">
                <a:solidFill>
                  <a:srgbClr val="FFC000"/>
                </a:solidFill>
              </a:rPr>
              <a:t>or </a:t>
            </a:r>
            <a:r>
              <a:rPr lang="en-US" altLang="en-US" sz="5200" b="1" i="1" dirty="0">
                <a:solidFill>
                  <a:srgbClr val="FFFF00"/>
                </a:solidFill>
              </a:rPr>
              <a:t>“in the presence of”</a:t>
            </a:r>
            <a:r>
              <a:rPr lang="en-US" altLang="en-US" sz="5200" dirty="0">
                <a:solidFill>
                  <a:srgbClr val="FFC000"/>
                </a:solidFill>
              </a:rPr>
              <a:t>. </a:t>
            </a:r>
            <a:r>
              <a:rPr lang="en-US" altLang="en-US" sz="5200" b="1" i="1" u="sng" dirty="0">
                <a:solidFill>
                  <a:srgbClr val="FFFF00"/>
                </a:solidFill>
              </a:rPr>
              <a:t>IT NEVER EVER</a:t>
            </a:r>
            <a:r>
              <a:rPr lang="en-US" altLang="en-US" sz="5200" u="sng" dirty="0">
                <a:solidFill>
                  <a:srgbClr val="FFC000"/>
                </a:solidFill>
              </a:rPr>
              <a:t> </a:t>
            </a:r>
          </a:p>
          <a:p>
            <a:pPr algn="ctr" eaLnBrk="1" hangingPunct="1">
              <a:spcBef>
                <a:spcPct val="0"/>
              </a:spcBef>
              <a:buFontTx/>
              <a:buNone/>
            </a:pPr>
            <a:r>
              <a:rPr lang="en-US" altLang="en-US" sz="5200" b="1" i="1" u="sng" dirty="0">
                <a:solidFill>
                  <a:srgbClr val="FFFF00"/>
                </a:solidFill>
              </a:rPr>
              <a:t>MEANS</a:t>
            </a:r>
            <a:r>
              <a:rPr lang="en-US" altLang="en-US" sz="5200" dirty="0">
                <a:solidFill>
                  <a:srgbClr val="FFC000"/>
                </a:solidFill>
              </a:rPr>
              <a:t> </a:t>
            </a:r>
            <a:r>
              <a:rPr lang="en-US" altLang="en-US" sz="5200" i="1" dirty="0">
                <a:solidFill>
                  <a:schemeClr val="bg1">
                    <a:lumMod val="65000"/>
                  </a:schemeClr>
                </a:solidFill>
              </a:rPr>
              <a:t>“preceding in time”</a:t>
            </a:r>
            <a:r>
              <a:rPr lang="en-US" altLang="en-US" sz="5200" i="1" dirty="0">
                <a:solidFill>
                  <a:srgbClr val="FFC000"/>
                </a:solidFill>
              </a:rPr>
              <a:t>. So what can we say? </a:t>
            </a:r>
            <a:r>
              <a:rPr lang="en-US" altLang="en-US" sz="5200" dirty="0">
                <a:solidFill>
                  <a:srgbClr val="FFC000"/>
                </a:solidFill>
              </a:rPr>
              <a:t>The </a:t>
            </a:r>
            <a:r>
              <a:rPr lang="en-US" altLang="en-US" sz="5200" dirty="0">
                <a:solidFill>
                  <a:srgbClr val="FFFF00"/>
                </a:solidFill>
              </a:rPr>
              <a:t>true disposition </a:t>
            </a:r>
            <a:r>
              <a:rPr lang="en-US" altLang="en-US" sz="5200" dirty="0">
                <a:solidFill>
                  <a:srgbClr val="FFC000"/>
                </a:solidFill>
              </a:rPr>
              <a:t>of the </a:t>
            </a:r>
            <a:r>
              <a:rPr lang="en-US" altLang="en-US" sz="5200" dirty="0">
                <a:solidFill>
                  <a:srgbClr val="FFFF00"/>
                </a:solidFill>
              </a:rPr>
              <a:t>first three beasts</a:t>
            </a:r>
            <a:r>
              <a:rPr lang="en-US" altLang="en-US" sz="5200" dirty="0">
                <a:solidFill>
                  <a:srgbClr val="FFC000"/>
                </a:solidFill>
              </a:rPr>
              <a:t> with respect to the </a:t>
            </a:r>
            <a:r>
              <a:rPr lang="en-US" altLang="en-US" sz="5200" dirty="0">
                <a:solidFill>
                  <a:srgbClr val="FFFF00"/>
                </a:solidFill>
              </a:rPr>
              <a:t>fourth beast of the </a:t>
            </a:r>
            <a:r>
              <a:rPr lang="en-US" altLang="en-US" sz="5200" b="1" i="1" dirty="0">
                <a:solidFill>
                  <a:srgbClr val="FFFF00"/>
                </a:solidFill>
              </a:rPr>
              <a:t>New World Order </a:t>
            </a:r>
            <a:r>
              <a:rPr lang="en-US" altLang="en-US" sz="5200" dirty="0">
                <a:solidFill>
                  <a:srgbClr val="FFC000"/>
                </a:solidFill>
              </a:rPr>
              <a:t>is now </a:t>
            </a:r>
          </a:p>
          <a:p>
            <a:pPr algn="ctr" eaLnBrk="1" hangingPunct="1">
              <a:spcBef>
                <a:spcPct val="0"/>
              </a:spcBef>
              <a:buFontTx/>
              <a:buNone/>
            </a:pPr>
            <a:r>
              <a:rPr lang="en-US" altLang="en-US" sz="5200" dirty="0">
                <a:solidFill>
                  <a:srgbClr val="FFC000"/>
                </a:solidFill>
              </a:rPr>
              <a:t>very definitively laid bare before us. </a:t>
            </a:r>
          </a:p>
        </p:txBody>
      </p:sp>
    </p:spTree>
    <p:extLst>
      <p:ext uri="{BB962C8B-B14F-4D97-AF65-F5344CB8AC3E}">
        <p14:creationId xmlns:p14="http://schemas.microsoft.com/office/powerpoint/2010/main" val="243001358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1"/>
          <p:cNvSpPr>
            <a:spLocks noChangeArrowheads="1"/>
          </p:cNvSpPr>
          <p:nvPr/>
        </p:nvSpPr>
        <p:spPr bwMode="auto">
          <a:xfrm>
            <a:off x="1208087" y="1344429"/>
            <a:ext cx="9775825" cy="4169141"/>
          </a:xfrm>
          <a:prstGeom prst="rect">
            <a:avLst/>
          </a:prstGeom>
          <a:solidFill>
            <a:schemeClr val="tx2">
              <a:lumMod val="50000"/>
            </a:schemeClr>
          </a:solidFill>
          <a:ln>
            <a:noFill/>
          </a:ln>
          <a:extLst/>
        </p:spPr>
        <p:txBody>
          <a:bodyPr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600" dirty="0">
                <a:solidFill>
                  <a:srgbClr val="FFC000"/>
                </a:solidFill>
              </a:rPr>
              <a:t>“</a:t>
            </a:r>
            <a:r>
              <a:rPr lang="en-US" altLang="en-US" sz="6600" dirty="0" err="1">
                <a:solidFill>
                  <a:srgbClr val="FFC000"/>
                </a:solidFill>
              </a:rPr>
              <a:t>Qodam</a:t>
            </a:r>
            <a:r>
              <a:rPr lang="en-US" altLang="en-US" sz="6600" dirty="0">
                <a:solidFill>
                  <a:srgbClr val="FFC000"/>
                </a:solidFill>
              </a:rPr>
              <a:t>” : Aramaic.</a:t>
            </a:r>
          </a:p>
          <a:p>
            <a:pPr algn="ctr" eaLnBrk="1" hangingPunct="1">
              <a:spcBef>
                <a:spcPct val="0"/>
              </a:spcBef>
              <a:buFontTx/>
              <a:buNone/>
            </a:pPr>
            <a:r>
              <a:rPr lang="en-US" altLang="en-US" sz="6600" dirty="0">
                <a:solidFill>
                  <a:srgbClr val="FFC000"/>
                </a:solidFill>
              </a:rPr>
              <a:t>Strong’s </a:t>
            </a:r>
            <a:r>
              <a:rPr lang="en-US" altLang="en-US" sz="6600" b="1" dirty="0">
                <a:solidFill>
                  <a:srgbClr val="FF0000"/>
                </a:solidFill>
              </a:rPr>
              <a:t>H6925</a:t>
            </a:r>
          </a:p>
          <a:p>
            <a:pPr algn="ctr" eaLnBrk="1" hangingPunct="1">
              <a:spcBef>
                <a:spcPct val="0"/>
              </a:spcBef>
              <a:buFontTx/>
              <a:buNone/>
            </a:pPr>
            <a:r>
              <a:rPr lang="en-US" altLang="en-US" sz="6600" dirty="0">
                <a:solidFill>
                  <a:srgbClr val="FFC000"/>
                </a:solidFill>
              </a:rPr>
              <a:t>Def. </a:t>
            </a:r>
            <a:r>
              <a:rPr lang="en-US" altLang="en-US" sz="6600" b="1" i="1" dirty="0">
                <a:solidFill>
                  <a:srgbClr val="FFFF00"/>
                </a:solidFill>
              </a:rPr>
              <a:t>“in front of”</a:t>
            </a:r>
          </a:p>
          <a:p>
            <a:pPr algn="ctr" eaLnBrk="1" hangingPunct="1">
              <a:spcBef>
                <a:spcPct val="0"/>
              </a:spcBef>
              <a:buFontTx/>
              <a:buNone/>
            </a:pPr>
            <a:r>
              <a:rPr lang="en-US" altLang="en-US" sz="6600" b="1" i="1" dirty="0">
                <a:solidFill>
                  <a:srgbClr val="FFFF00"/>
                </a:solidFill>
              </a:rPr>
              <a:t>“in the presence of”</a:t>
            </a:r>
          </a:p>
        </p:txBody>
      </p:sp>
    </p:spTree>
    <p:extLst>
      <p:ext uri="{BB962C8B-B14F-4D97-AF65-F5344CB8AC3E}">
        <p14:creationId xmlns:p14="http://schemas.microsoft.com/office/powerpoint/2010/main" val="204274238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457200" y="221045"/>
            <a:ext cx="11277600" cy="64159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100" dirty="0">
                <a:solidFill>
                  <a:srgbClr val="FFC000"/>
                </a:solidFill>
              </a:rPr>
              <a:t>So the </a:t>
            </a:r>
            <a:r>
              <a:rPr lang="en-US" altLang="en-US" sz="4100" b="1" i="1" dirty="0">
                <a:solidFill>
                  <a:srgbClr val="FFFF00"/>
                </a:solidFill>
              </a:rPr>
              <a:t>three beasts</a:t>
            </a:r>
            <a:r>
              <a:rPr lang="en-US" altLang="en-US" sz="4100" dirty="0">
                <a:solidFill>
                  <a:srgbClr val="FFC000"/>
                </a:solidFill>
              </a:rPr>
              <a:t> of </a:t>
            </a:r>
            <a:r>
              <a:rPr lang="en-US" altLang="en-US" sz="4100" dirty="0">
                <a:solidFill>
                  <a:schemeClr val="bg1"/>
                </a:solidFill>
              </a:rPr>
              <a:t>Daniel 7</a:t>
            </a:r>
            <a:r>
              <a:rPr lang="en-US" altLang="en-US" sz="4100" dirty="0">
                <a:solidFill>
                  <a:srgbClr val="FFC000"/>
                </a:solidFill>
              </a:rPr>
              <a:t> are, in fact, </a:t>
            </a:r>
            <a:r>
              <a:rPr lang="en-US" altLang="en-US" sz="4100" b="1" i="1" dirty="0">
                <a:solidFill>
                  <a:srgbClr val="FFFF00"/>
                </a:solidFill>
              </a:rPr>
              <a:t>“standing in front of” </a:t>
            </a:r>
            <a:r>
              <a:rPr lang="en-US" altLang="en-US" sz="4100" dirty="0">
                <a:solidFill>
                  <a:srgbClr val="FFC000"/>
                </a:solidFill>
              </a:rPr>
              <a:t>the fourth beast. The </a:t>
            </a:r>
            <a:r>
              <a:rPr lang="en-US" altLang="en-US" sz="4100" b="1" i="1" dirty="0">
                <a:solidFill>
                  <a:srgbClr val="FFFF00"/>
                </a:solidFill>
              </a:rPr>
              <a:t>three beasts</a:t>
            </a:r>
            <a:r>
              <a:rPr lang="en-US" altLang="en-US" sz="4100" dirty="0">
                <a:solidFill>
                  <a:srgbClr val="FFC000"/>
                </a:solidFill>
              </a:rPr>
              <a:t> and the </a:t>
            </a:r>
            <a:r>
              <a:rPr lang="en-US" altLang="en-US" sz="4100" b="1" i="1" dirty="0">
                <a:solidFill>
                  <a:srgbClr val="FFFF00"/>
                </a:solidFill>
              </a:rPr>
              <a:t>fourth</a:t>
            </a:r>
            <a:r>
              <a:rPr lang="en-US" altLang="en-US" sz="4100" dirty="0">
                <a:solidFill>
                  <a:srgbClr val="FFC000"/>
                </a:solidFill>
              </a:rPr>
              <a:t> ten horned </a:t>
            </a:r>
            <a:r>
              <a:rPr lang="en-US" altLang="en-US" sz="4100" b="1" i="1" dirty="0">
                <a:solidFill>
                  <a:srgbClr val="FFFF00"/>
                </a:solidFill>
              </a:rPr>
              <a:t>New World Order beast</a:t>
            </a:r>
            <a:r>
              <a:rPr lang="en-US" altLang="en-US" sz="4100" b="1" i="1" dirty="0">
                <a:solidFill>
                  <a:srgbClr val="FFC000"/>
                </a:solidFill>
              </a:rPr>
              <a:t> </a:t>
            </a:r>
            <a:r>
              <a:rPr lang="en-US" altLang="en-US" sz="4100" dirty="0">
                <a:solidFill>
                  <a:srgbClr val="FFC000"/>
                </a:solidFill>
              </a:rPr>
              <a:t>are</a:t>
            </a:r>
            <a:r>
              <a:rPr lang="en-US" altLang="en-US" sz="4100" b="1" i="1" dirty="0">
                <a:solidFill>
                  <a:srgbClr val="FFC000"/>
                </a:solidFill>
              </a:rPr>
              <a:t> </a:t>
            </a:r>
            <a:r>
              <a:rPr lang="en-US" altLang="en-US" sz="4100" b="1" i="1" u="sng" dirty="0">
                <a:solidFill>
                  <a:srgbClr val="FFFF00"/>
                </a:solidFill>
              </a:rPr>
              <a:t>CONTEMPORARIES</a:t>
            </a:r>
            <a:r>
              <a:rPr lang="en-US" altLang="en-US" sz="4100" b="1" i="1" dirty="0">
                <a:solidFill>
                  <a:srgbClr val="FFFF00"/>
                </a:solidFill>
              </a:rPr>
              <a:t>.</a:t>
            </a:r>
            <a:r>
              <a:rPr lang="en-US" altLang="en-US" sz="4100" dirty="0">
                <a:solidFill>
                  <a:srgbClr val="FFC000"/>
                </a:solidFill>
              </a:rPr>
              <a:t> We can expect that they will be engaged with each other </a:t>
            </a:r>
            <a:r>
              <a:rPr lang="en-US" altLang="en-US" sz="4100" i="1" dirty="0">
                <a:solidFill>
                  <a:srgbClr val="FFFF00"/>
                </a:solidFill>
              </a:rPr>
              <a:t>before and during the final 7 years of this age</a:t>
            </a:r>
            <a:r>
              <a:rPr lang="en-US" altLang="en-US" sz="4100" dirty="0">
                <a:solidFill>
                  <a:srgbClr val="FFC000"/>
                </a:solidFill>
              </a:rPr>
              <a:t>, perhaps in a number of co-operative or non-co-operative ways. For those who believe what is clearly written down in Holy Scripture this is not a matter of conjecture. </a:t>
            </a:r>
          </a:p>
          <a:p>
            <a:pPr algn="ctr" eaLnBrk="1" hangingPunct="1">
              <a:spcBef>
                <a:spcPct val="0"/>
              </a:spcBef>
              <a:buFontTx/>
              <a:buNone/>
            </a:pPr>
            <a:r>
              <a:rPr lang="en-US" altLang="en-US" sz="4100" dirty="0">
                <a:solidFill>
                  <a:srgbClr val="FFC000"/>
                </a:solidFill>
              </a:rPr>
              <a:t>It is a </a:t>
            </a:r>
            <a:r>
              <a:rPr lang="en-US" altLang="en-US" sz="4100" b="1" i="1" dirty="0">
                <a:solidFill>
                  <a:srgbClr val="FFFF00"/>
                </a:solidFill>
              </a:rPr>
              <a:t>proven fact</a:t>
            </a:r>
            <a:r>
              <a:rPr lang="en-US" altLang="en-US" sz="4100" dirty="0">
                <a:solidFill>
                  <a:srgbClr val="FFC000"/>
                </a:solidFill>
              </a:rPr>
              <a:t>. It is an </a:t>
            </a:r>
            <a:r>
              <a:rPr lang="en-US" altLang="en-US" sz="4100" b="1" i="1" dirty="0">
                <a:solidFill>
                  <a:srgbClr val="FFFF00"/>
                </a:solidFill>
              </a:rPr>
              <a:t>inescapable conclusion</a:t>
            </a:r>
            <a:r>
              <a:rPr lang="en-US" altLang="en-US" sz="4100" dirty="0">
                <a:solidFill>
                  <a:srgbClr val="FFC000"/>
                </a:solidFill>
              </a:rPr>
              <a:t>. </a:t>
            </a:r>
          </a:p>
        </p:txBody>
      </p:sp>
    </p:spTree>
    <p:extLst>
      <p:ext uri="{BB962C8B-B14F-4D97-AF65-F5344CB8AC3E}">
        <p14:creationId xmlns:p14="http://schemas.microsoft.com/office/powerpoint/2010/main" val="283714928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harlestinsley.files.wordpress.com/2014/04/4-beasts_dani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 y="383931"/>
            <a:ext cx="10561320" cy="6093069"/>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93483E16-D27A-4540-BAA2-D0776EEB6B91}"/>
              </a:ext>
            </a:extLst>
          </p:cNvPr>
          <p:cNvSpPr/>
          <p:nvPr/>
        </p:nvSpPr>
        <p:spPr>
          <a:xfrm>
            <a:off x="76200" y="35410"/>
            <a:ext cx="11963400" cy="674639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9C1EADE-0943-4A2E-8E38-F4757876B0BD}"/>
              </a:ext>
            </a:extLst>
          </p:cNvPr>
          <p:cNvSpPr txBox="1"/>
          <p:nvPr/>
        </p:nvSpPr>
        <p:spPr>
          <a:xfrm>
            <a:off x="3893685" y="228600"/>
            <a:ext cx="4328429" cy="830997"/>
          </a:xfrm>
          <a:prstGeom prst="rect">
            <a:avLst/>
          </a:prstGeom>
          <a:noFill/>
        </p:spPr>
        <p:txBody>
          <a:bodyPr wrap="none" rtlCol="0">
            <a:spAutoFit/>
          </a:bodyPr>
          <a:lstStyle/>
          <a:p>
            <a:r>
              <a:rPr lang="en-US" sz="4800" b="1" i="1" dirty="0">
                <a:solidFill>
                  <a:srgbClr val="C00000"/>
                </a:solidFill>
              </a:rPr>
              <a:t>All in together</a:t>
            </a:r>
          </a:p>
        </p:txBody>
      </p:sp>
    </p:spTree>
    <p:extLst>
      <p:ext uri="{BB962C8B-B14F-4D97-AF65-F5344CB8AC3E}">
        <p14:creationId xmlns:p14="http://schemas.microsoft.com/office/powerpoint/2010/main" val="253069861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304800" y="328767"/>
            <a:ext cx="115824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dirty="0">
                <a:solidFill>
                  <a:srgbClr val="FFC000"/>
                </a:solidFill>
              </a:rPr>
              <a:t>So with all that now established and just as an interesting </a:t>
            </a:r>
          </a:p>
          <a:p>
            <a:pPr algn="ctr" eaLnBrk="1" hangingPunct="1">
              <a:spcBef>
                <a:spcPct val="0"/>
              </a:spcBef>
              <a:buFontTx/>
              <a:buNone/>
            </a:pPr>
            <a:r>
              <a:rPr lang="en-US" altLang="en-US" sz="3600" dirty="0">
                <a:solidFill>
                  <a:srgbClr val="FFC000"/>
                </a:solidFill>
              </a:rPr>
              <a:t>aside let us go to the Bible Hub and look at how the two </a:t>
            </a:r>
            <a:r>
              <a:rPr lang="en-US" altLang="en-US" sz="3600" dirty="0">
                <a:solidFill>
                  <a:schemeClr val="bg1"/>
                </a:solidFill>
              </a:rPr>
              <a:t>International </a:t>
            </a:r>
            <a:r>
              <a:rPr lang="en-US" altLang="en-US" sz="3600" dirty="0">
                <a:solidFill>
                  <a:srgbClr val="FFC000"/>
                </a:solidFill>
              </a:rPr>
              <a:t>translations, have translated the word </a:t>
            </a:r>
            <a:r>
              <a:rPr lang="en-US" altLang="en-US" sz="3600" b="1" i="1" dirty="0">
                <a:solidFill>
                  <a:srgbClr val="FFFF00"/>
                </a:solidFill>
              </a:rPr>
              <a:t>“</a:t>
            </a:r>
            <a:r>
              <a:rPr lang="en-US" altLang="en-US" sz="3600" b="1" i="1" dirty="0" err="1">
                <a:solidFill>
                  <a:srgbClr val="FFFF00"/>
                </a:solidFill>
              </a:rPr>
              <a:t>qodam</a:t>
            </a:r>
            <a:r>
              <a:rPr lang="en-US" altLang="en-US" sz="3600" b="1" i="1" dirty="0">
                <a:solidFill>
                  <a:srgbClr val="FFFF00"/>
                </a:solidFill>
              </a:rPr>
              <a:t>”. </a:t>
            </a:r>
            <a:r>
              <a:rPr lang="en-US" altLang="en-US" sz="3600" dirty="0">
                <a:solidFill>
                  <a:srgbClr val="FFC000"/>
                </a:solidFill>
              </a:rPr>
              <a:t>Both of these translations are absolutely notorious for redactions, inaccuracies, and obfuscations. As we have seen, the word </a:t>
            </a:r>
            <a:r>
              <a:rPr lang="en-US" altLang="en-US" sz="3600" b="1" i="1" dirty="0">
                <a:solidFill>
                  <a:srgbClr val="FFFF00"/>
                </a:solidFill>
              </a:rPr>
              <a:t>“</a:t>
            </a:r>
            <a:r>
              <a:rPr lang="en-US" altLang="en-US" sz="3600" b="1" i="1" dirty="0" err="1">
                <a:solidFill>
                  <a:srgbClr val="FFFF00"/>
                </a:solidFill>
              </a:rPr>
              <a:t>qodam</a:t>
            </a:r>
            <a:r>
              <a:rPr lang="en-US" altLang="en-US" sz="3600" b="1" i="1" dirty="0">
                <a:solidFill>
                  <a:srgbClr val="FFFF00"/>
                </a:solidFill>
              </a:rPr>
              <a:t>” </a:t>
            </a:r>
            <a:r>
              <a:rPr lang="en-US" altLang="en-US" sz="3600" dirty="0">
                <a:solidFill>
                  <a:srgbClr val="FFC000"/>
                </a:solidFill>
              </a:rPr>
              <a:t>very definitely means </a:t>
            </a:r>
            <a:r>
              <a:rPr lang="en-US" altLang="en-US" sz="3600" b="1" i="1" dirty="0">
                <a:solidFill>
                  <a:srgbClr val="FFFF00"/>
                </a:solidFill>
              </a:rPr>
              <a:t>“in front of” </a:t>
            </a:r>
            <a:r>
              <a:rPr lang="en-US" altLang="en-US" sz="3600" dirty="0">
                <a:solidFill>
                  <a:srgbClr val="FFC000"/>
                </a:solidFill>
              </a:rPr>
              <a:t>or </a:t>
            </a:r>
            <a:r>
              <a:rPr lang="en-US" altLang="en-US" sz="3600" b="1" i="1" dirty="0">
                <a:solidFill>
                  <a:srgbClr val="FFFF00"/>
                </a:solidFill>
              </a:rPr>
              <a:t>“in the presence of”</a:t>
            </a:r>
            <a:r>
              <a:rPr lang="en-US" altLang="en-US" sz="3600" dirty="0">
                <a:solidFill>
                  <a:srgbClr val="FFC000"/>
                </a:solidFill>
              </a:rPr>
              <a:t>. But as we can see the translators are going beyond the ambiguous word </a:t>
            </a:r>
            <a:r>
              <a:rPr lang="en-US" altLang="en-US" sz="3600" b="1" i="1" dirty="0">
                <a:solidFill>
                  <a:srgbClr val="FFFF00"/>
                </a:solidFill>
              </a:rPr>
              <a:t>“before” </a:t>
            </a:r>
            <a:r>
              <a:rPr lang="en-US" altLang="en-US" sz="3600" dirty="0">
                <a:solidFill>
                  <a:srgbClr val="FFC000"/>
                </a:solidFill>
              </a:rPr>
              <a:t>to use words like </a:t>
            </a:r>
            <a:r>
              <a:rPr lang="en-US" altLang="en-US" sz="3600" b="1" dirty="0">
                <a:solidFill>
                  <a:srgbClr val="FFFF00"/>
                </a:solidFill>
              </a:rPr>
              <a:t>“former” </a:t>
            </a:r>
            <a:r>
              <a:rPr lang="en-US" altLang="en-US" sz="3600" dirty="0">
                <a:solidFill>
                  <a:srgbClr val="FFC000"/>
                </a:solidFill>
              </a:rPr>
              <a:t>and </a:t>
            </a:r>
            <a:r>
              <a:rPr lang="en-US" altLang="en-US" sz="3600" b="1" dirty="0">
                <a:solidFill>
                  <a:srgbClr val="FFFF00"/>
                </a:solidFill>
              </a:rPr>
              <a:t>“previous”. </a:t>
            </a:r>
            <a:r>
              <a:rPr lang="en-US" altLang="en-US" sz="3600" dirty="0">
                <a:solidFill>
                  <a:srgbClr val="FFC000"/>
                </a:solidFill>
              </a:rPr>
              <a:t>They are very deliberately and erroneously choosing words that present the first three beasts as </a:t>
            </a:r>
            <a:r>
              <a:rPr lang="en-US" altLang="en-US" sz="3600" b="1" i="1" dirty="0">
                <a:solidFill>
                  <a:schemeClr val="accent3">
                    <a:lumMod val="60000"/>
                    <a:lumOff val="40000"/>
                  </a:schemeClr>
                </a:solidFill>
              </a:rPr>
              <a:t>preceding</a:t>
            </a:r>
            <a:r>
              <a:rPr lang="en-US" altLang="en-US" sz="3600" dirty="0">
                <a:solidFill>
                  <a:srgbClr val="FFC000"/>
                </a:solidFill>
              </a:rPr>
              <a:t> the fourth beast in time.</a:t>
            </a:r>
          </a:p>
        </p:txBody>
      </p:sp>
    </p:spTree>
    <p:extLst>
      <p:ext uri="{BB962C8B-B14F-4D97-AF65-F5344CB8AC3E}">
        <p14:creationId xmlns:p14="http://schemas.microsoft.com/office/powerpoint/2010/main" val="393729194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076588-A429-46FD-BE24-263DB7A7C5F9}"/>
              </a:ext>
            </a:extLst>
          </p:cNvPr>
          <p:cNvSpPr txBox="1"/>
          <p:nvPr/>
        </p:nvSpPr>
        <p:spPr>
          <a:xfrm>
            <a:off x="342900" y="251207"/>
            <a:ext cx="11506200" cy="6355586"/>
          </a:xfrm>
          <a:prstGeom prst="rect">
            <a:avLst/>
          </a:prstGeom>
          <a:noFill/>
        </p:spPr>
        <p:txBody>
          <a:bodyPr wrap="square" rtlCol="0">
            <a:spAutoFit/>
          </a:bodyPr>
          <a:lstStyle/>
          <a:p>
            <a:r>
              <a:rPr lang="en-US" sz="3100" b="1" dirty="0">
                <a:solidFill>
                  <a:schemeClr val="bg2">
                    <a:lumMod val="75000"/>
                  </a:schemeClr>
                </a:solidFill>
              </a:rPr>
              <a:t>New International Version</a:t>
            </a:r>
          </a:p>
          <a:p>
            <a:r>
              <a:rPr lang="en-US" sz="3100" dirty="0">
                <a:solidFill>
                  <a:srgbClr val="FFC000"/>
                </a:solidFill>
              </a:rPr>
              <a:t>"After that, in my vision at night I looked, and there before me was a fourth beast--terrifying and frightening and very powerful. It had large iron teeth; it crushed and devoured its victims and trampled underfoot whatever was left. It was different from all </a:t>
            </a:r>
          </a:p>
          <a:p>
            <a:r>
              <a:rPr lang="en-US" sz="3100" dirty="0">
                <a:solidFill>
                  <a:srgbClr val="FFC000"/>
                </a:solidFill>
              </a:rPr>
              <a:t>the </a:t>
            </a:r>
            <a:r>
              <a:rPr lang="en-US" sz="3600" b="1" i="1" u="sng" dirty="0">
                <a:solidFill>
                  <a:srgbClr val="FFFF00"/>
                </a:solidFill>
              </a:rPr>
              <a:t>former</a:t>
            </a:r>
            <a:r>
              <a:rPr lang="en-US" sz="3600" b="1" i="1" dirty="0">
                <a:solidFill>
                  <a:srgbClr val="FFFF00"/>
                </a:solidFill>
              </a:rPr>
              <a:t> beasts</a:t>
            </a:r>
            <a:r>
              <a:rPr lang="en-US" sz="3100" dirty="0">
                <a:solidFill>
                  <a:srgbClr val="FFC000"/>
                </a:solidFill>
              </a:rPr>
              <a:t>, and it had ten horns.</a:t>
            </a:r>
          </a:p>
          <a:p>
            <a:endParaRPr lang="en-US" sz="3000" dirty="0">
              <a:solidFill>
                <a:srgbClr val="FFC000"/>
              </a:solidFill>
            </a:endParaRPr>
          </a:p>
          <a:p>
            <a:r>
              <a:rPr lang="en-US" sz="3000" b="1" dirty="0">
                <a:solidFill>
                  <a:schemeClr val="bg2">
                    <a:lumMod val="75000"/>
                  </a:schemeClr>
                </a:solidFill>
              </a:rPr>
              <a:t>International Standard Version</a:t>
            </a:r>
          </a:p>
          <a:p>
            <a:r>
              <a:rPr lang="en-US" sz="3000" dirty="0">
                <a:solidFill>
                  <a:srgbClr val="FFC000"/>
                </a:solidFill>
              </a:rPr>
              <a:t>"After this, I continued to observe the night visions. And look!—there was a fourth awe-inspiring, terrifying, and viciously strong animal! It had large, iron teeth. It devoured and crushed things, </a:t>
            </a:r>
          </a:p>
          <a:p>
            <a:r>
              <a:rPr lang="en-US" sz="3000" dirty="0">
                <a:solidFill>
                  <a:srgbClr val="FFC000"/>
                </a:solidFill>
              </a:rPr>
              <a:t>and trampled under its feet whatever remained. Different from </a:t>
            </a:r>
          </a:p>
          <a:p>
            <a:r>
              <a:rPr lang="en-US" sz="3000" dirty="0">
                <a:solidFill>
                  <a:srgbClr val="FFC000"/>
                </a:solidFill>
              </a:rPr>
              <a:t>all of the other </a:t>
            </a:r>
            <a:r>
              <a:rPr lang="en-US" sz="3600" b="1" i="1" u="sng" dirty="0">
                <a:solidFill>
                  <a:srgbClr val="FFFF00"/>
                </a:solidFill>
              </a:rPr>
              <a:t>previous</a:t>
            </a:r>
            <a:r>
              <a:rPr lang="en-US" sz="3600" b="1" i="1" dirty="0">
                <a:solidFill>
                  <a:srgbClr val="FFFF00"/>
                </a:solidFill>
              </a:rPr>
              <a:t> animals</a:t>
            </a:r>
            <a:r>
              <a:rPr lang="en-US" sz="3000" dirty="0">
                <a:solidFill>
                  <a:srgbClr val="FFC000"/>
                </a:solidFill>
              </a:rPr>
              <a:t>, it had ten horns.</a:t>
            </a:r>
          </a:p>
        </p:txBody>
      </p:sp>
    </p:spTree>
    <p:extLst>
      <p:ext uri="{BB962C8B-B14F-4D97-AF65-F5344CB8AC3E}">
        <p14:creationId xmlns:p14="http://schemas.microsoft.com/office/powerpoint/2010/main" val="50547285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285750" y="513433"/>
            <a:ext cx="11620500" cy="5831134"/>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100" dirty="0">
                <a:solidFill>
                  <a:srgbClr val="FFC000"/>
                </a:solidFill>
              </a:rPr>
              <a:t>So as we see, most of our modern Bible translation committees have </a:t>
            </a:r>
            <a:r>
              <a:rPr lang="en-US" altLang="en-US" sz="3100" b="1" dirty="0">
                <a:solidFill>
                  <a:srgbClr val="FF0000"/>
                </a:solidFill>
              </a:rPr>
              <a:t>deliberately ignored </a:t>
            </a:r>
            <a:r>
              <a:rPr lang="en-US" altLang="en-US" sz="3100" dirty="0">
                <a:solidFill>
                  <a:srgbClr val="FFC000"/>
                </a:solidFill>
              </a:rPr>
              <a:t>the true meaning of the Aramaic word </a:t>
            </a:r>
            <a:r>
              <a:rPr lang="en-US" altLang="en-US" sz="3100" b="1" i="1" dirty="0">
                <a:solidFill>
                  <a:srgbClr val="FFFF00"/>
                </a:solidFill>
              </a:rPr>
              <a:t>“</a:t>
            </a:r>
            <a:r>
              <a:rPr lang="en-US" altLang="en-US" sz="3100" b="1" i="1" dirty="0" err="1">
                <a:solidFill>
                  <a:srgbClr val="FFFF00"/>
                </a:solidFill>
              </a:rPr>
              <a:t>qodam</a:t>
            </a:r>
            <a:r>
              <a:rPr lang="en-US" altLang="en-US" sz="3100" b="1" i="1" dirty="0">
                <a:solidFill>
                  <a:srgbClr val="FFFF00"/>
                </a:solidFill>
              </a:rPr>
              <a:t>”. </a:t>
            </a:r>
            <a:r>
              <a:rPr lang="en-US" altLang="en-US" sz="3100" dirty="0">
                <a:solidFill>
                  <a:srgbClr val="FFC000"/>
                </a:solidFill>
              </a:rPr>
              <a:t>They are not keen to clarify the matter but seem happy to continue with the  commonly translated but ambiguous English word </a:t>
            </a:r>
            <a:r>
              <a:rPr lang="en-US" altLang="en-US" sz="3100" b="1" i="1" dirty="0">
                <a:solidFill>
                  <a:srgbClr val="FFFF00"/>
                </a:solidFill>
              </a:rPr>
              <a:t>“before”</a:t>
            </a:r>
            <a:r>
              <a:rPr lang="en-US" altLang="en-US" sz="3100" b="1" i="1" dirty="0">
                <a:solidFill>
                  <a:srgbClr val="FFC000"/>
                </a:solidFill>
              </a:rPr>
              <a:t>,</a:t>
            </a:r>
            <a:r>
              <a:rPr lang="en-US" altLang="en-US" sz="3100" dirty="0">
                <a:solidFill>
                  <a:srgbClr val="FFC000"/>
                </a:solidFill>
              </a:rPr>
              <a:t> allowing it to continue to convey the wrong sense of the word. They have deliberately ignored the Aramaic text and trotted out a translation that opens the door to a wrong meaning, namely, that the first three beasts </a:t>
            </a:r>
            <a:r>
              <a:rPr lang="en-US" altLang="en-US" sz="3100" b="1" i="1" dirty="0">
                <a:solidFill>
                  <a:schemeClr val="tx2">
                    <a:lumMod val="60000"/>
                    <a:lumOff val="40000"/>
                  </a:schemeClr>
                </a:solidFill>
              </a:rPr>
              <a:t>“precede in time” </a:t>
            </a:r>
            <a:r>
              <a:rPr lang="en-US" altLang="en-US" sz="3100" dirty="0">
                <a:solidFill>
                  <a:srgbClr val="FFC000"/>
                </a:solidFill>
              </a:rPr>
              <a:t>the fourth beast.  But the International versions have gone over the top. They are flat-out declaring the three first mentioned beasts as </a:t>
            </a:r>
            <a:r>
              <a:rPr lang="en-US" altLang="en-US" sz="3100" b="1" i="1" dirty="0">
                <a:solidFill>
                  <a:schemeClr val="tx2">
                    <a:lumMod val="60000"/>
                    <a:lumOff val="40000"/>
                  </a:schemeClr>
                </a:solidFill>
              </a:rPr>
              <a:t>“former beasts” </a:t>
            </a:r>
            <a:r>
              <a:rPr lang="en-US" altLang="en-US" sz="3100" dirty="0">
                <a:solidFill>
                  <a:srgbClr val="FFC000"/>
                </a:solidFill>
              </a:rPr>
              <a:t>or </a:t>
            </a:r>
            <a:r>
              <a:rPr lang="en-US" altLang="en-US" sz="3100" b="1" i="1" dirty="0">
                <a:solidFill>
                  <a:schemeClr val="tx2">
                    <a:lumMod val="60000"/>
                    <a:lumOff val="40000"/>
                  </a:schemeClr>
                </a:solidFill>
              </a:rPr>
              <a:t>“previous animals”.</a:t>
            </a:r>
            <a:r>
              <a:rPr lang="en-US" altLang="en-US" sz="3100" dirty="0">
                <a:solidFill>
                  <a:schemeClr val="tx2">
                    <a:lumMod val="60000"/>
                    <a:lumOff val="40000"/>
                  </a:schemeClr>
                </a:solidFill>
              </a:rPr>
              <a:t> </a:t>
            </a:r>
          </a:p>
          <a:p>
            <a:pPr algn="ctr" eaLnBrk="1" hangingPunct="1">
              <a:spcBef>
                <a:spcPct val="0"/>
              </a:spcBef>
              <a:buFontTx/>
              <a:buNone/>
            </a:pPr>
            <a:r>
              <a:rPr lang="en-US" altLang="en-US" sz="3100" dirty="0">
                <a:solidFill>
                  <a:srgbClr val="FFC000"/>
                </a:solidFill>
              </a:rPr>
              <a:t>At best, this is scholarly neglect. At worst it is bringing a false </a:t>
            </a:r>
          </a:p>
          <a:p>
            <a:pPr algn="ctr" eaLnBrk="1" hangingPunct="1">
              <a:spcBef>
                <a:spcPct val="0"/>
              </a:spcBef>
              <a:buFontTx/>
              <a:buNone/>
            </a:pPr>
            <a:r>
              <a:rPr lang="en-US" altLang="en-US" sz="3100" dirty="0">
                <a:solidFill>
                  <a:srgbClr val="FFC000"/>
                </a:solidFill>
              </a:rPr>
              <a:t>witness to the Holy Scriptures of </a:t>
            </a:r>
            <a:r>
              <a:rPr lang="en-US" altLang="en-US" sz="3100" dirty="0" err="1">
                <a:solidFill>
                  <a:srgbClr val="FFC000"/>
                </a:solidFill>
              </a:rPr>
              <a:t>Yehovah</a:t>
            </a:r>
            <a:r>
              <a:rPr lang="en-US" altLang="en-US" sz="3100" dirty="0">
                <a:solidFill>
                  <a:srgbClr val="FFC000"/>
                </a:solidFill>
              </a:rPr>
              <a:t>-God Most High. </a:t>
            </a:r>
            <a:endParaRPr lang="en-US" altLang="en-US" sz="3100" b="1" i="1" dirty="0">
              <a:solidFill>
                <a:srgbClr val="FFFF00"/>
              </a:solidFill>
            </a:endParaRPr>
          </a:p>
        </p:txBody>
      </p:sp>
    </p:spTree>
    <p:extLst>
      <p:ext uri="{BB962C8B-B14F-4D97-AF65-F5344CB8AC3E}">
        <p14:creationId xmlns:p14="http://schemas.microsoft.com/office/powerpoint/2010/main" val="21556967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076588-A429-46FD-BE24-263DB7A7C5F9}"/>
              </a:ext>
            </a:extLst>
          </p:cNvPr>
          <p:cNvSpPr txBox="1"/>
          <p:nvPr/>
        </p:nvSpPr>
        <p:spPr>
          <a:xfrm>
            <a:off x="342900" y="251207"/>
            <a:ext cx="11506200" cy="6355586"/>
          </a:xfrm>
          <a:prstGeom prst="rect">
            <a:avLst/>
          </a:prstGeom>
          <a:noFill/>
        </p:spPr>
        <p:txBody>
          <a:bodyPr wrap="square" rtlCol="0">
            <a:spAutoFit/>
          </a:bodyPr>
          <a:lstStyle/>
          <a:p>
            <a:r>
              <a:rPr lang="en-US" sz="3100" b="1" dirty="0">
                <a:solidFill>
                  <a:srgbClr val="FFC000"/>
                </a:solidFill>
              </a:rPr>
              <a:t>New International Version</a:t>
            </a:r>
          </a:p>
          <a:p>
            <a:r>
              <a:rPr lang="en-US" sz="3100" dirty="0">
                <a:solidFill>
                  <a:srgbClr val="FFC000"/>
                </a:solidFill>
              </a:rPr>
              <a:t>"After that, in my vision at night I looked, and there before me was a fourth beast--terrifying and frightening and very powerful. It had large iron teeth; it crushed and devoured its victims and trampled underfoot whatever was left. It was different from all </a:t>
            </a:r>
          </a:p>
          <a:p>
            <a:r>
              <a:rPr lang="en-US" sz="3100" dirty="0">
                <a:solidFill>
                  <a:srgbClr val="FFC000"/>
                </a:solidFill>
              </a:rPr>
              <a:t>the </a:t>
            </a:r>
            <a:r>
              <a:rPr lang="en-US" sz="3600" b="1" i="1" dirty="0">
                <a:solidFill>
                  <a:srgbClr val="FFFF00"/>
                </a:solidFill>
              </a:rPr>
              <a:t>former beasts</a:t>
            </a:r>
            <a:r>
              <a:rPr lang="en-US" sz="3100" dirty="0">
                <a:solidFill>
                  <a:srgbClr val="FFC000"/>
                </a:solidFill>
              </a:rPr>
              <a:t>, and it had ten horns.</a:t>
            </a:r>
          </a:p>
          <a:p>
            <a:endParaRPr lang="en-US" sz="3000" dirty="0">
              <a:solidFill>
                <a:srgbClr val="FFC000"/>
              </a:solidFill>
            </a:endParaRPr>
          </a:p>
          <a:p>
            <a:r>
              <a:rPr lang="en-US" sz="3000" b="1" dirty="0">
                <a:solidFill>
                  <a:srgbClr val="FFC000"/>
                </a:solidFill>
              </a:rPr>
              <a:t>International Standard Version</a:t>
            </a:r>
          </a:p>
          <a:p>
            <a:r>
              <a:rPr lang="en-US" sz="3000" dirty="0">
                <a:solidFill>
                  <a:srgbClr val="FFC000"/>
                </a:solidFill>
              </a:rPr>
              <a:t>"After this, I continued to observe the night visions. And look!—there was a fourth awe-inspiring, terrifying, and viciously strong animal! It had large, iron teeth. It devoured and crushed things, </a:t>
            </a:r>
          </a:p>
          <a:p>
            <a:r>
              <a:rPr lang="en-US" sz="3000" dirty="0">
                <a:solidFill>
                  <a:srgbClr val="FFC000"/>
                </a:solidFill>
              </a:rPr>
              <a:t>and trampled under its feet whatever remained. Different from </a:t>
            </a:r>
          </a:p>
          <a:p>
            <a:r>
              <a:rPr lang="en-US" sz="3000" dirty="0">
                <a:solidFill>
                  <a:srgbClr val="FFC000"/>
                </a:solidFill>
              </a:rPr>
              <a:t>all of the other </a:t>
            </a:r>
            <a:r>
              <a:rPr lang="en-US" sz="3600" b="1" i="1" dirty="0">
                <a:solidFill>
                  <a:srgbClr val="FFFF00"/>
                </a:solidFill>
              </a:rPr>
              <a:t>previous animals</a:t>
            </a:r>
            <a:r>
              <a:rPr lang="en-US" sz="3000" dirty="0">
                <a:solidFill>
                  <a:srgbClr val="FFC000"/>
                </a:solidFill>
              </a:rPr>
              <a:t>, it had ten horns.</a:t>
            </a:r>
          </a:p>
        </p:txBody>
      </p:sp>
    </p:spTree>
    <p:extLst>
      <p:ext uri="{BB962C8B-B14F-4D97-AF65-F5344CB8AC3E}">
        <p14:creationId xmlns:p14="http://schemas.microsoft.com/office/powerpoint/2010/main" val="133902889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342900" y="421100"/>
            <a:ext cx="115062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 committee members translating these </a:t>
            </a:r>
            <a:r>
              <a:rPr lang="en-US" altLang="en-US" sz="4800" b="1" dirty="0">
                <a:solidFill>
                  <a:srgbClr val="92D050"/>
                </a:solidFill>
              </a:rPr>
              <a:t>International </a:t>
            </a:r>
            <a:r>
              <a:rPr lang="en-US" altLang="en-US" sz="4800" dirty="0">
                <a:solidFill>
                  <a:srgbClr val="FFC000"/>
                </a:solidFill>
              </a:rPr>
              <a:t>versions were highly intelligent and very learned men. They were scholars in Greek and Hebrew. Why did they deliberately avoid translating the word </a:t>
            </a:r>
            <a:r>
              <a:rPr lang="en-US" altLang="en-US" sz="4800" b="1" i="1" dirty="0">
                <a:solidFill>
                  <a:srgbClr val="FFFF00"/>
                </a:solidFill>
              </a:rPr>
              <a:t>“</a:t>
            </a:r>
            <a:r>
              <a:rPr lang="en-US" altLang="en-US" sz="4800" b="1" i="1" dirty="0" err="1">
                <a:solidFill>
                  <a:srgbClr val="FFFF00"/>
                </a:solidFill>
              </a:rPr>
              <a:t>qodam</a:t>
            </a:r>
            <a:r>
              <a:rPr lang="en-US" altLang="en-US" sz="4800" b="1" i="1" dirty="0">
                <a:solidFill>
                  <a:srgbClr val="FFFF00"/>
                </a:solidFill>
              </a:rPr>
              <a:t>” </a:t>
            </a:r>
            <a:r>
              <a:rPr lang="en-US" altLang="en-US" sz="4800" dirty="0">
                <a:solidFill>
                  <a:srgbClr val="FFC000"/>
                </a:solidFill>
              </a:rPr>
              <a:t>faithfully and unambiguously in a straightforward way as </a:t>
            </a:r>
            <a:r>
              <a:rPr lang="en-US" altLang="en-US" sz="4800" b="1" i="1" dirty="0">
                <a:solidFill>
                  <a:srgbClr val="FFFF00"/>
                </a:solidFill>
              </a:rPr>
              <a:t>“in the presence of” </a:t>
            </a:r>
            <a:r>
              <a:rPr lang="en-US" altLang="en-US" sz="4800" dirty="0">
                <a:solidFill>
                  <a:srgbClr val="FFC000"/>
                </a:solidFill>
              </a:rPr>
              <a:t>or</a:t>
            </a:r>
            <a:r>
              <a:rPr lang="en-US" altLang="en-US" sz="4800" b="1" i="1" dirty="0">
                <a:solidFill>
                  <a:srgbClr val="FFFF00"/>
                </a:solidFill>
              </a:rPr>
              <a:t> “in front of?</a:t>
            </a:r>
          </a:p>
          <a:p>
            <a:pPr algn="ctr" eaLnBrk="1" hangingPunct="1">
              <a:spcBef>
                <a:spcPct val="0"/>
              </a:spcBef>
              <a:buFontTx/>
              <a:buNone/>
            </a:pPr>
            <a:r>
              <a:rPr lang="en-US" altLang="en-US" sz="4800" dirty="0">
                <a:solidFill>
                  <a:srgbClr val="FFC000"/>
                </a:solidFill>
              </a:rPr>
              <a:t>This is very strange, even surreal.</a:t>
            </a:r>
            <a:r>
              <a:rPr lang="en-US" altLang="en-US" sz="4800" dirty="0">
                <a:solidFill>
                  <a:srgbClr val="FFFF00"/>
                </a:solidFill>
              </a:rPr>
              <a:t> </a:t>
            </a:r>
          </a:p>
        </p:txBody>
      </p:sp>
    </p:spTree>
    <p:extLst>
      <p:ext uri="{BB962C8B-B14F-4D97-AF65-F5344CB8AC3E}">
        <p14:creationId xmlns:p14="http://schemas.microsoft.com/office/powerpoint/2010/main" val="253641200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53B29E-2671-4530-880F-3514F8BCA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48" y="1019175"/>
            <a:ext cx="6049492" cy="4819650"/>
          </a:xfrm>
          <a:prstGeom prst="rect">
            <a:avLst/>
          </a:prstGeom>
        </p:spPr>
      </p:pic>
      <p:pic>
        <p:nvPicPr>
          <p:cNvPr id="7170" name="Picture 2" descr="Related image">
            <a:extLst>
              <a:ext uri="{FF2B5EF4-FFF2-40B4-BE49-F238E27FC236}">
                <a16:creationId xmlns:a16="http://schemas.microsoft.com/office/drawing/2014/main" id="{35059730-BAD2-486C-83A6-8E8F78D36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24402">
            <a:off x="6174078" y="386211"/>
            <a:ext cx="5048509" cy="6643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13806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
          <p:cNvSpPr>
            <a:spLocks noChangeArrowheads="1"/>
          </p:cNvSpPr>
          <p:nvPr/>
        </p:nvSpPr>
        <p:spPr bwMode="auto">
          <a:xfrm>
            <a:off x="438150" y="790432"/>
            <a:ext cx="1131570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So finally, after all that, here we have the true latter day situation of the </a:t>
            </a:r>
            <a:r>
              <a:rPr lang="en-US" altLang="en-US" sz="4800" dirty="0">
                <a:solidFill>
                  <a:srgbClr val="FFFF00"/>
                </a:solidFill>
              </a:rPr>
              <a:t>first three beasts</a:t>
            </a:r>
            <a:r>
              <a:rPr lang="en-US" altLang="en-US" sz="4800" dirty="0">
                <a:solidFill>
                  <a:srgbClr val="FFC000"/>
                </a:solidFill>
              </a:rPr>
              <a:t>. They are standing there</a:t>
            </a:r>
            <a:r>
              <a:rPr lang="en-US" altLang="en-US" sz="4800" b="1" i="1" dirty="0">
                <a:solidFill>
                  <a:srgbClr val="FFFF00"/>
                </a:solidFill>
              </a:rPr>
              <a:t> “in front of” </a:t>
            </a:r>
            <a:r>
              <a:rPr lang="en-US" altLang="en-US" sz="4800" dirty="0">
                <a:solidFill>
                  <a:srgbClr val="FFC000"/>
                </a:solidFill>
              </a:rPr>
              <a:t>or </a:t>
            </a:r>
            <a:r>
              <a:rPr lang="en-US" altLang="en-US" sz="4800" b="1" i="1" dirty="0">
                <a:solidFill>
                  <a:srgbClr val="FFFF00"/>
                </a:solidFill>
              </a:rPr>
              <a:t>“in the presence of” </a:t>
            </a:r>
            <a:r>
              <a:rPr lang="en-US" altLang="en-US" sz="4800" dirty="0">
                <a:solidFill>
                  <a:srgbClr val="FFC000"/>
                </a:solidFill>
              </a:rPr>
              <a:t>the</a:t>
            </a:r>
            <a:r>
              <a:rPr lang="en-US" altLang="en-US" sz="4800" b="1" i="1" dirty="0">
                <a:solidFill>
                  <a:srgbClr val="FFC000"/>
                </a:solidFill>
              </a:rPr>
              <a:t> </a:t>
            </a:r>
            <a:r>
              <a:rPr lang="en-US" altLang="en-US" sz="4800" dirty="0">
                <a:solidFill>
                  <a:srgbClr val="FFC000"/>
                </a:solidFill>
              </a:rPr>
              <a:t>ten horned beast of the </a:t>
            </a:r>
            <a:r>
              <a:rPr lang="en-US" altLang="en-US" sz="4800" b="1" i="1" dirty="0">
                <a:solidFill>
                  <a:srgbClr val="FFFF00"/>
                </a:solidFill>
              </a:rPr>
              <a:t>New World Order</a:t>
            </a:r>
            <a:r>
              <a:rPr lang="en-US" altLang="en-US" sz="4800" dirty="0">
                <a:solidFill>
                  <a:srgbClr val="FFFF00"/>
                </a:solidFill>
              </a:rPr>
              <a:t>.</a:t>
            </a:r>
            <a:r>
              <a:rPr lang="en-US" altLang="en-US" sz="4800" dirty="0">
                <a:solidFill>
                  <a:srgbClr val="FFC000"/>
                </a:solidFill>
              </a:rPr>
              <a:t> They are right there in the </a:t>
            </a:r>
            <a:r>
              <a:rPr lang="en-US" altLang="en-US" sz="4800" dirty="0">
                <a:solidFill>
                  <a:srgbClr val="FFFF00"/>
                </a:solidFill>
              </a:rPr>
              <a:t>same </a:t>
            </a:r>
            <a:r>
              <a:rPr lang="en-US" altLang="en-US" sz="4800" b="1" i="1" dirty="0">
                <a:solidFill>
                  <a:srgbClr val="FFFF00"/>
                </a:solidFill>
              </a:rPr>
              <a:t>latter day time period</a:t>
            </a:r>
            <a:r>
              <a:rPr lang="en-US" altLang="en-US" sz="4800" dirty="0">
                <a:solidFill>
                  <a:srgbClr val="FFFF00"/>
                </a:solidFill>
              </a:rPr>
              <a:t>, </a:t>
            </a:r>
            <a:r>
              <a:rPr lang="en-US" altLang="en-US" sz="4800" dirty="0">
                <a:solidFill>
                  <a:srgbClr val="FFC000"/>
                </a:solidFill>
              </a:rPr>
              <a:t>and</a:t>
            </a:r>
            <a:r>
              <a:rPr lang="en-US" altLang="en-US" sz="4800" dirty="0">
                <a:solidFill>
                  <a:srgbClr val="FFFF00"/>
                </a:solidFill>
              </a:rPr>
              <a:t> </a:t>
            </a:r>
            <a:r>
              <a:rPr lang="en-US" altLang="en-US" sz="4800" b="1" i="1" dirty="0">
                <a:solidFill>
                  <a:srgbClr val="FFFF00"/>
                </a:solidFill>
              </a:rPr>
              <a:t>in company with</a:t>
            </a:r>
            <a:r>
              <a:rPr lang="en-US" altLang="en-US" sz="4800" b="1" i="1" dirty="0">
                <a:solidFill>
                  <a:srgbClr val="FFC000"/>
                </a:solidFill>
              </a:rPr>
              <a:t> </a:t>
            </a:r>
            <a:r>
              <a:rPr lang="en-US" altLang="en-US" sz="4800" dirty="0">
                <a:solidFill>
                  <a:srgbClr val="FFC000"/>
                </a:solidFill>
              </a:rPr>
              <a:t>that </a:t>
            </a:r>
            <a:r>
              <a:rPr lang="en-US" altLang="en-US" sz="4800" b="1" i="1" dirty="0">
                <a:solidFill>
                  <a:srgbClr val="FFFF00"/>
                </a:solidFill>
              </a:rPr>
              <a:t>fourth beast</a:t>
            </a:r>
            <a:r>
              <a:rPr lang="en-US" altLang="en-US" sz="4800" dirty="0">
                <a:solidFill>
                  <a:srgbClr val="FFFF00"/>
                </a:solidFill>
              </a:rPr>
              <a:t>. </a:t>
            </a:r>
          </a:p>
        </p:txBody>
      </p:sp>
    </p:spTree>
    <p:extLst>
      <p:ext uri="{BB962C8B-B14F-4D97-AF65-F5344CB8AC3E}">
        <p14:creationId xmlns:p14="http://schemas.microsoft.com/office/powerpoint/2010/main" val="346533100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08425" y="2307275"/>
            <a:ext cx="2769054"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Lion</a:t>
            </a:r>
          </a:p>
        </p:txBody>
      </p:sp>
      <p:sp>
        <p:nvSpPr>
          <p:cNvPr id="4" name="Rectangle 3"/>
          <p:cNvSpPr/>
          <p:nvPr/>
        </p:nvSpPr>
        <p:spPr>
          <a:xfrm>
            <a:off x="3208416" y="3835882"/>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Bear</a:t>
            </a:r>
          </a:p>
        </p:txBody>
      </p:sp>
      <p:sp>
        <p:nvSpPr>
          <p:cNvPr id="5" name="Rectangle 4"/>
          <p:cNvSpPr/>
          <p:nvPr/>
        </p:nvSpPr>
        <p:spPr>
          <a:xfrm>
            <a:off x="3281879" y="4619095"/>
            <a:ext cx="2895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Leopard</a:t>
            </a:r>
          </a:p>
        </p:txBody>
      </p:sp>
      <p:sp>
        <p:nvSpPr>
          <p:cNvPr id="6" name="Rectangle 5"/>
          <p:cNvSpPr/>
          <p:nvPr/>
        </p:nvSpPr>
        <p:spPr>
          <a:xfrm>
            <a:off x="3211729" y="3065377"/>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Eagle’s wings</a:t>
            </a:r>
          </a:p>
        </p:txBody>
      </p:sp>
      <p:sp>
        <p:nvSpPr>
          <p:cNvPr id="7" name="Rectangle 6"/>
          <p:cNvSpPr/>
          <p:nvPr/>
        </p:nvSpPr>
        <p:spPr>
          <a:xfrm>
            <a:off x="8352716" y="3349692"/>
            <a:ext cx="2769054" cy="1334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Fourth</a:t>
            </a:r>
          </a:p>
          <a:p>
            <a:pPr algn="ctr"/>
            <a:r>
              <a:rPr lang="en-US" sz="4000" b="1" dirty="0">
                <a:solidFill>
                  <a:srgbClr val="FFC000"/>
                </a:solidFill>
              </a:rPr>
              <a:t>NWO Beast</a:t>
            </a:r>
          </a:p>
        </p:txBody>
      </p:sp>
      <p:sp>
        <p:nvSpPr>
          <p:cNvPr id="8" name="TextBox 7"/>
          <p:cNvSpPr txBox="1"/>
          <p:nvPr/>
        </p:nvSpPr>
        <p:spPr>
          <a:xfrm>
            <a:off x="6630419" y="2616480"/>
            <a:ext cx="1468672" cy="2800767"/>
          </a:xfrm>
          <a:prstGeom prst="rect">
            <a:avLst/>
          </a:prstGeom>
          <a:noFill/>
        </p:spPr>
        <p:txBody>
          <a:bodyPr wrap="none" rtlCol="0">
            <a:spAutoFit/>
          </a:bodyPr>
          <a:lstStyle/>
          <a:p>
            <a:pPr algn="ctr"/>
            <a:r>
              <a:rPr lang="en-US" sz="4400" dirty="0">
                <a:solidFill>
                  <a:schemeClr val="bg1"/>
                </a:solidFill>
              </a:rPr>
              <a:t>are</a:t>
            </a:r>
          </a:p>
          <a:p>
            <a:pPr algn="ctr"/>
            <a:r>
              <a:rPr lang="en-US" sz="4400" b="1" i="1" dirty="0">
                <a:solidFill>
                  <a:schemeClr val="bg1"/>
                </a:solidFill>
              </a:rPr>
              <a:t>“in</a:t>
            </a:r>
          </a:p>
          <a:p>
            <a:pPr algn="ctr"/>
            <a:r>
              <a:rPr lang="en-US" sz="4400" b="1" i="1" dirty="0">
                <a:solidFill>
                  <a:schemeClr val="bg1"/>
                </a:solidFill>
              </a:rPr>
              <a:t>front</a:t>
            </a:r>
          </a:p>
          <a:p>
            <a:pPr algn="ctr"/>
            <a:r>
              <a:rPr lang="en-US" sz="4400" b="1" i="1" dirty="0">
                <a:solidFill>
                  <a:schemeClr val="bg1"/>
                </a:solidFill>
              </a:rPr>
              <a:t>of“</a:t>
            </a:r>
          </a:p>
        </p:txBody>
      </p:sp>
      <p:sp>
        <p:nvSpPr>
          <p:cNvPr id="9" name="TextBox 8"/>
          <p:cNvSpPr txBox="1"/>
          <p:nvPr/>
        </p:nvSpPr>
        <p:spPr>
          <a:xfrm>
            <a:off x="228600" y="179457"/>
            <a:ext cx="11734800" cy="1384995"/>
          </a:xfrm>
          <a:prstGeom prst="rect">
            <a:avLst/>
          </a:prstGeom>
          <a:solidFill>
            <a:schemeClr val="tx2">
              <a:lumMod val="50000"/>
            </a:schemeClr>
          </a:solidFill>
        </p:spPr>
        <p:txBody>
          <a:bodyPr wrap="square" rtlCol="0">
            <a:spAutoFit/>
          </a:bodyPr>
          <a:lstStyle/>
          <a:p>
            <a:pPr algn="ctr"/>
            <a:r>
              <a:rPr lang="en-US" sz="4200" dirty="0">
                <a:solidFill>
                  <a:srgbClr val="FFC000"/>
                </a:solidFill>
              </a:rPr>
              <a:t>The </a:t>
            </a:r>
            <a:r>
              <a:rPr lang="en-US" sz="4200" i="1" dirty="0">
                <a:solidFill>
                  <a:srgbClr val="FFC000"/>
                </a:solidFill>
              </a:rPr>
              <a:t>first three beasts</a:t>
            </a:r>
            <a:r>
              <a:rPr lang="en-US" sz="4200" dirty="0">
                <a:solidFill>
                  <a:srgbClr val="FFC000"/>
                </a:solidFill>
              </a:rPr>
              <a:t>, symbolizing </a:t>
            </a:r>
            <a:r>
              <a:rPr lang="en-US" sz="4200" b="1" i="1" dirty="0">
                <a:solidFill>
                  <a:srgbClr val="FFFF00"/>
                </a:solidFill>
              </a:rPr>
              <a:t>five nations </a:t>
            </a:r>
            <a:r>
              <a:rPr lang="en-US" sz="4200" dirty="0">
                <a:solidFill>
                  <a:srgbClr val="FFC000"/>
                </a:solidFill>
              </a:rPr>
              <a:t>are standing there </a:t>
            </a:r>
            <a:r>
              <a:rPr lang="en-US" sz="4200" b="1" i="1" dirty="0">
                <a:solidFill>
                  <a:srgbClr val="FFFF00"/>
                </a:solidFill>
              </a:rPr>
              <a:t>“in front of” </a:t>
            </a:r>
            <a:r>
              <a:rPr lang="en-US" sz="4200" dirty="0">
                <a:solidFill>
                  <a:srgbClr val="FFC000"/>
                </a:solidFill>
              </a:rPr>
              <a:t>the fourth beast.</a:t>
            </a:r>
          </a:p>
        </p:txBody>
      </p:sp>
      <p:sp>
        <p:nvSpPr>
          <p:cNvPr id="10" name="Rectangle: Rounded Corners 9">
            <a:extLst>
              <a:ext uri="{FF2B5EF4-FFF2-40B4-BE49-F238E27FC236}">
                <a16:creationId xmlns:a16="http://schemas.microsoft.com/office/drawing/2014/main" id="{58DB623E-FD95-4100-8699-6FC93119C123}"/>
              </a:ext>
            </a:extLst>
          </p:cNvPr>
          <p:cNvSpPr/>
          <p:nvPr/>
        </p:nvSpPr>
        <p:spPr>
          <a:xfrm>
            <a:off x="2362200" y="1816459"/>
            <a:ext cx="9299916" cy="47407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A50031-D638-4537-8330-3A431DC48EFA}"/>
              </a:ext>
            </a:extLst>
          </p:cNvPr>
          <p:cNvSpPr/>
          <p:nvPr/>
        </p:nvSpPr>
        <p:spPr>
          <a:xfrm>
            <a:off x="2969031" y="5389600"/>
            <a:ext cx="3219186"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Wings of Fowl</a:t>
            </a:r>
          </a:p>
        </p:txBody>
      </p:sp>
    </p:spTree>
    <p:extLst>
      <p:ext uri="{BB962C8B-B14F-4D97-AF65-F5344CB8AC3E}">
        <p14:creationId xmlns:p14="http://schemas.microsoft.com/office/powerpoint/2010/main" val="404358595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03778" name="Rectangle 1"/>
          <p:cNvSpPr>
            <a:spLocks noChangeArrowheads="1"/>
          </p:cNvSpPr>
          <p:nvPr/>
        </p:nvSpPr>
        <p:spPr bwMode="auto">
          <a:xfrm>
            <a:off x="304800" y="328767"/>
            <a:ext cx="115824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600" dirty="0">
                <a:solidFill>
                  <a:srgbClr val="FFC000"/>
                </a:solidFill>
              </a:rPr>
              <a:t>Yes, they are </a:t>
            </a:r>
          </a:p>
          <a:p>
            <a:pPr algn="ctr" eaLnBrk="1" hangingPunct="1">
              <a:spcBef>
                <a:spcPct val="0"/>
              </a:spcBef>
              <a:buNone/>
            </a:pPr>
            <a:r>
              <a:rPr lang="en-US" altLang="en-US" sz="6600" b="1" i="1" dirty="0">
                <a:solidFill>
                  <a:srgbClr val="FFFF00"/>
                </a:solidFill>
              </a:rPr>
              <a:t>“in company with” </a:t>
            </a:r>
          </a:p>
          <a:p>
            <a:pPr algn="ctr" eaLnBrk="1" hangingPunct="1">
              <a:spcBef>
                <a:spcPct val="0"/>
              </a:spcBef>
              <a:buFontTx/>
              <a:buNone/>
            </a:pPr>
            <a:r>
              <a:rPr lang="en-US" altLang="en-US" sz="6600" dirty="0">
                <a:solidFill>
                  <a:srgbClr val="FFC000"/>
                </a:solidFill>
              </a:rPr>
              <a:t>the fourth beast. Just what sort of relationships are involved here is still in the mystery. We will find out as holy history unfolds.</a:t>
            </a:r>
          </a:p>
        </p:txBody>
      </p:sp>
    </p:spTree>
    <p:extLst>
      <p:ext uri="{BB962C8B-B14F-4D97-AF65-F5344CB8AC3E}">
        <p14:creationId xmlns:p14="http://schemas.microsoft.com/office/powerpoint/2010/main" val="385149706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5" y="152401"/>
            <a:ext cx="9939337" cy="652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TextBox 8"/>
          <p:cNvSpPr txBox="1">
            <a:spLocks noChangeArrowheads="1"/>
          </p:cNvSpPr>
          <p:nvPr/>
        </p:nvSpPr>
        <p:spPr bwMode="auto">
          <a:xfrm>
            <a:off x="6781801" y="304801"/>
            <a:ext cx="374140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600">
                <a:solidFill>
                  <a:srgbClr val="FFFF00"/>
                </a:solidFill>
              </a:rPr>
              <a:t>New World Order</a:t>
            </a:r>
          </a:p>
          <a:p>
            <a:r>
              <a:rPr lang="en-US" altLang="en-US" sz="3600">
                <a:solidFill>
                  <a:srgbClr val="FFFF00"/>
                </a:solidFill>
              </a:rPr>
              <a:t>4</a:t>
            </a:r>
            <a:r>
              <a:rPr lang="en-US" altLang="en-US" sz="3600" baseline="30000">
                <a:solidFill>
                  <a:srgbClr val="FFFF00"/>
                </a:solidFill>
              </a:rPr>
              <a:t>th</a:t>
            </a:r>
            <a:r>
              <a:rPr lang="en-US" altLang="en-US" sz="3600">
                <a:solidFill>
                  <a:srgbClr val="FFFF00"/>
                </a:solidFill>
              </a:rPr>
              <a:t> Beast System</a:t>
            </a:r>
          </a:p>
        </p:txBody>
      </p:sp>
      <p:sp>
        <p:nvSpPr>
          <p:cNvPr id="89092" name="TextBox 1"/>
          <p:cNvSpPr txBox="1">
            <a:spLocks noChangeArrowheads="1"/>
          </p:cNvSpPr>
          <p:nvPr/>
        </p:nvSpPr>
        <p:spPr bwMode="auto">
          <a:xfrm>
            <a:off x="1146046" y="5334001"/>
            <a:ext cx="1000786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defRPr/>
            </a:pPr>
            <a:r>
              <a:rPr lang="en-US" altLang="en-US" sz="3600" dirty="0">
                <a:solidFill>
                  <a:schemeClr val="accent6">
                    <a:lumMod val="20000"/>
                    <a:lumOff val="80000"/>
                  </a:schemeClr>
                </a:solidFill>
              </a:rPr>
              <a:t>The first three powers of Daniel 7 are </a:t>
            </a:r>
            <a:r>
              <a:rPr lang="en-US" altLang="en-US" sz="3600" b="1" i="1" dirty="0">
                <a:solidFill>
                  <a:srgbClr val="FFFF00"/>
                </a:solidFill>
              </a:rPr>
              <a:t>“</a:t>
            </a:r>
            <a:r>
              <a:rPr lang="en-US" altLang="en-US" sz="3600" b="1" i="1" dirty="0" err="1">
                <a:solidFill>
                  <a:srgbClr val="FFFF00"/>
                </a:solidFill>
              </a:rPr>
              <a:t>qodam</a:t>
            </a:r>
            <a:r>
              <a:rPr lang="en-US" altLang="en-US" sz="3600" b="1" i="1" dirty="0">
                <a:solidFill>
                  <a:srgbClr val="FFFF00"/>
                </a:solidFill>
              </a:rPr>
              <a:t>” </a:t>
            </a:r>
          </a:p>
          <a:p>
            <a:pPr algn="ctr">
              <a:defRPr/>
            </a:pPr>
            <a:r>
              <a:rPr lang="en-US" altLang="en-US" sz="3600" dirty="0">
                <a:solidFill>
                  <a:schemeClr val="bg1"/>
                </a:solidFill>
              </a:rPr>
              <a:t>i.e.  </a:t>
            </a:r>
            <a:r>
              <a:rPr lang="en-US" altLang="en-US" sz="3600" b="1" i="1" dirty="0">
                <a:solidFill>
                  <a:srgbClr val="FFFF00"/>
                </a:solidFill>
              </a:rPr>
              <a:t>“in the presence of” </a:t>
            </a:r>
            <a:r>
              <a:rPr lang="en-US" altLang="en-US" sz="3600" dirty="0">
                <a:solidFill>
                  <a:schemeClr val="accent6">
                    <a:lumMod val="20000"/>
                    <a:lumOff val="80000"/>
                  </a:schemeClr>
                </a:solidFill>
              </a:rPr>
              <a:t>the fourth beast.</a:t>
            </a:r>
          </a:p>
        </p:txBody>
      </p:sp>
      <p:cxnSp>
        <p:nvCxnSpPr>
          <p:cNvPr id="4" name="Straight Arrow Connector 3"/>
          <p:cNvCxnSpPr>
            <a:cxnSpLocks/>
          </p:cNvCxnSpPr>
          <p:nvPr/>
        </p:nvCxnSpPr>
        <p:spPr>
          <a:xfrm flipH="1" flipV="1">
            <a:off x="7162804" y="1761465"/>
            <a:ext cx="990596" cy="676935"/>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V="1">
            <a:off x="3962400" y="1794677"/>
            <a:ext cx="2118674" cy="1157376"/>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flipV="1">
            <a:off x="5771185" y="2310706"/>
            <a:ext cx="401015" cy="1049329"/>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4808" name="TextBox 1"/>
          <p:cNvSpPr txBox="1">
            <a:spLocks noChangeArrowheads="1"/>
          </p:cNvSpPr>
          <p:nvPr/>
        </p:nvSpPr>
        <p:spPr bwMode="auto">
          <a:xfrm>
            <a:off x="1219200" y="185739"/>
            <a:ext cx="3356680"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600" i="1">
                <a:solidFill>
                  <a:srgbClr val="FFFF00"/>
                </a:solidFill>
              </a:rPr>
              <a:t>Heb.</a:t>
            </a:r>
            <a:r>
              <a:rPr lang="en-US" altLang="en-US" sz="3600" b="1" i="1">
                <a:solidFill>
                  <a:srgbClr val="FFFF00"/>
                </a:solidFill>
              </a:rPr>
              <a:t> “qodam”</a:t>
            </a:r>
          </a:p>
          <a:p>
            <a:r>
              <a:rPr lang="en-US" altLang="en-US" sz="3600" i="1">
                <a:solidFill>
                  <a:srgbClr val="FFFF00"/>
                </a:solidFill>
              </a:rPr>
              <a:t>Strong’s H6925</a:t>
            </a:r>
          </a:p>
        </p:txBody>
      </p:sp>
      <p:sp>
        <p:nvSpPr>
          <p:cNvPr id="2" name="Oval 1">
            <a:extLst>
              <a:ext uri="{FF2B5EF4-FFF2-40B4-BE49-F238E27FC236}">
                <a16:creationId xmlns:a16="http://schemas.microsoft.com/office/drawing/2014/main" id="{3117A5CE-CE15-417E-AE13-3763748A0EC1}"/>
              </a:ext>
            </a:extLst>
          </p:cNvPr>
          <p:cNvSpPr/>
          <p:nvPr/>
        </p:nvSpPr>
        <p:spPr>
          <a:xfrm>
            <a:off x="5317864" y="3443465"/>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1</a:t>
            </a:r>
          </a:p>
        </p:txBody>
      </p:sp>
      <p:sp>
        <p:nvSpPr>
          <p:cNvPr id="10" name="Oval 9">
            <a:extLst>
              <a:ext uri="{FF2B5EF4-FFF2-40B4-BE49-F238E27FC236}">
                <a16:creationId xmlns:a16="http://schemas.microsoft.com/office/drawing/2014/main" id="{33034BA9-304A-455C-9D52-327E6D84D557}"/>
              </a:ext>
            </a:extLst>
          </p:cNvPr>
          <p:cNvSpPr/>
          <p:nvPr/>
        </p:nvSpPr>
        <p:spPr>
          <a:xfrm>
            <a:off x="8153400" y="2371065"/>
            <a:ext cx="603166" cy="6119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2</a:t>
            </a:r>
          </a:p>
        </p:txBody>
      </p:sp>
      <p:sp>
        <p:nvSpPr>
          <p:cNvPr id="11" name="Oval 10">
            <a:extLst>
              <a:ext uri="{FF2B5EF4-FFF2-40B4-BE49-F238E27FC236}">
                <a16:creationId xmlns:a16="http://schemas.microsoft.com/office/drawing/2014/main" id="{0FF086E2-4DF7-4591-8AB4-53E59BF897B0}"/>
              </a:ext>
            </a:extLst>
          </p:cNvPr>
          <p:cNvSpPr/>
          <p:nvPr/>
        </p:nvSpPr>
        <p:spPr>
          <a:xfrm>
            <a:off x="2882019" y="3027556"/>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3</a:t>
            </a:r>
          </a:p>
        </p:txBody>
      </p:sp>
      <p:sp>
        <p:nvSpPr>
          <p:cNvPr id="13" name="Oval 12">
            <a:extLst>
              <a:ext uri="{FF2B5EF4-FFF2-40B4-BE49-F238E27FC236}">
                <a16:creationId xmlns:a16="http://schemas.microsoft.com/office/drawing/2014/main" id="{7FBF263C-C9B8-4D80-A9EA-724BD615BB97}"/>
              </a:ext>
            </a:extLst>
          </p:cNvPr>
          <p:cNvSpPr/>
          <p:nvPr/>
        </p:nvSpPr>
        <p:spPr>
          <a:xfrm>
            <a:off x="5328076" y="445308"/>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p>
        </p:txBody>
      </p:sp>
    </p:spTree>
    <p:extLst>
      <p:ext uri="{BB962C8B-B14F-4D97-AF65-F5344CB8AC3E}">
        <p14:creationId xmlns:p14="http://schemas.microsoft.com/office/powerpoint/2010/main" val="250992809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228600" y="144101"/>
            <a:ext cx="11734800" cy="65697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 typeface="Arial" charset="0"/>
              <a:buNone/>
            </a:pPr>
            <a:r>
              <a:rPr lang="en-US" altLang="en-US" sz="6000" dirty="0">
                <a:solidFill>
                  <a:srgbClr val="FFC000"/>
                </a:solidFill>
              </a:rPr>
              <a:t>So if the first three beast kingdoms are </a:t>
            </a:r>
            <a:r>
              <a:rPr lang="en-US" altLang="en-US" sz="6000" b="1" i="1" dirty="0">
                <a:solidFill>
                  <a:srgbClr val="FFFF00"/>
                </a:solidFill>
              </a:rPr>
              <a:t>“in the presence of”</a:t>
            </a:r>
            <a:r>
              <a:rPr lang="en-US" altLang="en-US" sz="6000" dirty="0">
                <a:solidFill>
                  <a:srgbClr val="FFC000"/>
                </a:solidFill>
              </a:rPr>
              <a:t> that fourth beast, the latter day </a:t>
            </a:r>
            <a:r>
              <a:rPr lang="en-US" altLang="en-US" sz="6000" b="1" i="1" dirty="0">
                <a:solidFill>
                  <a:srgbClr val="FFFF00"/>
                </a:solidFill>
              </a:rPr>
              <a:t>New World Order beast, </a:t>
            </a:r>
            <a:r>
              <a:rPr lang="en-US" altLang="en-US" sz="6000" dirty="0">
                <a:solidFill>
                  <a:srgbClr val="FFC000"/>
                </a:solidFill>
              </a:rPr>
              <a:t>then there is only </a:t>
            </a:r>
          </a:p>
          <a:p>
            <a:pPr algn="ctr" eaLnBrk="1" hangingPunct="1">
              <a:spcBef>
                <a:spcPct val="0"/>
              </a:spcBef>
              <a:buFont typeface="Arial" charset="0"/>
              <a:buNone/>
            </a:pPr>
            <a:r>
              <a:rPr lang="en-US" altLang="en-US" sz="6000" dirty="0">
                <a:solidFill>
                  <a:srgbClr val="FFC000"/>
                </a:solidFill>
              </a:rPr>
              <a:t>one conclusion we can draw. </a:t>
            </a:r>
          </a:p>
          <a:p>
            <a:pPr algn="ctr" eaLnBrk="1" hangingPunct="1">
              <a:spcBef>
                <a:spcPct val="0"/>
              </a:spcBef>
              <a:buFont typeface="Arial" charset="0"/>
              <a:buNone/>
            </a:pPr>
            <a:r>
              <a:rPr lang="en-US" altLang="en-US" sz="6000" dirty="0">
                <a:solidFill>
                  <a:srgbClr val="FFC000"/>
                </a:solidFill>
              </a:rPr>
              <a:t>These three superpowers are</a:t>
            </a:r>
          </a:p>
          <a:p>
            <a:pPr algn="ctr" eaLnBrk="1" hangingPunct="1">
              <a:spcBef>
                <a:spcPct val="0"/>
              </a:spcBef>
              <a:buFont typeface="Arial" charset="0"/>
              <a:buNone/>
            </a:pPr>
            <a:r>
              <a:rPr lang="en-US" altLang="en-US" sz="6000" b="1" i="1" dirty="0">
                <a:solidFill>
                  <a:srgbClr val="FFFF00"/>
                </a:solidFill>
              </a:rPr>
              <a:t>MODERN DAY NATIONS!</a:t>
            </a:r>
            <a:r>
              <a:rPr lang="en-US" altLang="en-US" sz="6000" b="1" i="1" dirty="0">
                <a:solidFill>
                  <a:srgbClr val="FFC000"/>
                </a:solidFill>
              </a:rPr>
              <a:t> </a:t>
            </a:r>
            <a:r>
              <a:rPr lang="en-US" altLang="en-US" sz="6000" b="1" i="1" dirty="0">
                <a:solidFill>
                  <a:srgbClr val="FF0000"/>
                </a:solidFill>
              </a:rPr>
              <a:t>HELLO! </a:t>
            </a:r>
          </a:p>
        </p:txBody>
      </p:sp>
    </p:spTree>
    <p:extLst>
      <p:ext uri="{BB962C8B-B14F-4D97-AF65-F5344CB8AC3E}">
        <p14:creationId xmlns:p14="http://schemas.microsoft.com/office/powerpoint/2010/main" val="177682509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5" y="152401"/>
            <a:ext cx="9939337" cy="652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TextBox 8"/>
          <p:cNvSpPr txBox="1">
            <a:spLocks noChangeArrowheads="1"/>
          </p:cNvSpPr>
          <p:nvPr/>
        </p:nvSpPr>
        <p:spPr bwMode="auto">
          <a:xfrm>
            <a:off x="6910043" y="304801"/>
            <a:ext cx="3954922"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3600" dirty="0">
                <a:solidFill>
                  <a:srgbClr val="FFFF00"/>
                </a:solidFill>
              </a:rPr>
              <a:t>The 4</a:t>
            </a:r>
            <a:r>
              <a:rPr lang="en-US" altLang="en-US" sz="3600" baseline="30000" dirty="0">
                <a:solidFill>
                  <a:srgbClr val="FFFF00"/>
                </a:solidFill>
              </a:rPr>
              <a:t>th</a:t>
            </a:r>
            <a:r>
              <a:rPr lang="en-US" altLang="en-US" sz="3600" dirty="0">
                <a:solidFill>
                  <a:srgbClr val="FFFF00"/>
                </a:solidFill>
              </a:rPr>
              <a:t> Beast, the </a:t>
            </a:r>
          </a:p>
          <a:p>
            <a:pPr algn="ctr"/>
            <a:r>
              <a:rPr lang="en-US" altLang="en-US" sz="3600" dirty="0">
                <a:solidFill>
                  <a:srgbClr val="FFFF00"/>
                </a:solidFill>
              </a:rPr>
              <a:t>End-time NWO</a:t>
            </a:r>
          </a:p>
        </p:txBody>
      </p:sp>
      <p:sp>
        <p:nvSpPr>
          <p:cNvPr id="208900" name="TextBox 1"/>
          <p:cNvSpPr txBox="1">
            <a:spLocks noChangeArrowheads="1"/>
          </p:cNvSpPr>
          <p:nvPr/>
        </p:nvSpPr>
        <p:spPr bwMode="auto">
          <a:xfrm>
            <a:off x="0" y="5409029"/>
            <a:ext cx="12192000"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p>
            <a:pPr algn="ctr"/>
            <a:r>
              <a:rPr lang="en-US" altLang="en-US" sz="3600" dirty="0">
                <a:solidFill>
                  <a:srgbClr val="FFC000"/>
                </a:solidFill>
              </a:rPr>
              <a:t>The lion, the eagles wings, the bear, and the leopard </a:t>
            </a:r>
          </a:p>
          <a:p>
            <a:pPr algn="ctr"/>
            <a:r>
              <a:rPr lang="en-US" altLang="en-US" sz="3600" b="1" i="1" dirty="0">
                <a:solidFill>
                  <a:srgbClr val="FFFF00"/>
                </a:solidFill>
              </a:rPr>
              <a:t>must</a:t>
            </a:r>
            <a:r>
              <a:rPr lang="en-US" altLang="en-US" sz="3600" dirty="0">
                <a:solidFill>
                  <a:srgbClr val="FFFF00"/>
                </a:solidFill>
              </a:rPr>
              <a:t> </a:t>
            </a:r>
            <a:r>
              <a:rPr lang="en-US" altLang="en-US" sz="3600" dirty="0">
                <a:solidFill>
                  <a:srgbClr val="FFC000"/>
                </a:solidFill>
              </a:rPr>
              <a:t>be in existence today as </a:t>
            </a:r>
            <a:r>
              <a:rPr lang="en-US" altLang="en-US" sz="3600" b="1" i="1" dirty="0">
                <a:solidFill>
                  <a:srgbClr val="FFFF00"/>
                </a:solidFill>
              </a:rPr>
              <a:t>MODERN NATIONS.</a:t>
            </a:r>
          </a:p>
        </p:txBody>
      </p:sp>
      <p:cxnSp>
        <p:nvCxnSpPr>
          <p:cNvPr id="8" name="Straight Arrow Connector 7"/>
          <p:cNvCxnSpPr/>
          <p:nvPr/>
        </p:nvCxnSpPr>
        <p:spPr>
          <a:xfrm flipH="1">
            <a:off x="7086600" y="1438450"/>
            <a:ext cx="747713" cy="133351"/>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5EFC6015-1024-4ABD-8ECD-02A7BF0EC447}"/>
              </a:ext>
            </a:extLst>
          </p:cNvPr>
          <p:cNvSpPr/>
          <p:nvPr/>
        </p:nvSpPr>
        <p:spPr>
          <a:xfrm>
            <a:off x="5638802" y="1370294"/>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p>
        </p:txBody>
      </p:sp>
      <p:sp>
        <p:nvSpPr>
          <p:cNvPr id="10" name="Oval 9">
            <a:extLst>
              <a:ext uri="{FF2B5EF4-FFF2-40B4-BE49-F238E27FC236}">
                <a16:creationId xmlns:a16="http://schemas.microsoft.com/office/drawing/2014/main" id="{1412C6CF-691A-4095-86D8-2E470A8B2519}"/>
              </a:ext>
            </a:extLst>
          </p:cNvPr>
          <p:cNvSpPr/>
          <p:nvPr/>
        </p:nvSpPr>
        <p:spPr>
          <a:xfrm>
            <a:off x="6172201" y="4343400"/>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1</a:t>
            </a:r>
          </a:p>
        </p:txBody>
      </p:sp>
      <p:sp>
        <p:nvSpPr>
          <p:cNvPr id="11" name="Oval 10">
            <a:extLst>
              <a:ext uri="{FF2B5EF4-FFF2-40B4-BE49-F238E27FC236}">
                <a16:creationId xmlns:a16="http://schemas.microsoft.com/office/drawing/2014/main" id="{83562B97-6821-4624-B35F-4FD8FA257EE1}"/>
              </a:ext>
            </a:extLst>
          </p:cNvPr>
          <p:cNvSpPr/>
          <p:nvPr/>
        </p:nvSpPr>
        <p:spPr>
          <a:xfrm>
            <a:off x="8042901" y="2971799"/>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2</a:t>
            </a:r>
          </a:p>
        </p:txBody>
      </p:sp>
      <p:sp>
        <p:nvSpPr>
          <p:cNvPr id="13" name="Oval 12">
            <a:extLst>
              <a:ext uri="{FF2B5EF4-FFF2-40B4-BE49-F238E27FC236}">
                <a16:creationId xmlns:a16="http://schemas.microsoft.com/office/drawing/2014/main" id="{628C047A-E23F-4A1B-9E1B-1DBB28BF2DC9}"/>
              </a:ext>
            </a:extLst>
          </p:cNvPr>
          <p:cNvSpPr/>
          <p:nvPr/>
        </p:nvSpPr>
        <p:spPr>
          <a:xfrm>
            <a:off x="2958974" y="3375026"/>
            <a:ext cx="609600" cy="6096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3</a:t>
            </a:r>
          </a:p>
        </p:txBody>
      </p:sp>
    </p:spTree>
    <p:extLst>
      <p:ext uri="{BB962C8B-B14F-4D97-AF65-F5344CB8AC3E}">
        <p14:creationId xmlns:p14="http://schemas.microsoft.com/office/powerpoint/2010/main" val="37029735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04800" y="544210"/>
            <a:ext cx="1158240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So from our study we are bound to conclude that these three beasts representing major nations </a:t>
            </a:r>
            <a:r>
              <a:rPr lang="en-US" altLang="en-US" sz="4600" b="1" i="1" dirty="0">
                <a:solidFill>
                  <a:srgbClr val="FFFF00"/>
                </a:solidFill>
              </a:rPr>
              <a:t>must be in existence today</a:t>
            </a:r>
            <a:r>
              <a:rPr lang="en-US" altLang="en-US" sz="4600" b="1" i="1" dirty="0">
                <a:solidFill>
                  <a:srgbClr val="FFC000"/>
                </a:solidFill>
              </a:rPr>
              <a:t>.</a:t>
            </a:r>
            <a:r>
              <a:rPr lang="en-US" altLang="en-US" sz="4600" dirty="0">
                <a:solidFill>
                  <a:srgbClr val="FFC000"/>
                </a:solidFill>
              </a:rPr>
              <a:t> The </a:t>
            </a:r>
            <a:r>
              <a:rPr lang="en-US" altLang="en-US" sz="4600" b="1" i="1" dirty="0">
                <a:solidFill>
                  <a:srgbClr val="FFFF00"/>
                </a:solidFill>
              </a:rPr>
              <a:t>lion</a:t>
            </a:r>
            <a:r>
              <a:rPr lang="en-US" altLang="en-US" sz="4600" dirty="0">
                <a:solidFill>
                  <a:srgbClr val="FFC000"/>
                </a:solidFill>
              </a:rPr>
              <a:t> with the </a:t>
            </a:r>
            <a:r>
              <a:rPr lang="en-US" altLang="en-US" sz="4600" b="1" i="1" dirty="0">
                <a:solidFill>
                  <a:srgbClr val="FFFF00"/>
                </a:solidFill>
              </a:rPr>
              <a:t>eagle’s wings</a:t>
            </a:r>
            <a:r>
              <a:rPr lang="en-US" altLang="en-US" sz="4600" dirty="0">
                <a:solidFill>
                  <a:srgbClr val="FFC000"/>
                </a:solidFill>
              </a:rPr>
              <a:t>, the </a:t>
            </a:r>
            <a:r>
              <a:rPr lang="en-US" altLang="en-US" sz="4600" b="1" i="1" dirty="0">
                <a:solidFill>
                  <a:srgbClr val="FFFF00"/>
                </a:solidFill>
              </a:rPr>
              <a:t>bear</a:t>
            </a:r>
            <a:r>
              <a:rPr lang="en-US" altLang="en-US" sz="4600" dirty="0">
                <a:solidFill>
                  <a:srgbClr val="FFC000"/>
                </a:solidFill>
              </a:rPr>
              <a:t>, and the </a:t>
            </a:r>
            <a:r>
              <a:rPr lang="en-US" altLang="en-US" sz="4600" b="1" i="1" dirty="0">
                <a:solidFill>
                  <a:srgbClr val="FFFF00"/>
                </a:solidFill>
              </a:rPr>
              <a:t>leopard</a:t>
            </a:r>
            <a:r>
              <a:rPr lang="en-US" altLang="en-US" sz="4600" dirty="0">
                <a:solidFill>
                  <a:srgbClr val="FFC000"/>
                </a:solidFill>
              </a:rPr>
              <a:t> with the </a:t>
            </a:r>
            <a:r>
              <a:rPr lang="en-US" altLang="en-US" sz="4600" b="1" i="1" dirty="0">
                <a:solidFill>
                  <a:srgbClr val="FFFF00"/>
                </a:solidFill>
              </a:rPr>
              <a:t>four wings of a fowl </a:t>
            </a:r>
            <a:r>
              <a:rPr lang="en-US" altLang="en-US" sz="4600" dirty="0">
                <a:solidFill>
                  <a:srgbClr val="FFC000"/>
                </a:solidFill>
              </a:rPr>
              <a:t>must also continue on into the </a:t>
            </a:r>
            <a:r>
              <a:rPr lang="en-US" altLang="en-US" sz="4600" b="1" i="1" dirty="0">
                <a:solidFill>
                  <a:srgbClr val="FFFF00"/>
                </a:solidFill>
              </a:rPr>
              <a:t>Apocalypse</a:t>
            </a:r>
            <a:r>
              <a:rPr lang="en-US" altLang="en-US" sz="4600" dirty="0">
                <a:solidFill>
                  <a:srgbClr val="FFC000"/>
                </a:solidFill>
              </a:rPr>
              <a:t>. They must be present at the </a:t>
            </a:r>
            <a:r>
              <a:rPr lang="en-US" altLang="en-US" sz="4600" b="1" i="1" dirty="0">
                <a:solidFill>
                  <a:srgbClr val="FFFF00"/>
                </a:solidFill>
              </a:rPr>
              <a:t>Unveiling</a:t>
            </a:r>
            <a:r>
              <a:rPr lang="en-US" altLang="en-US" sz="4600" dirty="0">
                <a:solidFill>
                  <a:srgbClr val="FFC000"/>
                </a:solidFill>
              </a:rPr>
              <a:t>, the </a:t>
            </a:r>
            <a:r>
              <a:rPr lang="en-US" altLang="en-US" sz="4600" b="1" i="1" dirty="0">
                <a:solidFill>
                  <a:srgbClr val="FFFF00"/>
                </a:solidFill>
              </a:rPr>
              <a:t>Revelation</a:t>
            </a:r>
            <a:r>
              <a:rPr lang="en-US" altLang="en-US" sz="4600" dirty="0">
                <a:solidFill>
                  <a:srgbClr val="FFFF00"/>
                </a:solidFill>
              </a:rPr>
              <a:t> </a:t>
            </a:r>
            <a:r>
              <a:rPr lang="en-US" altLang="en-US" sz="4600" b="1" i="1" dirty="0">
                <a:solidFill>
                  <a:srgbClr val="FFFF00"/>
                </a:solidFill>
              </a:rPr>
              <a:t>of Messiah </a:t>
            </a:r>
            <a:r>
              <a:rPr lang="en-US" altLang="en-US" sz="4600" dirty="0">
                <a:solidFill>
                  <a:srgbClr val="FFC000"/>
                </a:solidFill>
              </a:rPr>
              <a:t>at the </a:t>
            </a:r>
            <a:r>
              <a:rPr lang="en-US" altLang="en-US" sz="4600" i="1" dirty="0">
                <a:solidFill>
                  <a:srgbClr val="FFFF00"/>
                </a:solidFill>
              </a:rPr>
              <a:t>consummation of the age</a:t>
            </a:r>
            <a:r>
              <a:rPr lang="en-US" altLang="en-US" sz="4600" dirty="0">
                <a:solidFill>
                  <a:srgbClr val="FFC000"/>
                </a:solidFill>
              </a:rPr>
              <a:t>.</a:t>
            </a:r>
          </a:p>
        </p:txBody>
      </p:sp>
    </p:spTree>
    <p:extLst>
      <p:ext uri="{BB962C8B-B14F-4D97-AF65-F5344CB8AC3E}">
        <p14:creationId xmlns:p14="http://schemas.microsoft.com/office/powerpoint/2010/main" val="5227946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5" y="152401"/>
            <a:ext cx="9939337" cy="652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TextBox 8"/>
          <p:cNvSpPr txBox="1">
            <a:spLocks noChangeArrowheads="1"/>
          </p:cNvSpPr>
          <p:nvPr/>
        </p:nvSpPr>
        <p:spPr bwMode="auto">
          <a:xfrm>
            <a:off x="6781805" y="304801"/>
            <a:ext cx="421140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3600" dirty="0">
                <a:solidFill>
                  <a:srgbClr val="FFFF00"/>
                </a:solidFill>
              </a:rPr>
              <a:t>The End-time NWO</a:t>
            </a:r>
          </a:p>
          <a:p>
            <a:pPr algn="ctr"/>
            <a:r>
              <a:rPr lang="en-US" altLang="en-US" sz="3600" dirty="0">
                <a:solidFill>
                  <a:srgbClr val="FFFF00"/>
                </a:solidFill>
              </a:rPr>
              <a:t>4</a:t>
            </a:r>
            <a:r>
              <a:rPr lang="en-US" altLang="en-US" sz="3600" baseline="30000" dirty="0">
                <a:solidFill>
                  <a:srgbClr val="FFFF00"/>
                </a:solidFill>
              </a:rPr>
              <a:t>th</a:t>
            </a:r>
            <a:r>
              <a:rPr lang="en-US" altLang="en-US" sz="3600" dirty="0">
                <a:solidFill>
                  <a:srgbClr val="FFFF00"/>
                </a:solidFill>
              </a:rPr>
              <a:t> Beast System</a:t>
            </a:r>
          </a:p>
        </p:txBody>
      </p:sp>
      <p:sp>
        <p:nvSpPr>
          <p:cNvPr id="208900" name="TextBox 1"/>
          <p:cNvSpPr txBox="1">
            <a:spLocks noChangeArrowheads="1"/>
          </p:cNvSpPr>
          <p:nvPr/>
        </p:nvSpPr>
        <p:spPr bwMode="auto">
          <a:xfrm>
            <a:off x="0" y="5409029"/>
            <a:ext cx="12192000"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p>
            <a:pPr algn="ctr"/>
            <a:r>
              <a:rPr lang="en-US" altLang="en-US" sz="3600" dirty="0">
                <a:solidFill>
                  <a:srgbClr val="FFFF00"/>
                </a:solidFill>
              </a:rPr>
              <a:t>The lion, the eagles wings, the bear, and the leopard must be in existence today, continuing on to the end of the age.</a:t>
            </a:r>
          </a:p>
        </p:txBody>
      </p:sp>
      <p:cxnSp>
        <p:nvCxnSpPr>
          <p:cNvPr id="4" name="Straight Arrow Connector 3"/>
          <p:cNvCxnSpPr/>
          <p:nvPr/>
        </p:nvCxnSpPr>
        <p:spPr>
          <a:xfrm flipV="1">
            <a:off x="7620001" y="3581400"/>
            <a:ext cx="1062038" cy="17526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3733800" y="3810000"/>
            <a:ext cx="381000" cy="15240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6103938" y="4826000"/>
            <a:ext cx="533400" cy="5334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620002" y="1438276"/>
            <a:ext cx="747713" cy="133351"/>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30581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
          <p:cNvSpPr>
            <a:spLocks noChangeArrowheads="1"/>
          </p:cNvSpPr>
          <p:nvPr/>
        </p:nvSpPr>
        <p:spPr bwMode="auto">
          <a:xfrm>
            <a:off x="304800" y="190267"/>
            <a:ext cx="11658600" cy="647746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In </a:t>
            </a:r>
            <a:r>
              <a:rPr lang="en-US" altLang="en-US" sz="4600" dirty="0">
                <a:solidFill>
                  <a:schemeClr val="bg1"/>
                </a:solidFill>
              </a:rPr>
              <a:t>Daniel 12:4 </a:t>
            </a:r>
            <a:r>
              <a:rPr lang="en-US" altLang="en-US" sz="4600" dirty="0">
                <a:solidFill>
                  <a:srgbClr val="FFC000"/>
                </a:solidFill>
              </a:rPr>
              <a:t>the angel Gabriel tells Daniel that the prophecies he had been given were to be </a:t>
            </a:r>
            <a:r>
              <a:rPr lang="en-US" altLang="en-US" sz="4600" b="1" i="1" dirty="0">
                <a:solidFill>
                  <a:srgbClr val="FFFF00"/>
                </a:solidFill>
              </a:rPr>
              <a:t>closed up and sealed until the time of the end</a:t>
            </a:r>
            <a:r>
              <a:rPr lang="en-US" altLang="en-US" sz="4600" dirty="0">
                <a:solidFill>
                  <a:srgbClr val="FFC000"/>
                </a:solidFill>
              </a:rPr>
              <a:t>. Presumably they will be </a:t>
            </a:r>
            <a:r>
              <a:rPr lang="en-US" altLang="en-US" sz="4600" b="1" i="1" dirty="0">
                <a:solidFill>
                  <a:srgbClr val="FFFF00"/>
                </a:solidFill>
              </a:rPr>
              <a:t>unsealed</a:t>
            </a:r>
            <a:r>
              <a:rPr lang="en-US" altLang="en-US" sz="4600" dirty="0">
                <a:solidFill>
                  <a:srgbClr val="FFC000"/>
                </a:solidFill>
              </a:rPr>
              <a:t> and understood </a:t>
            </a:r>
            <a:r>
              <a:rPr lang="en-US" altLang="en-US" sz="4600" b="1" i="1" dirty="0">
                <a:solidFill>
                  <a:srgbClr val="FFFF00"/>
                </a:solidFill>
              </a:rPr>
              <a:t>in the latter days</a:t>
            </a:r>
            <a:r>
              <a:rPr lang="en-US" altLang="en-US" sz="4600" dirty="0">
                <a:solidFill>
                  <a:srgbClr val="FFC000"/>
                </a:solidFill>
              </a:rPr>
              <a:t>. Is this a little too spooky for us to take in? Just how prepared are we for these portions of the book of Daniel to be unsealed before our eyes, in </a:t>
            </a:r>
            <a:r>
              <a:rPr lang="en-US" altLang="en-US" sz="4600" b="1" i="1" dirty="0">
                <a:solidFill>
                  <a:srgbClr val="FFFF00"/>
                </a:solidFill>
              </a:rPr>
              <a:t>our</a:t>
            </a:r>
            <a:r>
              <a:rPr lang="en-US" altLang="en-US" sz="4600" dirty="0">
                <a:solidFill>
                  <a:srgbClr val="FFC000"/>
                </a:solidFill>
              </a:rPr>
              <a:t> time, even after it was </a:t>
            </a:r>
            <a:r>
              <a:rPr lang="en-US" altLang="en-US" sz="4600" b="1" i="1" dirty="0">
                <a:solidFill>
                  <a:srgbClr val="FFFF00"/>
                </a:solidFill>
              </a:rPr>
              <a:t>sealed up for over 2550 years!?</a:t>
            </a:r>
            <a:r>
              <a:rPr lang="en-US" altLang="en-US" sz="4600" dirty="0">
                <a:solidFill>
                  <a:srgbClr val="FFC000"/>
                </a:solidFill>
              </a:rPr>
              <a:t> </a:t>
            </a:r>
          </a:p>
        </p:txBody>
      </p:sp>
    </p:spTree>
    <p:extLst>
      <p:ext uri="{BB962C8B-B14F-4D97-AF65-F5344CB8AC3E}">
        <p14:creationId xmlns:p14="http://schemas.microsoft.com/office/powerpoint/2010/main" val="426018717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18301" y="4404360"/>
            <a:ext cx="6532558" cy="1569660"/>
          </a:xfrm>
          <a:prstGeom prst="rect">
            <a:avLst/>
          </a:prstGeom>
          <a:solidFill>
            <a:schemeClr val="tx2">
              <a:lumMod val="50000"/>
            </a:schemeClr>
          </a:solidFill>
        </p:spPr>
        <p:txBody>
          <a:bodyPr wrap="none" rtlCol="0">
            <a:spAutoFit/>
          </a:bodyPr>
          <a:lstStyle/>
          <a:p>
            <a:pPr algn="ctr"/>
            <a:r>
              <a:rPr lang="en-US" sz="3200" dirty="0">
                <a:solidFill>
                  <a:srgbClr val="FFC000"/>
                </a:solidFill>
              </a:rPr>
              <a:t>Daniel 12:9  - “Go thy way Daniel, </a:t>
            </a:r>
          </a:p>
          <a:p>
            <a:pPr algn="ctr"/>
            <a:r>
              <a:rPr lang="en-US" sz="3200" dirty="0">
                <a:solidFill>
                  <a:srgbClr val="FFC000"/>
                </a:solidFill>
              </a:rPr>
              <a:t>for the words are </a:t>
            </a:r>
            <a:r>
              <a:rPr lang="en-US" sz="3200" b="1" i="1" dirty="0">
                <a:solidFill>
                  <a:srgbClr val="FFFF00"/>
                </a:solidFill>
              </a:rPr>
              <a:t>closed up </a:t>
            </a:r>
            <a:r>
              <a:rPr lang="en-US" sz="3200" dirty="0">
                <a:solidFill>
                  <a:srgbClr val="FFC000"/>
                </a:solidFill>
              </a:rPr>
              <a:t>and </a:t>
            </a:r>
          </a:p>
          <a:p>
            <a:pPr algn="ctr"/>
            <a:r>
              <a:rPr lang="en-US" sz="3200" b="1" i="1" dirty="0">
                <a:solidFill>
                  <a:srgbClr val="FFFF00"/>
                </a:solidFill>
              </a:rPr>
              <a:t>sealed</a:t>
            </a:r>
            <a:r>
              <a:rPr lang="en-US" sz="3200" dirty="0">
                <a:solidFill>
                  <a:srgbClr val="FFC000"/>
                </a:solidFill>
              </a:rPr>
              <a:t> </a:t>
            </a:r>
            <a:r>
              <a:rPr lang="en-US" sz="3200" i="1" dirty="0">
                <a:solidFill>
                  <a:srgbClr val="FFFF00"/>
                </a:solidFill>
              </a:rPr>
              <a:t>until the </a:t>
            </a:r>
            <a:r>
              <a:rPr lang="en-US" sz="3200" b="1" i="1" dirty="0">
                <a:solidFill>
                  <a:srgbClr val="FFFF00"/>
                </a:solidFill>
              </a:rPr>
              <a:t>time of the end</a:t>
            </a:r>
            <a:r>
              <a:rPr lang="en-US" sz="3200" dirty="0">
                <a:solidFill>
                  <a:srgbClr val="FFC000"/>
                </a:solidFill>
              </a:rPr>
              <a:t>.  </a:t>
            </a:r>
          </a:p>
        </p:txBody>
      </p:sp>
    </p:spTree>
    <p:extLst>
      <p:ext uri="{BB962C8B-B14F-4D97-AF65-F5344CB8AC3E}">
        <p14:creationId xmlns:p14="http://schemas.microsoft.com/office/powerpoint/2010/main" val="255671752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328767"/>
            <a:ext cx="114300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Well, what we have discovered so far has put </a:t>
            </a:r>
          </a:p>
          <a:p>
            <a:pPr algn="ctr" eaLnBrk="1" hangingPunct="1">
              <a:spcBef>
                <a:spcPct val="0"/>
              </a:spcBef>
              <a:buNone/>
            </a:pPr>
            <a:r>
              <a:rPr lang="en-US" altLang="en-US" sz="4400" dirty="0">
                <a:solidFill>
                  <a:srgbClr val="FFC000"/>
                </a:solidFill>
              </a:rPr>
              <a:t>us into a bit of a strait. We are in fact </a:t>
            </a:r>
            <a:r>
              <a:rPr lang="en-US" altLang="en-US" sz="4400" b="1" i="1" dirty="0">
                <a:solidFill>
                  <a:srgbClr val="FFFF00"/>
                </a:solidFill>
              </a:rPr>
              <a:t>forced</a:t>
            </a:r>
            <a:r>
              <a:rPr lang="en-US" altLang="en-US" sz="4400" dirty="0">
                <a:solidFill>
                  <a:srgbClr val="FFC000"/>
                </a:solidFill>
              </a:rPr>
              <a:t> </a:t>
            </a:r>
            <a:r>
              <a:rPr lang="en-US" altLang="en-US" sz="4400" i="1" dirty="0">
                <a:solidFill>
                  <a:srgbClr val="FFFF00"/>
                </a:solidFill>
              </a:rPr>
              <a:t>to conclude</a:t>
            </a:r>
            <a:r>
              <a:rPr lang="en-US" altLang="en-US" sz="4400" dirty="0">
                <a:solidFill>
                  <a:srgbClr val="FFC000"/>
                </a:solidFill>
              </a:rPr>
              <a:t> that </a:t>
            </a:r>
            <a:r>
              <a:rPr lang="en-US" altLang="en-US" sz="4400" b="1" i="1" dirty="0">
                <a:solidFill>
                  <a:srgbClr val="FFFF00"/>
                </a:solidFill>
              </a:rPr>
              <a:t>the first three beast kingdoms, </a:t>
            </a:r>
            <a:r>
              <a:rPr lang="en-US" altLang="en-US" sz="4400" i="1" dirty="0">
                <a:solidFill>
                  <a:srgbClr val="FFFF00"/>
                </a:solidFill>
              </a:rPr>
              <a:t>which may be </a:t>
            </a:r>
            <a:r>
              <a:rPr lang="en-US" altLang="en-US" sz="4400" b="1" i="1" dirty="0">
                <a:solidFill>
                  <a:srgbClr val="FFFF00"/>
                </a:solidFill>
              </a:rPr>
              <a:t>five nations, </a:t>
            </a:r>
            <a:r>
              <a:rPr lang="en-US" altLang="en-US" sz="4400" i="1" dirty="0">
                <a:solidFill>
                  <a:srgbClr val="FFFF00"/>
                </a:solidFill>
              </a:rPr>
              <a:t>are</a:t>
            </a:r>
            <a:r>
              <a:rPr lang="en-US" altLang="en-US" sz="4400" b="1" i="1" dirty="0">
                <a:solidFill>
                  <a:srgbClr val="FFFF00"/>
                </a:solidFill>
              </a:rPr>
              <a:t> major modern powers.</a:t>
            </a:r>
            <a:r>
              <a:rPr lang="en-US" altLang="en-US" sz="4400" dirty="0">
                <a:solidFill>
                  <a:srgbClr val="FFC000"/>
                </a:solidFill>
              </a:rPr>
              <a:t> So that means that we ought to be able to recognize them. In fact we </a:t>
            </a:r>
            <a:r>
              <a:rPr lang="en-US" altLang="en-US" sz="4400" b="1" i="1" dirty="0">
                <a:solidFill>
                  <a:srgbClr val="FFFF00"/>
                </a:solidFill>
              </a:rPr>
              <a:t>MUST</a:t>
            </a:r>
            <a:r>
              <a:rPr lang="en-US" altLang="en-US" sz="4400" dirty="0">
                <a:solidFill>
                  <a:srgbClr val="FFC000"/>
                </a:solidFill>
              </a:rPr>
              <a:t> identify them as prominent players </a:t>
            </a:r>
            <a:r>
              <a:rPr lang="en-US" altLang="en-US" sz="4400" i="1" dirty="0">
                <a:solidFill>
                  <a:srgbClr val="FFFF00"/>
                </a:solidFill>
              </a:rPr>
              <a:t>on the world stage </a:t>
            </a:r>
            <a:r>
              <a:rPr lang="en-US" altLang="en-US" sz="4400" b="1" i="1" u="sng" dirty="0">
                <a:solidFill>
                  <a:srgbClr val="FFFF00"/>
                </a:solidFill>
              </a:rPr>
              <a:t>today</a:t>
            </a:r>
            <a:r>
              <a:rPr lang="en-US" altLang="en-US" sz="4400" dirty="0">
                <a:solidFill>
                  <a:srgbClr val="FFC000"/>
                </a:solidFill>
              </a:rPr>
              <a:t>.  Tracking down a list of prime suspects we could do well by checking out the </a:t>
            </a:r>
            <a:r>
              <a:rPr lang="en-US" altLang="en-US" sz="4400" b="1" i="1" dirty="0">
                <a:solidFill>
                  <a:schemeClr val="accent3">
                    <a:lumMod val="60000"/>
                    <a:lumOff val="40000"/>
                  </a:schemeClr>
                </a:solidFill>
              </a:rPr>
              <a:t>G-8</a:t>
            </a:r>
            <a:r>
              <a:rPr lang="en-US" altLang="en-US" sz="4400" dirty="0">
                <a:solidFill>
                  <a:srgbClr val="FFC000"/>
                </a:solidFill>
              </a:rPr>
              <a:t> powers.</a:t>
            </a:r>
          </a:p>
        </p:txBody>
      </p:sp>
    </p:spTree>
    <p:extLst>
      <p:ext uri="{BB962C8B-B14F-4D97-AF65-F5344CB8AC3E}">
        <p14:creationId xmlns:p14="http://schemas.microsoft.com/office/powerpoint/2010/main" val="195209472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01 WORKSHOP\G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1" y="15240"/>
            <a:ext cx="10293679" cy="68427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G8 Summit 20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818" y="4648200"/>
            <a:ext cx="3270583"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63406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
          <p:cNvSpPr>
            <a:spLocks noChangeArrowheads="1"/>
          </p:cNvSpPr>
          <p:nvPr/>
        </p:nvSpPr>
        <p:spPr bwMode="auto">
          <a:xfrm>
            <a:off x="342900" y="190267"/>
            <a:ext cx="11506200" cy="647746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So let’s take a look around and see. Can we find prominent modern nations that fit the animal caricatures Daniel saw 2550+ years ago? Can we find major nations represented by a </a:t>
            </a:r>
            <a:r>
              <a:rPr lang="en-US" altLang="en-US" sz="4600" b="1" i="1" dirty="0">
                <a:solidFill>
                  <a:srgbClr val="FFFF00"/>
                </a:solidFill>
              </a:rPr>
              <a:t>lion</a:t>
            </a:r>
            <a:r>
              <a:rPr lang="en-US" altLang="en-US" sz="4600" dirty="0">
                <a:solidFill>
                  <a:srgbClr val="FFC000"/>
                </a:solidFill>
              </a:rPr>
              <a:t>, </a:t>
            </a:r>
            <a:r>
              <a:rPr lang="en-US" altLang="en-US" sz="4600" b="1" i="1" dirty="0">
                <a:solidFill>
                  <a:srgbClr val="FFFF00"/>
                </a:solidFill>
              </a:rPr>
              <a:t>eagle’s wings</a:t>
            </a:r>
            <a:r>
              <a:rPr lang="en-US" altLang="en-US" sz="4600" dirty="0">
                <a:solidFill>
                  <a:srgbClr val="FFC000"/>
                </a:solidFill>
              </a:rPr>
              <a:t>, a </a:t>
            </a:r>
            <a:r>
              <a:rPr lang="en-US" altLang="en-US" sz="4600" b="1" i="1" dirty="0">
                <a:solidFill>
                  <a:srgbClr val="FFFF00"/>
                </a:solidFill>
              </a:rPr>
              <a:t>bear</a:t>
            </a:r>
            <a:r>
              <a:rPr lang="en-US" altLang="en-US" sz="4600" dirty="0">
                <a:solidFill>
                  <a:srgbClr val="FFC000"/>
                </a:solidFill>
              </a:rPr>
              <a:t>, and a </a:t>
            </a:r>
            <a:r>
              <a:rPr lang="en-US" altLang="en-US" sz="4600" b="1" i="1" dirty="0">
                <a:solidFill>
                  <a:srgbClr val="FFFF00"/>
                </a:solidFill>
              </a:rPr>
              <a:t>leopard</a:t>
            </a:r>
            <a:r>
              <a:rPr lang="en-US" altLang="en-US" sz="4600" dirty="0">
                <a:solidFill>
                  <a:srgbClr val="FFC000"/>
                </a:solidFill>
              </a:rPr>
              <a:t>? Can we ask God to unveil His Holy Scriptures and by His Holy Spirit point out to us the superpower nations symbolized in those </a:t>
            </a:r>
            <a:r>
              <a:rPr lang="en-US" altLang="en-US" sz="4600" dirty="0">
                <a:solidFill>
                  <a:srgbClr val="FFFF00"/>
                </a:solidFill>
              </a:rPr>
              <a:t>first three beasts? </a:t>
            </a:r>
            <a:r>
              <a:rPr lang="en-US" altLang="en-US" sz="4600" dirty="0">
                <a:solidFill>
                  <a:srgbClr val="FFC000"/>
                </a:solidFill>
              </a:rPr>
              <a:t>Could they even be showcasing </a:t>
            </a:r>
            <a:r>
              <a:rPr lang="en-US" altLang="en-US" sz="4600" b="1" i="1" dirty="0">
                <a:solidFill>
                  <a:srgbClr val="FFFF00"/>
                </a:solidFill>
              </a:rPr>
              <a:t>five nations</a:t>
            </a:r>
            <a:r>
              <a:rPr lang="en-US" altLang="en-US" sz="4600" i="1" dirty="0">
                <a:solidFill>
                  <a:srgbClr val="FFFF00"/>
                </a:solidFill>
              </a:rPr>
              <a:t>?</a:t>
            </a:r>
            <a:r>
              <a:rPr lang="en-US" altLang="en-US" sz="4600" dirty="0">
                <a:solidFill>
                  <a:srgbClr val="FFC000"/>
                </a:solidFill>
              </a:rPr>
              <a:t> </a:t>
            </a:r>
          </a:p>
        </p:txBody>
      </p:sp>
    </p:spTree>
    <p:extLst>
      <p:ext uri="{BB962C8B-B14F-4D97-AF65-F5344CB8AC3E}">
        <p14:creationId xmlns:p14="http://schemas.microsoft.com/office/powerpoint/2010/main" val="7071830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5" y="152401"/>
            <a:ext cx="9939337" cy="652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3" name="TextBox 8"/>
          <p:cNvSpPr txBox="1">
            <a:spLocks noChangeArrowheads="1"/>
          </p:cNvSpPr>
          <p:nvPr/>
        </p:nvSpPr>
        <p:spPr bwMode="auto">
          <a:xfrm>
            <a:off x="6781801" y="304801"/>
            <a:ext cx="374140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600">
                <a:solidFill>
                  <a:srgbClr val="FFFF00"/>
                </a:solidFill>
              </a:rPr>
              <a:t>New World Order</a:t>
            </a:r>
          </a:p>
          <a:p>
            <a:r>
              <a:rPr lang="en-US" altLang="en-US" sz="3600">
                <a:solidFill>
                  <a:srgbClr val="FFFF00"/>
                </a:solidFill>
              </a:rPr>
              <a:t>4</a:t>
            </a:r>
            <a:r>
              <a:rPr lang="en-US" altLang="en-US" sz="3600" baseline="30000">
                <a:solidFill>
                  <a:srgbClr val="FFFF00"/>
                </a:solidFill>
              </a:rPr>
              <a:t>th</a:t>
            </a:r>
            <a:r>
              <a:rPr lang="en-US" altLang="en-US" sz="3600">
                <a:solidFill>
                  <a:srgbClr val="FFFF00"/>
                </a:solidFill>
              </a:rPr>
              <a:t> Beast System</a:t>
            </a:r>
          </a:p>
        </p:txBody>
      </p:sp>
      <p:sp>
        <p:nvSpPr>
          <p:cNvPr id="215044" name="TextBox 1"/>
          <p:cNvSpPr txBox="1">
            <a:spLocks noChangeArrowheads="1"/>
          </p:cNvSpPr>
          <p:nvPr/>
        </p:nvSpPr>
        <p:spPr bwMode="auto">
          <a:xfrm>
            <a:off x="2467293" y="5715001"/>
            <a:ext cx="7289168"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3600" dirty="0">
                <a:solidFill>
                  <a:srgbClr val="FFC000"/>
                </a:solidFill>
              </a:rPr>
              <a:t>What </a:t>
            </a:r>
            <a:r>
              <a:rPr lang="en-US" altLang="en-US" sz="3600" b="1" i="1" dirty="0">
                <a:solidFill>
                  <a:srgbClr val="FFFF00"/>
                </a:solidFill>
              </a:rPr>
              <a:t>modern nations </a:t>
            </a:r>
            <a:r>
              <a:rPr lang="en-US" altLang="en-US" sz="3600" b="1" i="1" dirty="0">
                <a:solidFill>
                  <a:srgbClr val="FFC000"/>
                </a:solidFill>
              </a:rPr>
              <a:t>are these?</a:t>
            </a:r>
          </a:p>
        </p:txBody>
      </p:sp>
      <p:cxnSp>
        <p:nvCxnSpPr>
          <p:cNvPr id="4" name="Straight Arrow Connector 3"/>
          <p:cNvCxnSpPr/>
          <p:nvPr/>
        </p:nvCxnSpPr>
        <p:spPr>
          <a:xfrm flipH="1">
            <a:off x="9906001" y="3297968"/>
            <a:ext cx="871333" cy="207232"/>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2044702" y="1168346"/>
            <a:ext cx="946150" cy="889054"/>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490598" y="4724400"/>
            <a:ext cx="614802" cy="389056"/>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5048" name="TextBox 1"/>
          <p:cNvSpPr txBox="1">
            <a:spLocks noChangeArrowheads="1"/>
          </p:cNvSpPr>
          <p:nvPr/>
        </p:nvSpPr>
        <p:spPr bwMode="auto">
          <a:xfrm>
            <a:off x="9402764" y="1466850"/>
            <a:ext cx="1646237" cy="181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p>
            <a:pPr algn="r"/>
            <a:r>
              <a:rPr lang="en-US" altLang="en-US" sz="2800">
                <a:solidFill>
                  <a:schemeClr val="bg1"/>
                </a:solidFill>
              </a:rPr>
              <a:t>A bear with three </a:t>
            </a:r>
          </a:p>
          <a:p>
            <a:pPr algn="r"/>
            <a:r>
              <a:rPr lang="en-US" altLang="en-US" sz="2800">
                <a:solidFill>
                  <a:schemeClr val="bg1"/>
                </a:solidFill>
              </a:rPr>
              <a:t>ribs</a:t>
            </a:r>
          </a:p>
        </p:txBody>
      </p:sp>
      <p:sp>
        <p:nvSpPr>
          <p:cNvPr id="215049" name="TextBox 8"/>
          <p:cNvSpPr txBox="1">
            <a:spLocks noChangeArrowheads="1"/>
          </p:cNvSpPr>
          <p:nvPr/>
        </p:nvSpPr>
        <p:spPr bwMode="auto">
          <a:xfrm>
            <a:off x="3025140" y="5005198"/>
            <a:ext cx="1465458"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2800" dirty="0">
                <a:solidFill>
                  <a:schemeClr val="bg1"/>
                </a:solidFill>
              </a:rPr>
              <a:t>The lion</a:t>
            </a:r>
          </a:p>
        </p:txBody>
      </p:sp>
      <p:sp>
        <p:nvSpPr>
          <p:cNvPr id="215050" name="TextBox 9"/>
          <p:cNvSpPr txBox="1">
            <a:spLocks noChangeArrowheads="1"/>
          </p:cNvSpPr>
          <p:nvPr/>
        </p:nvSpPr>
        <p:spPr bwMode="auto">
          <a:xfrm>
            <a:off x="256998" y="3697120"/>
            <a:ext cx="1705331"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2800" dirty="0">
                <a:solidFill>
                  <a:schemeClr val="bg1"/>
                </a:solidFill>
              </a:rPr>
              <a:t>A leopard</a:t>
            </a:r>
          </a:p>
        </p:txBody>
      </p:sp>
      <p:cxnSp>
        <p:nvCxnSpPr>
          <p:cNvPr id="11" name="Straight Arrow Connector 10"/>
          <p:cNvCxnSpPr/>
          <p:nvPr/>
        </p:nvCxnSpPr>
        <p:spPr>
          <a:xfrm flipH="1">
            <a:off x="7620002" y="1438276"/>
            <a:ext cx="747713" cy="133351"/>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8"/>
          <p:cNvSpPr txBox="1">
            <a:spLocks noChangeArrowheads="1"/>
          </p:cNvSpPr>
          <p:nvPr/>
        </p:nvSpPr>
        <p:spPr bwMode="auto">
          <a:xfrm>
            <a:off x="8886366" y="4533887"/>
            <a:ext cx="2039268"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2800" dirty="0">
                <a:solidFill>
                  <a:schemeClr val="bg1"/>
                </a:solidFill>
              </a:rPr>
              <a:t>The eagle’s</a:t>
            </a:r>
          </a:p>
          <a:p>
            <a:pPr algn="ctr"/>
            <a:r>
              <a:rPr lang="en-US" altLang="en-US" sz="2800" dirty="0">
                <a:solidFill>
                  <a:schemeClr val="bg1"/>
                </a:solidFill>
              </a:rPr>
              <a:t>wings</a:t>
            </a:r>
          </a:p>
        </p:txBody>
      </p:sp>
      <p:cxnSp>
        <p:nvCxnSpPr>
          <p:cNvPr id="19" name="Straight Arrow Connector 18"/>
          <p:cNvCxnSpPr/>
          <p:nvPr/>
        </p:nvCxnSpPr>
        <p:spPr>
          <a:xfrm flipH="1">
            <a:off x="8216834" y="5052952"/>
            <a:ext cx="871332" cy="60504"/>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9">
            <a:extLst>
              <a:ext uri="{FF2B5EF4-FFF2-40B4-BE49-F238E27FC236}">
                <a16:creationId xmlns:a16="http://schemas.microsoft.com/office/drawing/2014/main" id="{F1C79B10-4EC1-4106-8925-751DEEE92496}"/>
              </a:ext>
            </a:extLst>
          </p:cNvPr>
          <p:cNvSpPr txBox="1">
            <a:spLocks noChangeArrowheads="1"/>
          </p:cNvSpPr>
          <p:nvPr/>
        </p:nvSpPr>
        <p:spPr bwMode="auto">
          <a:xfrm>
            <a:off x="533400" y="289501"/>
            <a:ext cx="1923917"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2800" dirty="0">
                <a:solidFill>
                  <a:schemeClr val="bg1"/>
                </a:solidFill>
              </a:rPr>
              <a:t>four wings </a:t>
            </a:r>
          </a:p>
          <a:p>
            <a:r>
              <a:rPr lang="en-US" altLang="en-US" sz="2800" dirty="0">
                <a:solidFill>
                  <a:schemeClr val="bg1"/>
                </a:solidFill>
              </a:rPr>
              <a:t>of a fowl.</a:t>
            </a:r>
          </a:p>
        </p:txBody>
      </p:sp>
      <p:cxnSp>
        <p:nvCxnSpPr>
          <p:cNvPr id="18" name="Straight Arrow Connector 17">
            <a:extLst>
              <a:ext uri="{FF2B5EF4-FFF2-40B4-BE49-F238E27FC236}">
                <a16:creationId xmlns:a16="http://schemas.microsoft.com/office/drawing/2014/main" id="{7D2DAEBB-1D91-4190-820F-4E06DC7B562D}"/>
              </a:ext>
            </a:extLst>
          </p:cNvPr>
          <p:cNvCxnSpPr>
            <a:cxnSpLocks/>
          </p:cNvCxnSpPr>
          <p:nvPr/>
        </p:nvCxnSpPr>
        <p:spPr>
          <a:xfrm flipV="1">
            <a:off x="914400" y="3282728"/>
            <a:ext cx="1047929" cy="414393"/>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29364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
          <p:cNvSpPr>
            <a:spLocks noChangeArrowheads="1"/>
          </p:cNvSpPr>
          <p:nvPr/>
        </p:nvSpPr>
        <p:spPr bwMode="auto">
          <a:xfrm>
            <a:off x="304800" y="628849"/>
            <a:ext cx="11582400" cy="560030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100" dirty="0">
                <a:solidFill>
                  <a:srgbClr val="FFC000"/>
                </a:solidFill>
              </a:rPr>
              <a:t>Have we seen modern superpowers characterized by these animals? If we look around us at world history and at current events do the </a:t>
            </a:r>
            <a:r>
              <a:rPr lang="en-US" altLang="en-US" sz="5100" i="1" dirty="0">
                <a:solidFill>
                  <a:srgbClr val="FFFF00"/>
                </a:solidFill>
              </a:rPr>
              <a:t>first three beasts  </a:t>
            </a:r>
            <a:r>
              <a:rPr lang="en-US" altLang="en-US" sz="5100" dirty="0">
                <a:solidFill>
                  <a:srgbClr val="FFC000"/>
                </a:solidFill>
              </a:rPr>
              <a:t>described in </a:t>
            </a:r>
            <a:r>
              <a:rPr lang="en-US" altLang="en-US" sz="5100" dirty="0">
                <a:solidFill>
                  <a:schemeClr val="bg1"/>
                </a:solidFill>
              </a:rPr>
              <a:t>Daniel 7 </a:t>
            </a:r>
            <a:r>
              <a:rPr lang="en-US" altLang="en-US" sz="5100" dirty="0">
                <a:solidFill>
                  <a:srgbClr val="FFC000"/>
                </a:solidFill>
              </a:rPr>
              <a:t>match any of the commonly recognized </a:t>
            </a:r>
            <a:r>
              <a:rPr lang="en-US" altLang="en-US" sz="5100" b="1" i="1" dirty="0">
                <a:solidFill>
                  <a:srgbClr val="FFFF00"/>
                </a:solidFill>
              </a:rPr>
              <a:t>iconic animal images </a:t>
            </a:r>
            <a:r>
              <a:rPr lang="en-US" altLang="en-US" sz="5100" dirty="0">
                <a:solidFill>
                  <a:srgbClr val="FFC000"/>
                </a:solidFill>
              </a:rPr>
              <a:t>we see</a:t>
            </a:r>
          </a:p>
          <a:p>
            <a:pPr algn="ctr" eaLnBrk="1" hangingPunct="1">
              <a:spcBef>
                <a:spcPct val="0"/>
              </a:spcBef>
              <a:buFontTx/>
              <a:buNone/>
            </a:pPr>
            <a:r>
              <a:rPr lang="en-US" altLang="en-US" sz="5100" dirty="0">
                <a:solidFill>
                  <a:srgbClr val="FFC000"/>
                </a:solidFill>
              </a:rPr>
              <a:t>used to symbolize </a:t>
            </a:r>
            <a:r>
              <a:rPr lang="en-US" altLang="en-US" sz="5100" b="1" i="1" dirty="0">
                <a:solidFill>
                  <a:srgbClr val="FFFF00"/>
                </a:solidFill>
              </a:rPr>
              <a:t>modern world powers</a:t>
            </a:r>
            <a:r>
              <a:rPr lang="en-US" altLang="en-US" sz="5100" dirty="0">
                <a:solidFill>
                  <a:srgbClr val="FFC000"/>
                </a:solidFill>
              </a:rPr>
              <a:t>? </a:t>
            </a:r>
          </a:p>
        </p:txBody>
      </p:sp>
    </p:spTree>
    <p:extLst>
      <p:ext uri="{BB962C8B-B14F-4D97-AF65-F5344CB8AC3E}">
        <p14:creationId xmlns:p14="http://schemas.microsoft.com/office/powerpoint/2010/main" val="393605873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B62E8F-5844-4AB1-9627-9881D656A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4" name="Picture 2">
            <a:extLst>
              <a:ext uri="{FF2B5EF4-FFF2-40B4-BE49-F238E27FC236}">
                <a16:creationId xmlns:a16="http://schemas.microsoft.com/office/drawing/2014/main" id="{2A43434C-3E0F-42E2-9B9F-B504D25662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3962400"/>
            <a:ext cx="3247608"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127864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20162" name="Rectangle 1"/>
          <p:cNvSpPr>
            <a:spLocks noChangeArrowheads="1"/>
          </p:cNvSpPr>
          <p:nvPr/>
        </p:nvSpPr>
        <p:spPr bwMode="auto">
          <a:xfrm>
            <a:off x="571500" y="236434"/>
            <a:ext cx="11049000" cy="638513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100" dirty="0">
                <a:solidFill>
                  <a:srgbClr val="FFC000"/>
                </a:solidFill>
              </a:rPr>
              <a:t>OK, with all of that rather involved but very necessary introduction, let’s cut to the chase. If we do a Google image search of the </a:t>
            </a:r>
            <a:r>
              <a:rPr lang="en-US" altLang="en-US" sz="5100" dirty="0">
                <a:solidFill>
                  <a:srgbClr val="FFFF00"/>
                </a:solidFill>
              </a:rPr>
              <a:t>iconic symbology of major nations </a:t>
            </a:r>
            <a:r>
              <a:rPr lang="en-US" altLang="en-US" sz="5100" dirty="0">
                <a:solidFill>
                  <a:srgbClr val="FFC000"/>
                </a:solidFill>
              </a:rPr>
              <a:t>what might we see? Let’s rattle them off. How about this one? Have </a:t>
            </a:r>
          </a:p>
          <a:p>
            <a:pPr algn="ctr" eaLnBrk="1" hangingPunct="1">
              <a:spcBef>
                <a:spcPct val="0"/>
              </a:spcBef>
              <a:buFontTx/>
              <a:buNone/>
            </a:pPr>
            <a:r>
              <a:rPr lang="en-US" altLang="en-US" sz="5100" dirty="0">
                <a:solidFill>
                  <a:srgbClr val="FFC000"/>
                </a:solidFill>
              </a:rPr>
              <a:t>we seen this caricature of the </a:t>
            </a:r>
            <a:r>
              <a:rPr lang="en-US" altLang="en-US" sz="5100" b="1" i="1" dirty="0">
                <a:solidFill>
                  <a:srgbClr val="FFFF00"/>
                </a:solidFill>
              </a:rPr>
              <a:t>lion </a:t>
            </a:r>
            <a:r>
              <a:rPr lang="en-US" altLang="en-US" sz="5100" dirty="0">
                <a:solidFill>
                  <a:srgbClr val="FFC000"/>
                </a:solidFill>
              </a:rPr>
              <a:t>associated with </a:t>
            </a:r>
            <a:r>
              <a:rPr lang="en-US" altLang="en-US" sz="5100" b="1" i="1" dirty="0">
                <a:solidFill>
                  <a:srgbClr val="FFFF00"/>
                </a:solidFill>
              </a:rPr>
              <a:t>Great Britain </a:t>
            </a:r>
            <a:r>
              <a:rPr lang="en-US" altLang="en-US" sz="5100" b="1" i="1" dirty="0">
                <a:solidFill>
                  <a:srgbClr val="FFC000"/>
                </a:solidFill>
              </a:rPr>
              <a:t>be</a:t>
            </a:r>
            <a:r>
              <a:rPr lang="en-US" altLang="en-US" sz="5100" dirty="0">
                <a:solidFill>
                  <a:srgbClr val="FFC000"/>
                </a:solidFill>
              </a:rPr>
              <a:t>fore?</a:t>
            </a:r>
          </a:p>
        </p:txBody>
      </p:sp>
    </p:spTree>
    <p:extLst>
      <p:ext uri="{BB962C8B-B14F-4D97-AF65-F5344CB8AC3E}">
        <p14:creationId xmlns:p14="http://schemas.microsoft.com/office/powerpoint/2010/main" val="389029897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609222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
          <p:cNvSpPr>
            <a:spLocks noChangeArrowheads="1"/>
          </p:cNvSpPr>
          <p:nvPr/>
        </p:nvSpPr>
        <p:spPr bwMode="auto">
          <a:xfrm>
            <a:off x="409575" y="305684"/>
            <a:ext cx="11372850" cy="624663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700" dirty="0">
                <a:solidFill>
                  <a:srgbClr val="FFC000"/>
                </a:solidFill>
              </a:rPr>
              <a:t>And along with and in close relationship with the </a:t>
            </a:r>
            <a:r>
              <a:rPr lang="en-US" altLang="en-US" sz="5700" b="1" i="1" dirty="0">
                <a:solidFill>
                  <a:srgbClr val="FFFF00"/>
                </a:solidFill>
              </a:rPr>
              <a:t>British lion </a:t>
            </a:r>
            <a:r>
              <a:rPr lang="en-US" altLang="en-US" sz="5700" dirty="0">
                <a:solidFill>
                  <a:srgbClr val="FFC000"/>
                </a:solidFill>
              </a:rPr>
              <a:t>are we not also aware of the </a:t>
            </a:r>
            <a:r>
              <a:rPr lang="en-US" altLang="en-US" sz="5700" b="1" i="1" dirty="0">
                <a:solidFill>
                  <a:srgbClr val="FFFF00"/>
                </a:solidFill>
              </a:rPr>
              <a:t>American eagle</a:t>
            </a:r>
            <a:r>
              <a:rPr lang="en-US" altLang="en-US" sz="5700" dirty="0">
                <a:solidFill>
                  <a:srgbClr val="FFC000"/>
                </a:solidFill>
              </a:rPr>
              <a:t>? Is this not the nation which </a:t>
            </a:r>
            <a:r>
              <a:rPr lang="en-US" altLang="en-US" sz="5700" dirty="0">
                <a:solidFill>
                  <a:srgbClr val="FFFF00"/>
                </a:solidFill>
              </a:rPr>
              <a:t>emerged from Great Britain</a:t>
            </a:r>
            <a:r>
              <a:rPr lang="en-US" altLang="en-US" sz="5700" dirty="0">
                <a:solidFill>
                  <a:srgbClr val="FFC000"/>
                </a:solidFill>
              </a:rPr>
              <a:t>, then  crossed the Atlantic to establish </a:t>
            </a:r>
          </a:p>
          <a:p>
            <a:pPr algn="ctr" eaLnBrk="1" hangingPunct="1">
              <a:spcBef>
                <a:spcPct val="0"/>
              </a:spcBef>
              <a:buFontTx/>
              <a:buNone/>
            </a:pPr>
            <a:r>
              <a:rPr lang="en-US" altLang="en-US" sz="5700" dirty="0">
                <a:solidFill>
                  <a:srgbClr val="FFC000"/>
                </a:solidFill>
              </a:rPr>
              <a:t>a new nation in the </a:t>
            </a:r>
            <a:r>
              <a:rPr lang="en-US" altLang="en-US" sz="5700" dirty="0">
                <a:solidFill>
                  <a:srgbClr val="FFFF00"/>
                </a:solidFill>
              </a:rPr>
              <a:t>New World</a:t>
            </a:r>
            <a:r>
              <a:rPr lang="en-US" altLang="en-US" sz="5700" dirty="0">
                <a:solidFill>
                  <a:srgbClr val="FFC000"/>
                </a:solidFill>
              </a:rPr>
              <a:t>? </a:t>
            </a:r>
          </a:p>
        </p:txBody>
      </p:sp>
    </p:spTree>
    <p:extLst>
      <p:ext uri="{BB962C8B-B14F-4D97-AF65-F5344CB8AC3E}">
        <p14:creationId xmlns:p14="http://schemas.microsoft.com/office/powerpoint/2010/main" val="57805632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descr="http://kenraggio.com/Daniel-Four-Beasts-02-Lion-Eag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95396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
          <p:cNvSpPr>
            <a:spLocks noChangeArrowheads="1"/>
          </p:cNvSpPr>
          <p:nvPr/>
        </p:nvSpPr>
        <p:spPr bwMode="auto">
          <a:xfrm>
            <a:off x="228600" y="605766"/>
            <a:ext cx="117348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Have we seen this caricature of the </a:t>
            </a:r>
            <a:r>
              <a:rPr lang="en-US" altLang="en-US" sz="6000" dirty="0">
                <a:solidFill>
                  <a:srgbClr val="FFFF00"/>
                </a:solidFill>
              </a:rPr>
              <a:t>USA</a:t>
            </a:r>
            <a:r>
              <a:rPr lang="en-US" altLang="en-US" sz="6000" dirty="0">
                <a:solidFill>
                  <a:srgbClr val="FFC000"/>
                </a:solidFill>
              </a:rPr>
              <a:t> as an </a:t>
            </a:r>
            <a:r>
              <a:rPr lang="en-US" altLang="en-US" sz="6000" i="1" dirty="0">
                <a:solidFill>
                  <a:srgbClr val="FFFF00"/>
                </a:solidFill>
              </a:rPr>
              <a:t>eagle nation </a:t>
            </a:r>
            <a:r>
              <a:rPr lang="en-US" altLang="en-US" sz="6000" dirty="0">
                <a:solidFill>
                  <a:srgbClr val="FFC000"/>
                </a:solidFill>
              </a:rPr>
              <a:t>before?</a:t>
            </a:r>
          </a:p>
          <a:p>
            <a:pPr algn="ctr" eaLnBrk="1" hangingPunct="1">
              <a:spcBef>
                <a:spcPct val="0"/>
              </a:spcBef>
              <a:buFontTx/>
              <a:buNone/>
            </a:pPr>
            <a:r>
              <a:rPr lang="en-US" altLang="en-US" sz="6000" dirty="0">
                <a:solidFill>
                  <a:srgbClr val="FFC000"/>
                </a:solidFill>
              </a:rPr>
              <a:t>Is this a nation that emerged into prominence in the latter half of the 20</a:t>
            </a:r>
            <a:r>
              <a:rPr lang="en-US" altLang="en-US" sz="6000" baseline="30000" dirty="0">
                <a:solidFill>
                  <a:srgbClr val="FFC000"/>
                </a:solidFill>
              </a:rPr>
              <a:t>th</a:t>
            </a:r>
            <a:r>
              <a:rPr lang="en-US" altLang="en-US" sz="6000" dirty="0">
                <a:solidFill>
                  <a:srgbClr val="FFC000"/>
                </a:solidFill>
              </a:rPr>
              <a:t> Century era of </a:t>
            </a:r>
            <a:r>
              <a:rPr lang="en-US" altLang="en-US" sz="6000" dirty="0">
                <a:solidFill>
                  <a:srgbClr val="FFFF00"/>
                </a:solidFill>
              </a:rPr>
              <a:t>air power </a:t>
            </a:r>
            <a:r>
              <a:rPr lang="en-US" altLang="en-US" sz="6000" dirty="0">
                <a:solidFill>
                  <a:srgbClr val="FFC000"/>
                </a:solidFill>
              </a:rPr>
              <a:t>and </a:t>
            </a:r>
            <a:r>
              <a:rPr lang="en-US" altLang="en-US" sz="6000" dirty="0">
                <a:solidFill>
                  <a:srgbClr val="FFFF00"/>
                </a:solidFill>
              </a:rPr>
              <a:t>air travel</a:t>
            </a:r>
            <a:r>
              <a:rPr lang="en-US" altLang="en-US" sz="6000" dirty="0">
                <a:solidFill>
                  <a:srgbClr val="FFC000"/>
                </a:solidFill>
              </a:rPr>
              <a:t>? Does this ring a bell with us?</a:t>
            </a:r>
          </a:p>
        </p:txBody>
      </p:sp>
    </p:spTree>
    <p:extLst>
      <p:ext uri="{BB962C8B-B14F-4D97-AF65-F5344CB8AC3E}">
        <p14:creationId xmlns:p14="http://schemas.microsoft.com/office/powerpoint/2010/main" val="74039249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02 IMAGES for PowerPoint\america-eag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325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34130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971550" y="328767"/>
            <a:ext cx="102489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600" dirty="0">
                <a:solidFill>
                  <a:srgbClr val="FFC000"/>
                </a:solidFill>
              </a:rPr>
              <a:t>Here we see the </a:t>
            </a:r>
            <a:r>
              <a:rPr lang="en-US" altLang="en-US" sz="6600" dirty="0">
                <a:solidFill>
                  <a:srgbClr val="FFFF00"/>
                </a:solidFill>
              </a:rPr>
              <a:t>leopard</a:t>
            </a:r>
            <a:r>
              <a:rPr lang="en-US" altLang="en-US" sz="6600" dirty="0">
                <a:solidFill>
                  <a:srgbClr val="FFC000"/>
                </a:solidFill>
              </a:rPr>
              <a:t>, which is renowned for its </a:t>
            </a:r>
            <a:r>
              <a:rPr lang="en-US" altLang="en-US" sz="6600" dirty="0">
                <a:solidFill>
                  <a:srgbClr val="FFFF00"/>
                </a:solidFill>
              </a:rPr>
              <a:t>lightning-fast surprise attacks</a:t>
            </a:r>
            <a:r>
              <a:rPr lang="en-US" altLang="en-US" sz="6600" dirty="0">
                <a:solidFill>
                  <a:srgbClr val="FFC000"/>
                </a:solidFill>
              </a:rPr>
              <a:t> across the ground. What prominent superpower </a:t>
            </a:r>
          </a:p>
          <a:p>
            <a:pPr algn="ctr" eaLnBrk="1" hangingPunct="1">
              <a:spcBef>
                <a:spcPct val="0"/>
              </a:spcBef>
              <a:buNone/>
            </a:pPr>
            <a:r>
              <a:rPr lang="en-US" altLang="en-US" sz="6600" dirty="0">
                <a:solidFill>
                  <a:srgbClr val="FFC000"/>
                </a:solidFill>
              </a:rPr>
              <a:t>might this represent?</a:t>
            </a:r>
          </a:p>
        </p:txBody>
      </p:sp>
    </p:spTree>
    <p:extLst>
      <p:ext uri="{BB962C8B-B14F-4D97-AF65-F5344CB8AC3E}">
        <p14:creationId xmlns:p14="http://schemas.microsoft.com/office/powerpoint/2010/main" val="293019197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leopard running">
            <a:extLst>
              <a:ext uri="{FF2B5EF4-FFF2-40B4-BE49-F238E27FC236}">
                <a16:creationId xmlns:a16="http://schemas.microsoft.com/office/drawing/2014/main" id="{346C19FE-E1AE-4D5A-BCFD-FAC3F7CD57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0"/>
            <a:ext cx="1120140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22962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609600" y="882765"/>
            <a:ext cx="109728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Is there a nation famous for employing the </a:t>
            </a:r>
            <a:r>
              <a:rPr lang="en-US" altLang="en-US" sz="5400" i="1" dirty="0">
                <a:solidFill>
                  <a:srgbClr val="FFFF00"/>
                </a:solidFill>
              </a:rPr>
              <a:t>surprise</a:t>
            </a:r>
            <a:r>
              <a:rPr lang="en-US" altLang="en-US" sz="5400" i="1" dirty="0">
                <a:solidFill>
                  <a:srgbClr val="FFC000"/>
                </a:solidFill>
              </a:rPr>
              <a:t> </a:t>
            </a:r>
            <a:r>
              <a:rPr lang="en-US" altLang="en-US" sz="5400" i="1" dirty="0">
                <a:solidFill>
                  <a:srgbClr val="FFFF00"/>
                </a:solidFill>
              </a:rPr>
              <a:t>attack</a:t>
            </a:r>
            <a:r>
              <a:rPr lang="en-US" altLang="en-US" sz="5400" dirty="0">
                <a:solidFill>
                  <a:srgbClr val="FFC000"/>
                </a:solidFill>
              </a:rPr>
              <a:t>, a tactic it called </a:t>
            </a:r>
            <a:r>
              <a:rPr lang="en-US" altLang="en-US" sz="5400" i="1" dirty="0">
                <a:solidFill>
                  <a:srgbClr val="FFFF00"/>
                </a:solidFill>
              </a:rPr>
              <a:t>blitzkrieg</a:t>
            </a:r>
            <a:r>
              <a:rPr lang="en-US" altLang="en-US" sz="5400" dirty="0">
                <a:solidFill>
                  <a:srgbClr val="FFC000"/>
                </a:solidFill>
              </a:rPr>
              <a:t> or </a:t>
            </a:r>
            <a:r>
              <a:rPr lang="en-US" altLang="en-US" sz="5400" i="1" dirty="0">
                <a:solidFill>
                  <a:srgbClr val="FFFF00"/>
                </a:solidFill>
              </a:rPr>
              <a:t>lightning-war</a:t>
            </a:r>
            <a:r>
              <a:rPr lang="en-US" altLang="en-US" sz="5400" dirty="0">
                <a:solidFill>
                  <a:srgbClr val="FFFF00"/>
                </a:solidFill>
              </a:rPr>
              <a:t>?</a:t>
            </a:r>
            <a:r>
              <a:rPr lang="en-US" altLang="en-US" sz="5400" dirty="0">
                <a:solidFill>
                  <a:srgbClr val="FFC000"/>
                </a:solidFill>
              </a:rPr>
              <a:t> World War 2 saw German history come to its climax with its attempt </a:t>
            </a:r>
          </a:p>
          <a:p>
            <a:pPr algn="ctr" eaLnBrk="1" hangingPunct="1">
              <a:spcBef>
                <a:spcPct val="0"/>
              </a:spcBef>
              <a:buNone/>
            </a:pPr>
            <a:r>
              <a:rPr lang="en-US" altLang="en-US" sz="5400" dirty="0">
                <a:solidFill>
                  <a:srgbClr val="FFC000"/>
                </a:solidFill>
              </a:rPr>
              <a:t>to bring in a </a:t>
            </a:r>
            <a:r>
              <a:rPr lang="en-US" altLang="en-US" sz="5400" dirty="0">
                <a:solidFill>
                  <a:srgbClr val="FFFF00"/>
                </a:solidFill>
              </a:rPr>
              <a:t>global Pax </a:t>
            </a:r>
            <a:r>
              <a:rPr lang="en-US" altLang="en-US" sz="5400" dirty="0" err="1">
                <a:solidFill>
                  <a:srgbClr val="FFFF00"/>
                </a:solidFill>
              </a:rPr>
              <a:t>Germanica</a:t>
            </a:r>
            <a:r>
              <a:rPr lang="en-US" altLang="en-US" sz="5400" dirty="0">
                <a:solidFill>
                  <a:srgbClr val="FFC000"/>
                </a:solidFill>
              </a:rPr>
              <a:t>. </a:t>
            </a:r>
            <a:endParaRPr lang="en-US" altLang="en-US" sz="5400" i="1" dirty="0">
              <a:solidFill>
                <a:srgbClr val="FFFF00"/>
              </a:solidFill>
            </a:endParaRPr>
          </a:p>
        </p:txBody>
      </p:sp>
    </p:spTree>
    <p:extLst>
      <p:ext uri="{BB962C8B-B14F-4D97-AF65-F5344CB8AC3E}">
        <p14:creationId xmlns:p14="http://schemas.microsoft.com/office/powerpoint/2010/main" val="196546930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alpha val="75000"/>
          </a:schemeClr>
        </a:solidFill>
        <a:effectLst/>
      </p:bgPr>
    </p:bg>
    <p:spTree>
      <p:nvGrpSpPr>
        <p:cNvPr id="1" name=""/>
        <p:cNvGrpSpPr/>
        <p:nvPr/>
      </p:nvGrpSpPr>
      <p:grpSpPr>
        <a:xfrm>
          <a:off x="0" y="0"/>
          <a:ext cx="0" cy="0"/>
          <a:chOff x="0" y="0"/>
          <a:chExt cx="0" cy="0"/>
        </a:xfrm>
      </p:grpSpPr>
      <p:pic>
        <p:nvPicPr>
          <p:cNvPr id="3074" name="Picture 2" descr="Image result for blitzkrieg">
            <a:extLst>
              <a:ext uri="{FF2B5EF4-FFF2-40B4-BE49-F238E27FC236}">
                <a16:creationId xmlns:a16="http://schemas.microsoft.com/office/drawing/2014/main" id="{28AFBB49-791E-4D82-93C3-2D2FAC444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363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02261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1713761"/>
            <a:ext cx="11582400" cy="343047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The soldiers in the Wehrmacht Panzer divisions were able to sustain their lightning fast offensives without sleep for an unheard of two or three day push. </a:t>
            </a:r>
            <a:endParaRPr lang="en-US" altLang="en-US" sz="5400" i="1" dirty="0">
              <a:solidFill>
                <a:srgbClr val="FFFF00"/>
              </a:solidFill>
            </a:endParaRPr>
          </a:p>
        </p:txBody>
      </p:sp>
    </p:spTree>
    <p:extLst>
      <p:ext uri="{BB962C8B-B14F-4D97-AF65-F5344CB8AC3E}">
        <p14:creationId xmlns:p14="http://schemas.microsoft.com/office/powerpoint/2010/main" val="40530108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D64D63-5F21-4537-A929-12FA27814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09"/>
            <a:ext cx="12192000" cy="6868417"/>
          </a:xfrm>
          <a:prstGeom prst="rect">
            <a:avLst/>
          </a:prstGeom>
        </p:spPr>
      </p:pic>
    </p:spTree>
    <p:extLst>
      <p:ext uri="{BB962C8B-B14F-4D97-AF65-F5344CB8AC3E}">
        <p14:creationId xmlns:p14="http://schemas.microsoft.com/office/powerpoint/2010/main" val="230202076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1067431"/>
            <a:ext cx="11582400" cy="472313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Is it not now becoming well known that the German military was providing </a:t>
            </a:r>
            <a:r>
              <a:rPr lang="en-US" altLang="en-US" sz="6000" dirty="0">
                <a:solidFill>
                  <a:srgbClr val="FFFF00"/>
                </a:solidFill>
              </a:rPr>
              <a:t>amphetamines</a:t>
            </a:r>
            <a:r>
              <a:rPr lang="en-US" altLang="en-US" sz="6000" dirty="0">
                <a:solidFill>
                  <a:srgbClr val="FFC000"/>
                </a:solidFill>
              </a:rPr>
              <a:t>, to keep their soldiers moving forward and </a:t>
            </a:r>
          </a:p>
          <a:p>
            <a:pPr algn="ctr" eaLnBrk="1" hangingPunct="1">
              <a:spcBef>
                <a:spcPct val="0"/>
              </a:spcBef>
              <a:buNone/>
            </a:pPr>
            <a:r>
              <a:rPr lang="en-US" altLang="en-US" sz="6000" dirty="0">
                <a:solidFill>
                  <a:srgbClr val="FFC000"/>
                </a:solidFill>
              </a:rPr>
              <a:t>very fast, . . a drug called </a:t>
            </a:r>
            <a:r>
              <a:rPr lang="en-US" altLang="en-US" sz="6000" i="1" dirty="0">
                <a:solidFill>
                  <a:srgbClr val="FFFF00"/>
                </a:solidFill>
              </a:rPr>
              <a:t>“speed”? </a:t>
            </a:r>
          </a:p>
        </p:txBody>
      </p:sp>
    </p:spTree>
    <p:extLst>
      <p:ext uri="{BB962C8B-B14F-4D97-AF65-F5344CB8AC3E}">
        <p14:creationId xmlns:p14="http://schemas.microsoft.com/office/powerpoint/2010/main" val="26727428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lated image">
            <a:extLst>
              <a:ext uri="{FF2B5EF4-FFF2-40B4-BE49-F238E27FC236}">
                <a16:creationId xmlns:a16="http://schemas.microsoft.com/office/drawing/2014/main" id="{55E0BF87-7177-41E9-AE9E-F0F61610D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09" t="10883" r="14029" b="13407"/>
          <a:stretch/>
        </p:blipFill>
        <p:spPr bwMode="auto">
          <a:xfrm rot="1012519">
            <a:off x="5545573" y="1444859"/>
            <a:ext cx="6290123" cy="41895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cdn-images-1.medium.com/max/1600/1*n9cUPSGRfMJ3HxIrwux11Q.jpeg">
            <a:extLst>
              <a:ext uri="{FF2B5EF4-FFF2-40B4-BE49-F238E27FC236}">
                <a16:creationId xmlns:a16="http://schemas.microsoft.com/office/drawing/2014/main" id="{4DD9540F-B7B8-4BB9-AF62-9B3F5EF1D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21724">
            <a:off x="453699" y="1815500"/>
            <a:ext cx="5267316"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85095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1529095"/>
            <a:ext cx="11582400" cy="37998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Just as an interesting side note, here is a photo of the very excellent modern German Battle Tank, called </a:t>
            </a:r>
            <a:r>
              <a:rPr lang="en-US" altLang="en-US" sz="6000" b="1" i="1" dirty="0">
                <a:solidFill>
                  <a:srgbClr val="FFFF00"/>
                </a:solidFill>
              </a:rPr>
              <a:t>“the Leopard”.</a:t>
            </a:r>
          </a:p>
        </p:txBody>
      </p:sp>
    </p:spTree>
    <p:extLst>
      <p:ext uri="{BB962C8B-B14F-4D97-AF65-F5344CB8AC3E}">
        <p14:creationId xmlns:p14="http://schemas.microsoft.com/office/powerpoint/2010/main" val="388033065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German leopard tank">
            <a:extLst>
              <a:ext uri="{FF2B5EF4-FFF2-40B4-BE49-F238E27FC236}">
                <a16:creationId xmlns:a16="http://schemas.microsoft.com/office/drawing/2014/main" id="{40EE81E3-36AC-4879-BB2C-4B505832BB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0"/>
            <a:ext cx="11125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6BD06A3-0ACC-4DF3-AED1-CFA7D11BE49F}"/>
              </a:ext>
            </a:extLst>
          </p:cNvPr>
          <p:cNvSpPr txBox="1"/>
          <p:nvPr/>
        </p:nvSpPr>
        <p:spPr>
          <a:xfrm>
            <a:off x="1847689" y="5791200"/>
            <a:ext cx="8496621" cy="707886"/>
          </a:xfrm>
          <a:prstGeom prst="rect">
            <a:avLst/>
          </a:prstGeom>
          <a:noFill/>
        </p:spPr>
        <p:txBody>
          <a:bodyPr wrap="none" rtlCol="0">
            <a:spAutoFit/>
          </a:bodyPr>
          <a:lstStyle/>
          <a:p>
            <a:r>
              <a:rPr lang="en-US" sz="4000" b="1" dirty="0"/>
              <a:t>The German Leopard Battle Tank</a:t>
            </a:r>
          </a:p>
        </p:txBody>
      </p:sp>
    </p:spTree>
    <p:extLst>
      <p:ext uri="{BB962C8B-B14F-4D97-AF65-F5344CB8AC3E}">
        <p14:creationId xmlns:p14="http://schemas.microsoft.com/office/powerpoint/2010/main" val="405823614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
          <p:cNvSpPr>
            <a:spLocks noChangeArrowheads="1"/>
          </p:cNvSpPr>
          <p:nvPr/>
        </p:nvSpPr>
        <p:spPr bwMode="auto">
          <a:xfrm>
            <a:off x="381000" y="421100"/>
            <a:ext cx="114300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And what are we to think about </a:t>
            </a:r>
            <a:r>
              <a:rPr lang="en-US" altLang="en-US" sz="4800" b="1" i="1" dirty="0">
                <a:solidFill>
                  <a:srgbClr val="FFFF00"/>
                </a:solidFill>
              </a:rPr>
              <a:t>the spots </a:t>
            </a:r>
            <a:r>
              <a:rPr lang="en-US" altLang="en-US" sz="4800" dirty="0">
                <a:solidFill>
                  <a:srgbClr val="FFC000"/>
                </a:solidFill>
              </a:rPr>
              <a:t>on this beast, the leopard. In Scripture do we not see </a:t>
            </a:r>
            <a:r>
              <a:rPr lang="en-US" altLang="en-US" sz="4800" dirty="0">
                <a:solidFill>
                  <a:srgbClr val="FFFF00"/>
                </a:solidFill>
              </a:rPr>
              <a:t>spots</a:t>
            </a:r>
            <a:r>
              <a:rPr lang="en-US" altLang="en-US" sz="4800" dirty="0">
                <a:solidFill>
                  <a:srgbClr val="FFC000"/>
                </a:solidFill>
              </a:rPr>
              <a:t> as representative of sin? If the </a:t>
            </a:r>
            <a:r>
              <a:rPr lang="en-US" altLang="en-US" sz="4800" dirty="0">
                <a:solidFill>
                  <a:srgbClr val="FFFF00"/>
                </a:solidFill>
              </a:rPr>
              <a:t>leopard </a:t>
            </a:r>
            <a:r>
              <a:rPr lang="en-US" altLang="en-US" sz="4800" dirty="0">
                <a:solidFill>
                  <a:srgbClr val="FFC000"/>
                </a:solidFill>
              </a:rPr>
              <a:t>is indeed </a:t>
            </a:r>
            <a:r>
              <a:rPr lang="en-US" altLang="en-US" sz="4800" dirty="0">
                <a:solidFill>
                  <a:srgbClr val="FFFF00"/>
                </a:solidFill>
              </a:rPr>
              <a:t>Germany</a:t>
            </a:r>
            <a:r>
              <a:rPr lang="en-US" altLang="en-US" sz="4800" dirty="0">
                <a:solidFill>
                  <a:srgbClr val="FFC000"/>
                </a:solidFill>
              </a:rPr>
              <a:t> do we not see a fine orderly civilized nation with a superb well </a:t>
            </a:r>
            <a:r>
              <a:rPr lang="en-US" altLang="en-US" sz="4800" dirty="0" err="1">
                <a:solidFill>
                  <a:srgbClr val="FFC000"/>
                </a:solidFill>
              </a:rPr>
              <a:t>co-ordinated</a:t>
            </a:r>
            <a:r>
              <a:rPr lang="en-US" altLang="en-US" sz="4800" dirty="0">
                <a:solidFill>
                  <a:srgbClr val="FFC000"/>
                </a:solidFill>
              </a:rPr>
              <a:t> sense of </a:t>
            </a:r>
            <a:r>
              <a:rPr lang="en-US" altLang="en-US" sz="4800" dirty="0">
                <a:solidFill>
                  <a:srgbClr val="FFFF00"/>
                </a:solidFill>
              </a:rPr>
              <a:t>unity of purpose </a:t>
            </a:r>
            <a:r>
              <a:rPr lang="en-US" altLang="en-US" sz="4800" dirty="0">
                <a:solidFill>
                  <a:srgbClr val="FFC000"/>
                </a:solidFill>
              </a:rPr>
              <a:t>and action and yet with somewhat of a </a:t>
            </a:r>
            <a:r>
              <a:rPr lang="en-US" altLang="en-US" sz="4800" i="1" dirty="0">
                <a:solidFill>
                  <a:srgbClr val="FFFF00"/>
                </a:solidFill>
              </a:rPr>
              <a:t>spotted</a:t>
            </a:r>
            <a:r>
              <a:rPr lang="en-US" altLang="en-US" sz="4800" i="1" dirty="0">
                <a:solidFill>
                  <a:srgbClr val="FFC000"/>
                </a:solidFill>
              </a:rPr>
              <a:t> </a:t>
            </a:r>
            <a:r>
              <a:rPr lang="en-US" altLang="en-US" sz="4800" i="1" dirty="0">
                <a:solidFill>
                  <a:srgbClr val="FFFF00"/>
                </a:solidFill>
              </a:rPr>
              <a:t>past</a:t>
            </a:r>
            <a:r>
              <a:rPr lang="en-US" altLang="en-US" sz="4800" dirty="0">
                <a:solidFill>
                  <a:srgbClr val="FFC000"/>
                </a:solidFill>
              </a:rPr>
              <a:t>, perhaps due to the holocaust? </a:t>
            </a:r>
          </a:p>
        </p:txBody>
      </p:sp>
    </p:spTree>
    <p:extLst>
      <p:ext uri="{BB962C8B-B14F-4D97-AF65-F5344CB8AC3E}">
        <p14:creationId xmlns:p14="http://schemas.microsoft.com/office/powerpoint/2010/main" val="429075744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
            <a:ext cx="10287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114027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228600" y="544210"/>
            <a:ext cx="1173480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And how are we to view the </a:t>
            </a:r>
            <a:r>
              <a:rPr lang="en-US" altLang="en-US" sz="4600" dirty="0">
                <a:solidFill>
                  <a:srgbClr val="FFFF00"/>
                </a:solidFill>
              </a:rPr>
              <a:t>four heads of the leopard</a:t>
            </a:r>
            <a:r>
              <a:rPr lang="en-US" altLang="en-US" sz="4600" dirty="0">
                <a:solidFill>
                  <a:srgbClr val="FFC000"/>
                </a:solidFill>
              </a:rPr>
              <a:t>? History has so far seen only three with the third Reich being Nazi Germany. Are we not now seeing a </a:t>
            </a:r>
            <a:r>
              <a:rPr lang="en-US" altLang="en-US" sz="4600" dirty="0">
                <a:solidFill>
                  <a:srgbClr val="FFFF00"/>
                </a:solidFill>
              </a:rPr>
              <a:t>fourth Reich</a:t>
            </a:r>
            <a:r>
              <a:rPr lang="en-US" altLang="en-US" sz="4600" dirty="0">
                <a:solidFill>
                  <a:srgbClr val="FFC000"/>
                </a:solidFill>
              </a:rPr>
              <a:t> emerging in the EU to dominate Europe? In the EU are we not seeing the Germanification of Europe through treaties, the mandating a host of banking and other regulations, along with new international laws? </a:t>
            </a:r>
          </a:p>
        </p:txBody>
      </p:sp>
    </p:spTree>
    <p:extLst>
      <p:ext uri="{BB962C8B-B14F-4D97-AF65-F5344CB8AC3E}">
        <p14:creationId xmlns:p14="http://schemas.microsoft.com/office/powerpoint/2010/main" val="148768030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livingwatersmissionschool.com/uploads/9/9/5/9/9959053/8498261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5" y="349569"/>
            <a:ext cx="7000875" cy="616951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A186C03-0A85-43D7-AA62-ACE4B7D0D82D}"/>
              </a:ext>
            </a:extLst>
          </p:cNvPr>
          <p:cNvSpPr/>
          <p:nvPr/>
        </p:nvSpPr>
        <p:spPr>
          <a:xfrm>
            <a:off x="266700" y="474347"/>
            <a:ext cx="4467225" cy="5909306"/>
          </a:xfrm>
          <a:prstGeom prst="rect">
            <a:avLst/>
          </a:prstGeom>
          <a:solidFill>
            <a:schemeClr val="tx2">
              <a:lumMod val="50000"/>
            </a:schemeClr>
          </a:solidFill>
        </p:spPr>
        <p:txBody>
          <a:bodyPr wrap="square" lIns="91436" tIns="45718" rIns="91436" bIns="45718">
            <a:spAutoFit/>
          </a:bodyPr>
          <a:lstStyle/>
          <a:p>
            <a:pPr algn="ctr"/>
            <a:r>
              <a:rPr lang="en-US" sz="5400" dirty="0">
                <a:solidFill>
                  <a:srgbClr val="FFC000"/>
                </a:solidFill>
              </a:rPr>
              <a:t>the beast </a:t>
            </a:r>
          </a:p>
          <a:p>
            <a:pPr algn="ctr"/>
            <a:r>
              <a:rPr lang="en-US" sz="5400" dirty="0">
                <a:solidFill>
                  <a:srgbClr val="FFC000"/>
                </a:solidFill>
              </a:rPr>
              <a:t>had also </a:t>
            </a:r>
          </a:p>
          <a:p>
            <a:pPr algn="ctr"/>
            <a:r>
              <a:rPr lang="en-US" sz="5400" b="1" i="1" dirty="0">
                <a:solidFill>
                  <a:srgbClr val="FFFF00"/>
                </a:solidFill>
              </a:rPr>
              <a:t>four heads</a:t>
            </a:r>
            <a:r>
              <a:rPr lang="en-US" sz="5400" dirty="0">
                <a:solidFill>
                  <a:srgbClr val="FFC000"/>
                </a:solidFill>
              </a:rPr>
              <a:t>; </a:t>
            </a:r>
          </a:p>
          <a:p>
            <a:pPr algn="ctr"/>
            <a:r>
              <a:rPr lang="en-US" sz="5400" dirty="0">
                <a:solidFill>
                  <a:srgbClr val="FFC000"/>
                </a:solidFill>
              </a:rPr>
              <a:t>and </a:t>
            </a:r>
            <a:r>
              <a:rPr lang="en-US" sz="5400" b="1" i="1" dirty="0">
                <a:solidFill>
                  <a:srgbClr val="FFFF00"/>
                </a:solidFill>
              </a:rPr>
              <a:t>dominion </a:t>
            </a:r>
          </a:p>
          <a:p>
            <a:pPr algn="ctr"/>
            <a:r>
              <a:rPr lang="en-US" sz="5400" b="1" i="1" dirty="0">
                <a:solidFill>
                  <a:srgbClr val="FFFF00"/>
                </a:solidFill>
              </a:rPr>
              <a:t>was given </a:t>
            </a:r>
          </a:p>
          <a:p>
            <a:pPr algn="ctr"/>
            <a:r>
              <a:rPr lang="en-US" sz="5400" b="1" i="1" dirty="0">
                <a:solidFill>
                  <a:srgbClr val="FFFF00"/>
                </a:solidFill>
              </a:rPr>
              <a:t>to it</a:t>
            </a:r>
            <a:r>
              <a:rPr lang="en-US" sz="5400" dirty="0">
                <a:solidFill>
                  <a:srgbClr val="FFC000"/>
                </a:solidFill>
              </a:rPr>
              <a:t>.</a:t>
            </a:r>
          </a:p>
        </p:txBody>
      </p:sp>
    </p:spTree>
    <p:extLst>
      <p:ext uri="{BB962C8B-B14F-4D97-AF65-F5344CB8AC3E}">
        <p14:creationId xmlns:p14="http://schemas.microsoft.com/office/powerpoint/2010/main" val="40638525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590550" y="667321"/>
            <a:ext cx="1101090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The </a:t>
            </a:r>
            <a:r>
              <a:rPr lang="en-US" altLang="en-US" sz="4400" dirty="0">
                <a:solidFill>
                  <a:srgbClr val="FFFF00"/>
                </a:solidFill>
              </a:rPr>
              <a:t>four wings of a fowl </a:t>
            </a:r>
            <a:r>
              <a:rPr lang="en-US" altLang="en-US" sz="4400" dirty="0">
                <a:solidFill>
                  <a:srgbClr val="FFC000"/>
                </a:solidFill>
              </a:rPr>
              <a:t>at the back </a:t>
            </a:r>
          </a:p>
          <a:p>
            <a:pPr algn="ctr" eaLnBrk="1" hangingPunct="1">
              <a:spcBef>
                <a:spcPct val="0"/>
              </a:spcBef>
              <a:buNone/>
            </a:pPr>
            <a:r>
              <a:rPr lang="en-US" altLang="en-US" sz="4400" dirty="0">
                <a:solidFill>
                  <a:srgbClr val="FFC000"/>
                </a:solidFill>
              </a:rPr>
              <a:t>of the leopard are still in the mystery. Might they possibly incorporate </a:t>
            </a:r>
            <a:r>
              <a:rPr lang="en-US" altLang="en-US" sz="4400" dirty="0">
                <a:solidFill>
                  <a:srgbClr val="FFFF00"/>
                </a:solidFill>
              </a:rPr>
              <a:t>France</a:t>
            </a:r>
            <a:r>
              <a:rPr lang="en-US" altLang="en-US" sz="4400" dirty="0">
                <a:solidFill>
                  <a:srgbClr val="FFC000"/>
                </a:solidFill>
              </a:rPr>
              <a:t>? This is a nation situated geographically behind Germany and separate. But in their EU dealings together do we not see France and Germany functioning politically in a close relationship with each other to dominate the European Union. </a:t>
            </a:r>
          </a:p>
        </p:txBody>
      </p:sp>
    </p:spTree>
    <p:extLst>
      <p:ext uri="{BB962C8B-B14F-4D97-AF65-F5344CB8AC3E}">
        <p14:creationId xmlns:p14="http://schemas.microsoft.com/office/powerpoint/2010/main" val="140154065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9900" y="305071"/>
            <a:ext cx="9182100" cy="6247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A2BCA5D5-9310-4772-BA81-D0002CF5D188}"/>
              </a:ext>
            </a:extLst>
          </p:cNvPr>
          <p:cNvSpPr/>
          <p:nvPr/>
        </p:nvSpPr>
        <p:spPr>
          <a:xfrm>
            <a:off x="304800" y="305070"/>
            <a:ext cx="3238500" cy="6247860"/>
          </a:xfrm>
          <a:prstGeom prst="rect">
            <a:avLst/>
          </a:prstGeom>
          <a:solidFill>
            <a:schemeClr val="tx2">
              <a:lumMod val="50000"/>
            </a:schemeClr>
          </a:solidFill>
        </p:spPr>
        <p:txBody>
          <a:bodyPr wrap="square" lIns="91436" tIns="45718" rIns="91436" bIns="45718">
            <a:spAutoFit/>
          </a:bodyPr>
          <a:lstStyle/>
          <a:p>
            <a:pPr algn="ctr"/>
            <a:r>
              <a:rPr lang="en-US" sz="4000" baseline="30000" dirty="0">
                <a:solidFill>
                  <a:srgbClr val="FFC000"/>
                </a:solidFill>
              </a:rPr>
              <a:t>6 </a:t>
            </a:r>
            <a:r>
              <a:rPr lang="en-US" sz="4000" dirty="0">
                <a:solidFill>
                  <a:srgbClr val="FFC000"/>
                </a:solidFill>
              </a:rPr>
              <a:t>After this I beheld, and lo another, </a:t>
            </a:r>
            <a:r>
              <a:rPr lang="en-US" sz="4000" b="1" i="1" dirty="0">
                <a:solidFill>
                  <a:srgbClr val="FFFF00"/>
                </a:solidFill>
              </a:rPr>
              <a:t>like a leopard</a:t>
            </a:r>
            <a:r>
              <a:rPr lang="en-US" sz="4000" dirty="0">
                <a:solidFill>
                  <a:srgbClr val="FFC000"/>
                </a:solidFill>
              </a:rPr>
              <a:t>, which had upon the back of it </a:t>
            </a:r>
            <a:r>
              <a:rPr lang="en-US" sz="4000" b="1" i="1" dirty="0">
                <a:solidFill>
                  <a:srgbClr val="FFFF00"/>
                </a:solidFill>
              </a:rPr>
              <a:t>four wings of a fowl</a:t>
            </a:r>
            <a:r>
              <a:rPr lang="en-US" sz="4000" dirty="0">
                <a:solidFill>
                  <a:srgbClr val="FFC000"/>
                </a:solidFill>
              </a:rPr>
              <a:t>; </a:t>
            </a:r>
          </a:p>
        </p:txBody>
      </p:sp>
    </p:spTree>
    <p:extLst>
      <p:ext uri="{BB962C8B-B14F-4D97-AF65-F5344CB8AC3E}">
        <p14:creationId xmlns:p14="http://schemas.microsoft.com/office/powerpoint/2010/main" val="300484311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667321"/>
            <a:ext cx="1158240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We see this closeness in past history going back into the Dark Ages. As the western Roman Empire crumbled </a:t>
            </a:r>
            <a:r>
              <a:rPr lang="en-US" altLang="en-US" sz="4400" b="1" i="1" dirty="0">
                <a:solidFill>
                  <a:srgbClr val="FFFF00"/>
                </a:solidFill>
              </a:rPr>
              <a:t>the Franks </a:t>
            </a:r>
            <a:r>
              <a:rPr lang="en-US" altLang="en-US" sz="4400" dirty="0">
                <a:solidFill>
                  <a:srgbClr val="FFC000"/>
                </a:solidFill>
              </a:rPr>
              <a:t>began to established themselves in western Europe. They were an amalgam of Germanic and French tribal groupings. They went on to become distinctive nations occupying the geographical regions we now recognize as </a:t>
            </a:r>
            <a:r>
              <a:rPr lang="en-US" altLang="en-US" sz="4400" u="sng" dirty="0">
                <a:solidFill>
                  <a:srgbClr val="FFFF00"/>
                </a:solidFill>
              </a:rPr>
              <a:t>both</a:t>
            </a:r>
            <a:r>
              <a:rPr lang="en-US" altLang="en-US" sz="4400" dirty="0">
                <a:solidFill>
                  <a:srgbClr val="FFC000"/>
                </a:solidFill>
              </a:rPr>
              <a:t> </a:t>
            </a:r>
            <a:r>
              <a:rPr lang="en-US" altLang="en-US" sz="4400" b="1" i="1" dirty="0">
                <a:solidFill>
                  <a:srgbClr val="FFFF00"/>
                </a:solidFill>
              </a:rPr>
              <a:t>Germany and France.</a:t>
            </a:r>
          </a:p>
        </p:txBody>
      </p:sp>
    </p:spTree>
    <p:extLst>
      <p:ext uri="{BB962C8B-B14F-4D97-AF65-F5344CB8AC3E}">
        <p14:creationId xmlns:p14="http://schemas.microsoft.com/office/powerpoint/2010/main" val="352360001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the franks map">
            <a:extLst>
              <a:ext uri="{FF2B5EF4-FFF2-40B4-BE49-F238E27FC236}">
                <a16:creationId xmlns:a16="http://schemas.microsoft.com/office/drawing/2014/main" id="{B3CA00D2-804A-4FCE-B87D-734F68A94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487" y="0"/>
            <a:ext cx="9053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9524E93-110E-476F-BD26-75793824B831}"/>
              </a:ext>
            </a:extLst>
          </p:cNvPr>
          <p:cNvSpPr txBox="1"/>
          <p:nvPr/>
        </p:nvSpPr>
        <p:spPr>
          <a:xfrm>
            <a:off x="228600" y="228600"/>
            <a:ext cx="2743200" cy="5878532"/>
          </a:xfrm>
          <a:prstGeom prst="rect">
            <a:avLst/>
          </a:prstGeom>
          <a:noFill/>
        </p:spPr>
        <p:txBody>
          <a:bodyPr wrap="square" rtlCol="0">
            <a:spAutoFit/>
          </a:bodyPr>
          <a:lstStyle/>
          <a:p>
            <a:r>
              <a:rPr lang="en-US" sz="4000" dirty="0">
                <a:solidFill>
                  <a:srgbClr val="FFFF00"/>
                </a:solidFill>
              </a:rPr>
              <a:t>The</a:t>
            </a:r>
            <a:r>
              <a:rPr lang="en-US" sz="4000" dirty="0">
                <a:solidFill>
                  <a:srgbClr val="FFC000"/>
                </a:solidFill>
              </a:rPr>
              <a:t> </a:t>
            </a:r>
            <a:r>
              <a:rPr lang="en-US" sz="4000" b="1" i="1" dirty="0">
                <a:solidFill>
                  <a:srgbClr val="FFFF00"/>
                </a:solidFill>
              </a:rPr>
              <a:t>Kingdom </a:t>
            </a:r>
          </a:p>
          <a:p>
            <a:r>
              <a:rPr lang="en-US" sz="4000" b="1" i="1" dirty="0">
                <a:solidFill>
                  <a:srgbClr val="FFFF00"/>
                </a:solidFill>
              </a:rPr>
              <a:t>of the Franks</a:t>
            </a:r>
          </a:p>
          <a:p>
            <a:endParaRPr lang="en-US" sz="3600" b="1" i="1" dirty="0">
              <a:solidFill>
                <a:srgbClr val="FFFF00"/>
              </a:solidFill>
            </a:endParaRPr>
          </a:p>
          <a:p>
            <a:r>
              <a:rPr lang="en-US" sz="3600" dirty="0">
                <a:solidFill>
                  <a:srgbClr val="FFC000"/>
                </a:solidFill>
              </a:rPr>
              <a:t>Independent</a:t>
            </a:r>
          </a:p>
          <a:p>
            <a:r>
              <a:rPr lang="en-US" sz="3600" dirty="0">
                <a:solidFill>
                  <a:srgbClr val="FFC000"/>
                </a:solidFill>
              </a:rPr>
              <a:t>between </a:t>
            </a:r>
          </a:p>
          <a:p>
            <a:r>
              <a:rPr lang="en-US" sz="3600" dirty="0">
                <a:solidFill>
                  <a:schemeClr val="bg1">
                    <a:lumMod val="95000"/>
                  </a:schemeClr>
                </a:solidFill>
              </a:rPr>
              <a:t>481 A.D.</a:t>
            </a:r>
            <a:r>
              <a:rPr lang="en-US" sz="3600" dirty="0">
                <a:solidFill>
                  <a:srgbClr val="FFC000"/>
                </a:solidFill>
              </a:rPr>
              <a:t> </a:t>
            </a:r>
          </a:p>
          <a:p>
            <a:r>
              <a:rPr lang="en-US" sz="3600" dirty="0">
                <a:solidFill>
                  <a:srgbClr val="FFC000"/>
                </a:solidFill>
              </a:rPr>
              <a:t>and </a:t>
            </a:r>
          </a:p>
          <a:p>
            <a:r>
              <a:rPr lang="en-US" sz="3600" dirty="0">
                <a:solidFill>
                  <a:schemeClr val="bg1">
                    <a:lumMod val="95000"/>
                  </a:schemeClr>
                </a:solidFill>
              </a:rPr>
              <a:t>843 A.D.</a:t>
            </a:r>
          </a:p>
        </p:txBody>
      </p:sp>
    </p:spTree>
    <p:extLst>
      <p:ext uri="{BB962C8B-B14F-4D97-AF65-F5344CB8AC3E}">
        <p14:creationId xmlns:p14="http://schemas.microsoft.com/office/powerpoint/2010/main" val="285756996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285750" y="2452425"/>
            <a:ext cx="11620500" cy="28764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If we are looking for wings of a fowl has not </a:t>
            </a:r>
            <a:r>
              <a:rPr lang="en-US" altLang="en-US" sz="6000" i="1" dirty="0">
                <a:solidFill>
                  <a:srgbClr val="FFFF00"/>
                </a:solidFill>
              </a:rPr>
              <a:t>France</a:t>
            </a:r>
            <a:r>
              <a:rPr lang="en-US" altLang="en-US" sz="6000" dirty="0">
                <a:solidFill>
                  <a:srgbClr val="FFC000"/>
                </a:solidFill>
              </a:rPr>
              <a:t> been represented </a:t>
            </a:r>
          </a:p>
          <a:p>
            <a:pPr algn="ctr" eaLnBrk="1" hangingPunct="1">
              <a:spcBef>
                <a:spcPct val="0"/>
              </a:spcBef>
              <a:buNone/>
            </a:pPr>
            <a:r>
              <a:rPr lang="en-US" altLang="en-US" sz="6000" dirty="0">
                <a:solidFill>
                  <a:srgbClr val="FFC000"/>
                </a:solidFill>
              </a:rPr>
              <a:t>in caricature by </a:t>
            </a:r>
            <a:r>
              <a:rPr lang="en-US" altLang="en-US" sz="6000" i="1" dirty="0">
                <a:solidFill>
                  <a:srgbClr val="FFFF00"/>
                </a:solidFill>
              </a:rPr>
              <a:t>a fowl</a:t>
            </a:r>
            <a:r>
              <a:rPr lang="en-US" altLang="en-US" sz="6000" dirty="0">
                <a:solidFill>
                  <a:srgbClr val="FFC000"/>
                </a:solidFill>
              </a:rPr>
              <a:t>, a </a:t>
            </a:r>
            <a:r>
              <a:rPr lang="en-US" altLang="en-US" sz="6000" i="1" dirty="0">
                <a:solidFill>
                  <a:srgbClr val="FFFF00"/>
                </a:solidFill>
              </a:rPr>
              <a:t>rooster</a:t>
            </a:r>
            <a:r>
              <a:rPr lang="en-US" altLang="en-US" sz="6000" dirty="0">
                <a:solidFill>
                  <a:srgbClr val="FFC000"/>
                </a:solidFill>
              </a:rPr>
              <a:t>? </a:t>
            </a:r>
          </a:p>
        </p:txBody>
      </p:sp>
    </p:spTree>
    <p:extLst>
      <p:ext uri="{BB962C8B-B14F-4D97-AF65-F5344CB8AC3E}">
        <p14:creationId xmlns:p14="http://schemas.microsoft.com/office/powerpoint/2010/main" val="104337530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DC4A77-7D62-492E-AF05-BB2CDFE29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75947">
            <a:off x="830612" y="479079"/>
            <a:ext cx="3486129" cy="4432849"/>
          </a:xfrm>
          <a:prstGeom prst="rect">
            <a:avLst/>
          </a:prstGeom>
        </p:spPr>
      </p:pic>
      <p:pic>
        <p:nvPicPr>
          <p:cNvPr id="3074" name="Picture 2" descr="Coq La FlÃ¨che">
            <a:extLst>
              <a:ext uri="{FF2B5EF4-FFF2-40B4-BE49-F238E27FC236}">
                <a16:creationId xmlns:a16="http://schemas.microsoft.com/office/drawing/2014/main" id="{12D23106-BA57-4F8F-ADF0-2E709181D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58960">
            <a:off x="7326913" y="547147"/>
            <a:ext cx="3935770" cy="53777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A4DC054-82C8-4E20-B1D4-55789E2DBF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8958" y="3341843"/>
            <a:ext cx="4771094" cy="3246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492643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528822"/>
            <a:ext cx="11582400" cy="580035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3700" dirty="0">
                <a:solidFill>
                  <a:srgbClr val="FFC000"/>
                </a:solidFill>
              </a:rPr>
              <a:t>As history has unfolded Germany emerged as a people of </a:t>
            </a:r>
            <a:r>
              <a:rPr lang="en-US" altLang="en-US" sz="3700" dirty="0">
                <a:solidFill>
                  <a:srgbClr val="FFFF00"/>
                </a:solidFill>
              </a:rPr>
              <a:t>order</a:t>
            </a:r>
            <a:r>
              <a:rPr lang="en-US" altLang="en-US" sz="3700" dirty="0">
                <a:solidFill>
                  <a:srgbClr val="FFC000"/>
                </a:solidFill>
              </a:rPr>
              <a:t> by </a:t>
            </a:r>
            <a:r>
              <a:rPr lang="en-US" altLang="en-US" sz="3700" i="1" dirty="0">
                <a:solidFill>
                  <a:srgbClr val="FFFF00"/>
                </a:solidFill>
              </a:rPr>
              <a:t>rigid unification</a:t>
            </a:r>
            <a:r>
              <a:rPr lang="en-US" altLang="en-US" sz="3700" dirty="0">
                <a:solidFill>
                  <a:srgbClr val="FFC000"/>
                </a:solidFill>
              </a:rPr>
              <a:t>. With that came superb skills in metalwork, watchmaking, and engineering. It was Johannes Gutenberg who crafted finely machined movable type to give us the printing press that brought the Holy Scriptures to the common man to bless not only individuals in Europe but people throughout the whole world. It was Martin Luther who stood up against the corruption and disorder </a:t>
            </a:r>
          </a:p>
          <a:p>
            <a:pPr algn="ctr" eaLnBrk="1" hangingPunct="1">
              <a:spcBef>
                <a:spcPct val="0"/>
              </a:spcBef>
              <a:buNone/>
            </a:pPr>
            <a:r>
              <a:rPr lang="en-US" altLang="en-US" sz="3700" dirty="0">
                <a:solidFill>
                  <a:srgbClr val="FFC000"/>
                </a:solidFill>
              </a:rPr>
              <a:t>of the Roman Church. A German respect for order also </a:t>
            </a:r>
          </a:p>
          <a:p>
            <a:pPr algn="ctr" eaLnBrk="1" hangingPunct="1">
              <a:spcBef>
                <a:spcPct val="0"/>
              </a:spcBef>
              <a:buNone/>
            </a:pPr>
            <a:r>
              <a:rPr lang="en-US" altLang="en-US" sz="3700" dirty="0">
                <a:solidFill>
                  <a:srgbClr val="FFC000"/>
                </a:solidFill>
              </a:rPr>
              <a:t>gave rise to superior </a:t>
            </a:r>
            <a:r>
              <a:rPr lang="en-US" altLang="en-US" sz="3700" i="1" dirty="0">
                <a:solidFill>
                  <a:srgbClr val="FFFF00"/>
                </a:solidFill>
              </a:rPr>
              <a:t>military capabilities</a:t>
            </a:r>
            <a:r>
              <a:rPr lang="en-US" altLang="en-US" sz="3700" dirty="0">
                <a:solidFill>
                  <a:srgbClr val="FFC000"/>
                </a:solidFill>
              </a:rPr>
              <a:t>.  </a:t>
            </a:r>
          </a:p>
        </p:txBody>
      </p:sp>
    </p:spTree>
    <p:extLst>
      <p:ext uri="{BB962C8B-B14F-4D97-AF65-F5344CB8AC3E}">
        <p14:creationId xmlns:p14="http://schemas.microsoft.com/office/powerpoint/2010/main" val="363379367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Germany">
            <a:extLst>
              <a:ext uri="{FF2B5EF4-FFF2-40B4-BE49-F238E27FC236}">
                <a16:creationId xmlns:a16="http://schemas.microsoft.com/office/drawing/2014/main" id="{7FAAE0FC-6189-4D47-9AD6-4CACA99EDF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544" y="185393"/>
            <a:ext cx="448056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martin luther">
            <a:extLst>
              <a:ext uri="{FF2B5EF4-FFF2-40B4-BE49-F238E27FC236}">
                <a16:creationId xmlns:a16="http://schemas.microsoft.com/office/drawing/2014/main" id="{5B30A9A9-BBA5-4C98-84E4-077105159D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49"/>
          <a:stretch/>
        </p:blipFill>
        <p:spPr bwMode="auto">
          <a:xfrm>
            <a:off x="709544" y="3300757"/>
            <a:ext cx="448056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s://i0.wp.com/www.gospelapplied.com/wp-content/uploads/2017/09/The_Caxton_Celebration_-_William_Caxton_showing_specimens_of_his_printing_to_King_Edward_IV_and_his_Queen.jpg?resize=678%2C381">
            <a:extLst>
              <a:ext uri="{FF2B5EF4-FFF2-40B4-BE49-F238E27FC236}">
                <a16:creationId xmlns:a16="http://schemas.microsoft.com/office/drawing/2014/main" id="{E276E46E-205D-42B9-9B80-A3A4131BD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399" y="206733"/>
            <a:ext cx="5591175" cy="295046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1936 nuremberg rally">
            <a:extLst>
              <a:ext uri="{FF2B5EF4-FFF2-40B4-BE49-F238E27FC236}">
                <a16:creationId xmlns:a16="http://schemas.microsoft.com/office/drawing/2014/main" id="{54BE3DAA-E542-430F-BCF4-4EBC40A750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300757"/>
            <a:ext cx="5591175"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29304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495300" y="328767"/>
            <a:ext cx="112014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France brought us an ethic of manners </a:t>
            </a:r>
          </a:p>
          <a:p>
            <a:pPr algn="ctr" eaLnBrk="1" hangingPunct="1">
              <a:spcBef>
                <a:spcPct val="0"/>
              </a:spcBef>
              <a:buNone/>
            </a:pPr>
            <a:r>
              <a:rPr lang="en-US" altLang="en-US" sz="4400" dirty="0">
                <a:solidFill>
                  <a:srgbClr val="FFC000"/>
                </a:solidFill>
              </a:rPr>
              <a:t>such as eating with a knife and fork and also fashions. They entrained a sense of “</a:t>
            </a:r>
            <a:r>
              <a:rPr lang="en-US" altLang="en-US" sz="4400" dirty="0" err="1">
                <a:solidFill>
                  <a:srgbClr val="FFC000"/>
                </a:solidFill>
              </a:rPr>
              <a:t>espirit</a:t>
            </a:r>
            <a:r>
              <a:rPr lang="en-US" altLang="en-US" sz="4400" dirty="0">
                <a:solidFill>
                  <a:srgbClr val="FFC000"/>
                </a:solidFill>
              </a:rPr>
              <a:t> de corps” and gallantry in warfare. But they were more inclined to favor diplomacy and French became the language of diplomacy. Resolving conflicts in these non-confrontational ways sometimes involved questionable dealings and untoward liaisons behind closed doors. </a:t>
            </a:r>
          </a:p>
        </p:txBody>
      </p:sp>
    </p:spTree>
    <p:extLst>
      <p:ext uri="{BB962C8B-B14F-4D97-AF65-F5344CB8AC3E}">
        <p14:creationId xmlns:p14="http://schemas.microsoft.com/office/powerpoint/2010/main" val="405617807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France map">
            <a:extLst>
              <a:ext uri="{FF2B5EF4-FFF2-40B4-BE49-F238E27FC236}">
                <a16:creationId xmlns:a16="http://schemas.microsoft.com/office/drawing/2014/main" id="{7B5E1833-22FD-4A68-A932-9F2570C375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86178"/>
            <a:ext cx="3810000" cy="292553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lated image">
            <a:extLst>
              <a:ext uri="{FF2B5EF4-FFF2-40B4-BE49-F238E27FC236}">
                <a16:creationId xmlns:a16="http://schemas.microsoft.com/office/drawing/2014/main" id="{B32A983D-FE53-4342-A1E7-296438E602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2" y="175180"/>
            <a:ext cx="4255414" cy="3921117"/>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mage result for the boy stood on the burning deck">
            <a:extLst>
              <a:ext uri="{FF2B5EF4-FFF2-40B4-BE49-F238E27FC236}">
                <a16:creationId xmlns:a16="http://schemas.microsoft.com/office/drawing/2014/main" id="{29789C20-3801-40E3-8055-576C37861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4214568"/>
            <a:ext cx="4286055" cy="249024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french diplomacy">
            <a:extLst>
              <a:ext uri="{FF2B5EF4-FFF2-40B4-BE49-F238E27FC236}">
                <a16:creationId xmlns:a16="http://schemas.microsoft.com/office/drawing/2014/main" id="{3BE9B436-4E44-48A4-8C26-F831C24A60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706" t="1028" r="2941" b="35505"/>
          <a:stretch/>
        </p:blipFill>
        <p:spPr bwMode="auto">
          <a:xfrm>
            <a:off x="4072446" y="169682"/>
            <a:ext cx="3572628" cy="2573518"/>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Image result for table manners knife and fork">
            <a:extLst>
              <a:ext uri="{FF2B5EF4-FFF2-40B4-BE49-F238E27FC236}">
                <a16:creationId xmlns:a16="http://schemas.microsoft.com/office/drawing/2014/main" id="{26259B38-D82D-4153-ADA8-C916F188C2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4529" y="3779279"/>
            <a:ext cx="3278432" cy="29035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C0FFB9A-0B8C-4FBA-AD49-E4521AB77677}"/>
              </a:ext>
            </a:extLst>
          </p:cNvPr>
          <p:cNvSpPr txBox="1"/>
          <p:nvPr/>
        </p:nvSpPr>
        <p:spPr>
          <a:xfrm>
            <a:off x="7848600" y="201104"/>
            <a:ext cx="2005677" cy="369332"/>
          </a:xfrm>
          <a:prstGeom prst="rect">
            <a:avLst/>
          </a:prstGeom>
          <a:noFill/>
        </p:spPr>
        <p:txBody>
          <a:bodyPr wrap="none" rtlCol="0">
            <a:spAutoFit/>
          </a:bodyPr>
          <a:lstStyle/>
          <a:p>
            <a:r>
              <a:rPr lang="en-US" b="1" dirty="0"/>
              <a:t>Battle of the Nile</a:t>
            </a:r>
          </a:p>
        </p:txBody>
      </p:sp>
      <p:pic>
        <p:nvPicPr>
          <p:cNvPr id="9218" name="Picture 2" descr="Image result for The French finishing school">
            <a:extLst>
              <a:ext uri="{FF2B5EF4-FFF2-40B4-BE49-F238E27FC236}">
                <a16:creationId xmlns:a16="http://schemas.microsoft.com/office/drawing/2014/main" id="{D6D17185-5895-4B23-B4F7-1A8409C297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258" y="3779279"/>
            <a:ext cx="4128942" cy="29255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34809F-AA93-4543-8664-D3534910DD97}"/>
              </a:ext>
            </a:extLst>
          </p:cNvPr>
          <p:cNvSpPr txBox="1"/>
          <p:nvPr/>
        </p:nvSpPr>
        <p:spPr>
          <a:xfrm>
            <a:off x="164184" y="3317614"/>
            <a:ext cx="4103016" cy="430887"/>
          </a:xfrm>
          <a:prstGeom prst="rect">
            <a:avLst/>
          </a:prstGeom>
          <a:noFill/>
        </p:spPr>
        <p:txBody>
          <a:bodyPr wrap="square" rtlCol="0">
            <a:spAutoFit/>
          </a:bodyPr>
          <a:lstStyle/>
          <a:p>
            <a:pPr algn="ctr"/>
            <a:r>
              <a:rPr lang="en-US" sz="2200" dirty="0">
                <a:solidFill>
                  <a:srgbClr val="FFC000"/>
                </a:solidFill>
              </a:rPr>
              <a:t>The French finishing school.</a:t>
            </a:r>
          </a:p>
        </p:txBody>
      </p:sp>
      <p:sp>
        <p:nvSpPr>
          <p:cNvPr id="10" name="TextBox 9">
            <a:extLst>
              <a:ext uri="{FF2B5EF4-FFF2-40B4-BE49-F238E27FC236}">
                <a16:creationId xmlns:a16="http://schemas.microsoft.com/office/drawing/2014/main" id="{3F296C2A-E889-42E9-AA52-D86715AC25E5}"/>
              </a:ext>
            </a:extLst>
          </p:cNvPr>
          <p:cNvSpPr txBox="1"/>
          <p:nvPr/>
        </p:nvSpPr>
        <p:spPr>
          <a:xfrm>
            <a:off x="4280686" y="2907296"/>
            <a:ext cx="3491714" cy="769441"/>
          </a:xfrm>
          <a:prstGeom prst="rect">
            <a:avLst/>
          </a:prstGeom>
          <a:noFill/>
        </p:spPr>
        <p:txBody>
          <a:bodyPr wrap="square" rtlCol="0">
            <a:spAutoFit/>
          </a:bodyPr>
          <a:lstStyle/>
          <a:p>
            <a:pPr algn="ctr"/>
            <a:r>
              <a:rPr lang="en-US" sz="2200" dirty="0">
                <a:solidFill>
                  <a:srgbClr val="FFC000"/>
                </a:solidFill>
              </a:rPr>
              <a:t>The French set standards </a:t>
            </a:r>
          </a:p>
          <a:p>
            <a:pPr algn="ctr"/>
            <a:r>
              <a:rPr lang="en-US" sz="2200" dirty="0">
                <a:solidFill>
                  <a:srgbClr val="FFC000"/>
                </a:solidFill>
              </a:rPr>
              <a:t>in fashions and manners.</a:t>
            </a:r>
          </a:p>
        </p:txBody>
      </p:sp>
      <p:sp>
        <p:nvSpPr>
          <p:cNvPr id="4" name="TextBox 3">
            <a:extLst>
              <a:ext uri="{FF2B5EF4-FFF2-40B4-BE49-F238E27FC236}">
                <a16:creationId xmlns:a16="http://schemas.microsoft.com/office/drawing/2014/main" id="{EFA7DB5F-3325-499D-B05C-916704E115AF}"/>
              </a:ext>
            </a:extLst>
          </p:cNvPr>
          <p:cNvSpPr txBox="1"/>
          <p:nvPr/>
        </p:nvSpPr>
        <p:spPr>
          <a:xfrm>
            <a:off x="7878452" y="4264796"/>
            <a:ext cx="2023311" cy="400110"/>
          </a:xfrm>
          <a:prstGeom prst="rect">
            <a:avLst/>
          </a:prstGeom>
          <a:noFill/>
        </p:spPr>
        <p:txBody>
          <a:bodyPr wrap="none" rtlCol="0">
            <a:spAutoFit/>
          </a:bodyPr>
          <a:lstStyle/>
          <a:p>
            <a:r>
              <a:rPr lang="en-US" sz="2000" dirty="0">
                <a:solidFill>
                  <a:srgbClr val="FFC000"/>
                </a:solidFill>
              </a:rPr>
              <a:t>French gallantry</a:t>
            </a:r>
          </a:p>
        </p:txBody>
      </p:sp>
    </p:spTree>
    <p:extLst>
      <p:ext uri="{BB962C8B-B14F-4D97-AF65-F5344CB8AC3E}">
        <p14:creationId xmlns:p14="http://schemas.microsoft.com/office/powerpoint/2010/main" val="331439039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533400" y="328767"/>
            <a:ext cx="111252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In spite of flowery oratory by men like </a:t>
            </a:r>
            <a:r>
              <a:rPr lang="en-US" altLang="en-US" sz="4400" dirty="0" err="1">
                <a:solidFill>
                  <a:srgbClr val="FFC000"/>
                </a:solidFill>
              </a:rPr>
              <a:t>Robispierre</a:t>
            </a:r>
            <a:r>
              <a:rPr lang="en-US" altLang="en-US" sz="4400" dirty="0">
                <a:solidFill>
                  <a:srgbClr val="FFC000"/>
                </a:solidFill>
              </a:rPr>
              <a:t> the French Revolution failed to establish a viable stable republic. The French attempt at democracy descended into mobocracy and the Reign of Terror. The printing of fiat currency caused hyperinflation. The ensuing economic chaos led to martial law, dictatorship, and the spilling of French and European blood in the Napoleonic Wars.</a:t>
            </a:r>
          </a:p>
        </p:txBody>
      </p:sp>
    </p:spTree>
    <p:extLst>
      <p:ext uri="{BB962C8B-B14F-4D97-AF65-F5344CB8AC3E}">
        <p14:creationId xmlns:p14="http://schemas.microsoft.com/office/powerpoint/2010/main" val="360345477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8" descr="Image result for guillotine french revolution">
            <a:extLst>
              <a:ext uri="{FF2B5EF4-FFF2-40B4-BE49-F238E27FC236}">
                <a16:creationId xmlns:a16="http://schemas.microsoft.com/office/drawing/2014/main" id="{68EBD9F3-6A14-446C-A9A4-10A2073746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18" r="9231"/>
          <a:stretch/>
        </p:blipFill>
        <p:spPr bwMode="auto">
          <a:xfrm>
            <a:off x="6900544" y="3531487"/>
            <a:ext cx="5153590" cy="32077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Image result for Robespierre oratory">
            <a:extLst>
              <a:ext uri="{FF2B5EF4-FFF2-40B4-BE49-F238E27FC236}">
                <a16:creationId xmlns:a16="http://schemas.microsoft.com/office/drawing/2014/main" id="{D405D1EE-DD73-48ED-8C96-2AA32E4460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7" t="8694" r="10000" b="12222"/>
          <a:stretch/>
        </p:blipFill>
        <p:spPr bwMode="auto">
          <a:xfrm>
            <a:off x="6945979" y="147088"/>
            <a:ext cx="5130151" cy="32353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0CE20A-D8E2-4CC2-9B4A-5D3DF1F6871A}"/>
              </a:ext>
            </a:extLst>
          </p:cNvPr>
          <p:cNvSpPr txBox="1"/>
          <p:nvPr/>
        </p:nvSpPr>
        <p:spPr>
          <a:xfrm>
            <a:off x="3835725" y="733729"/>
            <a:ext cx="3276600" cy="2062103"/>
          </a:xfrm>
          <a:prstGeom prst="rect">
            <a:avLst/>
          </a:prstGeom>
          <a:noFill/>
        </p:spPr>
        <p:txBody>
          <a:bodyPr wrap="square" rtlCol="0">
            <a:spAutoFit/>
          </a:bodyPr>
          <a:lstStyle/>
          <a:p>
            <a:pPr algn="ctr"/>
            <a:r>
              <a:rPr lang="en-US" sz="3200" dirty="0">
                <a:solidFill>
                  <a:srgbClr val="FFC000"/>
                </a:solidFill>
              </a:rPr>
              <a:t>The best</a:t>
            </a:r>
          </a:p>
          <a:p>
            <a:pPr algn="ctr"/>
            <a:r>
              <a:rPr lang="en-US" sz="3200" dirty="0">
                <a:solidFill>
                  <a:srgbClr val="FFC000"/>
                </a:solidFill>
              </a:rPr>
              <a:t>French oratory ends up in the Reign of Terror </a:t>
            </a:r>
          </a:p>
        </p:txBody>
      </p:sp>
      <p:pic>
        <p:nvPicPr>
          <p:cNvPr id="8194" name="Picture 2" descr="Image result for french revolution">
            <a:extLst>
              <a:ext uri="{FF2B5EF4-FFF2-40B4-BE49-F238E27FC236}">
                <a16:creationId xmlns:a16="http://schemas.microsoft.com/office/drawing/2014/main" id="{95FB0FFB-5EBF-4DDA-BF12-7D136D967D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70" y="147088"/>
            <a:ext cx="3886201" cy="324703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French Revolution without God">
            <a:extLst>
              <a:ext uri="{FF2B5EF4-FFF2-40B4-BE49-F238E27FC236}">
                <a16:creationId xmlns:a16="http://schemas.microsoft.com/office/drawing/2014/main" id="{E730B84F-8F4D-41D6-9806-B959CDD8A1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8400" y="3531487"/>
            <a:ext cx="4303730" cy="321329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554CE5E-DBA0-404C-8919-DC5C7C80DE2B}"/>
              </a:ext>
            </a:extLst>
          </p:cNvPr>
          <p:cNvSpPr/>
          <p:nvPr/>
        </p:nvSpPr>
        <p:spPr>
          <a:xfrm>
            <a:off x="146386" y="3858066"/>
            <a:ext cx="2133600" cy="2554545"/>
          </a:xfrm>
          <a:prstGeom prst="rect">
            <a:avLst/>
          </a:prstGeom>
        </p:spPr>
        <p:txBody>
          <a:bodyPr wrap="square">
            <a:spAutoFit/>
          </a:bodyPr>
          <a:lstStyle/>
          <a:p>
            <a:pPr algn="ctr"/>
            <a:r>
              <a:rPr lang="en-US" sz="3200" dirty="0">
                <a:solidFill>
                  <a:srgbClr val="FFC000"/>
                </a:solidFill>
              </a:rPr>
              <a:t>Mob rule at the storming of the Bastille </a:t>
            </a:r>
            <a:endParaRPr lang="en-US" sz="3200" dirty="0"/>
          </a:p>
        </p:txBody>
      </p:sp>
    </p:spTree>
    <p:extLst>
      <p:ext uri="{BB962C8B-B14F-4D97-AF65-F5344CB8AC3E}">
        <p14:creationId xmlns:p14="http://schemas.microsoft.com/office/powerpoint/2010/main" val="397816140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804862" y="882765"/>
            <a:ext cx="10582275" cy="6754464"/>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So the question now arises, what do </a:t>
            </a:r>
            <a:r>
              <a:rPr lang="en-US" altLang="en-US" sz="5400" b="1" i="1" dirty="0">
                <a:solidFill>
                  <a:srgbClr val="FFFF00"/>
                </a:solidFill>
              </a:rPr>
              <a:t>the wings </a:t>
            </a:r>
            <a:r>
              <a:rPr lang="en-US" altLang="en-US" sz="5400" dirty="0">
                <a:solidFill>
                  <a:srgbClr val="FFC000"/>
                </a:solidFill>
              </a:rPr>
              <a:t>represent, specifically, the </a:t>
            </a:r>
            <a:r>
              <a:rPr lang="en-US" altLang="en-US" sz="5400" b="1" i="1" dirty="0">
                <a:solidFill>
                  <a:srgbClr val="FFFF00"/>
                </a:solidFill>
              </a:rPr>
              <a:t>eagle’s wings </a:t>
            </a:r>
            <a:r>
              <a:rPr lang="en-US" altLang="en-US" sz="5400" dirty="0">
                <a:solidFill>
                  <a:srgbClr val="FFC000"/>
                </a:solidFill>
              </a:rPr>
              <a:t>and the wings we see </a:t>
            </a:r>
            <a:r>
              <a:rPr lang="en-US" altLang="en-US" sz="5400" dirty="0">
                <a:solidFill>
                  <a:srgbClr val="FFFF00"/>
                </a:solidFill>
              </a:rPr>
              <a:t>on the leopard</a:t>
            </a:r>
            <a:r>
              <a:rPr lang="en-US" altLang="en-US" sz="5400" dirty="0">
                <a:solidFill>
                  <a:srgbClr val="FFC000"/>
                </a:solidFill>
              </a:rPr>
              <a:t>, </a:t>
            </a:r>
            <a:r>
              <a:rPr lang="en-US" altLang="en-US" sz="5400" b="1" i="1" dirty="0">
                <a:solidFill>
                  <a:srgbClr val="FFFF00"/>
                </a:solidFill>
              </a:rPr>
              <a:t>wings of a fowl</a:t>
            </a:r>
            <a:r>
              <a:rPr lang="en-US" altLang="en-US" sz="5400" dirty="0">
                <a:solidFill>
                  <a:srgbClr val="FFC000"/>
                </a:solidFill>
              </a:rPr>
              <a:t>? Is it possible that they might symbolize the </a:t>
            </a:r>
            <a:r>
              <a:rPr lang="en-US" altLang="en-US" sz="5400" b="1" i="1" dirty="0">
                <a:solidFill>
                  <a:srgbClr val="FFFF00"/>
                </a:solidFill>
              </a:rPr>
              <a:t>political realm </a:t>
            </a:r>
            <a:r>
              <a:rPr lang="en-US" altLang="en-US" sz="5400" dirty="0">
                <a:solidFill>
                  <a:srgbClr val="FFC000"/>
                </a:solidFill>
              </a:rPr>
              <a:t>might </a:t>
            </a:r>
            <a:r>
              <a:rPr lang="en-US" altLang="en-US" sz="5400" b="1" i="1" dirty="0">
                <a:solidFill>
                  <a:srgbClr val="FFFF00"/>
                </a:solidFill>
              </a:rPr>
              <a:t>the wings </a:t>
            </a:r>
            <a:r>
              <a:rPr lang="en-US" altLang="en-US" sz="5400" dirty="0">
                <a:solidFill>
                  <a:srgbClr val="FFC000"/>
                </a:solidFill>
              </a:rPr>
              <a:t>typify the legislative structures of a republic? </a:t>
            </a:r>
          </a:p>
        </p:txBody>
      </p:sp>
    </p:spTree>
    <p:extLst>
      <p:ext uri="{BB962C8B-B14F-4D97-AF65-F5344CB8AC3E}">
        <p14:creationId xmlns:p14="http://schemas.microsoft.com/office/powerpoint/2010/main" val="303589608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livingwatersmissionschool.com/uploads/9/9/5/9/9959053/8498261_orig.jpg">
            <a:extLst>
              <a:ext uri="{FF2B5EF4-FFF2-40B4-BE49-F238E27FC236}">
                <a16:creationId xmlns:a16="http://schemas.microsoft.com/office/drawing/2014/main" id="{36D44F23-8194-48F1-8D5B-3603CA787B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170578"/>
            <a:ext cx="5754655" cy="45168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ttp://2.bp.blogspot.com/-Qtgi2NWCWoQ/U2wW5XdYSuI/AAAAAAAAKzI/ZcrfRxo67dc/s1600/Daniel+7+Lion.jpg">
            <a:extLst>
              <a:ext uri="{FF2B5EF4-FFF2-40B4-BE49-F238E27FC236}">
                <a16:creationId xmlns:a16="http://schemas.microsoft.com/office/drawing/2014/main" id="{34B9017E-F1AF-41CC-B152-C33C169CB6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72" r="3999"/>
          <a:stretch/>
        </p:blipFill>
        <p:spPr bwMode="auto">
          <a:xfrm>
            <a:off x="150450" y="1170578"/>
            <a:ext cx="6082732" cy="4516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68584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
          <p:cNvSpPr>
            <a:spLocks noChangeArrowheads="1"/>
          </p:cNvSpPr>
          <p:nvPr/>
        </p:nvSpPr>
        <p:spPr bwMode="auto">
          <a:xfrm>
            <a:off x="304800" y="328767"/>
            <a:ext cx="117348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Is it possible that, represent the political </a:t>
            </a:r>
            <a:r>
              <a:rPr lang="en-US" altLang="en-US" sz="4400" b="1" i="1" dirty="0">
                <a:solidFill>
                  <a:srgbClr val="FF0000"/>
                </a:solidFill>
              </a:rPr>
              <a:t>left</a:t>
            </a:r>
            <a:r>
              <a:rPr lang="en-US" altLang="en-US" sz="4400" dirty="0">
                <a:solidFill>
                  <a:srgbClr val="FFC000"/>
                </a:solidFill>
              </a:rPr>
              <a:t> </a:t>
            </a:r>
          </a:p>
          <a:p>
            <a:pPr algn="ctr" eaLnBrk="1" hangingPunct="1">
              <a:spcBef>
                <a:spcPct val="0"/>
              </a:spcBef>
              <a:buNone/>
            </a:pPr>
            <a:r>
              <a:rPr lang="en-US" altLang="en-US" sz="4400" dirty="0">
                <a:solidFill>
                  <a:srgbClr val="FFC000"/>
                </a:solidFill>
              </a:rPr>
              <a:t>and</a:t>
            </a:r>
            <a:r>
              <a:rPr lang="en-US" altLang="en-US" sz="4400" b="1" dirty="0">
                <a:solidFill>
                  <a:srgbClr val="FFC000"/>
                </a:solidFill>
              </a:rPr>
              <a:t> </a:t>
            </a:r>
            <a:r>
              <a:rPr lang="en-US" altLang="en-US" sz="4400" b="1" i="1" dirty="0">
                <a:solidFill>
                  <a:srgbClr val="0070C0"/>
                </a:solidFill>
              </a:rPr>
              <a:t>right</a:t>
            </a:r>
            <a:r>
              <a:rPr lang="en-US" altLang="en-US" sz="4400" b="1" dirty="0">
                <a:solidFill>
                  <a:srgbClr val="FFC000"/>
                </a:solidFill>
              </a:rPr>
              <a:t> </a:t>
            </a:r>
            <a:r>
              <a:rPr lang="en-US" altLang="en-US" sz="4400" dirty="0">
                <a:solidFill>
                  <a:srgbClr val="FFC000"/>
                </a:solidFill>
              </a:rPr>
              <a:t>of republics? As we survey these great nations, </a:t>
            </a:r>
            <a:r>
              <a:rPr lang="en-US" altLang="en-US" sz="4400" b="1" i="1" dirty="0">
                <a:solidFill>
                  <a:schemeClr val="bg1"/>
                </a:solidFill>
              </a:rPr>
              <a:t>America, Germany, </a:t>
            </a:r>
            <a:r>
              <a:rPr lang="en-US" altLang="en-US" sz="4400" dirty="0">
                <a:solidFill>
                  <a:srgbClr val="FFC000"/>
                </a:solidFill>
              </a:rPr>
              <a:t>and</a:t>
            </a:r>
            <a:r>
              <a:rPr lang="en-US" altLang="en-US" sz="4400" b="1" i="1" dirty="0">
                <a:solidFill>
                  <a:schemeClr val="bg1"/>
                </a:solidFill>
              </a:rPr>
              <a:t> France</a:t>
            </a:r>
            <a:r>
              <a:rPr lang="en-US" altLang="en-US" sz="4400" b="1" i="1" dirty="0">
                <a:solidFill>
                  <a:srgbClr val="FFC000"/>
                </a:solidFill>
              </a:rPr>
              <a:t> </a:t>
            </a:r>
            <a:r>
              <a:rPr lang="en-US" altLang="en-US" sz="4400" b="1" i="1" dirty="0">
                <a:solidFill>
                  <a:srgbClr val="FFFF00"/>
                </a:solidFill>
              </a:rPr>
              <a:t>minus </a:t>
            </a:r>
          </a:p>
          <a:p>
            <a:pPr algn="ctr" eaLnBrk="1" hangingPunct="1">
              <a:spcBef>
                <a:spcPct val="0"/>
              </a:spcBef>
              <a:buNone/>
            </a:pPr>
            <a:r>
              <a:rPr lang="en-US" altLang="en-US" sz="4400" b="1" i="1" dirty="0">
                <a:solidFill>
                  <a:srgbClr val="FFFF00"/>
                </a:solidFill>
              </a:rPr>
              <a:t>the UK and Russia </a:t>
            </a:r>
            <a:r>
              <a:rPr lang="en-US" altLang="en-US" sz="4400" dirty="0">
                <a:solidFill>
                  <a:srgbClr val="FFC000"/>
                </a:solidFill>
              </a:rPr>
              <a:t>have these three not cast off their kings and are now “winging it” as </a:t>
            </a:r>
            <a:r>
              <a:rPr lang="en-US" altLang="en-US" sz="4400" b="1" i="1" dirty="0">
                <a:solidFill>
                  <a:srgbClr val="FFFF00"/>
                </a:solidFill>
              </a:rPr>
              <a:t>democracies </a:t>
            </a:r>
            <a:r>
              <a:rPr lang="en-US" altLang="en-US" sz="4400" dirty="0">
                <a:solidFill>
                  <a:srgbClr val="FFC000"/>
                </a:solidFill>
              </a:rPr>
              <a:t>or</a:t>
            </a:r>
            <a:r>
              <a:rPr lang="en-US" altLang="en-US" sz="4400" b="1" i="1" dirty="0">
                <a:solidFill>
                  <a:srgbClr val="FFFF00"/>
                </a:solidFill>
              </a:rPr>
              <a:t> republics</a:t>
            </a:r>
            <a:r>
              <a:rPr lang="en-US" altLang="en-US" sz="4400" dirty="0">
                <a:solidFill>
                  <a:srgbClr val="FFC000"/>
                </a:solidFill>
              </a:rPr>
              <a:t>? Are they not supported rather tenuously by the </a:t>
            </a:r>
            <a:r>
              <a:rPr lang="en-US" altLang="en-US" sz="4400" i="1" dirty="0">
                <a:solidFill>
                  <a:srgbClr val="FFFF00"/>
                </a:solidFill>
              </a:rPr>
              <a:t>spiritual and political flows </a:t>
            </a:r>
            <a:r>
              <a:rPr lang="en-US" altLang="en-US" sz="4400" dirty="0">
                <a:solidFill>
                  <a:srgbClr val="FFC000"/>
                </a:solidFill>
              </a:rPr>
              <a:t>that provide </a:t>
            </a:r>
            <a:r>
              <a:rPr lang="en-US" altLang="en-US" sz="4400" b="1" i="1" dirty="0">
                <a:solidFill>
                  <a:srgbClr val="FFFF00"/>
                </a:solidFill>
              </a:rPr>
              <a:t>lift</a:t>
            </a:r>
            <a:r>
              <a:rPr lang="en-US" altLang="en-US" sz="4400" dirty="0">
                <a:solidFill>
                  <a:srgbClr val="FFC000"/>
                </a:solidFill>
              </a:rPr>
              <a:t> and </a:t>
            </a:r>
            <a:r>
              <a:rPr lang="en-US" altLang="en-US" sz="4400" b="1" i="1" dirty="0">
                <a:solidFill>
                  <a:srgbClr val="FFFF00"/>
                </a:solidFill>
              </a:rPr>
              <a:t>bilateral</a:t>
            </a:r>
            <a:r>
              <a:rPr lang="en-US" altLang="en-US" sz="4400" dirty="0">
                <a:solidFill>
                  <a:srgbClr val="FFC000"/>
                </a:solidFill>
              </a:rPr>
              <a:t> </a:t>
            </a:r>
            <a:r>
              <a:rPr lang="en-US" altLang="en-US" sz="4400" b="1" i="1" dirty="0">
                <a:solidFill>
                  <a:srgbClr val="FFFF00"/>
                </a:solidFill>
              </a:rPr>
              <a:t>stability</a:t>
            </a:r>
            <a:r>
              <a:rPr lang="en-US" altLang="en-US" sz="4400" dirty="0">
                <a:solidFill>
                  <a:srgbClr val="FFC000"/>
                </a:solidFill>
              </a:rPr>
              <a:t> for the </a:t>
            </a:r>
            <a:r>
              <a:rPr lang="en-US" altLang="en-US" sz="4400" b="1" i="1" dirty="0">
                <a:solidFill>
                  <a:srgbClr val="FFFF00"/>
                </a:solidFill>
              </a:rPr>
              <a:t>left </a:t>
            </a:r>
            <a:r>
              <a:rPr lang="en-US" altLang="en-US" sz="4400" dirty="0">
                <a:solidFill>
                  <a:srgbClr val="FFC000"/>
                </a:solidFill>
              </a:rPr>
              <a:t>and</a:t>
            </a:r>
            <a:r>
              <a:rPr lang="en-US" altLang="en-US" sz="4400" b="1" i="1" dirty="0">
                <a:solidFill>
                  <a:srgbClr val="FFFF00"/>
                </a:solidFill>
              </a:rPr>
              <a:t> right wings</a:t>
            </a:r>
            <a:r>
              <a:rPr lang="en-US" altLang="en-US" sz="4400" dirty="0">
                <a:solidFill>
                  <a:srgbClr val="FFC000"/>
                </a:solidFill>
              </a:rPr>
              <a:t> of a </a:t>
            </a:r>
            <a:r>
              <a:rPr lang="en-US" altLang="en-US" sz="4400" b="1" i="1" dirty="0">
                <a:solidFill>
                  <a:srgbClr val="FFFF00"/>
                </a:solidFill>
              </a:rPr>
              <a:t>legislature</a:t>
            </a:r>
            <a:r>
              <a:rPr lang="en-US" altLang="en-US" sz="4400" dirty="0">
                <a:solidFill>
                  <a:srgbClr val="FFC000"/>
                </a:solidFill>
              </a:rPr>
              <a:t>? </a:t>
            </a:r>
          </a:p>
        </p:txBody>
      </p:sp>
    </p:spTree>
    <p:extLst>
      <p:ext uri="{BB962C8B-B14F-4D97-AF65-F5344CB8AC3E}">
        <p14:creationId xmlns:p14="http://schemas.microsoft.com/office/powerpoint/2010/main" val="365702068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E163707-F344-4216-9B13-42E50F820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8" y="3886200"/>
            <a:ext cx="5267325" cy="2752725"/>
          </a:xfrm>
          <a:prstGeom prst="rect">
            <a:avLst/>
          </a:prstGeom>
        </p:spPr>
      </p:pic>
      <p:sp>
        <p:nvSpPr>
          <p:cNvPr id="8" name="TextBox 7">
            <a:extLst>
              <a:ext uri="{FF2B5EF4-FFF2-40B4-BE49-F238E27FC236}">
                <a16:creationId xmlns:a16="http://schemas.microsoft.com/office/drawing/2014/main" id="{CA7F0B71-E7A2-468B-8BD5-89D239999359}"/>
              </a:ext>
            </a:extLst>
          </p:cNvPr>
          <p:cNvSpPr txBox="1"/>
          <p:nvPr/>
        </p:nvSpPr>
        <p:spPr>
          <a:xfrm rot="2125421">
            <a:off x="313629" y="3593812"/>
            <a:ext cx="2440092" cy="584775"/>
          </a:xfrm>
          <a:prstGeom prst="rect">
            <a:avLst/>
          </a:prstGeom>
          <a:noFill/>
        </p:spPr>
        <p:txBody>
          <a:bodyPr wrap="none" rtlCol="0">
            <a:spAutoFit/>
          </a:bodyPr>
          <a:lstStyle/>
          <a:p>
            <a:r>
              <a:rPr lang="en-US" sz="3200" b="1" dirty="0">
                <a:solidFill>
                  <a:srgbClr val="FF0000"/>
                </a:solidFill>
              </a:rPr>
              <a:t>LEFT WING</a:t>
            </a:r>
          </a:p>
        </p:txBody>
      </p:sp>
      <p:sp>
        <p:nvSpPr>
          <p:cNvPr id="9" name="Rectangle 8">
            <a:extLst>
              <a:ext uri="{FF2B5EF4-FFF2-40B4-BE49-F238E27FC236}">
                <a16:creationId xmlns:a16="http://schemas.microsoft.com/office/drawing/2014/main" id="{CF9548FB-3FBB-4E9D-AAA8-B4FD8524B39B}"/>
              </a:ext>
            </a:extLst>
          </p:cNvPr>
          <p:cNvSpPr/>
          <p:nvPr/>
        </p:nvSpPr>
        <p:spPr>
          <a:xfrm rot="19700829">
            <a:off x="8769745" y="3593812"/>
            <a:ext cx="2691763" cy="584775"/>
          </a:xfrm>
          <a:prstGeom prst="rect">
            <a:avLst/>
          </a:prstGeom>
        </p:spPr>
        <p:txBody>
          <a:bodyPr wrap="none">
            <a:spAutoFit/>
          </a:bodyPr>
          <a:lstStyle/>
          <a:p>
            <a:r>
              <a:rPr lang="en-US" sz="3200" b="1" dirty="0">
                <a:solidFill>
                  <a:srgbClr val="0070C0"/>
                </a:solidFill>
              </a:rPr>
              <a:t>RIGHT WING</a:t>
            </a:r>
          </a:p>
        </p:txBody>
      </p:sp>
      <p:pic>
        <p:nvPicPr>
          <p:cNvPr id="11" name="Picture 10">
            <a:extLst>
              <a:ext uri="{FF2B5EF4-FFF2-40B4-BE49-F238E27FC236}">
                <a16:creationId xmlns:a16="http://schemas.microsoft.com/office/drawing/2014/main" id="{EF14D2BB-B078-4BDA-952F-6E8218CFC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895" y="219075"/>
            <a:ext cx="5667533" cy="3187987"/>
          </a:xfrm>
          <a:prstGeom prst="rect">
            <a:avLst/>
          </a:prstGeom>
        </p:spPr>
      </p:pic>
      <p:sp>
        <p:nvSpPr>
          <p:cNvPr id="12" name="TextBox 11">
            <a:extLst>
              <a:ext uri="{FF2B5EF4-FFF2-40B4-BE49-F238E27FC236}">
                <a16:creationId xmlns:a16="http://schemas.microsoft.com/office/drawing/2014/main" id="{7120DC36-F0F4-4335-907B-51C4DD3285FC}"/>
              </a:ext>
            </a:extLst>
          </p:cNvPr>
          <p:cNvSpPr txBox="1"/>
          <p:nvPr/>
        </p:nvSpPr>
        <p:spPr>
          <a:xfrm>
            <a:off x="4648200" y="2438400"/>
            <a:ext cx="1186543" cy="584775"/>
          </a:xfrm>
          <a:prstGeom prst="rect">
            <a:avLst/>
          </a:prstGeom>
          <a:noFill/>
        </p:spPr>
        <p:txBody>
          <a:bodyPr wrap="none" rtlCol="0">
            <a:spAutoFit/>
          </a:bodyPr>
          <a:lstStyle/>
          <a:p>
            <a:r>
              <a:rPr lang="en-US" sz="1600" b="1" dirty="0">
                <a:solidFill>
                  <a:schemeClr val="tx1">
                    <a:lumMod val="95000"/>
                    <a:lumOff val="5000"/>
                  </a:schemeClr>
                </a:solidFill>
              </a:rPr>
              <a:t>House of </a:t>
            </a:r>
          </a:p>
          <a:p>
            <a:r>
              <a:rPr lang="en-US" sz="1600" b="1" dirty="0">
                <a:solidFill>
                  <a:schemeClr val="tx1">
                    <a:lumMod val="95000"/>
                    <a:lumOff val="5000"/>
                  </a:schemeClr>
                </a:solidFill>
              </a:rPr>
              <a:t>Commons</a:t>
            </a:r>
          </a:p>
        </p:txBody>
      </p:sp>
    </p:spTree>
    <p:extLst>
      <p:ext uri="{BB962C8B-B14F-4D97-AF65-F5344CB8AC3E}">
        <p14:creationId xmlns:p14="http://schemas.microsoft.com/office/powerpoint/2010/main" val="145871577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266700" y="421100"/>
            <a:ext cx="116586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Western history has been graced by a balanced legislative power , typically a </a:t>
            </a:r>
            <a:r>
              <a:rPr lang="en-US" altLang="en-US" sz="4800" dirty="0">
                <a:solidFill>
                  <a:srgbClr val="FF0000"/>
                </a:solidFill>
              </a:rPr>
              <a:t>left wing </a:t>
            </a:r>
            <a:r>
              <a:rPr lang="en-US" altLang="en-US" sz="4800" dirty="0">
                <a:solidFill>
                  <a:srgbClr val="FFC000"/>
                </a:solidFill>
              </a:rPr>
              <a:t>and a </a:t>
            </a:r>
            <a:r>
              <a:rPr lang="en-US" altLang="en-US" sz="4800" dirty="0">
                <a:solidFill>
                  <a:srgbClr val="00B0F0"/>
                </a:solidFill>
              </a:rPr>
              <a:t>right wing</a:t>
            </a:r>
            <a:r>
              <a:rPr lang="en-US" altLang="en-US" sz="4800" dirty="0">
                <a:solidFill>
                  <a:srgbClr val="FFC000"/>
                </a:solidFill>
              </a:rPr>
              <a:t>. These provide a basis for civil discourse and stability in government. Might the </a:t>
            </a:r>
            <a:r>
              <a:rPr lang="en-US" altLang="en-US" sz="4800" i="1" dirty="0">
                <a:solidFill>
                  <a:srgbClr val="FFFF00"/>
                </a:solidFill>
              </a:rPr>
              <a:t>absence of wings </a:t>
            </a:r>
            <a:r>
              <a:rPr lang="en-US" altLang="en-US" sz="4800" dirty="0">
                <a:solidFill>
                  <a:srgbClr val="FFC000"/>
                </a:solidFill>
              </a:rPr>
              <a:t>indicate the </a:t>
            </a:r>
            <a:r>
              <a:rPr lang="en-US" altLang="en-US" sz="4800" i="1" dirty="0">
                <a:solidFill>
                  <a:srgbClr val="FFFF00"/>
                </a:solidFill>
              </a:rPr>
              <a:t>absence of any legislative power </a:t>
            </a:r>
            <a:r>
              <a:rPr lang="en-US" altLang="en-US" sz="4800" dirty="0">
                <a:solidFill>
                  <a:srgbClr val="FFC000"/>
                </a:solidFill>
              </a:rPr>
              <a:t>in the </a:t>
            </a:r>
            <a:r>
              <a:rPr lang="en-US" altLang="en-US" sz="4800" i="1" dirty="0">
                <a:solidFill>
                  <a:srgbClr val="FFFF00"/>
                </a:solidFill>
              </a:rPr>
              <a:t>New World Order?</a:t>
            </a:r>
            <a:r>
              <a:rPr lang="en-US" altLang="en-US" sz="4800" dirty="0">
                <a:solidFill>
                  <a:srgbClr val="FFC000"/>
                </a:solidFill>
              </a:rPr>
              <a:t> Will democracy be gone during this latter day seven year time period? </a:t>
            </a:r>
          </a:p>
        </p:txBody>
      </p:sp>
    </p:spTree>
    <p:extLst>
      <p:ext uri="{BB962C8B-B14F-4D97-AF65-F5344CB8AC3E}">
        <p14:creationId xmlns:p14="http://schemas.microsoft.com/office/powerpoint/2010/main" val="343214901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E163707-F344-4216-9B13-42E50F820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8" y="3886200"/>
            <a:ext cx="5267325" cy="2752725"/>
          </a:xfrm>
          <a:prstGeom prst="rect">
            <a:avLst/>
          </a:prstGeom>
        </p:spPr>
      </p:pic>
      <p:sp>
        <p:nvSpPr>
          <p:cNvPr id="8" name="TextBox 7">
            <a:extLst>
              <a:ext uri="{FF2B5EF4-FFF2-40B4-BE49-F238E27FC236}">
                <a16:creationId xmlns:a16="http://schemas.microsoft.com/office/drawing/2014/main" id="{CA7F0B71-E7A2-468B-8BD5-89D239999359}"/>
              </a:ext>
            </a:extLst>
          </p:cNvPr>
          <p:cNvSpPr txBox="1"/>
          <p:nvPr/>
        </p:nvSpPr>
        <p:spPr>
          <a:xfrm rot="2125421">
            <a:off x="313629" y="3593812"/>
            <a:ext cx="2440092" cy="584775"/>
          </a:xfrm>
          <a:prstGeom prst="rect">
            <a:avLst/>
          </a:prstGeom>
          <a:noFill/>
        </p:spPr>
        <p:txBody>
          <a:bodyPr wrap="none" rtlCol="0">
            <a:spAutoFit/>
          </a:bodyPr>
          <a:lstStyle/>
          <a:p>
            <a:r>
              <a:rPr lang="en-US" sz="3200" b="1" dirty="0">
                <a:solidFill>
                  <a:srgbClr val="FF0000"/>
                </a:solidFill>
              </a:rPr>
              <a:t>LEFT WING</a:t>
            </a:r>
          </a:p>
        </p:txBody>
      </p:sp>
      <p:sp>
        <p:nvSpPr>
          <p:cNvPr id="9" name="Rectangle 8">
            <a:extLst>
              <a:ext uri="{FF2B5EF4-FFF2-40B4-BE49-F238E27FC236}">
                <a16:creationId xmlns:a16="http://schemas.microsoft.com/office/drawing/2014/main" id="{CF9548FB-3FBB-4E9D-AAA8-B4FD8524B39B}"/>
              </a:ext>
            </a:extLst>
          </p:cNvPr>
          <p:cNvSpPr/>
          <p:nvPr/>
        </p:nvSpPr>
        <p:spPr>
          <a:xfrm rot="19700829">
            <a:off x="8769745" y="3593812"/>
            <a:ext cx="2691763" cy="584775"/>
          </a:xfrm>
          <a:prstGeom prst="rect">
            <a:avLst/>
          </a:prstGeom>
        </p:spPr>
        <p:txBody>
          <a:bodyPr wrap="none">
            <a:spAutoFit/>
          </a:bodyPr>
          <a:lstStyle/>
          <a:p>
            <a:r>
              <a:rPr lang="en-US" sz="3200" b="1" dirty="0">
                <a:solidFill>
                  <a:srgbClr val="0070C0"/>
                </a:solidFill>
              </a:rPr>
              <a:t>RIGHT WING</a:t>
            </a:r>
          </a:p>
        </p:txBody>
      </p:sp>
      <p:pic>
        <p:nvPicPr>
          <p:cNvPr id="11" name="Picture 10">
            <a:extLst>
              <a:ext uri="{FF2B5EF4-FFF2-40B4-BE49-F238E27FC236}">
                <a16:creationId xmlns:a16="http://schemas.microsoft.com/office/drawing/2014/main" id="{EF14D2BB-B078-4BDA-952F-6E8218CFC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895" y="219075"/>
            <a:ext cx="5667533" cy="3187987"/>
          </a:xfrm>
          <a:prstGeom prst="rect">
            <a:avLst/>
          </a:prstGeom>
        </p:spPr>
      </p:pic>
      <p:sp>
        <p:nvSpPr>
          <p:cNvPr id="12" name="TextBox 11">
            <a:extLst>
              <a:ext uri="{FF2B5EF4-FFF2-40B4-BE49-F238E27FC236}">
                <a16:creationId xmlns:a16="http://schemas.microsoft.com/office/drawing/2014/main" id="{7120DC36-F0F4-4335-907B-51C4DD3285FC}"/>
              </a:ext>
            </a:extLst>
          </p:cNvPr>
          <p:cNvSpPr txBox="1"/>
          <p:nvPr/>
        </p:nvSpPr>
        <p:spPr>
          <a:xfrm>
            <a:off x="4648200" y="2438400"/>
            <a:ext cx="1186543" cy="584775"/>
          </a:xfrm>
          <a:prstGeom prst="rect">
            <a:avLst/>
          </a:prstGeom>
          <a:noFill/>
        </p:spPr>
        <p:txBody>
          <a:bodyPr wrap="none" rtlCol="0">
            <a:spAutoFit/>
          </a:bodyPr>
          <a:lstStyle/>
          <a:p>
            <a:r>
              <a:rPr lang="en-US" sz="1600" b="1" dirty="0">
                <a:solidFill>
                  <a:schemeClr val="tx1">
                    <a:lumMod val="95000"/>
                    <a:lumOff val="5000"/>
                  </a:schemeClr>
                </a:solidFill>
              </a:rPr>
              <a:t>House of </a:t>
            </a:r>
          </a:p>
          <a:p>
            <a:r>
              <a:rPr lang="en-US" sz="1600" b="1" dirty="0">
                <a:solidFill>
                  <a:schemeClr val="tx1">
                    <a:lumMod val="95000"/>
                    <a:lumOff val="5000"/>
                  </a:schemeClr>
                </a:solidFill>
              </a:rPr>
              <a:t>Commons</a:t>
            </a:r>
          </a:p>
        </p:txBody>
      </p:sp>
    </p:spTree>
    <p:extLst>
      <p:ext uri="{BB962C8B-B14F-4D97-AF65-F5344CB8AC3E}">
        <p14:creationId xmlns:p14="http://schemas.microsoft.com/office/powerpoint/2010/main" val="236730915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524D51-3D33-4993-86E2-879704977383}"/>
              </a:ext>
            </a:extLst>
          </p:cNvPr>
          <p:cNvSpPr txBox="1"/>
          <p:nvPr/>
        </p:nvSpPr>
        <p:spPr>
          <a:xfrm>
            <a:off x="152400" y="251207"/>
            <a:ext cx="11887200" cy="6186309"/>
          </a:xfrm>
          <a:prstGeom prst="rect">
            <a:avLst/>
          </a:prstGeom>
          <a:noFill/>
        </p:spPr>
        <p:txBody>
          <a:bodyPr wrap="square" rtlCol="0">
            <a:spAutoFit/>
          </a:bodyPr>
          <a:lstStyle/>
          <a:p>
            <a:pPr algn="ctr"/>
            <a:r>
              <a:rPr lang="en-US" altLang="en-US" sz="3600" dirty="0">
                <a:solidFill>
                  <a:srgbClr val="FFC000"/>
                </a:solidFill>
                <a:latin typeface="Calibri" panose="020F0502020204030204" pitchFamily="34" charset="0"/>
                <a:cs typeface="Calibri" panose="020F0502020204030204" pitchFamily="34" charset="0"/>
              </a:rPr>
              <a:t>We might ask this question as well. </a:t>
            </a:r>
            <a:r>
              <a:rPr lang="en-US" sz="3600" dirty="0">
                <a:solidFill>
                  <a:srgbClr val="FFC000"/>
                </a:solidFill>
                <a:latin typeface="Calibri" panose="020F0502020204030204" pitchFamily="34" charset="0"/>
                <a:cs typeface="Calibri" panose="020F0502020204030204" pitchFamily="34" charset="0"/>
              </a:rPr>
              <a:t>Given that there is to be </a:t>
            </a:r>
          </a:p>
          <a:p>
            <a:pPr algn="ctr"/>
            <a:r>
              <a:rPr lang="en-US" sz="3600" dirty="0">
                <a:solidFill>
                  <a:srgbClr val="FFC000"/>
                </a:solidFill>
                <a:latin typeface="Calibri" panose="020F0502020204030204" pitchFamily="34" charset="0"/>
                <a:cs typeface="Calibri" panose="020F0502020204030204" pitchFamily="34" charset="0"/>
              </a:rPr>
              <a:t>a prophesied </a:t>
            </a:r>
            <a:r>
              <a:rPr lang="en-US" sz="3600" dirty="0">
                <a:solidFill>
                  <a:srgbClr val="FFFF00"/>
                </a:solidFill>
                <a:latin typeface="Calibri" panose="020F0502020204030204" pitchFamily="34" charset="0"/>
                <a:cs typeface="Calibri" panose="020F0502020204030204" pitchFamily="34" charset="0"/>
              </a:rPr>
              <a:t>apostasy</a:t>
            </a:r>
            <a:r>
              <a:rPr lang="en-US" sz="3600" dirty="0">
                <a:solidFill>
                  <a:srgbClr val="FFC000"/>
                </a:solidFill>
                <a:latin typeface="Calibri" panose="020F0502020204030204" pitchFamily="34" charset="0"/>
                <a:cs typeface="Calibri" panose="020F0502020204030204" pitchFamily="34" charset="0"/>
              </a:rPr>
              <a:t>, an </a:t>
            </a:r>
            <a:r>
              <a:rPr lang="en-US" sz="3600" dirty="0">
                <a:solidFill>
                  <a:srgbClr val="FFFF00"/>
                </a:solidFill>
                <a:latin typeface="Calibri" panose="020F0502020204030204" pitchFamily="34" charset="0"/>
                <a:cs typeface="Calibri" panose="020F0502020204030204" pitchFamily="34" charset="0"/>
              </a:rPr>
              <a:t>end-time rebellion </a:t>
            </a:r>
            <a:r>
              <a:rPr lang="en-US" sz="3600" dirty="0">
                <a:solidFill>
                  <a:srgbClr val="FFC000"/>
                </a:solidFill>
                <a:latin typeface="Calibri" panose="020F0502020204030204" pitchFamily="34" charset="0"/>
                <a:cs typeface="Calibri" panose="020F0502020204030204" pitchFamily="34" charset="0"/>
              </a:rPr>
              <a:t>by worldly mankind against the Judeo-Christian God and His Messiah how long can we expect the </a:t>
            </a:r>
            <a:r>
              <a:rPr lang="en-US" sz="3600" dirty="0">
                <a:solidFill>
                  <a:srgbClr val="FFFF00"/>
                </a:solidFill>
                <a:latin typeface="Calibri" panose="020F0502020204030204" pitchFamily="34" charset="0"/>
                <a:cs typeface="Calibri" panose="020F0502020204030204" pitchFamily="34" charset="0"/>
              </a:rPr>
              <a:t>right wing </a:t>
            </a:r>
            <a:r>
              <a:rPr lang="en-US" sz="3600" dirty="0">
                <a:solidFill>
                  <a:srgbClr val="FFC000"/>
                </a:solidFill>
                <a:latin typeface="Calibri" panose="020F0502020204030204" pitchFamily="34" charset="0"/>
                <a:cs typeface="Calibri" panose="020F0502020204030204" pitchFamily="34" charset="0"/>
              </a:rPr>
              <a:t>and the </a:t>
            </a:r>
            <a:r>
              <a:rPr lang="en-US" sz="3600" dirty="0">
                <a:solidFill>
                  <a:srgbClr val="FFFF00"/>
                </a:solidFill>
                <a:latin typeface="Calibri" panose="020F0502020204030204" pitchFamily="34" charset="0"/>
                <a:cs typeface="Calibri" panose="020F0502020204030204" pitchFamily="34" charset="0"/>
              </a:rPr>
              <a:t>left wing </a:t>
            </a:r>
            <a:r>
              <a:rPr lang="en-US" sz="3600" dirty="0">
                <a:solidFill>
                  <a:srgbClr val="FFC000"/>
                </a:solidFill>
                <a:latin typeface="Calibri" panose="020F0502020204030204" pitchFamily="34" charset="0"/>
                <a:cs typeface="Calibri" panose="020F0502020204030204" pitchFamily="34" charset="0"/>
              </a:rPr>
              <a:t>of Western republics and democracies to stay together and function harmoniously? Will there not be chaos and a breakdown of the republics? Is this how globalism comes in? Can we expect </a:t>
            </a:r>
            <a:r>
              <a:rPr lang="en-US" sz="3600" i="1" dirty="0">
                <a:solidFill>
                  <a:srgbClr val="FFFF00"/>
                </a:solidFill>
                <a:latin typeface="Calibri" panose="020F0502020204030204" pitchFamily="34" charset="0"/>
                <a:cs typeface="Calibri" panose="020F0502020204030204" pitchFamily="34" charset="0"/>
              </a:rPr>
              <a:t>man-centered and predominantly godless humanistic democracies </a:t>
            </a:r>
            <a:r>
              <a:rPr lang="en-US" sz="3600" dirty="0">
                <a:solidFill>
                  <a:srgbClr val="FFC000"/>
                </a:solidFill>
                <a:latin typeface="Calibri" panose="020F0502020204030204" pitchFamily="34" charset="0"/>
                <a:cs typeface="Calibri" panose="020F0502020204030204" pitchFamily="34" charset="0"/>
              </a:rPr>
              <a:t>of the West to retain the necessary civility in discourse to continue to function? Or will the end-time drama see the collapse of Western democracies as we have known them? </a:t>
            </a:r>
          </a:p>
        </p:txBody>
      </p:sp>
    </p:spTree>
    <p:extLst>
      <p:ext uri="{BB962C8B-B14F-4D97-AF65-F5344CB8AC3E}">
        <p14:creationId xmlns:p14="http://schemas.microsoft.com/office/powerpoint/2010/main" val="103354964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enjamin Franklin, Memes, and Constitution: As Benjamin Franklin was leaving the building&#10; where, after four months of hard work,&#10; the Constitution had been&#10; completed and signed, a lady&#10; asked him what kind of&#10; government did the convention&#10; create. A very old, very tired,&#10; and very wise&#10; Benjamin Franklin replied;&#10; &quot;A Republic, ma am&#10; if you can keep it&#10; BB">
            <a:extLst>
              <a:ext uri="{FF2B5EF4-FFF2-40B4-BE49-F238E27FC236}">
                <a16:creationId xmlns:a16="http://schemas.microsoft.com/office/drawing/2014/main" id="{245F7D5C-CF60-4A1D-871E-FBE0975AF2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936" y="0"/>
            <a:ext cx="832006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3524D51-3D33-4993-86E2-879704977383}"/>
              </a:ext>
            </a:extLst>
          </p:cNvPr>
          <p:cNvSpPr txBox="1"/>
          <p:nvPr/>
        </p:nvSpPr>
        <p:spPr>
          <a:xfrm>
            <a:off x="152400" y="674400"/>
            <a:ext cx="3581400" cy="5509200"/>
          </a:xfrm>
          <a:prstGeom prst="rect">
            <a:avLst/>
          </a:prstGeom>
          <a:noFill/>
        </p:spPr>
        <p:txBody>
          <a:bodyPr wrap="square" rtlCol="0">
            <a:spAutoFit/>
          </a:bodyPr>
          <a:lstStyle/>
          <a:p>
            <a:pPr algn="ctr"/>
            <a:r>
              <a:rPr lang="en-US" sz="4400" dirty="0">
                <a:solidFill>
                  <a:srgbClr val="FFC000"/>
                </a:solidFill>
              </a:rPr>
              <a:t>Can the </a:t>
            </a:r>
            <a:r>
              <a:rPr lang="en-US" sz="4400" dirty="0">
                <a:solidFill>
                  <a:srgbClr val="0070C0"/>
                </a:solidFill>
              </a:rPr>
              <a:t>right wing</a:t>
            </a:r>
            <a:r>
              <a:rPr lang="en-US" sz="4400" dirty="0">
                <a:solidFill>
                  <a:srgbClr val="FFC000"/>
                </a:solidFill>
              </a:rPr>
              <a:t> and the </a:t>
            </a:r>
            <a:r>
              <a:rPr lang="en-US" sz="4400" dirty="0">
                <a:solidFill>
                  <a:srgbClr val="C00000"/>
                </a:solidFill>
              </a:rPr>
              <a:t>left wing </a:t>
            </a:r>
            <a:r>
              <a:rPr lang="en-US" sz="4400" dirty="0">
                <a:solidFill>
                  <a:srgbClr val="FFC000"/>
                </a:solidFill>
              </a:rPr>
              <a:t>of a republic be expected to be civil and work together  without God?</a:t>
            </a:r>
          </a:p>
        </p:txBody>
      </p:sp>
    </p:spTree>
    <p:extLst>
      <p:ext uri="{BB962C8B-B14F-4D97-AF65-F5344CB8AC3E}">
        <p14:creationId xmlns:p14="http://schemas.microsoft.com/office/powerpoint/2010/main" val="376505590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
          <p:cNvSpPr>
            <a:spLocks noChangeArrowheads="1"/>
          </p:cNvSpPr>
          <p:nvPr/>
        </p:nvSpPr>
        <p:spPr bwMode="auto">
          <a:xfrm>
            <a:off x="457200" y="159490"/>
            <a:ext cx="11277600" cy="65390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Daniel in vision also saw the bear. The bear is a quite unpredictable earthy creature, and hardly a noble beast. The bear was told to </a:t>
            </a:r>
            <a:r>
              <a:rPr lang="en-US" altLang="en-US" sz="3800" b="1" i="1" dirty="0">
                <a:solidFill>
                  <a:srgbClr val="FFFF00"/>
                </a:solidFill>
              </a:rPr>
              <a:t>“Go forth and devour much flesh”.</a:t>
            </a:r>
            <a:r>
              <a:rPr lang="en-US" altLang="en-US" sz="3800" b="1" i="1" dirty="0">
                <a:solidFill>
                  <a:srgbClr val="FFC000"/>
                </a:solidFill>
              </a:rPr>
              <a:t> </a:t>
            </a:r>
            <a:r>
              <a:rPr lang="en-US" altLang="en-US" sz="3800" dirty="0">
                <a:solidFill>
                  <a:srgbClr val="FFC000"/>
                </a:solidFill>
              </a:rPr>
              <a:t>Is this </a:t>
            </a:r>
            <a:r>
              <a:rPr lang="en-US" altLang="en-US" sz="3800" i="1" dirty="0">
                <a:solidFill>
                  <a:srgbClr val="FFFF00"/>
                </a:solidFill>
              </a:rPr>
              <a:t>a nation that does not cherish human life? </a:t>
            </a:r>
            <a:r>
              <a:rPr lang="en-US" altLang="en-US" sz="3800" dirty="0">
                <a:solidFill>
                  <a:srgbClr val="FFC000"/>
                </a:solidFill>
              </a:rPr>
              <a:t>As we see, there are </a:t>
            </a:r>
            <a:r>
              <a:rPr lang="en-US" altLang="en-US" sz="3800" b="1" i="1" dirty="0">
                <a:solidFill>
                  <a:srgbClr val="FFFF00"/>
                </a:solidFill>
              </a:rPr>
              <a:t>no wings </a:t>
            </a:r>
            <a:r>
              <a:rPr lang="en-US" altLang="en-US" sz="3800" dirty="0">
                <a:solidFill>
                  <a:srgbClr val="FFC000"/>
                </a:solidFill>
              </a:rPr>
              <a:t>to be seen </a:t>
            </a:r>
            <a:r>
              <a:rPr lang="en-US" altLang="en-US" sz="3800" b="1" i="1" dirty="0">
                <a:solidFill>
                  <a:srgbClr val="FFFF00"/>
                </a:solidFill>
              </a:rPr>
              <a:t>on the bear </a:t>
            </a:r>
            <a:r>
              <a:rPr lang="en-US" altLang="en-US" sz="3800" dirty="0">
                <a:solidFill>
                  <a:srgbClr val="FFC000"/>
                </a:solidFill>
              </a:rPr>
              <a:t>as there was on the </a:t>
            </a:r>
            <a:r>
              <a:rPr lang="en-US" altLang="en-US" sz="3800" b="1" i="1" dirty="0">
                <a:solidFill>
                  <a:srgbClr val="FFFF00"/>
                </a:solidFill>
              </a:rPr>
              <a:t>lion</a:t>
            </a:r>
            <a:r>
              <a:rPr lang="en-US" altLang="en-US" sz="3800" dirty="0">
                <a:solidFill>
                  <a:srgbClr val="FFC000"/>
                </a:solidFill>
              </a:rPr>
              <a:t> and on the </a:t>
            </a:r>
            <a:r>
              <a:rPr lang="en-US" altLang="en-US" sz="3800" b="1" i="1" dirty="0">
                <a:solidFill>
                  <a:srgbClr val="FFFF00"/>
                </a:solidFill>
              </a:rPr>
              <a:t>leopard</a:t>
            </a:r>
            <a:r>
              <a:rPr lang="en-US" altLang="en-US" sz="3800" dirty="0">
                <a:solidFill>
                  <a:srgbClr val="FFC000"/>
                </a:solidFill>
              </a:rPr>
              <a:t>. So if the </a:t>
            </a:r>
            <a:r>
              <a:rPr lang="en-US" altLang="en-US" sz="3800" b="1" i="1" dirty="0">
                <a:solidFill>
                  <a:srgbClr val="FFFF00"/>
                </a:solidFill>
              </a:rPr>
              <a:t>wings </a:t>
            </a:r>
            <a:r>
              <a:rPr lang="en-US" altLang="en-US" sz="3800" dirty="0">
                <a:solidFill>
                  <a:srgbClr val="FFC000"/>
                </a:solidFill>
              </a:rPr>
              <a:t>represent </a:t>
            </a:r>
            <a:r>
              <a:rPr lang="en-US" altLang="en-US" sz="3800" b="1" i="1" dirty="0">
                <a:solidFill>
                  <a:srgbClr val="FFFF00"/>
                </a:solidFill>
              </a:rPr>
              <a:t>legislatures for citizens to </a:t>
            </a:r>
            <a:r>
              <a:rPr lang="en-US" altLang="en-US" sz="3800" b="1" i="1" u="sng" dirty="0">
                <a:solidFill>
                  <a:srgbClr val="FFFF00"/>
                </a:solidFill>
              </a:rPr>
              <a:t>air and resolve issues </a:t>
            </a:r>
            <a:r>
              <a:rPr lang="en-US" altLang="en-US" sz="3800" dirty="0">
                <a:solidFill>
                  <a:srgbClr val="FFC000"/>
                </a:solidFill>
              </a:rPr>
              <a:t>is it possible that this bear superpower with no wings has </a:t>
            </a:r>
            <a:r>
              <a:rPr lang="en-US" altLang="en-US" sz="3800" b="1" i="1" dirty="0">
                <a:solidFill>
                  <a:srgbClr val="FFFF00"/>
                </a:solidFill>
              </a:rPr>
              <a:t>no</a:t>
            </a:r>
            <a:r>
              <a:rPr lang="en-US" altLang="en-US" sz="3800" i="1" dirty="0">
                <a:solidFill>
                  <a:srgbClr val="FFFF00"/>
                </a:solidFill>
              </a:rPr>
              <a:t> </a:t>
            </a:r>
            <a:r>
              <a:rPr lang="en-US" altLang="en-US" sz="3800" b="1" i="1" dirty="0">
                <a:solidFill>
                  <a:srgbClr val="FFFF00"/>
                </a:solidFill>
              </a:rPr>
              <a:t>history</a:t>
            </a:r>
            <a:r>
              <a:rPr lang="en-US" altLang="en-US" sz="3800" i="1" dirty="0">
                <a:solidFill>
                  <a:srgbClr val="FFFF00"/>
                </a:solidFill>
              </a:rPr>
              <a:t> </a:t>
            </a:r>
            <a:r>
              <a:rPr lang="en-US" altLang="en-US" sz="3800" dirty="0">
                <a:solidFill>
                  <a:srgbClr val="FFC000"/>
                </a:solidFill>
              </a:rPr>
              <a:t>of </a:t>
            </a:r>
            <a:r>
              <a:rPr lang="en-US" altLang="en-US" sz="3800" b="1" i="1" dirty="0">
                <a:solidFill>
                  <a:srgbClr val="FFFF00"/>
                </a:solidFill>
              </a:rPr>
              <a:t>ever</a:t>
            </a:r>
            <a:r>
              <a:rPr lang="en-US" altLang="en-US" sz="3800" dirty="0">
                <a:solidFill>
                  <a:srgbClr val="FFFF00"/>
                </a:solidFill>
              </a:rPr>
              <a:t> </a:t>
            </a:r>
            <a:r>
              <a:rPr lang="en-US" altLang="en-US" sz="3800" dirty="0">
                <a:solidFill>
                  <a:srgbClr val="FFC000"/>
                </a:solidFill>
              </a:rPr>
              <a:t>having had a </a:t>
            </a:r>
            <a:r>
              <a:rPr lang="en-US" altLang="en-US" sz="3800" i="1" dirty="0">
                <a:solidFill>
                  <a:srgbClr val="FFFF00"/>
                </a:solidFill>
              </a:rPr>
              <a:t>viable democracy </a:t>
            </a:r>
            <a:r>
              <a:rPr lang="en-US" altLang="en-US" sz="3800" dirty="0">
                <a:solidFill>
                  <a:srgbClr val="FFC000"/>
                </a:solidFill>
              </a:rPr>
              <a:t>such as we have in the West? If so, then what major modern superpower might this be?</a:t>
            </a:r>
          </a:p>
        </p:txBody>
      </p:sp>
    </p:spTree>
    <p:extLst>
      <p:ext uri="{BB962C8B-B14F-4D97-AF65-F5344CB8AC3E}">
        <p14:creationId xmlns:p14="http://schemas.microsoft.com/office/powerpoint/2010/main" val="129174799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ear with three ribs between its teeth">
            <a:extLst>
              <a:ext uri="{FF2B5EF4-FFF2-40B4-BE49-F238E27FC236}">
                <a16:creationId xmlns:a16="http://schemas.microsoft.com/office/drawing/2014/main" id="{9F3DD0CF-EED9-48CA-AAAC-F49AC905F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8510"/>
            <a:ext cx="11811000" cy="6554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83629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
          <p:cNvSpPr>
            <a:spLocks noChangeArrowheads="1"/>
          </p:cNvSpPr>
          <p:nvPr/>
        </p:nvSpPr>
        <p:spPr bwMode="auto">
          <a:xfrm>
            <a:off x="342900" y="467266"/>
            <a:ext cx="116205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Identifying the superpower by its iconic imagery of </a:t>
            </a:r>
            <a:r>
              <a:rPr lang="en-US" altLang="en-US" sz="5400" i="1" dirty="0">
                <a:solidFill>
                  <a:srgbClr val="FFFF00"/>
                </a:solidFill>
              </a:rPr>
              <a:t>the bear </a:t>
            </a:r>
            <a:r>
              <a:rPr lang="en-US" altLang="en-US" sz="5400" dirty="0">
                <a:solidFill>
                  <a:srgbClr val="FFC000"/>
                </a:solidFill>
              </a:rPr>
              <a:t>seems to be quite obvious. Most would immediately recognize the caricature of the </a:t>
            </a:r>
            <a:r>
              <a:rPr lang="en-US" altLang="en-US" sz="5400" b="1" i="1" dirty="0">
                <a:solidFill>
                  <a:srgbClr val="FFFF00"/>
                </a:solidFill>
              </a:rPr>
              <a:t>Russian bear</a:t>
            </a:r>
            <a:r>
              <a:rPr lang="en-US" altLang="en-US" sz="5400" dirty="0">
                <a:solidFill>
                  <a:srgbClr val="FFC000"/>
                </a:solidFill>
              </a:rPr>
              <a:t>. A Google image search of the phrase </a:t>
            </a:r>
            <a:r>
              <a:rPr lang="en-US" altLang="en-US" sz="5400" i="1" dirty="0">
                <a:solidFill>
                  <a:srgbClr val="FFFF00"/>
                </a:solidFill>
              </a:rPr>
              <a:t>“Russian bear” </a:t>
            </a:r>
            <a:r>
              <a:rPr lang="en-US" altLang="en-US" sz="5400" dirty="0">
                <a:solidFill>
                  <a:srgbClr val="FFC000"/>
                </a:solidFill>
              </a:rPr>
              <a:t>presents a plethora of political cartoon images. </a:t>
            </a:r>
          </a:p>
        </p:txBody>
      </p:sp>
    </p:spTree>
    <p:extLst>
      <p:ext uri="{BB962C8B-B14F-4D97-AF65-F5344CB8AC3E}">
        <p14:creationId xmlns:p14="http://schemas.microsoft.com/office/powerpoint/2010/main" val="398697025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http://batr.org/sitebuildercontent/sitebuilderpictures/russian-bear_sanction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076" y="122240"/>
            <a:ext cx="9940925"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39914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p:cNvSpPr>
            <a:spLocks noChangeArrowheads="1"/>
          </p:cNvSpPr>
          <p:nvPr/>
        </p:nvSpPr>
        <p:spPr bwMode="auto">
          <a:xfrm>
            <a:off x="609600" y="605766"/>
            <a:ext cx="109728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When we open up, (let’s say), Time magazine or the Economist and we see </a:t>
            </a:r>
            <a:r>
              <a:rPr lang="en-US" altLang="en-US" sz="6000" b="1" i="1" dirty="0">
                <a:solidFill>
                  <a:srgbClr val="FFFF00"/>
                </a:solidFill>
              </a:rPr>
              <a:t>the bear </a:t>
            </a:r>
            <a:r>
              <a:rPr lang="en-US" altLang="en-US" sz="6000" dirty="0">
                <a:solidFill>
                  <a:srgbClr val="FFC000"/>
                </a:solidFill>
              </a:rPr>
              <a:t>in a </a:t>
            </a:r>
            <a:r>
              <a:rPr lang="en-US" altLang="en-US" sz="6000" b="1" i="1" dirty="0">
                <a:solidFill>
                  <a:srgbClr val="FFC000"/>
                </a:solidFill>
              </a:rPr>
              <a:t>political cartoon</a:t>
            </a:r>
            <a:r>
              <a:rPr lang="en-US" altLang="en-US" sz="6000" dirty="0">
                <a:solidFill>
                  <a:srgbClr val="FFC000"/>
                </a:solidFill>
              </a:rPr>
              <a:t> do we not immediately make the connection to </a:t>
            </a:r>
            <a:r>
              <a:rPr lang="en-US" altLang="en-US" sz="6000" b="1" i="1" dirty="0">
                <a:solidFill>
                  <a:srgbClr val="FFFF00"/>
                </a:solidFill>
              </a:rPr>
              <a:t>Russia</a:t>
            </a:r>
            <a:endParaRPr lang="en-US" altLang="en-US" sz="6000" b="1" i="1" dirty="0">
              <a:solidFill>
                <a:srgbClr val="FFC000"/>
              </a:solidFill>
            </a:endParaRPr>
          </a:p>
          <a:p>
            <a:pPr algn="ctr" eaLnBrk="1" hangingPunct="1">
              <a:spcBef>
                <a:spcPct val="0"/>
              </a:spcBef>
              <a:buFontTx/>
              <a:buNone/>
            </a:pPr>
            <a:r>
              <a:rPr lang="en-US" altLang="en-US" sz="6000" dirty="0">
                <a:solidFill>
                  <a:srgbClr val="FFC000"/>
                </a:solidFill>
              </a:rPr>
              <a:t>and get the message? </a:t>
            </a:r>
          </a:p>
        </p:txBody>
      </p:sp>
    </p:spTree>
    <p:extLst>
      <p:ext uri="{BB962C8B-B14F-4D97-AF65-F5344CB8AC3E}">
        <p14:creationId xmlns:p14="http://schemas.microsoft.com/office/powerpoint/2010/main" val="376831803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93A63D-7F68-4AB4-B0B4-8E2D4E570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293549"/>
            <a:ext cx="5254395" cy="6249438"/>
          </a:xfrm>
          <a:prstGeom prst="rect">
            <a:avLst/>
          </a:prstGeom>
        </p:spPr>
      </p:pic>
      <p:pic>
        <p:nvPicPr>
          <p:cNvPr id="1026" name="Picture 2" descr="Hands Cartoon: Don't poke the bear">
            <a:extLst>
              <a:ext uri="{FF2B5EF4-FFF2-40B4-BE49-F238E27FC236}">
                <a16:creationId xmlns:a16="http://schemas.microsoft.com/office/drawing/2014/main" id="{25E8A0DC-C391-4772-ABFD-7C72B5F3A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85800"/>
            <a:ext cx="6079503" cy="586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33442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p:cNvSpPr>
            <a:spLocks noChangeArrowheads="1"/>
          </p:cNvSpPr>
          <p:nvPr/>
        </p:nvSpPr>
        <p:spPr bwMode="auto">
          <a:xfrm>
            <a:off x="764381" y="297989"/>
            <a:ext cx="10663238"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000" dirty="0">
                <a:solidFill>
                  <a:srgbClr val="FFC000"/>
                </a:solidFill>
              </a:rPr>
              <a:t>As we open our Bible to </a:t>
            </a:r>
            <a:r>
              <a:rPr lang="en-US" altLang="en-US" sz="5000" dirty="0">
                <a:solidFill>
                  <a:schemeClr val="bg1"/>
                </a:solidFill>
              </a:rPr>
              <a:t>Daniel 7:7 </a:t>
            </a:r>
            <a:r>
              <a:rPr lang="en-US" altLang="en-US" sz="5000" dirty="0">
                <a:solidFill>
                  <a:srgbClr val="FFC000"/>
                </a:solidFill>
              </a:rPr>
              <a:t>is it really too difficult for us to connect the dots here? Or is all this just a bit too amazing? Is it too much to believe that God has </a:t>
            </a:r>
            <a:r>
              <a:rPr lang="en-US" altLang="en-US" sz="5000" dirty="0">
                <a:solidFill>
                  <a:srgbClr val="FFFF00"/>
                </a:solidFill>
              </a:rPr>
              <a:t>hidden this message for 2,500 plus years </a:t>
            </a:r>
            <a:r>
              <a:rPr lang="en-US" altLang="en-US" sz="5000" dirty="0">
                <a:solidFill>
                  <a:srgbClr val="FFC000"/>
                </a:solidFill>
              </a:rPr>
              <a:t>only to then suddenly reveal it to Bible readers as they came into </a:t>
            </a:r>
          </a:p>
          <a:p>
            <a:pPr algn="ctr" eaLnBrk="1" hangingPunct="1">
              <a:spcBef>
                <a:spcPct val="0"/>
              </a:spcBef>
              <a:buFontTx/>
              <a:buNone/>
            </a:pPr>
            <a:r>
              <a:rPr lang="en-US" altLang="en-US" sz="5000" dirty="0">
                <a:solidFill>
                  <a:srgbClr val="FFC000"/>
                </a:solidFill>
              </a:rPr>
              <a:t>the 20</a:t>
            </a:r>
            <a:r>
              <a:rPr lang="en-US" altLang="en-US" sz="5000" baseline="30000" dirty="0">
                <a:solidFill>
                  <a:srgbClr val="FFC000"/>
                </a:solidFill>
              </a:rPr>
              <a:t>th </a:t>
            </a:r>
            <a:r>
              <a:rPr lang="en-US" altLang="en-US" sz="5000" dirty="0">
                <a:solidFill>
                  <a:srgbClr val="FFC000"/>
                </a:solidFill>
              </a:rPr>
              <a:t>and 21st Century? </a:t>
            </a:r>
          </a:p>
        </p:txBody>
      </p:sp>
    </p:spTree>
    <p:extLst>
      <p:ext uri="{BB962C8B-B14F-4D97-AF65-F5344CB8AC3E}">
        <p14:creationId xmlns:p14="http://schemas.microsoft.com/office/powerpoint/2010/main" val="177109493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4" descr="Ukraine, Crimea, Russia, USA, Bear, Roaring, Greg Dallas, tapandaola1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18456"/>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p:cNvSpPr>
            <a:spLocks noChangeArrowheads="1"/>
          </p:cNvSpPr>
          <p:nvPr/>
        </p:nvSpPr>
        <p:spPr bwMode="auto">
          <a:xfrm>
            <a:off x="533400" y="628849"/>
            <a:ext cx="11125200" cy="560030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100" dirty="0">
                <a:solidFill>
                  <a:srgbClr val="FFC000"/>
                </a:solidFill>
              </a:rPr>
              <a:t>We see superpowers characterized as certain animals all the time. But we put them in boxes in our mind which we then label as </a:t>
            </a:r>
            <a:r>
              <a:rPr lang="en-US" altLang="en-US" sz="5100" i="1" dirty="0">
                <a:solidFill>
                  <a:srgbClr val="FFFF00"/>
                </a:solidFill>
              </a:rPr>
              <a:t>“political”. </a:t>
            </a:r>
            <a:r>
              <a:rPr lang="en-US" altLang="en-US" sz="5100" dirty="0">
                <a:solidFill>
                  <a:srgbClr val="FFC000"/>
                </a:solidFill>
              </a:rPr>
              <a:t>We would not usually think of these animal caricatures as symbols of today’s major powers </a:t>
            </a:r>
          </a:p>
          <a:p>
            <a:pPr algn="ctr" eaLnBrk="1" hangingPunct="1">
              <a:spcBef>
                <a:spcPct val="0"/>
              </a:spcBef>
              <a:buFontTx/>
              <a:buNone/>
            </a:pPr>
            <a:r>
              <a:rPr lang="en-US" altLang="en-US" sz="5100" dirty="0">
                <a:solidFill>
                  <a:srgbClr val="FFC000"/>
                </a:solidFill>
              </a:rPr>
              <a:t>written about in </a:t>
            </a:r>
            <a:r>
              <a:rPr lang="en-US" altLang="en-US" sz="5100" b="1" i="1" dirty="0">
                <a:solidFill>
                  <a:srgbClr val="FFFF00"/>
                </a:solidFill>
              </a:rPr>
              <a:t>Bible prophecy</a:t>
            </a:r>
            <a:r>
              <a:rPr lang="en-US" altLang="en-US" sz="5100" dirty="0">
                <a:solidFill>
                  <a:srgbClr val="FFC000"/>
                </a:solidFill>
              </a:rPr>
              <a:t>. </a:t>
            </a:r>
          </a:p>
        </p:txBody>
      </p:sp>
    </p:spTree>
    <p:extLst>
      <p:ext uri="{BB962C8B-B14F-4D97-AF65-F5344CB8AC3E}">
        <p14:creationId xmlns:p14="http://schemas.microsoft.com/office/powerpoint/2010/main" val="31194483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DC4A77-7D62-492E-AF05-BB2CDFE29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73738">
            <a:off x="234184" y="233509"/>
            <a:ext cx="2122713" cy="2544607"/>
          </a:xfrm>
          <a:prstGeom prst="rect">
            <a:avLst/>
          </a:prstGeom>
        </p:spPr>
      </p:pic>
      <p:pic>
        <p:nvPicPr>
          <p:cNvPr id="3074" name="Picture 2" descr="Coq La FlÃ¨che">
            <a:extLst>
              <a:ext uri="{FF2B5EF4-FFF2-40B4-BE49-F238E27FC236}">
                <a16:creationId xmlns:a16="http://schemas.microsoft.com/office/drawing/2014/main" id="{12D23106-BA57-4F8F-ADF0-2E709181D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25243">
            <a:off x="9439805" y="294678"/>
            <a:ext cx="2247900" cy="3400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2B5F2F3-8B27-46E3-8A99-683F604C6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2165" y="288052"/>
            <a:ext cx="2534635" cy="3383869"/>
          </a:xfrm>
          <a:prstGeom prst="rect">
            <a:avLst/>
          </a:prstGeom>
        </p:spPr>
      </p:pic>
      <p:pic>
        <p:nvPicPr>
          <p:cNvPr id="7" name="Picture 6">
            <a:extLst>
              <a:ext uri="{FF2B5EF4-FFF2-40B4-BE49-F238E27FC236}">
                <a16:creationId xmlns:a16="http://schemas.microsoft.com/office/drawing/2014/main" id="{4670CB48-22C5-496C-B437-CE242A8FF6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25756">
            <a:off x="3875267" y="3932857"/>
            <a:ext cx="3624016" cy="2588583"/>
          </a:xfrm>
          <a:prstGeom prst="rect">
            <a:avLst/>
          </a:prstGeom>
        </p:spPr>
      </p:pic>
      <p:pic>
        <p:nvPicPr>
          <p:cNvPr id="9" name="Picture 8">
            <a:extLst>
              <a:ext uri="{FF2B5EF4-FFF2-40B4-BE49-F238E27FC236}">
                <a16:creationId xmlns:a16="http://schemas.microsoft.com/office/drawing/2014/main" id="{6BEBC24B-F193-4906-8261-304774C9B3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26073">
            <a:off x="3704640" y="376552"/>
            <a:ext cx="2264593" cy="3297951"/>
          </a:xfrm>
          <a:prstGeom prst="rect">
            <a:avLst/>
          </a:prstGeom>
        </p:spPr>
      </p:pic>
      <p:pic>
        <p:nvPicPr>
          <p:cNvPr id="3076" name="Picture 4" descr="Image result for british lion">
            <a:extLst>
              <a:ext uri="{FF2B5EF4-FFF2-40B4-BE49-F238E27FC236}">
                <a16:creationId xmlns:a16="http://schemas.microsoft.com/office/drawing/2014/main" id="{C5A95D97-09A1-42C4-A621-AD48444D76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3594557"/>
            <a:ext cx="4284042" cy="30917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66B499D-E946-4ED3-987A-355BADC428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36" y="3873621"/>
            <a:ext cx="3719512" cy="2812660"/>
          </a:xfrm>
          <a:prstGeom prst="rect">
            <a:avLst/>
          </a:prstGeom>
        </p:spPr>
      </p:pic>
      <p:pic>
        <p:nvPicPr>
          <p:cNvPr id="13" name="Picture 12">
            <a:extLst>
              <a:ext uri="{FF2B5EF4-FFF2-40B4-BE49-F238E27FC236}">
                <a16:creationId xmlns:a16="http://schemas.microsoft.com/office/drawing/2014/main" id="{F39B8B61-06A2-455F-BF2F-6F2D81170BA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05000" y="1076734"/>
            <a:ext cx="1794243" cy="2728436"/>
          </a:xfrm>
          <a:prstGeom prst="rect">
            <a:avLst/>
          </a:prstGeom>
        </p:spPr>
      </p:pic>
    </p:spTree>
    <p:extLst>
      <p:ext uri="{BB962C8B-B14F-4D97-AF65-F5344CB8AC3E}">
        <p14:creationId xmlns:p14="http://schemas.microsoft.com/office/powerpoint/2010/main" val="226947911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p:cNvSpPr>
            <a:spLocks noChangeArrowheads="1"/>
          </p:cNvSpPr>
          <p:nvPr/>
        </p:nvSpPr>
        <p:spPr bwMode="auto">
          <a:xfrm>
            <a:off x="571500" y="467266"/>
            <a:ext cx="113157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200" dirty="0">
                <a:solidFill>
                  <a:srgbClr val="FFC000"/>
                </a:solidFill>
              </a:rPr>
              <a:t>For many, interpretations like these run up against our </a:t>
            </a:r>
            <a:r>
              <a:rPr lang="en-US" altLang="en-US" sz="4200" b="1" i="1" dirty="0">
                <a:solidFill>
                  <a:srgbClr val="FFFF00"/>
                </a:solidFill>
              </a:rPr>
              <a:t>personal incredulity</a:t>
            </a:r>
            <a:r>
              <a:rPr lang="en-US" altLang="en-US" sz="4200" dirty="0">
                <a:solidFill>
                  <a:srgbClr val="FFC000"/>
                </a:solidFill>
              </a:rPr>
              <a:t>. The fact that these animal caricatures of modern nations were written down by the prophet </a:t>
            </a:r>
            <a:r>
              <a:rPr lang="en-US" altLang="en-US" sz="4200" dirty="0">
                <a:solidFill>
                  <a:srgbClr val="FFFF00"/>
                </a:solidFill>
              </a:rPr>
              <a:t>Daniel writing </a:t>
            </a:r>
            <a:r>
              <a:rPr lang="en-US" altLang="en-US" sz="4200" dirty="0">
                <a:solidFill>
                  <a:srgbClr val="FFC000"/>
                </a:solidFill>
              </a:rPr>
              <a:t> </a:t>
            </a:r>
            <a:r>
              <a:rPr lang="en-US" altLang="en-US" sz="4200" b="1" i="1" dirty="0">
                <a:solidFill>
                  <a:srgbClr val="FFFF00"/>
                </a:solidFill>
              </a:rPr>
              <a:t>2550+ years ago</a:t>
            </a:r>
            <a:r>
              <a:rPr lang="en-US" altLang="en-US" sz="4200" dirty="0">
                <a:solidFill>
                  <a:schemeClr val="bg1"/>
                </a:solidFill>
              </a:rPr>
              <a:t> </a:t>
            </a:r>
            <a:r>
              <a:rPr lang="en-US" altLang="en-US" sz="4200" dirty="0">
                <a:solidFill>
                  <a:srgbClr val="FFC000"/>
                </a:solidFill>
              </a:rPr>
              <a:t>seems way too improbable to be real. It simply boggles the mind to think that from the Bible we can identify major modern powers inside todays </a:t>
            </a:r>
          </a:p>
          <a:p>
            <a:pPr algn="ctr" eaLnBrk="1" hangingPunct="1">
              <a:spcBef>
                <a:spcPct val="0"/>
              </a:spcBef>
              <a:buFontTx/>
              <a:buNone/>
            </a:pPr>
            <a:r>
              <a:rPr lang="en-US" altLang="en-US" sz="4200" dirty="0">
                <a:solidFill>
                  <a:srgbClr val="FFFF00"/>
                </a:solidFill>
              </a:rPr>
              <a:t>G-8 </a:t>
            </a:r>
            <a:r>
              <a:rPr lang="en-US" altLang="en-US" sz="4200" dirty="0">
                <a:solidFill>
                  <a:srgbClr val="FFC000"/>
                </a:solidFill>
              </a:rPr>
              <a:t>nations along with specific details that very accurately and precisely tell their story. </a:t>
            </a:r>
          </a:p>
        </p:txBody>
      </p:sp>
    </p:spTree>
    <p:extLst>
      <p:ext uri="{BB962C8B-B14F-4D97-AF65-F5344CB8AC3E}">
        <p14:creationId xmlns:p14="http://schemas.microsoft.com/office/powerpoint/2010/main" val="300420290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376394-BBDD-46A6-824A-231E196ED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6060" y="3733800"/>
            <a:ext cx="8979878" cy="3009900"/>
          </a:xfrm>
          <a:prstGeom prst="rect">
            <a:avLst/>
          </a:prstGeom>
        </p:spPr>
      </p:pic>
      <p:pic>
        <p:nvPicPr>
          <p:cNvPr id="4098" name="Picture 2" descr="Image result for incredulity">
            <a:extLst>
              <a:ext uri="{FF2B5EF4-FFF2-40B4-BE49-F238E27FC236}">
                <a16:creationId xmlns:a16="http://schemas.microsoft.com/office/drawing/2014/main" id="{D6811239-D64A-4D07-B692-93F95E2D4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060" y="0"/>
            <a:ext cx="8979879"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428882"/>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p:cNvSpPr>
            <a:spLocks noChangeArrowheads="1"/>
          </p:cNvSpPr>
          <p:nvPr/>
        </p:nvSpPr>
        <p:spPr bwMode="auto">
          <a:xfrm>
            <a:off x="590550" y="467266"/>
            <a:ext cx="110109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This image here might be categorized in our mind as just a </a:t>
            </a:r>
            <a:r>
              <a:rPr lang="en-US" altLang="en-US" sz="5400" i="1" dirty="0">
                <a:solidFill>
                  <a:srgbClr val="FFFF00"/>
                </a:solidFill>
              </a:rPr>
              <a:t>political cartoon </a:t>
            </a:r>
            <a:r>
              <a:rPr lang="en-US" altLang="en-US" sz="5400" dirty="0">
                <a:solidFill>
                  <a:srgbClr val="FFC000"/>
                </a:solidFill>
              </a:rPr>
              <a:t>or perhaps something pretty funny. But as Christian believers we wouldn’t usually view this as </a:t>
            </a:r>
            <a:r>
              <a:rPr lang="en-US" altLang="en-US" sz="5400" b="1" i="1" dirty="0">
                <a:solidFill>
                  <a:srgbClr val="FFFF00"/>
                </a:solidFill>
              </a:rPr>
              <a:t>a pointer to the Bible prophecy </a:t>
            </a:r>
            <a:r>
              <a:rPr lang="en-US" altLang="en-US" sz="5400" dirty="0">
                <a:solidFill>
                  <a:srgbClr val="FFC000"/>
                </a:solidFill>
              </a:rPr>
              <a:t>or</a:t>
            </a:r>
            <a:r>
              <a:rPr lang="en-US" altLang="en-US" sz="5400" b="1" i="1" dirty="0">
                <a:solidFill>
                  <a:srgbClr val="FFFF00"/>
                </a:solidFill>
              </a:rPr>
              <a:t> a key to unlock</a:t>
            </a:r>
            <a:endParaRPr lang="en-US" altLang="en-US" sz="5400" b="1" i="1" dirty="0">
              <a:solidFill>
                <a:srgbClr val="FFC000"/>
              </a:solidFill>
            </a:endParaRPr>
          </a:p>
          <a:p>
            <a:pPr algn="ctr" eaLnBrk="1" hangingPunct="1">
              <a:spcBef>
                <a:spcPct val="0"/>
              </a:spcBef>
              <a:buFontTx/>
              <a:buNone/>
            </a:pPr>
            <a:r>
              <a:rPr lang="en-US" altLang="en-US" sz="5400" dirty="0">
                <a:solidFill>
                  <a:schemeClr val="bg1"/>
                </a:solidFill>
              </a:rPr>
              <a:t>Daniel chapter 7 </a:t>
            </a:r>
            <a:r>
              <a:rPr lang="en-US" altLang="en-US" sz="5400" dirty="0">
                <a:solidFill>
                  <a:srgbClr val="FFC000"/>
                </a:solidFill>
              </a:rPr>
              <a:t>now would we?</a:t>
            </a:r>
          </a:p>
        </p:txBody>
      </p:sp>
    </p:spTree>
    <p:extLst>
      <p:ext uri="{BB962C8B-B14F-4D97-AF65-F5344CB8AC3E}">
        <p14:creationId xmlns:p14="http://schemas.microsoft.com/office/powerpoint/2010/main" val="38171134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http://static.fjcdn.com/large/pictures/d7/f6/d7f633_44098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551" y="0"/>
            <a:ext cx="89090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654310"/>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228600" y="297989"/>
            <a:ext cx="117348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As Westerners we were run through the Greek culture 2300 years ago. Our Hellenized thinking enabled us to think in </a:t>
            </a:r>
            <a:r>
              <a:rPr lang="en-US" altLang="en-US" sz="4400" dirty="0">
                <a:solidFill>
                  <a:srgbClr val="FFFF00"/>
                </a:solidFill>
              </a:rPr>
              <a:t>abstract ideas</a:t>
            </a:r>
            <a:r>
              <a:rPr lang="en-US" altLang="en-US" sz="4400" dirty="0">
                <a:solidFill>
                  <a:srgbClr val="FFC000"/>
                </a:solidFill>
              </a:rPr>
              <a:t>. This is all very wonderful in mathematics, physics, logic, science, and in many other disciplines. But without </a:t>
            </a:r>
            <a:r>
              <a:rPr lang="en-US" altLang="en-US" sz="4400" dirty="0">
                <a:solidFill>
                  <a:srgbClr val="FFFF00"/>
                </a:solidFill>
              </a:rPr>
              <a:t>revealed truth</a:t>
            </a:r>
            <a:r>
              <a:rPr lang="en-US" altLang="en-US" sz="4400" dirty="0">
                <a:solidFill>
                  <a:srgbClr val="FFC000"/>
                </a:solidFill>
              </a:rPr>
              <a:t> coming to us </a:t>
            </a:r>
            <a:r>
              <a:rPr lang="en-US" altLang="en-US" sz="4400" dirty="0">
                <a:solidFill>
                  <a:srgbClr val="FFFF00"/>
                </a:solidFill>
              </a:rPr>
              <a:t>from God </a:t>
            </a:r>
            <a:r>
              <a:rPr lang="en-US" altLang="en-US" sz="4400" dirty="0">
                <a:solidFill>
                  <a:srgbClr val="FFC000"/>
                </a:solidFill>
              </a:rPr>
              <a:t>by His </a:t>
            </a:r>
            <a:r>
              <a:rPr lang="en-US" altLang="en-US" sz="4400" dirty="0">
                <a:solidFill>
                  <a:srgbClr val="FFFF00"/>
                </a:solidFill>
              </a:rPr>
              <a:t>Grace</a:t>
            </a:r>
            <a:r>
              <a:rPr lang="en-US" altLang="en-US" sz="4400" dirty="0">
                <a:solidFill>
                  <a:srgbClr val="FFC000"/>
                </a:solidFill>
              </a:rPr>
              <a:t>, by His </a:t>
            </a:r>
            <a:r>
              <a:rPr lang="en-US" altLang="en-US" sz="4400" dirty="0">
                <a:solidFill>
                  <a:srgbClr val="FFFF00"/>
                </a:solidFill>
              </a:rPr>
              <a:t>Holy Word </a:t>
            </a:r>
            <a:r>
              <a:rPr lang="en-US" altLang="en-US" sz="4400" dirty="0">
                <a:solidFill>
                  <a:srgbClr val="FFC000"/>
                </a:solidFill>
              </a:rPr>
              <a:t>and by His </a:t>
            </a:r>
            <a:r>
              <a:rPr lang="en-US" altLang="en-US" sz="4400" dirty="0">
                <a:solidFill>
                  <a:srgbClr val="FFFF00"/>
                </a:solidFill>
              </a:rPr>
              <a:t>Holy Spirit  </a:t>
            </a:r>
            <a:r>
              <a:rPr lang="en-US" altLang="en-US" sz="4400" i="1" dirty="0">
                <a:solidFill>
                  <a:srgbClr val="FFFF00"/>
                </a:solidFill>
              </a:rPr>
              <a:t>all our best reasoning cannot fully comprehend, own, or get a handle on the things of God. </a:t>
            </a:r>
            <a:endParaRPr lang="en-US" altLang="en-US" sz="4400" b="1" i="1" dirty="0">
              <a:solidFill>
                <a:srgbClr val="FFFF00"/>
              </a:solidFill>
            </a:endParaRPr>
          </a:p>
        </p:txBody>
      </p:sp>
    </p:spTree>
    <p:extLst>
      <p:ext uri="{BB962C8B-B14F-4D97-AF65-F5344CB8AC3E}">
        <p14:creationId xmlns:p14="http://schemas.microsoft.com/office/powerpoint/2010/main" val="234230676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69A86C-6A31-4B2F-8D90-976177057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6023" y="0"/>
            <a:ext cx="5339953" cy="6858000"/>
          </a:xfrm>
          <a:prstGeom prst="rect">
            <a:avLst/>
          </a:prstGeom>
        </p:spPr>
      </p:pic>
    </p:spTree>
    <p:extLst>
      <p:ext uri="{BB962C8B-B14F-4D97-AF65-F5344CB8AC3E}">
        <p14:creationId xmlns:p14="http://schemas.microsoft.com/office/powerpoint/2010/main" val="143333138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533400" y="467266"/>
            <a:ext cx="11125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And even as rationalistic thinkers we </a:t>
            </a:r>
          </a:p>
          <a:p>
            <a:pPr algn="ctr" eaLnBrk="1" hangingPunct="1">
              <a:spcBef>
                <a:spcPct val="0"/>
              </a:spcBef>
              <a:buFontTx/>
              <a:buNone/>
            </a:pPr>
            <a:r>
              <a:rPr lang="en-US" altLang="en-US" sz="5400" dirty="0">
                <a:solidFill>
                  <a:srgbClr val="FFC000"/>
                </a:solidFill>
              </a:rPr>
              <a:t>are still emotional creatures subject to </a:t>
            </a:r>
            <a:r>
              <a:rPr lang="en-US" altLang="en-US" sz="5400" b="1" i="1" u="sng" dirty="0">
                <a:solidFill>
                  <a:srgbClr val="FFFF00"/>
                </a:solidFill>
              </a:rPr>
              <a:t>cognitive dissonance</a:t>
            </a:r>
            <a:r>
              <a:rPr lang="en-US" altLang="en-US" sz="5400" dirty="0">
                <a:solidFill>
                  <a:srgbClr val="FFC000"/>
                </a:solidFill>
              </a:rPr>
              <a:t>. So </a:t>
            </a:r>
            <a:r>
              <a:rPr lang="en-US" altLang="en-US" sz="5400" dirty="0">
                <a:solidFill>
                  <a:srgbClr val="FFFF00"/>
                </a:solidFill>
              </a:rPr>
              <a:t>we only allow into our minds, the beliefs we hold dear</a:t>
            </a:r>
            <a:r>
              <a:rPr lang="en-US" altLang="en-US" sz="5400" dirty="0">
                <a:solidFill>
                  <a:srgbClr val="FFC000"/>
                </a:solidFill>
              </a:rPr>
              <a:t>. We build up, redact, and then categorize our ideas in our mind. </a:t>
            </a:r>
          </a:p>
          <a:p>
            <a:pPr algn="ctr" eaLnBrk="1" hangingPunct="1">
              <a:spcBef>
                <a:spcPct val="0"/>
              </a:spcBef>
              <a:buFontTx/>
              <a:buNone/>
            </a:pPr>
            <a:r>
              <a:rPr lang="en-US" altLang="en-US" sz="5400" dirty="0">
                <a:solidFill>
                  <a:srgbClr val="FFC000"/>
                </a:solidFill>
              </a:rPr>
              <a:t>Then they become </a:t>
            </a:r>
            <a:r>
              <a:rPr lang="en-US" altLang="en-US" sz="5400" b="1" i="1" dirty="0">
                <a:solidFill>
                  <a:srgbClr val="FFFF00"/>
                </a:solidFill>
              </a:rPr>
              <a:t>“my truth”. </a:t>
            </a:r>
          </a:p>
        </p:txBody>
      </p:sp>
    </p:spTree>
    <p:extLst>
      <p:ext uri="{BB962C8B-B14F-4D97-AF65-F5344CB8AC3E}">
        <p14:creationId xmlns:p14="http://schemas.microsoft.com/office/powerpoint/2010/main" val="226943497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cognitive dissonance comfortable lies">
            <a:extLst>
              <a:ext uri="{FF2B5EF4-FFF2-40B4-BE49-F238E27FC236}">
                <a16:creationId xmlns:a16="http://schemas.microsoft.com/office/drawing/2014/main" id="{5FE225AC-A43E-49CB-8A2F-EF4C6B553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1111504"/>
            <a:ext cx="7696200" cy="57464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EC8621-9B79-4C23-A8B9-257B5DBBF687}"/>
              </a:ext>
            </a:extLst>
          </p:cNvPr>
          <p:cNvSpPr txBox="1"/>
          <p:nvPr/>
        </p:nvSpPr>
        <p:spPr>
          <a:xfrm>
            <a:off x="2247900" y="247850"/>
            <a:ext cx="7696200" cy="830997"/>
          </a:xfrm>
          <a:prstGeom prst="rect">
            <a:avLst/>
          </a:prstGeom>
          <a:solidFill>
            <a:schemeClr val="bg1"/>
          </a:solidFill>
        </p:spPr>
        <p:txBody>
          <a:bodyPr wrap="square" rtlCol="0">
            <a:spAutoFit/>
          </a:bodyPr>
          <a:lstStyle/>
          <a:p>
            <a:pPr algn="ctr"/>
            <a:r>
              <a:rPr lang="en-US" sz="4800" b="1" dirty="0"/>
              <a:t>Cognitive Dissonance</a:t>
            </a:r>
          </a:p>
        </p:txBody>
      </p:sp>
    </p:spTree>
    <p:extLst>
      <p:ext uri="{BB962C8B-B14F-4D97-AF65-F5344CB8AC3E}">
        <p14:creationId xmlns:p14="http://schemas.microsoft.com/office/powerpoint/2010/main" val="58935738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
          <p:cNvSpPr>
            <a:spLocks noChangeArrowheads="1"/>
          </p:cNvSpPr>
          <p:nvPr/>
        </p:nvSpPr>
        <p:spPr bwMode="auto">
          <a:xfrm>
            <a:off x="381000" y="297989"/>
            <a:ext cx="11430000"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dirty="0">
                <a:solidFill>
                  <a:srgbClr val="FFC000"/>
                </a:solidFill>
              </a:rPr>
              <a:t>Of course, the devil is in the details. Concepts and ideas are all neatly filed away in boxes in our minds. We have a bit of trouble thinking outside those boxes. We have </a:t>
            </a:r>
            <a:r>
              <a:rPr lang="en-US" altLang="en-US" sz="4000" i="1" dirty="0">
                <a:solidFill>
                  <a:srgbClr val="FFFF00"/>
                </a:solidFill>
              </a:rPr>
              <a:t>left-brain</a:t>
            </a:r>
            <a:r>
              <a:rPr lang="en-US" altLang="en-US" sz="4000" dirty="0">
                <a:solidFill>
                  <a:srgbClr val="FFFF00"/>
                </a:solidFill>
              </a:rPr>
              <a:t> </a:t>
            </a:r>
            <a:r>
              <a:rPr lang="en-US" altLang="en-US" sz="4000" dirty="0">
                <a:solidFill>
                  <a:srgbClr val="FFC000"/>
                </a:solidFill>
              </a:rPr>
              <a:t>and </a:t>
            </a:r>
            <a:r>
              <a:rPr lang="en-US" altLang="en-US" sz="4000" i="1" dirty="0">
                <a:solidFill>
                  <a:srgbClr val="FFFF00"/>
                </a:solidFill>
              </a:rPr>
              <a:t>right-brain</a:t>
            </a:r>
            <a:r>
              <a:rPr lang="en-US" altLang="en-US" sz="4000" dirty="0">
                <a:solidFill>
                  <a:srgbClr val="FFC000"/>
                </a:solidFill>
              </a:rPr>
              <a:t> issues to deal with as well. And because of </a:t>
            </a:r>
            <a:r>
              <a:rPr lang="en-US" altLang="en-US" sz="4000" b="1" i="1" dirty="0">
                <a:solidFill>
                  <a:srgbClr val="FFFF00"/>
                </a:solidFill>
              </a:rPr>
              <a:t>cognitive dissonance </a:t>
            </a:r>
            <a:r>
              <a:rPr lang="en-US" altLang="en-US" sz="4000" dirty="0">
                <a:solidFill>
                  <a:srgbClr val="FFC000"/>
                </a:solidFill>
              </a:rPr>
              <a:t>due to </a:t>
            </a:r>
            <a:r>
              <a:rPr lang="en-US" altLang="en-US" sz="4000" b="1" i="1" dirty="0">
                <a:solidFill>
                  <a:srgbClr val="FFFF00"/>
                </a:solidFill>
              </a:rPr>
              <a:t>fear</a:t>
            </a:r>
            <a:r>
              <a:rPr lang="en-US" altLang="en-US" sz="4000" dirty="0">
                <a:solidFill>
                  <a:srgbClr val="FFC000"/>
                </a:solidFill>
              </a:rPr>
              <a:t>, the </a:t>
            </a:r>
            <a:r>
              <a:rPr lang="en-US" altLang="en-US" sz="4000" b="1" i="1" dirty="0">
                <a:solidFill>
                  <a:srgbClr val="FFFF00"/>
                </a:solidFill>
              </a:rPr>
              <a:t>herd instinct</a:t>
            </a:r>
            <a:r>
              <a:rPr lang="en-US" altLang="en-US" sz="4000" dirty="0">
                <a:solidFill>
                  <a:srgbClr val="FFC000"/>
                </a:solidFill>
              </a:rPr>
              <a:t>, and </a:t>
            </a:r>
            <a:r>
              <a:rPr lang="en-US" altLang="en-US" sz="4000" b="1" i="1" dirty="0">
                <a:solidFill>
                  <a:srgbClr val="FFFF00"/>
                </a:solidFill>
              </a:rPr>
              <a:t>Orwellian group-think </a:t>
            </a:r>
            <a:r>
              <a:rPr lang="en-US" altLang="en-US" sz="4000" dirty="0">
                <a:solidFill>
                  <a:srgbClr val="FFC000"/>
                </a:solidFill>
              </a:rPr>
              <a:t>we are reluctant to open up our hearts and minds to step out into new avenues. We are just not </a:t>
            </a:r>
            <a:r>
              <a:rPr lang="en-US" altLang="en-US" sz="4000" b="1" i="1" dirty="0">
                <a:solidFill>
                  <a:srgbClr val="FFFF00"/>
                </a:solidFill>
              </a:rPr>
              <a:t>connecting the dots</a:t>
            </a:r>
            <a:r>
              <a:rPr lang="en-US" altLang="en-US" sz="4000" b="1" i="1" dirty="0">
                <a:solidFill>
                  <a:srgbClr val="FFC000"/>
                </a:solidFill>
              </a:rPr>
              <a:t> </a:t>
            </a:r>
            <a:r>
              <a:rPr lang="en-US" altLang="en-US" sz="4000" dirty="0">
                <a:solidFill>
                  <a:srgbClr val="FFC000"/>
                </a:solidFill>
              </a:rPr>
              <a:t>to discover the truths that would lead us into </a:t>
            </a:r>
          </a:p>
          <a:p>
            <a:pPr algn="ctr" eaLnBrk="1" hangingPunct="1">
              <a:spcBef>
                <a:spcPct val="0"/>
              </a:spcBef>
              <a:buFontTx/>
              <a:buNone/>
            </a:pPr>
            <a:r>
              <a:rPr lang="en-US" altLang="en-US" sz="4000" dirty="0">
                <a:solidFill>
                  <a:srgbClr val="FFC000"/>
                </a:solidFill>
              </a:rPr>
              <a:t>a deeper understanding of what God is showing us. </a:t>
            </a:r>
          </a:p>
        </p:txBody>
      </p:sp>
    </p:spTree>
    <p:extLst>
      <p:ext uri="{BB962C8B-B14F-4D97-AF65-F5344CB8AC3E}">
        <p14:creationId xmlns:p14="http://schemas.microsoft.com/office/powerpoint/2010/main" val="208952978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http://individualsoulonjourney.weebly.com/uploads/1/6/4/7/16474590/7338360.jpg?7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80124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p:cNvSpPr>
            <a:spLocks noChangeArrowheads="1"/>
          </p:cNvSpPr>
          <p:nvPr/>
        </p:nvSpPr>
        <p:spPr bwMode="auto">
          <a:xfrm>
            <a:off x="361950" y="451877"/>
            <a:ext cx="11468100" cy="595424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This is a news magazine picture. If we were spiritually discerning we might view it in terms of Bible prophecy. But we don’t. Instead we have a laugh and file the image away in the category of </a:t>
            </a:r>
            <a:r>
              <a:rPr lang="en-US" altLang="en-US" sz="3800" b="1" i="1" dirty="0">
                <a:solidFill>
                  <a:srgbClr val="FFC000"/>
                </a:solidFill>
              </a:rPr>
              <a:t>“world politics”. </a:t>
            </a:r>
            <a:r>
              <a:rPr lang="en-US" altLang="en-US" sz="3800" dirty="0">
                <a:solidFill>
                  <a:srgbClr val="FFC000"/>
                </a:solidFill>
              </a:rPr>
              <a:t>Our religious mental box confines us to a religious mode of thinking. Bible prophecy may be showcased in the news magazine and staring us in the face on the TV news. But we just don’t </a:t>
            </a:r>
            <a:r>
              <a:rPr lang="en-US" altLang="en-US" sz="3800" b="1" i="1" dirty="0">
                <a:solidFill>
                  <a:srgbClr val="FFFF00"/>
                </a:solidFill>
              </a:rPr>
              <a:t>see it</a:t>
            </a:r>
            <a:r>
              <a:rPr lang="en-US" altLang="en-US" sz="3800" dirty="0">
                <a:solidFill>
                  <a:srgbClr val="FFC000"/>
                </a:solidFill>
              </a:rPr>
              <a:t>. Our churchmen or rabbis have not authorized us to make these connections. Our mind </a:t>
            </a:r>
          </a:p>
          <a:p>
            <a:pPr algn="ctr" eaLnBrk="1" hangingPunct="1">
              <a:spcBef>
                <a:spcPct val="0"/>
              </a:spcBef>
              <a:buFontTx/>
              <a:buNone/>
            </a:pPr>
            <a:r>
              <a:rPr lang="en-US" altLang="en-US" sz="3800" dirty="0">
                <a:solidFill>
                  <a:srgbClr val="FFC000"/>
                </a:solidFill>
              </a:rPr>
              <a:t>is closed. We are just not connecting the dots. </a:t>
            </a:r>
          </a:p>
        </p:txBody>
      </p:sp>
    </p:spTree>
    <p:extLst>
      <p:ext uri="{BB962C8B-B14F-4D97-AF65-F5344CB8AC3E}">
        <p14:creationId xmlns:p14="http://schemas.microsoft.com/office/powerpoint/2010/main" val="350493809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descr="Russian bears on the atta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9" y="0"/>
            <a:ext cx="10291763"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5" name="TextBox 1"/>
          <p:cNvSpPr txBox="1">
            <a:spLocks noChangeArrowheads="1"/>
          </p:cNvSpPr>
          <p:nvPr/>
        </p:nvSpPr>
        <p:spPr bwMode="auto">
          <a:xfrm>
            <a:off x="1143000" y="4343401"/>
            <a:ext cx="3429000" cy="2185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p>
            <a:r>
              <a:rPr lang="en-US" altLang="en-US" sz="2400"/>
              <a:t>From,</a:t>
            </a:r>
            <a:r>
              <a:rPr lang="en-US" altLang="en-US" sz="2400" b="1" i="1"/>
              <a:t> </a:t>
            </a:r>
          </a:p>
          <a:p>
            <a:r>
              <a:rPr lang="en-US" altLang="en-US" sz="2400" b="1" i="1"/>
              <a:t>“Voices from Russia”</a:t>
            </a:r>
          </a:p>
          <a:p>
            <a:r>
              <a:rPr lang="en-US" altLang="en-US" sz="2400"/>
              <a:t>The caption reads:</a:t>
            </a:r>
          </a:p>
          <a:p>
            <a:r>
              <a:rPr lang="en-US" altLang="en-US" sz="3200" b="1" i="1">
                <a:solidFill>
                  <a:srgbClr val="C00000"/>
                </a:solidFill>
              </a:rPr>
              <a:t>Russian Bears </a:t>
            </a:r>
          </a:p>
          <a:p>
            <a:r>
              <a:rPr lang="en-US" altLang="en-US" sz="3200" b="1" i="1">
                <a:solidFill>
                  <a:srgbClr val="C00000"/>
                </a:solidFill>
              </a:rPr>
              <a:t>on the Attack!</a:t>
            </a:r>
          </a:p>
        </p:txBody>
      </p:sp>
    </p:spTree>
    <p:extLst>
      <p:ext uri="{BB962C8B-B14F-4D97-AF65-F5344CB8AC3E}">
        <p14:creationId xmlns:p14="http://schemas.microsoft.com/office/powerpoint/2010/main" val="307953004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2637091"/>
            <a:ext cx="11277600" cy="158381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So are the USA and nations of the West involved in end-time Bible prophecy?</a:t>
            </a:r>
          </a:p>
        </p:txBody>
      </p:sp>
    </p:spTree>
    <p:extLst>
      <p:ext uri="{BB962C8B-B14F-4D97-AF65-F5344CB8AC3E}">
        <p14:creationId xmlns:p14="http://schemas.microsoft.com/office/powerpoint/2010/main" val="395333215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ytimg.com/vi/FwlPZ6jMolg/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
            <a:ext cx="1219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45214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57200" y="1529095"/>
            <a:ext cx="11277600" cy="37998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In the </a:t>
            </a:r>
            <a:r>
              <a:rPr lang="en-US" altLang="en-US" sz="4800" b="1" i="1" dirty="0">
                <a:solidFill>
                  <a:srgbClr val="FFFF00"/>
                </a:solidFill>
              </a:rPr>
              <a:t>Olivet Discourse </a:t>
            </a:r>
            <a:r>
              <a:rPr lang="en-US" altLang="en-US" sz="4800" b="1" i="1" dirty="0">
                <a:solidFill>
                  <a:srgbClr val="FFC000"/>
                </a:solidFill>
              </a:rPr>
              <a:t> </a:t>
            </a:r>
            <a:r>
              <a:rPr lang="en-US" altLang="en-US" sz="4800" dirty="0">
                <a:solidFill>
                  <a:srgbClr val="FFC000"/>
                </a:solidFill>
              </a:rPr>
              <a:t>in </a:t>
            </a:r>
            <a:r>
              <a:rPr lang="en-US" altLang="en-US" sz="4800" dirty="0">
                <a:solidFill>
                  <a:schemeClr val="bg1"/>
                </a:solidFill>
              </a:rPr>
              <a:t>Luke 21 </a:t>
            </a:r>
            <a:r>
              <a:rPr lang="en-US" altLang="en-US" sz="4800" dirty="0">
                <a:solidFill>
                  <a:srgbClr val="FFC000"/>
                </a:solidFill>
              </a:rPr>
              <a:t>and </a:t>
            </a:r>
            <a:r>
              <a:rPr lang="en-US" altLang="en-US" sz="4800" dirty="0">
                <a:solidFill>
                  <a:schemeClr val="bg1"/>
                </a:solidFill>
              </a:rPr>
              <a:t>Matthew 24 </a:t>
            </a:r>
            <a:r>
              <a:rPr lang="en-US" altLang="en-US" sz="4800" dirty="0">
                <a:solidFill>
                  <a:srgbClr val="FFC000"/>
                </a:solidFill>
              </a:rPr>
              <a:t>Jesus informed us about the call to the end-time witness. He told us that it would be difficult but that He would be with us right through to the end of the age. </a:t>
            </a:r>
            <a:endParaRPr lang="en-US" altLang="en-US" sz="4800" b="1" i="1" dirty="0">
              <a:solidFill>
                <a:srgbClr val="FFFF00"/>
              </a:solidFill>
            </a:endParaRPr>
          </a:p>
        </p:txBody>
      </p:sp>
    </p:spTree>
    <p:extLst>
      <p:ext uri="{BB962C8B-B14F-4D97-AF65-F5344CB8AC3E}">
        <p14:creationId xmlns:p14="http://schemas.microsoft.com/office/powerpoint/2010/main" val="344297484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1F6E08-6A06-473C-95AB-39801EAE6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F209967-DFB2-4317-BE4D-B0FB5FB7E9A6}"/>
              </a:ext>
            </a:extLst>
          </p:cNvPr>
          <p:cNvSpPr txBox="1"/>
          <p:nvPr/>
        </p:nvSpPr>
        <p:spPr>
          <a:xfrm>
            <a:off x="2630949" y="122977"/>
            <a:ext cx="6930102" cy="830997"/>
          </a:xfrm>
          <a:prstGeom prst="rect">
            <a:avLst/>
          </a:prstGeom>
          <a:noFill/>
        </p:spPr>
        <p:txBody>
          <a:bodyPr wrap="none" rtlCol="0">
            <a:spAutoFit/>
          </a:bodyPr>
          <a:lstStyle/>
          <a:p>
            <a:r>
              <a:rPr lang="en-US" sz="4800" b="1" i="1" dirty="0">
                <a:solidFill>
                  <a:srgbClr val="002060"/>
                </a:solidFill>
              </a:rPr>
              <a:t>The Great Commission</a:t>
            </a:r>
          </a:p>
        </p:txBody>
      </p:sp>
      <p:pic>
        <p:nvPicPr>
          <p:cNvPr id="8" name="Picture 7">
            <a:extLst>
              <a:ext uri="{FF2B5EF4-FFF2-40B4-BE49-F238E27FC236}">
                <a16:creationId xmlns:a16="http://schemas.microsoft.com/office/drawing/2014/main" id="{A609829C-DDE2-48B4-8F4F-0313779B2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49" y="983397"/>
            <a:ext cx="4886404" cy="3664803"/>
          </a:xfrm>
          <a:prstGeom prst="rect">
            <a:avLst/>
          </a:prstGeom>
        </p:spPr>
      </p:pic>
      <p:sp>
        <p:nvSpPr>
          <p:cNvPr id="9" name="TextBox 8">
            <a:extLst>
              <a:ext uri="{FF2B5EF4-FFF2-40B4-BE49-F238E27FC236}">
                <a16:creationId xmlns:a16="http://schemas.microsoft.com/office/drawing/2014/main" id="{C319815B-F25D-4E4C-970B-E51B61F00EEE}"/>
              </a:ext>
            </a:extLst>
          </p:cNvPr>
          <p:cNvSpPr txBox="1"/>
          <p:nvPr/>
        </p:nvSpPr>
        <p:spPr>
          <a:xfrm>
            <a:off x="5152400" y="889843"/>
            <a:ext cx="6811000" cy="5078313"/>
          </a:xfrm>
          <a:prstGeom prst="rect">
            <a:avLst/>
          </a:prstGeom>
          <a:noFill/>
        </p:spPr>
        <p:txBody>
          <a:bodyPr wrap="square" rtlCol="0">
            <a:spAutoFit/>
          </a:bodyPr>
          <a:lstStyle/>
          <a:p>
            <a:r>
              <a:rPr lang="en-US" sz="3600" dirty="0">
                <a:solidFill>
                  <a:srgbClr val="C00000"/>
                </a:solidFill>
              </a:rPr>
              <a:t>18 “I have been given complete authority in heaven and on earth.</a:t>
            </a:r>
            <a:r>
              <a:rPr lang="en-US" sz="3600" b="1" dirty="0">
                <a:solidFill>
                  <a:srgbClr val="C00000"/>
                </a:solidFill>
              </a:rPr>
              <a:t> </a:t>
            </a:r>
            <a:r>
              <a:rPr lang="en-US" sz="3600" dirty="0">
                <a:solidFill>
                  <a:srgbClr val="C00000"/>
                </a:solidFill>
              </a:rPr>
              <a:t>19Therefore, go and make disciples of all the nations,</a:t>
            </a:r>
            <a:r>
              <a:rPr lang="en-US" sz="3600" b="1" i="1" baseline="30000" dirty="0">
                <a:solidFill>
                  <a:srgbClr val="C00000"/>
                </a:solidFill>
              </a:rPr>
              <a:t> </a:t>
            </a:r>
            <a:r>
              <a:rPr lang="en-US" sz="3600" dirty="0">
                <a:solidFill>
                  <a:srgbClr val="C00000"/>
                </a:solidFill>
              </a:rPr>
              <a:t>baptizing them in the name of the Father and the Son and the Holy Spirit. 20 Teaching them to observe all that I have commanded you.”</a:t>
            </a:r>
          </a:p>
        </p:txBody>
      </p:sp>
      <p:sp>
        <p:nvSpPr>
          <p:cNvPr id="10" name="TextBox 9">
            <a:extLst>
              <a:ext uri="{FF2B5EF4-FFF2-40B4-BE49-F238E27FC236}">
                <a16:creationId xmlns:a16="http://schemas.microsoft.com/office/drawing/2014/main" id="{48F6D60C-321C-4180-A92B-890F982EE58A}"/>
              </a:ext>
            </a:extLst>
          </p:cNvPr>
          <p:cNvSpPr txBox="1"/>
          <p:nvPr/>
        </p:nvSpPr>
        <p:spPr>
          <a:xfrm>
            <a:off x="228600" y="4941749"/>
            <a:ext cx="6811000" cy="1815882"/>
          </a:xfrm>
          <a:prstGeom prst="rect">
            <a:avLst/>
          </a:prstGeom>
          <a:noFill/>
        </p:spPr>
        <p:txBody>
          <a:bodyPr wrap="square" rtlCol="0">
            <a:spAutoFit/>
          </a:bodyPr>
          <a:lstStyle/>
          <a:p>
            <a:r>
              <a:rPr lang="en-US" sz="3600" dirty="0">
                <a:solidFill>
                  <a:srgbClr val="C00000"/>
                </a:solidFill>
              </a:rPr>
              <a:t>. . And be sure of this: </a:t>
            </a:r>
          </a:p>
          <a:p>
            <a:r>
              <a:rPr lang="en-US" sz="3600" i="1" dirty="0">
                <a:solidFill>
                  <a:srgbClr val="C00000"/>
                </a:solidFill>
              </a:rPr>
              <a:t>I am with you always, </a:t>
            </a:r>
          </a:p>
          <a:p>
            <a:r>
              <a:rPr lang="en-US" sz="4000" i="1" dirty="0">
                <a:solidFill>
                  <a:srgbClr val="C00000"/>
                </a:solidFill>
              </a:rPr>
              <a:t>even to </a:t>
            </a:r>
            <a:r>
              <a:rPr lang="en-US" sz="4000" b="1" i="1" dirty="0">
                <a:solidFill>
                  <a:srgbClr val="C00000"/>
                </a:solidFill>
              </a:rPr>
              <a:t>the end of the age</a:t>
            </a:r>
            <a:r>
              <a:rPr lang="en-US" sz="4000" dirty="0">
                <a:solidFill>
                  <a:srgbClr val="C00000"/>
                </a:solidFill>
              </a:rPr>
              <a:t>”</a:t>
            </a:r>
          </a:p>
        </p:txBody>
      </p:sp>
      <p:sp>
        <p:nvSpPr>
          <p:cNvPr id="11" name="TextBox 10">
            <a:extLst>
              <a:ext uri="{FF2B5EF4-FFF2-40B4-BE49-F238E27FC236}">
                <a16:creationId xmlns:a16="http://schemas.microsoft.com/office/drawing/2014/main" id="{4C7F5DCB-BF4A-4549-B54B-272FB6D660AD}"/>
              </a:ext>
            </a:extLst>
          </p:cNvPr>
          <p:cNvSpPr txBox="1"/>
          <p:nvPr/>
        </p:nvSpPr>
        <p:spPr>
          <a:xfrm>
            <a:off x="7803287" y="6100449"/>
            <a:ext cx="4160113" cy="646331"/>
          </a:xfrm>
          <a:prstGeom prst="rect">
            <a:avLst/>
          </a:prstGeom>
          <a:noFill/>
        </p:spPr>
        <p:txBody>
          <a:bodyPr wrap="none" rtlCol="0">
            <a:spAutoFit/>
          </a:bodyPr>
          <a:lstStyle/>
          <a:p>
            <a:r>
              <a:rPr lang="en-US" sz="3600" dirty="0"/>
              <a:t>- Matthew 28:18-20</a:t>
            </a:r>
          </a:p>
        </p:txBody>
      </p:sp>
    </p:spTree>
    <p:extLst>
      <p:ext uri="{BB962C8B-B14F-4D97-AF65-F5344CB8AC3E}">
        <p14:creationId xmlns:p14="http://schemas.microsoft.com/office/powerpoint/2010/main" val="268037438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257300" y="882765"/>
            <a:ext cx="9677400" cy="509247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So then, was it really God who told our church leaders that we, the evangelical Christians of America and the West were </a:t>
            </a:r>
          </a:p>
          <a:p>
            <a:pPr algn="ctr" eaLnBrk="1" hangingPunct="1">
              <a:spcBef>
                <a:spcPct val="0"/>
              </a:spcBef>
              <a:buFontTx/>
              <a:buNone/>
            </a:pPr>
            <a:r>
              <a:rPr lang="en-US" altLang="en-US" sz="5400" b="1" i="1" dirty="0">
                <a:solidFill>
                  <a:srgbClr val="FFFF00"/>
                </a:solidFill>
              </a:rPr>
              <a:t>not in the picture</a:t>
            </a:r>
            <a:r>
              <a:rPr lang="en-US" altLang="en-US" sz="5400" dirty="0">
                <a:solidFill>
                  <a:srgbClr val="FFC000"/>
                </a:solidFill>
              </a:rPr>
              <a:t>? </a:t>
            </a:r>
          </a:p>
          <a:p>
            <a:pPr algn="ctr" eaLnBrk="1" hangingPunct="1">
              <a:spcBef>
                <a:spcPct val="0"/>
              </a:spcBef>
              <a:buFontTx/>
              <a:buNone/>
            </a:pPr>
            <a:r>
              <a:rPr lang="en-US" altLang="en-US" sz="5400" dirty="0">
                <a:solidFill>
                  <a:srgbClr val="FFC000"/>
                </a:solidFill>
              </a:rPr>
              <a:t>Are we really, </a:t>
            </a:r>
            <a:r>
              <a:rPr lang="en-US" altLang="en-US" sz="5400" b="1" i="1" dirty="0">
                <a:solidFill>
                  <a:srgbClr val="FFFF00"/>
                </a:solidFill>
              </a:rPr>
              <a:t>that irrelevant?</a:t>
            </a:r>
          </a:p>
        </p:txBody>
      </p:sp>
    </p:spTree>
    <p:extLst>
      <p:ext uri="{BB962C8B-B14F-4D97-AF65-F5344CB8AC3E}">
        <p14:creationId xmlns:p14="http://schemas.microsoft.com/office/powerpoint/2010/main" val="108635489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tribulationinstitute.com/endtime_time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9938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4802AEE-B72B-44E4-9A26-C3BEE4E75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78053">
            <a:off x="6973217" y="292302"/>
            <a:ext cx="4973727" cy="3235012"/>
          </a:xfrm>
          <a:prstGeom prst="rect">
            <a:avLst/>
          </a:prstGeom>
        </p:spPr>
      </p:pic>
      <p:pic>
        <p:nvPicPr>
          <p:cNvPr id="5" name="Picture 4">
            <a:extLst>
              <a:ext uri="{FF2B5EF4-FFF2-40B4-BE49-F238E27FC236}">
                <a16:creationId xmlns:a16="http://schemas.microsoft.com/office/drawing/2014/main" id="{C0880B1D-2CBE-42D9-927C-93C412F714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9794">
            <a:off x="6718755" y="3551606"/>
            <a:ext cx="5482654" cy="3083993"/>
          </a:xfrm>
          <a:prstGeom prst="rect">
            <a:avLst/>
          </a:prstGeom>
        </p:spPr>
      </p:pic>
      <p:sp>
        <p:nvSpPr>
          <p:cNvPr id="6" name="TextBox 5">
            <a:extLst>
              <a:ext uri="{FF2B5EF4-FFF2-40B4-BE49-F238E27FC236}">
                <a16:creationId xmlns:a16="http://schemas.microsoft.com/office/drawing/2014/main" id="{930E7582-B7A1-4CD7-9BD7-971934426735}"/>
              </a:ext>
            </a:extLst>
          </p:cNvPr>
          <p:cNvSpPr txBox="1"/>
          <p:nvPr/>
        </p:nvSpPr>
        <p:spPr>
          <a:xfrm>
            <a:off x="1639404" y="4114800"/>
            <a:ext cx="3336170" cy="2308324"/>
          </a:xfrm>
          <a:prstGeom prst="rect">
            <a:avLst/>
          </a:prstGeom>
          <a:noFill/>
        </p:spPr>
        <p:txBody>
          <a:bodyPr wrap="none" rtlCol="0">
            <a:spAutoFit/>
          </a:bodyPr>
          <a:lstStyle/>
          <a:p>
            <a:pPr algn="ctr"/>
            <a:r>
              <a:rPr lang="en-US" sz="4800" b="1" dirty="0">
                <a:solidFill>
                  <a:schemeClr val="tx2">
                    <a:lumMod val="50000"/>
                  </a:schemeClr>
                </a:solidFill>
              </a:rPr>
              <a:t>The Call to</a:t>
            </a:r>
          </a:p>
          <a:p>
            <a:pPr algn="ctr"/>
            <a:r>
              <a:rPr lang="en-US" sz="4800" b="1" dirty="0">
                <a:solidFill>
                  <a:schemeClr val="tx2">
                    <a:lumMod val="50000"/>
                  </a:schemeClr>
                </a:solidFill>
              </a:rPr>
              <a:t>End-Time</a:t>
            </a:r>
          </a:p>
          <a:p>
            <a:pPr algn="ctr"/>
            <a:r>
              <a:rPr lang="en-US" sz="4800" b="1" dirty="0">
                <a:solidFill>
                  <a:schemeClr val="tx2">
                    <a:lumMod val="50000"/>
                  </a:schemeClr>
                </a:solidFill>
              </a:rPr>
              <a:t>Witness</a:t>
            </a:r>
          </a:p>
        </p:txBody>
      </p:sp>
    </p:spTree>
    <p:extLst>
      <p:ext uri="{BB962C8B-B14F-4D97-AF65-F5344CB8AC3E}">
        <p14:creationId xmlns:p14="http://schemas.microsoft.com/office/powerpoint/2010/main" val="3536551515"/>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236434"/>
            <a:ext cx="11353800" cy="6385132"/>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100" dirty="0">
                <a:solidFill>
                  <a:srgbClr val="FFC000"/>
                </a:solidFill>
              </a:rPr>
              <a:t>Jesus also brought us a special word </a:t>
            </a:r>
          </a:p>
          <a:p>
            <a:pPr algn="ctr" eaLnBrk="1" hangingPunct="1">
              <a:spcBef>
                <a:spcPct val="0"/>
              </a:spcBef>
              <a:buFontTx/>
              <a:buNone/>
            </a:pPr>
            <a:r>
              <a:rPr lang="en-US" altLang="en-US" sz="5100" dirty="0">
                <a:solidFill>
                  <a:srgbClr val="FFC000"/>
                </a:solidFill>
              </a:rPr>
              <a:t>of warning about all this. He said, </a:t>
            </a:r>
          </a:p>
          <a:p>
            <a:pPr algn="ctr" eaLnBrk="1" hangingPunct="1">
              <a:spcBef>
                <a:spcPct val="0"/>
              </a:spcBef>
              <a:buFontTx/>
              <a:buNone/>
            </a:pPr>
            <a:r>
              <a:rPr lang="en-US" altLang="en-US" sz="5100" b="1" i="1" dirty="0">
                <a:solidFill>
                  <a:srgbClr val="FF0000"/>
                </a:solidFill>
              </a:rPr>
              <a:t>“See that you are not deceived.” </a:t>
            </a:r>
            <a:r>
              <a:rPr lang="en-US" altLang="en-US" sz="5100" dirty="0">
                <a:solidFill>
                  <a:srgbClr val="FFC000"/>
                </a:solidFill>
              </a:rPr>
              <a:t>We </a:t>
            </a:r>
          </a:p>
          <a:p>
            <a:pPr algn="ctr" eaLnBrk="1" hangingPunct="1">
              <a:spcBef>
                <a:spcPct val="0"/>
              </a:spcBef>
              <a:buFontTx/>
              <a:buNone/>
            </a:pPr>
            <a:r>
              <a:rPr lang="en-US" altLang="en-US" sz="5100" dirty="0">
                <a:solidFill>
                  <a:srgbClr val="FFC000"/>
                </a:solidFill>
              </a:rPr>
              <a:t>are being told that we are </a:t>
            </a:r>
            <a:r>
              <a:rPr lang="en-US" altLang="en-US" sz="5100" b="1" i="1" dirty="0">
                <a:solidFill>
                  <a:srgbClr val="FFFF00"/>
                </a:solidFill>
              </a:rPr>
              <a:t>not included </a:t>
            </a:r>
          </a:p>
          <a:p>
            <a:pPr algn="ctr" eaLnBrk="1" hangingPunct="1">
              <a:spcBef>
                <a:spcPct val="0"/>
              </a:spcBef>
              <a:buFontTx/>
              <a:buNone/>
            </a:pPr>
            <a:r>
              <a:rPr lang="en-US" altLang="en-US" sz="5100" dirty="0">
                <a:solidFill>
                  <a:srgbClr val="FFC000"/>
                </a:solidFill>
              </a:rPr>
              <a:t>in God’s grand purposes in the latter days. </a:t>
            </a:r>
          </a:p>
          <a:p>
            <a:pPr algn="ctr" eaLnBrk="1" hangingPunct="1">
              <a:spcBef>
                <a:spcPct val="0"/>
              </a:spcBef>
              <a:buFontTx/>
              <a:buNone/>
            </a:pPr>
            <a:r>
              <a:rPr lang="en-US" altLang="en-US" sz="5100" dirty="0">
                <a:solidFill>
                  <a:srgbClr val="FFC000"/>
                </a:solidFill>
              </a:rPr>
              <a:t>Is this true? We had best make doubly sure that we have the right information here, and be absolutely certain about it. </a:t>
            </a:r>
          </a:p>
        </p:txBody>
      </p:sp>
    </p:spTree>
    <p:extLst>
      <p:ext uri="{BB962C8B-B14F-4D97-AF65-F5344CB8AC3E}">
        <p14:creationId xmlns:p14="http://schemas.microsoft.com/office/powerpoint/2010/main" val="338596069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D2BF20-6FF1-4EC1-A06B-6A4E90A52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066800"/>
            <a:ext cx="6299200" cy="4724400"/>
          </a:xfrm>
          <a:prstGeom prst="rect">
            <a:avLst/>
          </a:prstGeom>
        </p:spPr>
      </p:pic>
      <p:sp>
        <p:nvSpPr>
          <p:cNvPr id="4" name="TextBox 3">
            <a:extLst>
              <a:ext uri="{FF2B5EF4-FFF2-40B4-BE49-F238E27FC236}">
                <a16:creationId xmlns:a16="http://schemas.microsoft.com/office/drawing/2014/main" id="{763576D0-A8D7-48F0-B3DD-2BD1A51739F0}"/>
              </a:ext>
            </a:extLst>
          </p:cNvPr>
          <p:cNvSpPr txBox="1"/>
          <p:nvPr/>
        </p:nvSpPr>
        <p:spPr>
          <a:xfrm>
            <a:off x="7118660" y="838200"/>
            <a:ext cx="4390946" cy="5262979"/>
          </a:xfrm>
          <a:prstGeom prst="rect">
            <a:avLst/>
          </a:prstGeom>
          <a:noFill/>
        </p:spPr>
        <p:txBody>
          <a:bodyPr wrap="none" rtlCol="0">
            <a:spAutoFit/>
          </a:bodyPr>
          <a:lstStyle/>
          <a:p>
            <a:pPr algn="ctr"/>
            <a:r>
              <a:rPr lang="en-US" sz="7200" b="1" dirty="0">
                <a:solidFill>
                  <a:srgbClr val="C00000"/>
                </a:solidFill>
              </a:rPr>
              <a:t>See that </a:t>
            </a:r>
          </a:p>
          <a:p>
            <a:pPr algn="ctr"/>
            <a:r>
              <a:rPr lang="en-US" sz="7200" b="1" dirty="0">
                <a:solidFill>
                  <a:srgbClr val="C00000"/>
                </a:solidFill>
              </a:rPr>
              <a:t>you are </a:t>
            </a:r>
          </a:p>
          <a:p>
            <a:pPr algn="ctr"/>
            <a:r>
              <a:rPr lang="en-US" sz="7200" b="1" dirty="0">
                <a:solidFill>
                  <a:srgbClr val="C00000"/>
                </a:solidFill>
              </a:rPr>
              <a:t>not </a:t>
            </a:r>
          </a:p>
          <a:p>
            <a:pPr algn="ctr"/>
            <a:r>
              <a:rPr lang="en-US" sz="7200" b="1" dirty="0">
                <a:solidFill>
                  <a:srgbClr val="C00000"/>
                </a:solidFill>
              </a:rPr>
              <a:t>deceived.</a:t>
            </a:r>
          </a:p>
          <a:p>
            <a:pPr algn="ctr"/>
            <a:r>
              <a:rPr lang="en-US" sz="4800" b="1" dirty="0">
                <a:solidFill>
                  <a:schemeClr val="bg1"/>
                </a:solidFill>
              </a:rPr>
              <a:t>- Luke 21:8</a:t>
            </a:r>
          </a:p>
        </p:txBody>
      </p:sp>
    </p:spTree>
    <p:extLst>
      <p:ext uri="{BB962C8B-B14F-4D97-AF65-F5344CB8AC3E}">
        <p14:creationId xmlns:p14="http://schemas.microsoft.com/office/powerpoint/2010/main" val="398868006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00050" y="421100"/>
            <a:ext cx="113919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The nations of Europe are clearly exhausted. They suffer from crippling </a:t>
            </a:r>
            <a:r>
              <a:rPr lang="en-US" altLang="en-US" sz="4800" i="1" dirty="0">
                <a:solidFill>
                  <a:srgbClr val="FFFF00"/>
                </a:solidFill>
              </a:rPr>
              <a:t>sovereign debt </a:t>
            </a:r>
            <a:r>
              <a:rPr lang="en-US" altLang="en-US" sz="4800" dirty="0">
                <a:solidFill>
                  <a:srgbClr val="FFC000"/>
                </a:solidFill>
              </a:rPr>
              <a:t>and are now in </a:t>
            </a:r>
            <a:r>
              <a:rPr lang="en-US" altLang="en-US" sz="4800" i="1" dirty="0">
                <a:solidFill>
                  <a:srgbClr val="FFFF00"/>
                </a:solidFill>
              </a:rPr>
              <a:t>serious decline</a:t>
            </a:r>
            <a:r>
              <a:rPr lang="en-US" altLang="en-US" sz="4800" dirty="0">
                <a:solidFill>
                  <a:srgbClr val="FFC000"/>
                </a:solidFill>
              </a:rPr>
              <a:t>. </a:t>
            </a:r>
            <a:r>
              <a:rPr lang="en-US" altLang="en-US" sz="4800" dirty="0">
                <a:solidFill>
                  <a:schemeClr val="tx1">
                    <a:lumMod val="50000"/>
                    <a:lumOff val="50000"/>
                  </a:schemeClr>
                </a:solidFill>
              </a:rPr>
              <a:t>The lamps are sputtering. The lights are going out all over Western Christendom. </a:t>
            </a:r>
            <a:r>
              <a:rPr lang="en-US" altLang="en-US" sz="4800" dirty="0">
                <a:solidFill>
                  <a:srgbClr val="FFC000"/>
                </a:solidFill>
              </a:rPr>
              <a:t>Something has to happen soon. And when it does this will involve all of the nations of the West and with them all the nations of the world</a:t>
            </a:r>
          </a:p>
        </p:txBody>
      </p:sp>
    </p:spTree>
    <p:extLst>
      <p:ext uri="{BB962C8B-B14F-4D97-AF65-F5344CB8AC3E}">
        <p14:creationId xmlns:p14="http://schemas.microsoft.com/office/powerpoint/2010/main" val="29027202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2ABED5-A13E-4C72-A6C5-61100A6F6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542925"/>
            <a:ext cx="7696200" cy="5772150"/>
          </a:xfrm>
          <a:prstGeom prst="rect">
            <a:avLst/>
          </a:prstGeom>
        </p:spPr>
      </p:pic>
      <p:pic>
        <p:nvPicPr>
          <p:cNvPr id="5" name="Picture 4">
            <a:extLst>
              <a:ext uri="{FF2B5EF4-FFF2-40B4-BE49-F238E27FC236}">
                <a16:creationId xmlns:a16="http://schemas.microsoft.com/office/drawing/2014/main" id="{ED947B19-165C-4541-B44B-CEB6AEA8E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87134"/>
            <a:ext cx="3975956" cy="5485066"/>
          </a:xfrm>
          <a:prstGeom prst="rect">
            <a:avLst/>
          </a:prstGeom>
        </p:spPr>
      </p:pic>
    </p:spTree>
    <p:extLst>
      <p:ext uri="{BB962C8B-B14F-4D97-AF65-F5344CB8AC3E}">
        <p14:creationId xmlns:p14="http://schemas.microsoft.com/office/powerpoint/2010/main" val="219621872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467266"/>
            <a:ext cx="11506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History has seen all of the great present day Western nations rise and fall, save one. The </a:t>
            </a:r>
            <a:r>
              <a:rPr lang="en-US" altLang="en-US" sz="5400" b="1" i="1" dirty="0">
                <a:solidFill>
                  <a:srgbClr val="FFFF00"/>
                </a:solidFill>
              </a:rPr>
              <a:t>Pax Americana </a:t>
            </a:r>
            <a:r>
              <a:rPr lang="en-US" altLang="en-US" sz="5400" dirty="0">
                <a:solidFill>
                  <a:srgbClr val="FFC000"/>
                </a:solidFill>
              </a:rPr>
              <a:t>will be the last superpower to come to its climax in the West. The </a:t>
            </a:r>
            <a:r>
              <a:rPr lang="en-US" altLang="en-US" sz="5400" b="1" dirty="0">
                <a:solidFill>
                  <a:srgbClr val="FFFF00"/>
                </a:solidFill>
              </a:rPr>
              <a:t>New World Order</a:t>
            </a:r>
            <a:r>
              <a:rPr lang="en-US" altLang="en-US" sz="5400" dirty="0">
                <a:solidFill>
                  <a:srgbClr val="FFC000"/>
                </a:solidFill>
              </a:rPr>
              <a:t> will open up in some future Fall season with the </a:t>
            </a:r>
            <a:r>
              <a:rPr lang="en-US" altLang="en-US" sz="5400" b="1" i="1" dirty="0">
                <a:solidFill>
                  <a:srgbClr val="FFFF00"/>
                </a:solidFill>
              </a:rPr>
              <a:t>seven year covenant </a:t>
            </a:r>
            <a:r>
              <a:rPr lang="en-US" altLang="en-US" sz="5400" dirty="0">
                <a:solidFill>
                  <a:srgbClr val="FFC000"/>
                </a:solidFill>
              </a:rPr>
              <a:t>of </a:t>
            </a:r>
            <a:r>
              <a:rPr lang="en-US" altLang="en-US" sz="5400" dirty="0">
                <a:solidFill>
                  <a:schemeClr val="bg1"/>
                </a:solidFill>
              </a:rPr>
              <a:t>Daniel 9:27</a:t>
            </a:r>
            <a:r>
              <a:rPr lang="en-US" altLang="en-US" sz="5400" dirty="0">
                <a:solidFill>
                  <a:srgbClr val="FFC000"/>
                </a:solidFill>
              </a:rPr>
              <a:t>. </a:t>
            </a:r>
          </a:p>
        </p:txBody>
      </p:sp>
    </p:spTree>
    <p:extLst>
      <p:ext uri="{BB962C8B-B14F-4D97-AF65-F5344CB8AC3E}">
        <p14:creationId xmlns:p14="http://schemas.microsoft.com/office/powerpoint/2010/main" val="1012462809"/>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D:\00 IMAGES for PowerPoint\do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1999"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25498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66700" y="467266"/>
            <a:ext cx="116586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Yes, even if our religious leaders do not want to talk about it the </a:t>
            </a:r>
            <a:r>
              <a:rPr lang="en-US" altLang="en-US" sz="5400" b="1" i="1" dirty="0">
                <a:solidFill>
                  <a:srgbClr val="FFFF00"/>
                </a:solidFill>
              </a:rPr>
              <a:t>hymn-writers </a:t>
            </a:r>
            <a:r>
              <a:rPr lang="en-US" altLang="en-US" sz="5400" dirty="0">
                <a:solidFill>
                  <a:srgbClr val="FFC000"/>
                </a:solidFill>
              </a:rPr>
              <a:t>were correct. American history very definitely abuts into the latter days. </a:t>
            </a:r>
          </a:p>
          <a:p>
            <a:pPr algn="ctr" eaLnBrk="1" hangingPunct="1">
              <a:spcBef>
                <a:spcPct val="0"/>
              </a:spcBef>
              <a:buFontTx/>
              <a:buNone/>
            </a:pPr>
            <a:r>
              <a:rPr lang="en-US" altLang="en-US" sz="5400" dirty="0">
                <a:solidFill>
                  <a:srgbClr val="FFC000"/>
                </a:solidFill>
              </a:rPr>
              <a:t>As much as they deny it the facts seem to indicate that American Christians </a:t>
            </a:r>
          </a:p>
          <a:p>
            <a:pPr algn="ctr" eaLnBrk="1" hangingPunct="1">
              <a:spcBef>
                <a:spcPct val="0"/>
              </a:spcBef>
              <a:buFontTx/>
              <a:buNone/>
            </a:pPr>
            <a:r>
              <a:rPr lang="en-US" altLang="en-US" sz="5400" dirty="0">
                <a:solidFill>
                  <a:srgbClr val="FFC000"/>
                </a:solidFill>
              </a:rPr>
              <a:t>will play a vital role in end-time events.</a:t>
            </a:r>
          </a:p>
        </p:txBody>
      </p:sp>
    </p:spTree>
    <p:extLst>
      <p:ext uri="{BB962C8B-B14F-4D97-AF65-F5344CB8AC3E}">
        <p14:creationId xmlns:p14="http://schemas.microsoft.com/office/powerpoint/2010/main" val="279206070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vin\Desktop\battle-hym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515"/>
            <a:ext cx="5753100" cy="68374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avin\Desktop\how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4533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84705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1"/>
          <p:cNvSpPr>
            <a:spLocks noChangeArrowheads="1"/>
          </p:cNvSpPr>
          <p:nvPr/>
        </p:nvSpPr>
        <p:spPr bwMode="auto">
          <a:xfrm>
            <a:off x="285750" y="374933"/>
            <a:ext cx="11620500" cy="610813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 typeface="Arial" charset="0"/>
              <a:buNone/>
            </a:pPr>
            <a:r>
              <a:rPr lang="en-US" altLang="en-US" sz="3900" dirty="0">
                <a:solidFill>
                  <a:srgbClr val="FFC000"/>
                </a:solidFill>
              </a:rPr>
              <a:t>So our God knows all about us and modern world history. 2550+ years ago He even knew the character and the animal logos of the leading nations of the world, the ones we are seeing right now. He gave the vision to the prophet Daniel. He instructed Gabriel to give Daniel a </a:t>
            </a:r>
            <a:r>
              <a:rPr lang="en-US" altLang="en-US" sz="3900" dirty="0">
                <a:solidFill>
                  <a:srgbClr val="FFFF00"/>
                </a:solidFill>
              </a:rPr>
              <a:t>prophetic key to identify those modern superpowers </a:t>
            </a:r>
            <a:r>
              <a:rPr lang="en-US" altLang="en-US" sz="3900" dirty="0">
                <a:solidFill>
                  <a:srgbClr val="FFC000"/>
                </a:solidFill>
              </a:rPr>
              <a:t>we see today. The key unlocking the </a:t>
            </a:r>
            <a:r>
              <a:rPr lang="en-US" altLang="en-US" sz="3900" dirty="0">
                <a:solidFill>
                  <a:schemeClr val="bg1"/>
                </a:solidFill>
              </a:rPr>
              <a:t>Daniel 7</a:t>
            </a:r>
            <a:r>
              <a:rPr lang="en-US" altLang="en-US" sz="3900" dirty="0">
                <a:solidFill>
                  <a:srgbClr val="FFC000"/>
                </a:solidFill>
              </a:rPr>
              <a:t> prophecy came with a </a:t>
            </a:r>
            <a:r>
              <a:rPr lang="en-US" altLang="en-US" sz="3900" i="1" dirty="0">
                <a:solidFill>
                  <a:srgbClr val="FFFF00"/>
                </a:solidFill>
              </a:rPr>
              <a:t>time delay</a:t>
            </a:r>
            <a:r>
              <a:rPr lang="en-US" altLang="en-US" sz="3900" dirty="0">
                <a:solidFill>
                  <a:srgbClr val="FFC000"/>
                </a:solidFill>
              </a:rPr>
              <a:t>. The identification of these animal caricatures was the key. </a:t>
            </a:r>
            <a:r>
              <a:rPr lang="en-US" altLang="en-US" sz="3900" dirty="0">
                <a:solidFill>
                  <a:srgbClr val="FFFF00"/>
                </a:solidFill>
              </a:rPr>
              <a:t>The vision was set to </a:t>
            </a:r>
          </a:p>
          <a:p>
            <a:pPr algn="ctr" eaLnBrk="1" hangingPunct="1">
              <a:spcBef>
                <a:spcPct val="0"/>
              </a:spcBef>
              <a:buFont typeface="Arial" charset="0"/>
              <a:buNone/>
            </a:pPr>
            <a:r>
              <a:rPr lang="en-US" altLang="en-US" sz="3900" dirty="0">
                <a:solidFill>
                  <a:srgbClr val="FFFF00"/>
                </a:solidFill>
              </a:rPr>
              <a:t>be unsealed in the latter days. </a:t>
            </a:r>
            <a:r>
              <a:rPr lang="en-US" altLang="en-US" sz="3900" dirty="0">
                <a:solidFill>
                  <a:srgbClr val="FFC000"/>
                </a:solidFill>
              </a:rPr>
              <a:t>And that time is </a:t>
            </a:r>
            <a:r>
              <a:rPr lang="en-US" altLang="en-US" sz="3900" b="1" i="1" dirty="0">
                <a:solidFill>
                  <a:srgbClr val="FFFF00"/>
                </a:solidFill>
              </a:rPr>
              <a:t>NOW</a:t>
            </a:r>
            <a:r>
              <a:rPr lang="en-US" altLang="en-US" sz="3900" b="1" i="1" dirty="0">
                <a:solidFill>
                  <a:srgbClr val="FFC000"/>
                </a:solidFill>
              </a:rPr>
              <a:t>! </a:t>
            </a:r>
          </a:p>
        </p:txBody>
      </p:sp>
    </p:spTree>
    <p:extLst>
      <p:ext uri="{BB962C8B-B14F-4D97-AF65-F5344CB8AC3E}">
        <p14:creationId xmlns:p14="http://schemas.microsoft.com/office/powerpoint/2010/main" val="358152623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descr="http://www.endtime.com/wp-content/uploads/four-beas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5" y="152401"/>
            <a:ext cx="9939337" cy="652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19" name="TextBox 1"/>
          <p:cNvSpPr txBox="1">
            <a:spLocks noChangeArrowheads="1"/>
          </p:cNvSpPr>
          <p:nvPr/>
        </p:nvSpPr>
        <p:spPr bwMode="auto">
          <a:xfrm>
            <a:off x="7721409" y="4648202"/>
            <a:ext cx="1484694"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3200" b="1" i="1">
                <a:solidFill>
                  <a:srgbClr val="FFFF00"/>
                </a:solidFill>
              </a:rPr>
              <a:t>USA</a:t>
            </a:r>
          </a:p>
          <a:p>
            <a:pPr algn="ctr"/>
            <a:r>
              <a:rPr lang="en-US" altLang="en-US" sz="2400">
                <a:solidFill>
                  <a:srgbClr val="FFFF00"/>
                </a:solidFill>
              </a:rPr>
              <a:t>Left Wing</a:t>
            </a:r>
          </a:p>
        </p:txBody>
      </p:sp>
      <p:sp>
        <p:nvSpPr>
          <p:cNvPr id="239620" name="TextBox 3"/>
          <p:cNvSpPr txBox="1">
            <a:spLocks noChangeArrowheads="1"/>
          </p:cNvSpPr>
          <p:nvPr/>
        </p:nvSpPr>
        <p:spPr bwMode="auto">
          <a:xfrm>
            <a:off x="2002237" y="4648202"/>
            <a:ext cx="1691481"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pPr algn="ctr"/>
            <a:r>
              <a:rPr lang="en-US" altLang="en-US" sz="3200" b="1" i="1">
                <a:solidFill>
                  <a:srgbClr val="FFFF00"/>
                </a:solidFill>
              </a:rPr>
              <a:t>USA</a:t>
            </a:r>
          </a:p>
          <a:p>
            <a:pPr algn="ctr"/>
            <a:r>
              <a:rPr lang="en-US" altLang="en-US" sz="2400">
                <a:solidFill>
                  <a:srgbClr val="FFFF00"/>
                </a:solidFill>
              </a:rPr>
              <a:t>Right Wing</a:t>
            </a:r>
          </a:p>
        </p:txBody>
      </p:sp>
      <p:sp>
        <p:nvSpPr>
          <p:cNvPr id="239621" name="TextBox 4"/>
          <p:cNvSpPr txBox="1">
            <a:spLocks noChangeArrowheads="1"/>
          </p:cNvSpPr>
          <p:nvPr/>
        </p:nvSpPr>
        <p:spPr bwMode="auto">
          <a:xfrm>
            <a:off x="4876800" y="5334001"/>
            <a:ext cx="1483090" cy="1077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200" b="1">
                <a:solidFill>
                  <a:srgbClr val="FFFF00"/>
                </a:solidFill>
              </a:rPr>
              <a:t>Great</a:t>
            </a:r>
          </a:p>
          <a:p>
            <a:r>
              <a:rPr lang="en-US" altLang="en-US" sz="3200" b="1">
                <a:solidFill>
                  <a:srgbClr val="FFFF00"/>
                </a:solidFill>
              </a:rPr>
              <a:t>Britain</a:t>
            </a:r>
          </a:p>
        </p:txBody>
      </p:sp>
      <p:sp>
        <p:nvSpPr>
          <p:cNvPr id="239622" name="TextBox 5"/>
          <p:cNvSpPr txBox="1">
            <a:spLocks noChangeArrowheads="1"/>
          </p:cNvSpPr>
          <p:nvPr/>
        </p:nvSpPr>
        <p:spPr bwMode="auto">
          <a:xfrm>
            <a:off x="9144001" y="3657601"/>
            <a:ext cx="1527974"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200" b="1" i="1">
                <a:solidFill>
                  <a:srgbClr val="FFFF00"/>
                </a:solidFill>
              </a:rPr>
              <a:t>Russia</a:t>
            </a:r>
          </a:p>
        </p:txBody>
      </p:sp>
      <p:sp>
        <p:nvSpPr>
          <p:cNvPr id="239623" name="TextBox 6"/>
          <p:cNvSpPr txBox="1">
            <a:spLocks noChangeArrowheads="1"/>
          </p:cNvSpPr>
          <p:nvPr/>
        </p:nvSpPr>
        <p:spPr bwMode="auto">
          <a:xfrm>
            <a:off x="2667001" y="3121026"/>
            <a:ext cx="1962389"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200" b="1" i="1">
                <a:solidFill>
                  <a:srgbClr val="FFFF00"/>
                </a:solidFill>
              </a:rPr>
              <a:t>Germany</a:t>
            </a:r>
          </a:p>
        </p:txBody>
      </p:sp>
      <p:sp>
        <p:nvSpPr>
          <p:cNvPr id="239624" name="TextBox 8"/>
          <p:cNvSpPr txBox="1">
            <a:spLocks noChangeArrowheads="1"/>
          </p:cNvSpPr>
          <p:nvPr/>
        </p:nvSpPr>
        <p:spPr bwMode="auto">
          <a:xfrm>
            <a:off x="7254876" y="457201"/>
            <a:ext cx="2417641"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200" b="1" i="1">
                <a:solidFill>
                  <a:srgbClr val="FFFF00"/>
                </a:solidFill>
              </a:rPr>
              <a:t>NWO Beast</a:t>
            </a:r>
          </a:p>
        </p:txBody>
      </p:sp>
      <p:sp>
        <p:nvSpPr>
          <p:cNvPr id="239625" name="TextBox 6"/>
          <p:cNvSpPr txBox="1">
            <a:spLocks noChangeArrowheads="1"/>
          </p:cNvSpPr>
          <p:nvPr/>
        </p:nvSpPr>
        <p:spPr bwMode="auto">
          <a:xfrm>
            <a:off x="2530477" y="1676401"/>
            <a:ext cx="1778043"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p>
            <a:r>
              <a:rPr lang="en-US" altLang="en-US" sz="3200" b="1" i="1">
                <a:solidFill>
                  <a:srgbClr val="FFFF00"/>
                </a:solidFill>
              </a:rPr>
              <a:t>France?</a:t>
            </a:r>
          </a:p>
        </p:txBody>
      </p:sp>
      <p:sp>
        <p:nvSpPr>
          <p:cNvPr id="2" name="Oval 1"/>
          <p:cNvSpPr/>
          <p:nvPr/>
        </p:nvSpPr>
        <p:spPr>
          <a:xfrm>
            <a:off x="1109665" y="152401"/>
            <a:ext cx="9939337" cy="65214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endParaRPr lang="en-US"/>
          </a:p>
        </p:txBody>
      </p:sp>
    </p:spTree>
    <p:extLst>
      <p:ext uri="{BB962C8B-B14F-4D97-AF65-F5344CB8AC3E}">
        <p14:creationId xmlns:p14="http://schemas.microsoft.com/office/powerpoint/2010/main" val="1732480032"/>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152400" y="536516"/>
            <a:ext cx="11887199" cy="57849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100" dirty="0">
                <a:solidFill>
                  <a:srgbClr val="FFC000"/>
                </a:solidFill>
              </a:rPr>
              <a:t>So here in </a:t>
            </a:r>
            <a:r>
              <a:rPr lang="en-US" altLang="en-US" sz="4100" dirty="0">
                <a:solidFill>
                  <a:schemeClr val="bg1"/>
                </a:solidFill>
              </a:rPr>
              <a:t>Daniel chapter 7 </a:t>
            </a:r>
            <a:r>
              <a:rPr lang="en-US" altLang="en-US" sz="4100" dirty="0">
                <a:solidFill>
                  <a:srgbClr val="FFC000"/>
                </a:solidFill>
              </a:rPr>
              <a:t>we see the unfolding of an awesome </a:t>
            </a:r>
            <a:r>
              <a:rPr lang="en-US" altLang="en-US" sz="4100" i="1" dirty="0">
                <a:solidFill>
                  <a:srgbClr val="FFFF00"/>
                </a:solidFill>
              </a:rPr>
              <a:t>latter day drama</a:t>
            </a:r>
            <a:r>
              <a:rPr lang="en-US" altLang="en-US" sz="4100" dirty="0">
                <a:solidFill>
                  <a:srgbClr val="FFC000"/>
                </a:solidFill>
              </a:rPr>
              <a:t>. A future time will see it open up before our eyes. </a:t>
            </a:r>
            <a:r>
              <a:rPr lang="en-US" altLang="en-US" sz="4100" dirty="0">
                <a:solidFill>
                  <a:srgbClr val="FFFF00"/>
                </a:solidFill>
              </a:rPr>
              <a:t>Five great superpowers </a:t>
            </a:r>
            <a:r>
              <a:rPr lang="en-US" altLang="en-US" sz="4100" dirty="0">
                <a:solidFill>
                  <a:srgbClr val="FFC000"/>
                </a:solidFill>
              </a:rPr>
              <a:t>will be </a:t>
            </a:r>
            <a:r>
              <a:rPr lang="en-US" altLang="en-US" sz="4100" dirty="0">
                <a:solidFill>
                  <a:srgbClr val="FFFF00"/>
                </a:solidFill>
              </a:rPr>
              <a:t>standing</a:t>
            </a:r>
            <a:r>
              <a:rPr lang="en-US" altLang="en-US" sz="4100" dirty="0">
                <a:solidFill>
                  <a:srgbClr val="FFC000"/>
                </a:solidFill>
              </a:rPr>
              <a:t> </a:t>
            </a:r>
            <a:r>
              <a:rPr lang="en-US" altLang="en-US" sz="4100" b="1" i="1" dirty="0">
                <a:solidFill>
                  <a:srgbClr val="FFFF00"/>
                </a:solidFill>
              </a:rPr>
              <a:t>in the presence of</a:t>
            </a:r>
            <a:r>
              <a:rPr lang="en-US" altLang="en-US" sz="4100" dirty="0">
                <a:solidFill>
                  <a:srgbClr val="FFC000"/>
                </a:solidFill>
              </a:rPr>
              <a:t> the fourth </a:t>
            </a:r>
            <a:r>
              <a:rPr lang="en-US" altLang="en-US" sz="4100" dirty="0">
                <a:solidFill>
                  <a:srgbClr val="FFFF00"/>
                </a:solidFill>
              </a:rPr>
              <a:t>NWO beast system </a:t>
            </a:r>
            <a:r>
              <a:rPr lang="en-US" altLang="en-US" sz="4100" dirty="0">
                <a:solidFill>
                  <a:srgbClr val="FFC000"/>
                </a:solidFill>
              </a:rPr>
              <a:t>as we approach the close of the age. And </a:t>
            </a:r>
          </a:p>
          <a:p>
            <a:pPr algn="ctr" eaLnBrk="1" hangingPunct="1">
              <a:spcBef>
                <a:spcPct val="0"/>
              </a:spcBef>
              <a:buNone/>
            </a:pPr>
            <a:r>
              <a:rPr lang="en-US" altLang="en-US" sz="4100" dirty="0">
                <a:solidFill>
                  <a:srgbClr val="FFC000"/>
                </a:solidFill>
              </a:rPr>
              <a:t>what happens to each in this face-off? Are </a:t>
            </a:r>
            <a:r>
              <a:rPr lang="en-US" altLang="en-US" sz="4100" b="1" i="1" u="sng" dirty="0">
                <a:solidFill>
                  <a:srgbClr val="FFFF00"/>
                </a:solidFill>
              </a:rPr>
              <a:t>all</a:t>
            </a:r>
            <a:r>
              <a:rPr lang="en-US" altLang="en-US" sz="4100" dirty="0">
                <a:solidFill>
                  <a:srgbClr val="FFC000"/>
                </a:solidFill>
              </a:rPr>
              <a:t> these prominent nations destined to be incorporated into the </a:t>
            </a:r>
            <a:r>
              <a:rPr lang="en-US" altLang="en-US" sz="4100" b="1" i="1" dirty="0">
                <a:solidFill>
                  <a:srgbClr val="FFFF00"/>
                </a:solidFill>
              </a:rPr>
              <a:t>New World Order?</a:t>
            </a:r>
            <a:r>
              <a:rPr lang="en-US" altLang="en-US" sz="4100" dirty="0">
                <a:solidFill>
                  <a:srgbClr val="FFC000"/>
                </a:solidFill>
              </a:rPr>
              <a:t> Will they all remain there, sharing sovereignty in covenant with the </a:t>
            </a:r>
            <a:r>
              <a:rPr lang="en-US" altLang="en-US" sz="4100" b="1" i="1" dirty="0">
                <a:solidFill>
                  <a:srgbClr val="FFFF00"/>
                </a:solidFill>
              </a:rPr>
              <a:t>fourth beast</a:t>
            </a:r>
            <a:r>
              <a:rPr lang="en-US" altLang="en-US" sz="4100" dirty="0">
                <a:solidFill>
                  <a:srgbClr val="FFC000"/>
                </a:solidFill>
              </a:rPr>
              <a:t>? </a:t>
            </a:r>
          </a:p>
        </p:txBody>
      </p:sp>
    </p:spTree>
    <p:extLst>
      <p:ext uri="{BB962C8B-B14F-4D97-AF65-F5344CB8AC3E}">
        <p14:creationId xmlns:p14="http://schemas.microsoft.com/office/powerpoint/2010/main" val="260366386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08425" y="2307275"/>
            <a:ext cx="2769054"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Lion</a:t>
            </a:r>
          </a:p>
        </p:txBody>
      </p:sp>
      <p:sp>
        <p:nvSpPr>
          <p:cNvPr id="4" name="Rectangle 3"/>
          <p:cNvSpPr/>
          <p:nvPr/>
        </p:nvSpPr>
        <p:spPr>
          <a:xfrm>
            <a:off x="3208416" y="3835882"/>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Bear</a:t>
            </a:r>
          </a:p>
        </p:txBody>
      </p:sp>
      <p:sp>
        <p:nvSpPr>
          <p:cNvPr id="5" name="Rectangle 4"/>
          <p:cNvSpPr/>
          <p:nvPr/>
        </p:nvSpPr>
        <p:spPr>
          <a:xfrm>
            <a:off x="3281879" y="4619095"/>
            <a:ext cx="2895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Leopard</a:t>
            </a:r>
          </a:p>
        </p:txBody>
      </p:sp>
      <p:sp>
        <p:nvSpPr>
          <p:cNvPr id="6" name="Rectangle 5"/>
          <p:cNvSpPr/>
          <p:nvPr/>
        </p:nvSpPr>
        <p:spPr>
          <a:xfrm>
            <a:off x="3211729" y="3065377"/>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Eagle’s wings</a:t>
            </a:r>
          </a:p>
        </p:txBody>
      </p:sp>
      <p:sp>
        <p:nvSpPr>
          <p:cNvPr id="7" name="Rectangle 6"/>
          <p:cNvSpPr/>
          <p:nvPr/>
        </p:nvSpPr>
        <p:spPr>
          <a:xfrm>
            <a:off x="8352716" y="3349692"/>
            <a:ext cx="2769054" cy="1334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Fourth</a:t>
            </a:r>
          </a:p>
          <a:p>
            <a:pPr algn="ctr"/>
            <a:r>
              <a:rPr lang="en-US" sz="4000" b="1" dirty="0">
                <a:solidFill>
                  <a:srgbClr val="FFC000"/>
                </a:solidFill>
              </a:rPr>
              <a:t>NWO Beast</a:t>
            </a:r>
          </a:p>
        </p:txBody>
      </p:sp>
      <p:sp>
        <p:nvSpPr>
          <p:cNvPr id="8" name="TextBox 7"/>
          <p:cNvSpPr txBox="1"/>
          <p:nvPr/>
        </p:nvSpPr>
        <p:spPr>
          <a:xfrm>
            <a:off x="6530473" y="2774053"/>
            <a:ext cx="1468672" cy="2123658"/>
          </a:xfrm>
          <a:prstGeom prst="rect">
            <a:avLst/>
          </a:prstGeom>
          <a:noFill/>
        </p:spPr>
        <p:txBody>
          <a:bodyPr wrap="none" rtlCol="0">
            <a:spAutoFit/>
          </a:bodyPr>
          <a:lstStyle/>
          <a:p>
            <a:pPr algn="ctr"/>
            <a:r>
              <a:rPr lang="en-US" sz="4400" b="1" i="1" dirty="0">
                <a:solidFill>
                  <a:srgbClr val="FFFF00"/>
                </a:solidFill>
              </a:rPr>
              <a:t>“in</a:t>
            </a:r>
          </a:p>
          <a:p>
            <a:pPr algn="ctr"/>
            <a:r>
              <a:rPr lang="en-US" sz="4400" b="1" i="1" dirty="0">
                <a:solidFill>
                  <a:srgbClr val="FFFF00"/>
                </a:solidFill>
              </a:rPr>
              <a:t>front</a:t>
            </a:r>
          </a:p>
          <a:p>
            <a:pPr algn="ctr"/>
            <a:r>
              <a:rPr lang="en-US" sz="4400" b="1" i="1" dirty="0">
                <a:solidFill>
                  <a:srgbClr val="FFFF00"/>
                </a:solidFill>
              </a:rPr>
              <a:t>of“</a:t>
            </a:r>
          </a:p>
        </p:txBody>
      </p:sp>
      <p:sp>
        <p:nvSpPr>
          <p:cNvPr id="9" name="TextBox 8"/>
          <p:cNvSpPr txBox="1"/>
          <p:nvPr/>
        </p:nvSpPr>
        <p:spPr>
          <a:xfrm>
            <a:off x="228600" y="179457"/>
            <a:ext cx="11734800" cy="1384995"/>
          </a:xfrm>
          <a:prstGeom prst="rect">
            <a:avLst/>
          </a:prstGeom>
          <a:solidFill>
            <a:schemeClr val="tx2">
              <a:lumMod val="50000"/>
            </a:schemeClr>
          </a:solidFill>
        </p:spPr>
        <p:txBody>
          <a:bodyPr wrap="square" rtlCol="0">
            <a:spAutoFit/>
          </a:bodyPr>
          <a:lstStyle/>
          <a:p>
            <a:pPr algn="ctr"/>
            <a:r>
              <a:rPr lang="en-US" sz="4200" dirty="0">
                <a:solidFill>
                  <a:srgbClr val="FFC000"/>
                </a:solidFill>
              </a:rPr>
              <a:t>The </a:t>
            </a:r>
            <a:r>
              <a:rPr lang="en-US" sz="4200" i="1" dirty="0">
                <a:solidFill>
                  <a:srgbClr val="FFC000"/>
                </a:solidFill>
              </a:rPr>
              <a:t>first three beasts</a:t>
            </a:r>
            <a:r>
              <a:rPr lang="en-US" sz="4200" dirty="0">
                <a:solidFill>
                  <a:srgbClr val="FFC000"/>
                </a:solidFill>
              </a:rPr>
              <a:t>, symbolizing </a:t>
            </a:r>
            <a:r>
              <a:rPr lang="en-US" sz="4200" b="1" i="1" dirty="0">
                <a:solidFill>
                  <a:srgbClr val="FFFF00"/>
                </a:solidFill>
              </a:rPr>
              <a:t>five nations </a:t>
            </a:r>
            <a:r>
              <a:rPr lang="en-US" sz="4200" dirty="0">
                <a:solidFill>
                  <a:srgbClr val="FFC000"/>
                </a:solidFill>
              </a:rPr>
              <a:t>are standing there </a:t>
            </a:r>
            <a:r>
              <a:rPr lang="en-US" sz="4200" b="1" i="1" dirty="0">
                <a:solidFill>
                  <a:srgbClr val="FFFF00"/>
                </a:solidFill>
              </a:rPr>
              <a:t>“in front of” </a:t>
            </a:r>
            <a:r>
              <a:rPr lang="en-US" sz="4200" dirty="0">
                <a:solidFill>
                  <a:srgbClr val="FFC000"/>
                </a:solidFill>
              </a:rPr>
              <a:t>the fourth beast.</a:t>
            </a:r>
          </a:p>
        </p:txBody>
      </p:sp>
      <p:sp>
        <p:nvSpPr>
          <p:cNvPr id="10" name="Rectangle: Rounded Corners 9">
            <a:extLst>
              <a:ext uri="{FF2B5EF4-FFF2-40B4-BE49-F238E27FC236}">
                <a16:creationId xmlns:a16="http://schemas.microsoft.com/office/drawing/2014/main" id="{58DB623E-FD95-4100-8699-6FC93119C123}"/>
              </a:ext>
            </a:extLst>
          </p:cNvPr>
          <p:cNvSpPr/>
          <p:nvPr/>
        </p:nvSpPr>
        <p:spPr>
          <a:xfrm>
            <a:off x="2362200" y="1816459"/>
            <a:ext cx="9299916" cy="47407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A50031-D638-4537-8330-3A431DC48EFA}"/>
              </a:ext>
            </a:extLst>
          </p:cNvPr>
          <p:cNvSpPr/>
          <p:nvPr/>
        </p:nvSpPr>
        <p:spPr>
          <a:xfrm>
            <a:off x="2969031" y="5389600"/>
            <a:ext cx="3219186"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Wings of Fowl</a:t>
            </a:r>
          </a:p>
        </p:txBody>
      </p:sp>
    </p:spTree>
    <p:extLst>
      <p:ext uri="{BB962C8B-B14F-4D97-AF65-F5344CB8AC3E}">
        <p14:creationId xmlns:p14="http://schemas.microsoft.com/office/powerpoint/2010/main" val="41730712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876300" y="297989"/>
            <a:ext cx="10439400"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000" dirty="0">
                <a:solidFill>
                  <a:srgbClr val="FFC000"/>
                </a:solidFill>
              </a:rPr>
              <a:t>As we view the beast in </a:t>
            </a:r>
            <a:r>
              <a:rPr lang="en-US" altLang="en-US" sz="5000" dirty="0">
                <a:solidFill>
                  <a:schemeClr val="bg1"/>
                </a:solidFill>
              </a:rPr>
              <a:t>Daniel 7 </a:t>
            </a:r>
            <a:r>
              <a:rPr lang="en-US" altLang="en-US" sz="5000" dirty="0">
                <a:solidFill>
                  <a:srgbClr val="FFC000"/>
                </a:solidFill>
              </a:rPr>
              <a:t>and </a:t>
            </a:r>
            <a:r>
              <a:rPr lang="en-US" altLang="en-US" sz="5000" dirty="0">
                <a:solidFill>
                  <a:schemeClr val="bg1"/>
                </a:solidFill>
              </a:rPr>
              <a:t>Revelation 17 and 13 </a:t>
            </a:r>
            <a:r>
              <a:rPr lang="en-US" altLang="en-US" sz="5000" dirty="0">
                <a:solidFill>
                  <a:srgbClr val="FFC000"/>
                </a:solidFill>
              </a:rPr>
              <a:t>we might well ask, “What has happened to the </a:t>
            </a:r>
            <a:r>
              <a:rPr lang="en-US" altLang="en-US" sz="5000" b="1" i="1" dirty="0">
                <a:solidFill>
                  <a:srgbClr val="FFFF00"/>
                </a:solidFill>
              </a:rPr>
              <a:t>two eagle’s wings </a:t>
            </a:r>
            <a:r>
              <a:rPr lang="en-US" altLang="en-US" sz="5000" dirty="0">
                <a:solidFill>
                  <a:srgbClr val="FFC000"/>
                </a:solidFill>
              </a:rPr>
              <a:t>and the </a:t>
            </a:r>
            <a:r>
              <a:rPr lang="en-US" altLang="en-US" sz="5000" b="1" i="1" dirty="0">
                <a:solidFill>
                  <a:srgbClr val="FFFF00"/>
                </a:solidFill>
              </a:rPr>
              <a:t>four wings of a fowl?” </a:t>
            </a:r>
            <a:r>
              <a:rPr lang="en-US" altLang="en-US" sz="5000" dirty="0">
                <a:solidFill>
                  <a:srgbClr val="FFC000"/>
                </a:solidFill>
              </a:rPr>
              <a:t>Are these nations going to back out? Will their legislatures be pushed aside? What happens to </a:t>
            </a:r>
            <a:r>
              <a:rPr lang="en-US" altLang="en-US" sz="5000" i="1" dirty="0">
                <a:solidFill>
                  <a:srgbClr val="FFFF00"/>
                </a:solidFill>
              </a:rPr>
              <a:t>these wings </a:t>
            </a:r>
            <a:r>
              <a:rPr lang="en-US" altLang="en-US" sz="5000" dirty="0">
                <a:solidFill>
                  <a:srgbClr val="FFC000"/>
                </a:solidFill>
              </a:rPr>
              <a:t>in the end-time NWO politics after that?</a:t>
            </a:r>
          </a:p>
        </p:txBody>
      </p:sp>
    </p:spTree>
    <p:extLst>
      <p:ext uri="{BB962C8B-B14F-4D97-AF65-F5344CB8AC3E}">
        <p14:creationId xmlns:p14="http://schemas.microsoft.com/office/powerpoint/2010/main" val="406489531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00" y="179457"/>
            <a:ext cx="12039600"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What if the </a:t>
            </a:r>
            <a:r>
              <a:rPr lang="en-US" sz="4400" i="1" dirty="0">
                <a:solidFill>
                  <a:srgbClr val="FFFF00"/>
                </a:solidFill>
              </a:rPr>
              <a:t>eagle’s wings back out </a:t>
            </a:r>
            <a:r>
              <a:rPr lang="en-US" sz="4400" i="1" dirty="0">
                <a:solidFill>
                  <a:srgbClr val="FFC000"/>
                </a:solidFill>
              </a:rPr>
              <a:t>and the</a:t>
            </a:r>
            <a:r>
              <a:rPr lang="en-US" sz="4400" dirty="0">
                <a:solidFill>
                  <a:srgbClr val="FFC000"/>
                </a:solidFill>
              </a:rPr>
              <a:t> </a:t>
            </a:r>
          </a:p>
          <a:p>
            <a:pPr algn="ctr"/>
            <a:r>
              <a:rPr lang="en-US" sz="4400" i="1" dirty="0">
                <a:solidFill>
                  <a:srgbClr val="FFC000"/>
                </a:solidFill>
              </a:rPr>
              <a:t>lion, bear, and leopard are left standing there?</a:t>
            </a:r>
          </a:p>
        </p:txBody>
      </p:sp>
      <p:sp>
        <p:nvSpPr>
          <p:cNvPr id="10" name="Rectangle: Rounded Corners 9">
            <a:extLst>
              <a:ext uri="{FF2B5EF4-FFF2-40B4-BE49-F238E27FC236}">
                <a16:creationId xmlns:a16="http://schemas.microsoft.com/office/drawing/2014/main" id="{58DB623E-FD95-4100-8699-6FC93119C123}"/>
              </a:ext>
            </a:extLst>
          </p:cNvPr>
          <p:cNvSpPr/>
          <p:nvPr/>
        </p:nvSpPr>
        <p:spPr>
          <a:xfrm>
            <a:off x="2057400" y="1888965"/>
            <a:ext cx="9677399" cy="47407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F495B87-C8F0-4908-A7F8-EC1ADB6D914D}"/>
              </a:ext>
            </a:extLst>
          </p:cNvPr>
          <p:cNvSpPr/>
          <p:nvPr/>
        </p:nvSpPr>
        <p:spPr>
          <a:xfrm>
            <a:off x="3408425" y="2253902"/>
            <a:ext cx="2769054"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Lion</a:t>
            </a:r>
          </a:p>
        </p:txBody>
      </p:sp>
      <p:sp>
        <p:nvSpPr>
          <p:cNvPr id="21" name="Rectangle 20">
            <a:extLst>
              <a:ext uri="{FF2B5EF4-FFF2-40B4-BE49-F238E27FC236}">
                <a16:creationId xmlns:a16="http://schemas.microsoft.com/office/drawing/2014/main" id="{0DDED7FD-9B75-4E3E-B9B7-58D0308F6AC5}"/>
              </a:ext>
            </a:extLst>
          </p:cNvPr>
          <p:cNvSpPr/>
          <p:nvPr/>
        </p:nvSpPr>
        <p:spPr>
          <a:xfrm>
            <a:off x="3205679" y="3868277"/>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Bear</a:t>
            </a:r>
          </a:p>
        </p:txBody>
      </p:sp>
      <p:sp>
        <p:nvSpPr>
          <p:cNvPr id="22" name="Rectangle 21">
            <a:extLst>
              <a:ext uri="{FF2B5EF4-FFF2-40B4-BE49-F238E27FC236}">
                <a16:creationId xmlns:a16="http://schemas.microsoft.com/office/drawing/2014/main" id="{841B7DC1-C7BA-456B-9101-DAAC465479BD}"/>
              </a:ext>
            </a:extLst>
          </p:cNvPr>
          <p:cNvSpPr/>
          <p:nvPr/>
        </p:nvSpPr>
        <p:spPr>
          <a:xfrm>
            <a:off x="3281879" y="4716356"/>
            <a:ext cx="2895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Leopard</a:t>
            </a:r>
          </a:p>
        </p:txBody>
      </p:sp>
      <p:sp>
        <p:nvSpPr>
          <p:cNvPr id="23" name="Rectangle 22">
            <a:extLst>
              <a:ext uri="{FF2B5EF4-FFF2-40B4-BE49-F238E27FC236}">
                <a16:creationId xmlns:a16="http://schemas.microsoft.com/office/drawing/2014/main" id="{79B8D788-46FF-457C-B285-E2A77B2B9970}"/>
              </a:ext>
            </a:extLst>
          </p:cNvPr>
          <p:cNvSpPr/>
          <p:nvPr/>
        </p:nvSpPr>
        <p:spPr>
          <a:xfrm>
            <a:off x="436625" y="3044892"/>
            <a:ext cx="2971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Eagle’s wings</a:t>
            </a:r>
          </a:p>
        </p:txBody>
      </p:sp>
      <p:sp>
        <p:nvSpPr>
          <p:cNvPr id="24" name="Rectangle 23">
            <a:extLst>
              <a:ext uri="{FF2B5EF4-FFF2-40B4-BE49-F238E27FC236}">
                <a16:creationId xmlns:a16="http://schemas.microsoft.com/office/drawing/2014/main" id="{A76AA291-BA0A-4606-8804-564D4D02E1AC}"/>
              </a:ext>
            </a:extLst>
          </p:cNvPr>
          <p:cNvSpPr/>
          <p:nvPr/>
        </p:nvSpPr>
        <p:spPr>
          <a:xfrm>
            <a:off x="8352716" y="3349692"/>
            <a:ext cx="2769054" cy="1334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C000"/>
                </a:solidFill>
              </a:rPr>
              <a:t>The Fourth</a:t>
            </a:r>
          </a:p>
          <a:p>
            <a:pPr algn="ctr"/>
            <a:r>
              <a:rPr lang="en-US" sz="4000" b="1" dirty="0">
                <a:solidFill>
                  <a:srgbClr val="FFC000"/>
                </a:solidFill>
              </a:rPr>
              <a:t>NWO Beast</a:t>
            </a:r>
          </a:p>
        </p:txBody>
      </p:sp>
      <p:sp>
        <p:nvSpPr>
          <p:cNvPr id="25" name="TextBox 24">
            <a:extLst>
              <a:ext uri="{FF2B5EF4-FFF2-40B4-BE49-F238E27FC236}">
                <a16:creationId xmlns:a16="http://schemas.microsoft.com/office/drawing/2014/main" id="{43C5764B-82BC-4489-AF5C-1B3671030CF9}"/>
              </a:ext>
            </a:extLst>
          </p:cNvPr>
          <p:cNvSpPr txBox="1"/>
          <p:nvPr/>
        </p:nvSpPr>
        <p:spPr>
          <a:xfrm>
            <a:off x="6530761" y="2955034"/>
            <a:ext cx="1468672" cy="2123658"/>
          </a:xfrm>
          <a:prstGeom prst="rect">
            <a:avLst/>
          </a:prstGeom>
          <a:noFill/>
        </p:spPr>
        <p:txBody>
          <a:bodyPr wrap="none" rtlCol="0">
            <a:spAutoFit/>
          </a:bodyPr>
          <a:lstStyle/>
          <a:p>
            <a:pPr algn="ctr"/>
            <a:r>
              <a:rPr lang="en-US" sz="4400" b="1" i="1" dirty="0">
                <a:solidFill>
                  <a:srgbClr val="FFFF00"/>
                </a:solidFill>
              </a:rPr>
              <a:t>“in</a:t>
            </a:r>
          </a:p>
          <a:p>
            <a:pPr algn="ctr"/>
            <a:r>
              <a:rPr lang="en-US" sz="4400" b="1" i="1" dirty="0">
                <a:solidFill>
                  <a:srgbClr val="FFFF00"/>
                </a:solidFill>
              </a:rPr>
              <a:t>front</a:t>
            </a:r>
          </a:p>
          <a:p>
            <a:pPr algn="ctr"/>
            <a:r>
              <a:rPr lang="en-US" sz="4400" b="1" i="1" dirty="0">
                <a:solidFill>
                  <a:srgbClr val="FFFF00"/>
                </a:solidFill>
              </a:rPr>
              <a:t>of“</a:t>
            </a:r>
          </a:p>
        </p:txBody>
      </p:sp>
      <p:sp>
        <p:nvSpPr>
          <p:cNvPr id="26" name="Rectangle 25">
            <a:extLst>
              <a:ext uri="{FF2B5EF4-FFF2-40B4-BE49-F238E27FC236}">
                <a16:creationId xmlns:a16="http://schemas.microsoft.com/office/drawing/2014/main" id="{BB2FBE59-87E3-4D4D-86B0-9032F05D5923}"/>
              </a:ext>
            </a:extLst>
          </p:cNvPr>
          <p:cNvSpPr/>
          <p:nvPr/>
        </p:nvSpPr>
        <p:spPr>
          <a:xfrm>
            <a:off x="189239" y="5596830"/>
            <a:ext cx="3219186"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Wings of Fowl</a:t>
            </a:r>
          </a:p>
        </p:txBody>
      </p:sp>
      <p:cxnSp>
        <p:nvCxnSpPr>
          <p:cNvPr id="28" name="Straight Arrow Connector 27">
            <a:extLst>
              <a:ext uri="{FF2B5EF4-FFF2-40B4-BE49-F238E27FC236}">
                <a16:creationId xmlns:a16="http://schemas.microsoft.com/office/drawing/2014/main" id="{74C42A50-015A-4548-8565-18D53CB99C94}"/>
              </a:ext>
            </a:extLst>
          </p:cNvPr>
          <p:cNvCxnSpPr>
            <a:cxnSpLocks/>
          </p:cNvCxnSpPr>
          <p:nvPr/>
        </p:nvCxnSpPr>
        <p:spPr>
          <a:xfrm flipH="1">
            <a:off x="3505202" y="3349692"/>
            <a:ext cx="144779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568FB81-87A2-4B8A-BBD8-C12DDDA60BAE}"/>
              </a:ext>
            </a:extLst>
          </p:cNvPr>
          <p:cNvCxnSpPr>
            <a:cxnSpLocks/>
          </p:cNvCxnSpPr>
          <p:nvPr/>
        </p:nvCxnSpPr>
        <p:spPr>
          <a:xfrm flipH="1">
            <a:off x="3505202" y="5901630"/>
            <a:ext cx="144779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31205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544210"/>
            <a:ext cx="1150620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altLang="en-US" sz="4600" dirty="0">
                <a:solidFill>
                  <a:srgbClr val="FFC000"/>
                </a:solidFill>
              </a:rPr>
              <a:t>Well, as we have seen in</a:t>
            </a:r>
            <a:r>
              <a:rPr lang="en-US" altLang="en-US" sz="4600" dirty="0">
                <a:solidFill>
                  <a:schemeClr val="bg1"/>
                </a:solidFill>
              </a:rPr>
              <a:t> Revelation 13</a:t>
            </a:r>
            <a:r>
              <a:rPr lang="en-US" altLang="en-US" sz="4600" dirty="0">
                <a:solidFill>
                  <a:srgbClr val="FFC000"/>
                </a:solidFill>
              </a:rPr>
              <a:t>, John gives us a further clue. He saw elements of </a:t>
            </a:r>
            <a:r>
              <a:rPr lang="en-US" altLang="en-US" sz="4600" i="1" dirty="0">
                <a:solidFill>
                  <a:srgbClr val="FFC000"/>
                </a:solidFill>
              </a:rPr>
              <a:t>the</a:t>
            </a:r>
            <a:r>
              <a:rPr lang="en-US" altLang="en-US" sz="4600" i="1" dirty="0">
                <a:solidFill>
                  <a:srgbClr val="FFFF00"/>
                </a:solidFill>
              </a:rPr>
              <a:t> </a:t>
            </a:r>
            <a:r>
              <a:rPr lang="en-US" altLang="en-US" sz="4600" b="1" i="1" dirty="0">
                <a:solidFill>
                  <a:srgbClr val="FFFF00"/>
                </a:solidFill>
              </a:rPr>
              <a:t>lion, </a:t>
            </a:r>
            <a:r>
              <a:rPr lang="en-US" altLang="en-US" sz="4600" i="1" dirty="0">
                <a:solidFill>
                  <a:srgbClr val="FFC000"/>
                </a:solidFill>
              </a:rPr>
              <a:t>the</a:t>
            </a:r>
            <a:r>
              <a:rPr lang="en-US" altLang="en-US" sz="4600" i="1" dirty="0">
                <a:solidFill>
                  <a:srgbClr val="FFFF00"/>
                </a:solidFill>
              </a:rPr>
              <a:t> </a:t>
            </a:r>
            <a:r>
              <a:rPr lang="en-US" altLang="en-US" sz="4600" b="1" i="1" dirty="0">
                <a:solidFill>
                  <a:srgbClr val="FFFF00"/>
                </a:solidFill>
              </a:rPr>
              <a:t>bear, </a:t>
            </a:r>
            <a:r>
              <a:rPr lang="en-US" altLang="en-US" sz="4600" i="1" dirty="0">
                <a:solidFill>
                  <a:srgbClr val="FFC000"/>
                </a:solidFill>
              </a:rPr>
              <a:t>and the </a:t>
            </a:r>
            <a:r>
              <a:rPr lang="en-US" altLang="en-US" sz="4600" b="1" i="1" dirty="0">
                <a:solidFill>
                  <a:srgbClr val="FFFF00"/>
                </a:solidFill>
              </a:rPr>
              <a:t>leopard</a:t>
            </a:r>
            <a:r>
              <a:rPr lang="en-US" altLang="en-US" sz="4600" dirty="0">
                <a:solidFill>
                  <a:srgbClr val="FFC000"/>
                </a:solidFill>
              </a:rPr>
              <a:t> incorporated in the fourth </a:t>
            </a:r>
            <a:r>
              <a:rPr lang="en-US" altLang="en-US" sz="4600" b="1" i="1" dirty="0">
                <a:solidFill>
                  <a:srgbClr val="FFFF00"/>
                </a:solidFill>
              </a:rPr>
              <a:t>ten horned beast</a:t>
            </a:r>
            <a:r>
              <a:rPr lang="en-US" altLang="en-US" sz="4600" dirty="0">
                <a:solidFill>
                  <a:srgbClr val="FFC000"/>
                </a:solidFill>
              </a:rPr>
              <a:t>.</a:t>
            </a:r>
            <a:r>
              <a:rPr lang="en-US" sz="4600" dirty="0">
                <a:solidFill>
                  <a:srgbClr val="FFC000"/>
                </a:solidFill>
              </a:rPr>
              <a:t> “Now the beast which I saw was </a:t>
            </a:r>
            <a:r>
              <a:rPr lang="en-US" sz="4600" dirty="0">
                <a:solidFill>
                  <a:srgbClr val="FFFF00"/>
                </a:solidFill>
              </a:rPr>
              <a:t>like a </a:t>
            </a:r>
            <a:r>
              <a:rPr lang="en-US" sz="4600" b="1" i="1" dirty="0">
                <a:solidFill>
                  <a:srgbClr val="FFFF00"/>
                </a:solidFill>
              </a:rPr>
              <a:t>leopard</a:t>
            </a:r>
            <a:r>
              <a:rPr lang="en-US" sz="4600" dirty="0">
                <a:solidFill>
                  <a:srgbClr val="FFC000"/>
                </a:solidFill>
              </a:rPr>
              <a:t>, his feet were like the </a:t>
            </a:r>
            <a:r>
              <a:rPr lang="en-US" sz="4600" dirty="0">
                <a:solidFill>
                  <a:srgbClr val="FFFF00"/>
                </a:solidFill>
              </a:rPr>
              <a:t>feet of a </a:t>
            </a:r>
            <a:r>
              <a:rPr lang="en-US" sz="4600" b="1" i="1" dirty="0">
                <a:solidFill>
                  <a:srgbClr val="FFFF00"/>
                </a:solidFill>
              </a:rPr>
              <a:t>bear</a:t>
            </a:r>
            <a:r>
              <a:rPr lang="en-US" sz="4600" dirty="0">
                <a:solidFill>
                  <a:srgbClr val="FFC000"/>
                </a:solidFill>
              </a:rPr>
              <a:t>, and his mouth like </a:t>
            </a:r>
            <a:r>
              <a:rPr lang="en-US" sz="4600" dirty="0">
                <a:solidFill>
                  <a:srgbClr val="FFFF00"/>
                </a:solidFill>
              </a:rPr>
              <a:t>the mouth of a </a:t>
            </a:r>
            <a:r>
              <a:rPr lang="en-US" sz="4600" b="1" i="1" dirty="0">
                <a:solidFill>
                  <a:srgbClr val="FFFF00"/>
                </a:solidFill>
              </a:rPr>
              <a:t>lion</a:t>
            </a:r>
            <a:r>
              <a:rPr lang="en-US" sz="4600" dirty="0">
                <a:solidFill>
                  <a:srgbClr val="FFC000"/>
                </a:solidFill>
              </a:rPr>
              <a:t>. The </a:t>
            </a:r>
            <a:r>
              <a:rPr lang="en-US" sz="4600" b="1" i="1" dirty="0">
                <a:solidFill>
                  <a:srgbClr val="FFFF00"/>
                </a:solidFill>
              </a:rPr>
              <a:t>dragon</a:t>
            </a:r>
            <a:r>
              <a:rPr lang="en-US" sz="4600" dirty="0">
                <a:solidFill>
                  <a:srgbClr val="FFC000"/>
                </a:solidFill>
              </a:rPr>
              <a:t> gave him his power, his throne, and great authority.” </a:t>
            </a:r>
            <a:endParaRPr lang="en-US" sz="4600" dirty="0">
              <a:solidFill>
                <a:schemeClr val="bg1">
                  <a:lumMod val="95000"/>
                </a:schemeClr>
              </a:solidFill>
            </a:endParaRPr>
          </a:p>
        </p:txBody>
      </p:sp>
    </p:spTree>
    <p:extLst>
      <p:ext uri="{BB962C8B-B14F-4D97-AF65-F5344CB8AC3E}">
        <p14:creationId xmlns:p14="http://schemas.microsoft.com/office/powerpoint/2010/main" val="14042078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travelingmonkministries.com/img/upload/13_2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6033" y="176182"/>
            <a:ext cx="5526505" cy="36103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74076" y="3996744"/>
            <a:ext cx="6065423" cy="523220"/>
          </a:xfrm>
          <a:prstGeom prst="rect">
            <a:avLst/>
          </a:prstGeom>
          <a:solidFill>
            <a:schemeClr val="tx2">
              <a:lumMod val="50000"/>
            </a:schemeClr>
          </a:solidFill>
        </p:spPr>
        <p:txBody>
          <a:bodyPr wrap="square" rtlCol="0">
            <a:spAutoFit/>
          </a:bodyPr>
          <a:lstStyle/>
          <a:p>
            <a:pPr algn="ctr"/>
            <a:endParaRPr lang="en-US" sz="2800" dirty="0">
              <a:solidFill>
                <a:srgbClr val="FFC000"/>
              </a:solidFill>
            </a:endParaRPr>
          </a:p>
        </p:txBody>
      </p:sp>
      <p:sp>
        <p:nvSpPr>
          <p:cNvPr id="2" name="TextBox 1">
            <a:extLst>
              <a:ext uri="{FF2B5EF4-FFF2-40B4-BE49-F238E27FC236}">
                <a16:creationId xmlns:a16="http://schemas.microsoft.com/office/drawing/2014/main" id="{DCFA0AC5-0170-4227-A469-1283C39ED373}"/>
              </a:ext>
            </a:extLst>
          </p:cNvPr>
          <p:cNvSpPr txBox="1"/>
          <p:nvPr/>
        </p:nvSpPr>
        <p:spPr>
          <a:xfrm>
            <a:off x="342900" y="4022717"/>
            <a:ext cx="11506200" cy="2554545"/>
          </a:xfrm>
          <a:prstGeom prst="rect">
            <a:avLst/>
          </a:prstGeom>
          <a:noFill/>
        </p:spPr>
        <p:txBody>
          <a:bodyPr wrap="square" rtlCol="0">
            <a:spAutoFit/>
          </a:bodyPr>
          <a:lstStyle/>
          <a:p>
            <a:pPr algn="ctr"/>
            <a:r>
              <a:rPr lang="en-US" sz="4000" dirty="0">
                <a:solidFill>
                  <a:srgbClr val="FFC000"/>
                </a:solidFill>
              </a:rPr>
              <a:t>“Now the beast which I saw was </a:t>
            </a:r>
            <a:r>
              <a:rPr lang="en-US" sz="4000" dirty="0">
                <a:solidFill>
                  <a:srgbClr val="FFFF00"/>
                </a:solidFill>
              </a:rPr>
              <a:t>like a leopard</a:t>
            </a:r>
            <a:r>
              <a:rPr lang="en-US" sz="4000" dirty="0">
                <a:solidFill>
                  <a:srgbClr val="FFC000"/>
                </a:solidFill>
              </a:rPr>
              <a:t>, </a:t>
            </a:r>
          </a:p>
          <a:p>
            <a:pPr algn="ctr"/>
            <a:r>
              <a:rPr lang="en-US" sz="4000" dirty="0">
                <a:solidFill>
                  <a:srgbClr val="FFC000"/>
                </a:solidFill>
              </a:rPr>
              <a:t>his feet were like the </a:t>
            </a:r>
            <a:r>
              <a:rPr lang="en-US" sz="4000" dirty="0">
                <a:solidFill>
                  <a:srgbClr val="FFFF00"/>
                </a:solidFill>
              </a:rPr>
              <a:t>feet of a bear</a:t>
            </a:r>
            <a:r>
              <a:rPr lang="en-US" sz="4000" dirty="0">
                <a:solidFill>
                  <a:srgbClr val="FFC000"/>
                </a:solidFill>
              </a:rPr>
              <a:t>, and his mouth </a:t>
            </a:r>
          </a:p>
          <a:p>
            <a:pPr algn="ctr"/>
            <a:r>
              <a:rPr lang="en-US" sz="4000" dirty="0">
                <a:solidFill>
                  <a:srgbClr val="FFC000"/>
                </a:solidFill>
              </a:rPr>
              <a:t>like </a:t>
            </a:r>
            <a:r>
              <a:rPr lang="en-US" sz="4000" dirty="0">
                <a:solidFill>
                  <a:srgbClr val="FFFF00"/>
                </a:solidFill>
              </a:rPr>
              <a:t>the mouth of a lion</a:t>
            </a:r>
            <a:r>
              <a:rPr lang="en-US" sz="4000" dirty="0">
                <a:solidFill>
                  <a:srgbClr val="FFC000"/>
                </a:solidFill>
              </a:rPr>
              <a:t>. The dragon gave him his </a:t>
            </a:r>
          </a:p>
          <a:p>
            <a:pPr algn="ctr"/>
            <a:r>
              <a:rPr lang="en-US" sz="4000" dirty="0">
                <a:solidFill>
                  <a:srgbClr val="FFC000"/>
                </a:solidFill>
              </a:rPr>
              <a:t>power, his throne, and great authority.” </a:t>
            </a:r>
            <a:r>
              <a:rPr lang="en-US" sz="4000" dirty="0">
                <a:solidFill>
                  <a:schemeClr val="bg1">
                    <a:lumMod val="95000"/>
                  </a:schemeClr>
                </a:solidFill>
              </a:rPr>
              <a:t>- Rev. 13:</a:t>
            </a:r>
            <a:endParaRPr lang="en-US" sz="4000" dirty="0"/>
          </a:p>
        </p:txBody>
      </p:sp>
      <p:pic>
        <p:nvPicPr>
          <p:cNvPr id="6" name="Picture 5">
            <a:extLst>
              <a:ext uri="{FF2B5EF4-FFF2-40B4-BE49-F238E27FC236}">
                <a16:creationId xmlns:a16="http://schemas.microsoft.com/office/drawing/2014/main" id="{160BDA2F-CA2F-45AA-8714-1F6653902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80" y="169765"/>
            <a:ext cx="5776538" cy="3610336"/>
          </a:xfrm>
          <a:prstGeom prst="rect">
            <a:avLst/>
          </a:prstGeom>
        </p:spPr>
      </p:pic>
    </p:spTree>
    <p:extLst>
      <p:ext uri="{BB962C8B-B14F-4D97-AF65-F5344CB8AC3E}">
        <p14:creationId xmlns:p14="http://schemas.microsoft.com/office/powerpoint/2010/main" val="133379306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000125" y="467266"/>
            <a:ext cx="1019175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5400" dirty="0">
                <a:solidFill>
                  <a:srgbClr val="FFC000"/>
                </a:solidFill>
              </a:rPr>
              <a:t>What is interesting is that in his description of the </a:t>
            </a:r>
            <a:r>
              <a:rPr lang="en-US" sz="5400" dirty="0">
                <a:solidFill>
                  <a:srgbClr val="FFFF00"/>
                </a:solidFill>
              </a:rPr>
              <a:t>ten horned beast </a:t>
            </a:r>
            <a:r>
              <a:rPr lang="en-US" sz="5400" dirty="0">
                <a:solidFill>
                  <a:srgbClr val="FFC000"/>
                </a:solidFill>
              </a:rPr>
              <a:t>of </a:t>
            </a:r>
            <a:r>
              <a:rPr lang="en-US" sz="5400" dirty="0">
                <a:solidFill>
                  <a:schemeClr val="bg1"/>
                </a:solidFill>
              </a:rPr>
              <a:t>Revelation 13 </a:t>
            </a:r>
            <a:r>
              <a:rPr lang="en-US" sz="5400" dirty="0">
                <a:solidFill>
                  <a:srgbClr val="FFC000"/>
                </a:solidFill>
              </a:rPr>
              <a:t>John made no mention of the</a:t>
            </a:r>
            <a:r>
              <a:rPr lang="en-US" sz="5400" b="1" i="1" dirty="0">
                <a:solidFill>
                  <a:srgbClr val="FFFF00"/>
                </a:solidFill>
              </a:rPr>
              <a:t> eagle’s wings</a:t>
            </a:r>
            <a:r>
              <a:rPr lang="en-US" sz="5400" dirty="0">
                <a:solidFill>
                  <a:srgbClr val="FFC000"/>
                </a:solidFill>
              </a:rPr>
              <a:t>, nor the wings at the back of the leopard.  Like the wings on the lion, the </a:t>
            </a:r>
            <a:r>
              <a:rPr lang="en-US" sz="5400" b="1" i="1" dirty="0">
                <a:solidFill>
                  <a:srgbClr val="FFFF00"/>
                </a:solidFill>
              </a:rPr>
              <a:t>wings of a fowl</a:t>
            </a:r>
            <a:r>
              <a:rPr lang="en-US" sz="5400" dirty="0">
                <a:solidFill>
                  <a:srgbClr val="FFC000"/>
                </a:solidFill>
              </a:rPr>
              <a:t> are gone! </a:t>
            </a:r>
            <a:endParaRPr lang="en-US" sz="5400" dirty="0">
              <a:solidFill>
                <a:schemeClr val="bg1">
                  <a:lumMod val="95000"/>
                </a:schemeClr>
              </a:solidFill>
            </a:endParaRPr>
          </a:p>
        </p:txBody>
      </p:sp>
    </p:spTree>
    <p:extLst>
      <p:ext uri="{BB962C8B-B14F-4D97-AF65-F5344CB8AC3E}">
        <p14:creationId xmlns:p14="http://schemas.microsoft.com/office/powerpoint/2010/main" val="258068966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travelingmonkministries.com/img/upload/13_2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
            <a:ext cx="10287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100167"/>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2360092"/>
            <a:ext cx="11506200" cy="213781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6000" dirty="0">
                <a:solidFill>
                  <a:srgbClr val="FFC000"/>
                </a:solidFill>
              </a:rPr>
              <a:t>What has happened </a:t>
            </a:r>
          </a:p>
          <a:p>
            <a:pPr algn="ctr">
              <a:buNone/>
            </a:pPr>
            <a:r>
              <a:rPr lang="en-US" sz="6000" dirty="0">
                <a:solidFill>
                  <a:srgbClr val="FFC000"/>
                </a:solidFill>
              </a:rPr>
              <a:t>to the</a:t>
            </a:r>
            <a:r>
              <a:rPr lang="en-US" sz="6000" b="1" i="1" dirty="0">
                <a:solidFill>
                  <a:srgbClr val="FFFF00"/>
                </a:solidFill>
              </a:rPr>
              <a:t> eagle’s wings</a:t>
            </a:r>
            <a:r>
              <a:rPr lang="en-US" sz="6000" b="1" i="1" dirty="0">
                <a:solidFill>
                  <a:srgbClr val="FFC000"/>
                </a:solidFill>
              </a:rPr>
              <a:t>?</a:t>
            </a:r>
            <a:r>
              <a:rPr lang="en-US" sz="6000" dirty="0">
                <a:solidFill>
                  <a:srgbClr val="FFC000"/>
                </a:solidFill>
              </a:rPr>
              <a:t> </a:t>
            </a:r>
            <a:endParaRPr lang="en-US" sz="6000" dirty="0">
              <a:solidFill>
                <a:schemeClr val="bg1">
                  <a:lumMod val="95000"/>
                </a:schemeClr>
              </a:solidFill>
            </a:endParaRPr>
          </a:p>
        </p:txBody>
      </p:sp>
    </p:spTree>
    <p:extLst>
      <p:ext uri="{BB962C8B-B14F-4D97-AF65-F5344CB8AC3E}">
        <p14:creationId xmlns:p14="http://schemas.microsoft.com/office/powerpoint/2010/main" val="183710332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8418D2-7D93-43B4-A8C9-6670F26B9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5368"/>
            <a:ext cx="12192000" cy="5698717"/>
          </a:xfrm>
          <a:prstGeom prst="rect">
            <a:avLst/>
          </a:prstGeom>
        </p:spPr>
      </p:pic>
      <p:sp>
        <p:nvSpPr>
          <p:cNvPr id="3" name="Rectangle: Rounded Corners 2">
            <a:extLst>
              <a:ext uri="{FF2B5EF4-FFF2-40B4-BE49-F238E27FC236}">
                <a16:creationId xmlns:a16="http://schemas.microsoft.com/office/drawing/2014/main" id="{A0166F5E-BEE0-4517-B9E1-600B4B2575B7}"/>
              </a:ext>
            </a:extLst>
          </p:cNvPr>
          <p:cNvSpPr/>
          <p:nvPr/>
        </p:nvSpPr>
        <p:spPr>
          <a:xfrm>
            <a:off x="4572000" y="2438400"/>
            <a:ext cx="3048000" cy="35052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0" dirty="0"/>
              <a:t>?</a:t>
            </a:r>
          </a:p>
        </p:txBody>
      </p:sp>
    </p:spTree>
    <p:extLst>
      <p:ext uri="{BB962C8B-B14F-4D97-AF65-F5344CB8AC3E}">
        <p14:creationId xmlns:p14="http://schemas.microsoft.com/office/powerpoint/2010/main" val="367225940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04800" y="190267"/>
            <a:ext cx="11582400" cy="647746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sz="4600" dirty="0">
                <a:solidFill>
                  <a:srgbClr val="FFC000"/>
                </a:solidFill>
              </a:rPr>
              <a:t>And what has happened to the wings at the back of the leopard, the </a:t>
            </a:r>
            <a:r>
              <a:rPr lang="en-US" sz="4600" b="1" i="1" dirty="0">
                <a:solidFill>
                  <a:srgbClr val="FFFF00"/>
                </a:solidFill>
              </a:rPr>
              <a:t>wings of a fowl</a:t>
            </a:r>
            <a:r>
              <a:rPr lang="en-US" sz="4600" i="1" dirty="0">
                <a:solidFill>
                  <a:srgbClr val="FFC000"/>
                </a:solidFill>
              </a:rPr>
              <a:t>?</a:t>
            </a:r>
            <a:r>
              <a:rPr lang="en-US" sz="4600" b="1" i="1" dirty="0">
                <a:solidFill>
                  <a:srgbClr val="FFC000"/>
                </a:solidFill>
              </a:rPr>
              <a:t> </a:t>
            </a:r>
            <a:r>
              <a:rPr lang="en-US" sz="4600" dirty="0">
                <a:solidFill>
                  <a:srgbClr val="FFC000"/>
                </a:solidFill>
              </a:rPr>
              <a:t>There must be an answer here. If the </a:t>
            </a:r>
            <a:r>
              <a:rPr lang="en-US" sz="4600" b="1" i="1" dirty="0">
                <a:solidFill>
                  <a:srgbClr val="FFFF00"/>
                </a:solidFill>
              </a:rPr>
              <a:t>wings of a fowl</a:t>
            </a:r>
            <a:r>
              <a:rPr lang="en-US" sz="4600" dirty="0">
                <a:solidFill>
                  <a:srgbClr val="FFC000"/>
                </a:solidFill>
              </a:rPr>
              <a:t> involve the democratic organs of the </a:t>
            </a:r>
            <a:r>
              <a:rPr lang="en-US" sz="4600" dirty="0">
                <a:solidFill>
                  <a:srgbClr val="FFFF00"/>
                </a:solidFill>
              </a:rPr>
              <a:t>nations of France and Germany </a:t>
            </a:r>
            <a:r>
              <a:rPr lang="en-US" sz="4600" dirty="0">
                <a:solidFill>
                  <a:srgbClr val="FFC000"/>
                </a:solidFill>
              </a:rPr>
              <a:t>then are we looking at the end of democracy in Europe and the beginning of a </a:t>
            </a:r>
            <a:r>
              <a:rPr lang="en-US" sz="4600" i="1" dirty="0">
                <a:solidFill>
                  <a:srgbClr val="FFFF00"/>
                </a:solidFill>
              </a:rPr>
              <a:t>global regime</a:t>
            </a:r>
            <a:r>
              <a:rPr lang="en-US" sz="4600" dirty="0">
                <a:solidFill>
                  <a:srgbClr val="FFC000"/>
                </a:solidFill>
              </a:rPr>
              <a:t>? Whatever happens to them lies deep within the end-time mysteries. It is yet to unfold  in those awesome times up ahead.</a:t>
            </a:r>
            <a:endParaRPr lang="en-US" sz="4600" dirty="0">
              <a:solidFill>
                <a:schemeClr val="bg1">
                  <a:lumMod val="95000"/>
                </a:schemeClr>
              </a:solidFill>
            </a:endParaRPr>
          </a:p>
        </p:txBody>
      </p:sp>
    </p:spTree>
    <p:extLst>
      <p:ext uri="{BB962C8B-B14F-4D97-AF65-F5344CB8AC3E}">
        <p14:creationId xmlns:p14="http://schemas.microsoft.com/office/powerpoint/2010/main" val="318362713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95" r="8872"/>
          <a:stretch/>
        </p:blipFill>
        <p:spPr bwMode="auto">
          <a:xfrm>
            <a:off x="114302" y="1142999"/>
            <a:ext cx="5715000" cy="4572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http://www.travelingmonkministries.com/img/upload/13_286.jpg">
            <a:extLst>
              <a:ext uri="{FF2B5EF4-FFF2-40B4-BE49-F238E27FC236}">
                <a16:creationId xmlns:a16="http://schemas.microsoft.com/office/drawing/2014/main" id="{E8B53ABF-4848-4065-8A46-C02F9E5E9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142998"/>
            <a:ext cx="5934173"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230567"/>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159490"/>
            <a:ext cx="11353800" cy="65390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800" dirty="0">
                <a:solidFill>
                  <a:srgbClr val="FFC000"/>
                </a:solidFill>
              </a:rPr>
              <a:t>As we alluded to previously, in the vision John saw in </a:t>
            </a:r>
            <a:r>
              <a:rPr lang="en-US" altLang="en-US" sz="3800" dirty="0">
                <a:solidFill>
                  <a:schemeClr val="bg1"/>
                </a:solidFill>
              </a:rPr>
              <a:t>Revelation 17 </a:t>
            </a:r>
            <a:r>
              <a:rPr lang="en-US" altLang="en-US" sz="3800" dirty="0">
                <a:solidFill>
                  <a:srgbClr val="FFC000"/>
                </a:solidFill>
              </a:rPr>
              <a:t>he sees the same ten horned </a:t>
            </a:r>
            <a:r>
              <a:rPr lang="en-US" altLang="en-US" sz="3800" b="1" dirty="0">
                <a:solidFill>
                  <a:srgbClr val="FFC000"/>
                </a:solidFill>
              </a:rPr>
              <a:t>New World Order </a:t>
            </a:r>
            <a:r>
              <a:rPr lang="en-US" altLang="en-US" sz="3800" dirty="0">
                <a:solidFill>
                  <a:srgbClr val="FFC000"/>
                </a:solidFill>
              </a:rPr>
              <a:t>beast as in his other vision from </a:t>
            </a:r>
            <a:r>
              <a:rPr lang="en-US" altLang="en-US" sz="3800" dirty="0">
                <a:solidFill>
                  <a:schemeClr val="bg1"/>
                </a:solidFill>
              </a:rPr>
              <a:t>Revelation 13</a:t>
            </a:r>
            <a:r>
              <a:rPr lang="en-US" altLang="en-US" sz="3800" dirty="0">
                <a:solidFill>
                  <a:srgbClr val="FFC000"/>
                </a:solidFill>
              </a:rPr>
              <a:t>. But this appears to be in an early time period. The </a:t>
            </a:r>
            <a:r>
              <a:rPr lang="en-US" altLang="en-US" sz="3800" dirty="0">
                <a:solidFill>
                  <a:srgbClr val="FFFF00"/>
                </a:solidFill>
              </a:rPr>
              <a:t>blasphemy</a:t>
            </a:r>
            <a:r>
              <a:rPr lang="en-US" altLang="en-US" sz="3800" dirty="0">
                <a:solidFill>
                  <a:srgbClr val="FFC000"/>
                </a:solidFill>
              </a:rPr>
              <a:t> is </a:t>
            </a:r>
            <a:r>
              <a:rPr lang="en-US" altLang="en-US" sz="3800" i="1" dirty="0">
                <a:solidFill>
                  <a:srgbClr val="FFFF00"/>
                </a:solidFill>
              </a:rPr>
              <a:t>on the </a:t>
            </a:r>
            <a:r>
              <a:rPr lang="en-US" altLang="en-US" sz="3800" b="1" i="1" dirty="0">
                <a:solidFill>
                  <a:srgbClr val="FFFF00"/>
                </a:solidFill>
              </a:rPr>
              <a:t>body</a:t>
            </a:r>
            <a:r>
              <a:rPr lang="en-US" altLang="en-US" sz="3800" dirty="0">
                <a:solidFill>
                  <a:srgbClr val="FFC000"/>
                </a:solidFill>
              </a:rPr>
              <a:t> of the </a:t>
            </a:r>
            <a:r>
              <a:rPr lang="en-US" altLang="en-US" sz="3800" b="1" i="1" dirty="0">
                <a:solidFill>
                  <a:srgbClr val="FFFF00"/>
                </a:solidFill>
              </a:rPr>
              <a:t>red colored </a:t>
            </a:r>
            <a:r>
              <a:rPr lang="en-US" altLang="en-US" sz="3800" dirty="0">
                <a:solidFill>
                  <a:srgbClr val="FFC000"/>
                </a:solidFill>
              </a:rPr>
              <a:t>beast with the ten horns. The beast is starting out the first </a:t>
            </a:r>
            <a:r>
              <a:rPr lang="en-US" altLang="en-US" sz="3800" b="1" i="1" dirty="0">
                <a:solidFill>
                  <a:srgbClr val="FFC000"/>
                </a:solidFill>
              </a:rPr>
              <a:t>3.5 years </a:t>
            </a:r>
            <a:r>
              <a:rPr lang="en-US" altLang="en-US" sz="3800" dirty="0">
                <a:solidFill>
                  <a:srgbClr val="FFC000"/>
                </a:solidFill>
              </a:rPr>
              <a:t>of its </a:t>
            </a:r>
            <a:r>
              <a:rPr lang="en-US" altLang="en-US" sz="3800" b="1" i="1" dirty="0">
                <a:solidFill>
                  <a:srgbClr val="FFFF00"/>
                </a:solidFill>
              </a:rPr>
              <a:t>NWO globalist </a:t>
            </a:r>
            <a:r>
              <a:rPr lang="en-US" altLang="en-US" sz="3800" dirty="0">
                <a:solidFill>
                  <a:srgbClr val="FFC000"/>
                </a:solidFill>
              </a:rPr>
              <a:t>career being ruled by a </a:t>
            </a:r>
            <a:r>
              <a:rPr lang="en-US" altLang="en-US" sz="3800" b="1" i="1" dirty="0">
                <a:solidFill>
                  <a:srgbClr val="FFC000"/>
                </a:solidFill>
              </a:rPr>
              <a:t>woman </a:t>
            </a:r>
            <a:r>
              <a:rPr lang="en-US" altLang="en-US" sz="3800" dirty="0">
                <a:solidFill>
                  <a:srgbClr val="FFC000"/>
                </a:solidFill>
              </a:rPr>
              <a:t>with </a:t>
            </a:r>
            <a:r>
              <a:rPr lang="en-US" altLang="en-US" sz="3800" b="1" i="1" dirty="0">
                <a:solidFill>
                  <a:srgbClr val="FFFF00"/>
                </a:solidFill>
              </a:rPr>
              <a:t>a cup of defilement full of abominations</a:t>
            </a:r>
            <a:r>
              <a:rPr lang="en-US" altLang="en-US" sz="3800" dirty="0">
                <a:solidFill>
                  <a:srgbClr val="FFC000"/>
                </a:solidFill>
              </a:rPr>
              <a:t>. Is this a specter of </a:t>
            </a:r>
            <a:r>
              <a:rPr lang="en-US" altLang="en-US" sz="3800" i="1" dirty="0">
                <a:solidFill>
                  <a:srgbClr val="FFFF00"/>
                </a:solidFill>
              </a:rPr>
              <a:t>militant neo-Marxist multicultural feminism</a:t>
            </a:r>
            <a:r>
              <a:rPr lang="en-US" altLang="en-US" sz="3800" dirty="0">
                <a:solidFill>
                  <a:srgbClr val="FFC000"/>
                </a:solidFill>
              </a:rPr>
              <a:t>? In this phase the body of the beast is </a:t>
            </a:r>
            <a:r>
              <a:rPr lang="en-US" altLang="en-US" sz="3800" i="1" dirty="0">
                <a:solidFill>
                  <a:srgbClr val="FF0000"/>
                </a:solidFill>
              </a:rPr>
              <a:t>colored </a:t>
            </a:r>
            <a:r>
              <a:rPr lang="en-US" altLang="en-US" sz="3800" b="1" i="1" dirty="0">
                <a:solidFill>
                  <a:srgbClr val="FF0000"/>
                </a:solidFill>
              </a:rPr>
              <a:t>red</a:t>
            </a:r>
            <a:r>
              <a:rPr lang="en-US" altLang="en-US" sz="3800" dirty="0">
                <a:solidFill>
                  <a:srgbClr val="FFC000"/>
                </a:solidFill>
              </a:rPr>
              <a:t>. Might this signify a disposition towards </a:t>
            </a:r>
            <a:r>
              <a:rPr lang="en-US" altLang="en-US" sz="3800" i="1" dirty="0">
                <a:solidFill>
                  <a:srgbClr val="FFFF00"/>
                </a:solidFill>
              </a:rPr>
              <a:t>international socialism</a:t>
            </a:r>
            <a:r>
              <a:rPr lang="en-US" altLang="en-US" sz="3800" i="1" dirty="0">
                <a:solidFill>
                  <a:srgbClr val="FFC000"/>
                </a:solidFill>
              </a:rPr>
              <a:t>?</a:t>
            </a:r>
            <a:r>
              <a:rPr lang="en-US" altLang="en-US" sz="3800" dirty="0">
                <a:solidFill>
                  <a:srgbClr val="FFC000"/>
                </a:solidFill>
              </a:rPr>
              <a:t> </a:t>
            </a:r>
          </a:p>
        </p:txBody>
      </p:sp>
    </p:spTree>
    <p:extLst>
      <p:ext uri="{BB962C8B-B14F-4D97-AF65-F5344CB8AC3E}">
        <p14:creationId xmlns:p14="http://schemas.microsoft.com/office/powerpoint/2010/main" val="107185544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46AA02-D74C-4001-8EFF-EB5769A80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81" y="152400"/>
            <a:ext cx="4461075" cy="6578172"/>
          </a:xfrm>
          <a:prstGeom prst="rect">
            <a:avLst/>
          </a:prstGeom>
        </p:spPr>
      </p:pic>
      <p:pic>
        <p:nvPicPr>
          <p:cNvPr id="5" name="Picture 4">
            <a:extLst>
              <a:ext uri="{FF2B5EF4-FFF2-40B4-BE49-F238E27FC236}">
                <a16:creationId xmlns:a16="http://schemas.microsoft.com/office/drawing/2014/main" id="{8965A029-0DE2-468B-AA5F-9A47D11D9C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828800"/>
            <a:ext cx="7352657" cy="4901772"/>
          </a:xfrm>
          <a:prstGeom prst="rect">
            <a:avLst/>
          </a:prstGeom>
        </p:spPr>
      </p:pic>
      <p:sp>
        <p:nvSpPr>
          <p:cNvPr id="6" name="Rectangle 5">
            <a:extLst>
              <a:ext uri="{FF2B5EF4-FFF2-40B4-BE49-F238E27FC236}">
                <a16:creationId xmlns:a16="http://schemas.microsoft.com/office/drawing/2014/main" id="{62F179F7-D714-4BC2-A646-97C8E5D2C8EB}"/>
              </a:ext>
            </a:extLst>
          </p:cNvPr>
          <p:cNvSpPr/>
          <p:nvPr/>
        </p:nvSpPr>
        <p:spPr>
          <a:xfrm>
            <a:off x="4724400" y="381000"/>
            <a:ext cx="7327519" cy="9144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C000"/>
                </a:solidFill>
              </a:rPr>
              <a:t>The Harlot </a:t>
            </a:r>
          </a:p>
          <a:p>
            <a:pPr algn="ctr"/>
            <a:r>
              <a:rPr lang="en-US" sz="5400" dirty="0">
                <a:solidFill>
                  <a:srgbClr val="FFC000"/>
                </a:solidFill>
              </a:rPr>
              <a:t>of Revelation 17</a:t>
            </a:r>
          </a:p>
        </p:txBody>
      </p:sp>
    </p:spTree>
    <p:extLst>
      <p:ext uri="{BB962C8B-B14F-4D97-AF65-F5344CB8AC3E}">
        <p14:creationId xmlns:p14="http://schemas.microsoft.com/office/powerpoint/2010/main" val="179510448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297989"/>
            <a:ext cx="11506200"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dirty="0">
                <a:solidFill>
                  <a:srgbClr val="FFC000"/>
                </a:solidFill>
              </a:rPr>
              <a:t>The earthbound beast is ridden by a </a:t>
            </a:r>
            <a:r>
              <a:rPr lang="en-US" altLang="en-US" sz="4000" i="1" dirty="0">
                <a:solidFill>
                  <a:srgbClr val="FFFF00"/>
                </a:solidFill>
              </a:rPr>
              <a:t>harlot / porno </a:t>
            </a:r>
            <a:r>
              <a:rPr lang="en-US" altLang="en-US" sz="4000" dirty="0">
                <a:solidFill>
                  <a:srgbClr val="FFC000"/>
                </a:solidFill>
              </a:rPr>
              <a:t>woman. She sits in her seat of power holding a </a:t>
            </a:r>
            <a:r>
              <a:rPr lang="en-US" altLang="en-US" sz="4000" i="1" dirty="0">
                <a:solidFill>
                  <a:srgbClr val="FFFF00"/>
                </a:solidFill>
              </a:rPr>
              <a:t>cup full of abominations</a:t>
            </a:r>
            <a:r>
              <a:rPr lang="en-US" altLang="en-US" sz="4000" dirty="0">
                <a:solidFill>
                  <a:srgbClr val="FFC000"/>
                </a:solidFill>
              </a:rPr>
              <a:t>. From the words she spoke and from what John heard this is a woman who has achieved her earthly dominion through a haughty narcissistic life of dreaming, seduction, and </a:t>
            </a:r>
            <a:r>
              <a:rPr lang="en-US" altLang="en-US" sz="4000" i="1" dirty="0">
                <a:solidFill>
                  <a:srgbClr val="FFFF00"/>
                </a:solidFill>
              </a:rPr>
              <a:t>compromise</a:t>
            </a:r>
            <a:r>
              <a:rPr lang="en-US" altLang="en-US" sz="4000" dirty="0">
                <a:solidFill>
                  <a:srgbClr val="FFC000"/>
                </a:solidFill>
              </a:rPr>
              <a:t>. But as we see her she seems to be in a rather precarious position as she tries to ride the beast. Again, there is no mention of </a:t>
            </a:r>
            <a:r>
              <a:rPr lang="en-US" altLang="en-US" sz="4000" b="1" i="1" dirty="0">
                <a:solidFill>
                  <a:srgbClr val="FFFF00"/>
                </a:solidFill>
              </a:rPr>
              <a:t>eagle’s wings </a:t>
            </a:r>
            <a:r>
              <a:rPr lang="en-US" altLang="en-US" sz="4000" dirty="0">
                <a:solidFill>
                  <a:srgbClr val="FFC000"/>
                </a:solidFill>
              </a:rPr>
              <a:t>or</a:t>
            </a:r>
            <a:r>
              <a:rPr lang="en-US" altLang="en-US" sz="4000" b="1" i="1" dirty="0">
                <a:solidFill>
                  <a:srgbClr val="FFFF00"/>
                </a:solidFill>
              </a:rPr>
              <a:t> any wings </a:t>
            </a:r>
            <a:r>
              <a:rPr lang="en-US" altLang="en-US" sz="4000" dirty="0">
                <a:solidFill>
                  <a:srgbClr val="FFC000"/>
                </a:solidFill>
              </a:rPr>
              <a:t>at all. So this may be the </a:t>
            </a:r>
            <a:r>
              <a:rPr lang="en-US" altLang="en-US" sz="4000" dirty="0">
                <a:solidFill>
                  <a:srgbClr val="FFFF00"/>
                </a:solidFill>
              </a:rPr>
              <a:t>NWO global regime </a:t>
            </a:r>
            <a:r>
              <a:rPr lang="en-US" altLang="en-US" sz="4000" dirty="0">
                <a:solidFill>
                  <a:srgbClr val="FFC000"/>
                </a:solidFill>
              </a:rPr>
              <a:t>coming to power. </a:t>
            </a:r>
          </a:p>
        </p:txBody>
      </p:sp>
    </p:spTree>
    <p:extLst>
      <p:ext uri="{BB962C8B-B14F-4D97-AF65-F5344CB8AC3E}">
        <p14:creationId xmlns:p14="http://schemas.microsoft.com/office/powerpoint/2010/main" val="230057481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B0CEDA-239A-4D6C-A2E4-BAD9AD225F9A}"/>
              </a:ext>
            </a:extLst>
          </p:cNvPr>
          <p:cNvSpPr/>
          <p:nvPr/>
        </p:nvSpPr>
        <p:spPr>
          <a:xfrm>
            <a:off x="152398" y="5410200"/>
            <a:ext cx="4800602" cy="13818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rgbClr val="C00000"/>
                </a:solidFill>
                <a:latin typeface="Papyrus" panose="03070502060502030205" pitchFamily="66" charset="0"/>
              </a:rPr>
              <a:t>The Harlot Woman </a:t>
            </a:r>
          </a:p>
          <a:p>
            <a:pPr algn="ctr"/>
            <a:r>
              <a:rPr lang="en-US" sz="4000" b="1" i="1" dirty="0">
                <a:solidFill>
                  <a:srgbClr val="C00000"/>
                </a:solidFill>
                <a:latin typeface="Papyrus" panose="03070502060502030205" pitchFamily="66" charset="0"/>
              </a:rPr>
              <a:t>of Revelation 17</a:t>
            </a:r>
          </a:p>
        </p:txBody>
      </p:sp>
      <p:pic>
        <p:nvPicPr>
          <p:cNvPr id="10" name="Picture 2">
            <a:extLst>
              <a:ext uri="{FF2B5EF4-FFF2-40B4-BE49-F238E27FC236}">
                <a16:creationId xmlns:a16="http://schemas.microsoft.com/office/drawing/2014/main" id="{9E2B7AAE-C003-4761-B962-9C1DAF6BD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8408"/>
            <a:ext cx="4800600" cy="5301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37D7C51A-659C-4179-A0E5-135696885EE8}"/>
              </a:ext>
            </a:extLst>
          </p:cNvPr>
          <p:cNvSpPr txBox="1"/>
          <p:nvPr/>
        </p:nvSpPr>
        <p:spPr>
          <a:xfrm>
            <a:off x="5105400" y="108408"/>
            <a:ext cx="6934200" cy="6555641"/>
          </a:xfrm>
          <a:prstGeom prst="rect">
            <a:avLst/>
          </a:prstGeom>
          <a:noFill/>
        </p:spPr>
        <p:txBody>
          <a:bodyPr wrap="square" rtlCol="0">
            <a:spAutoFit/>
          </a:bodyPr>
          <a:lstStyle/>
          <a:p>
            <a:r>
              <a:rPr lang="en-US" sz="2100" dirty="0">
                <a:solidFill>
                  <a:schemeClr val="bg1"/>
                </a:solidFill>
              </a:rPr>
              <a:t>Revelation 17</a:t>
            </a:r>
          </a:p>
          <a:p>
            <a:r>
              <a:rPr lang="en-US" sz="2100" dirty="0">
                <a:solidFill>
                  <a:srgbClr val="FFC000"/>
                </a:solidFill>
              </a:rPr>
              <a:t>1 And there came one of the seven angels which had the seven vials, and talked with me, saying unto me, Come hither; I will shew unto thee the judgment of the great whore that </a:t>
            </a:r>
            <a:r>
              <a:rPr lang="en-US" sz="2100" dirty="0" err="1">
                <a:solidFill>
                  <a:srgbClr val="FFC000"/>
                </a:solidFill>
              </a:rPr>
              <a:t>sitteth</a:t>
            </a:r>
            <a:r>
              <a:rPr lang="en-US" sz="2100" dirty="0">
                <a:solidFill>
                  <a:srgbClr val="FFC000"/>
                </a:solidFill>
              </a:rPr>
              <a:t> upon many waters: </a:t>
            </a:r>
            <a:r>
              <a:rPr lang="en-US" sz="2100" b="1" dirty="0">
                <a:solidFill>
                  <a:srgbClr val="FFC000"/>
                </a:solidFill>
                <a:hlinkClick r:id="rId3">
                  <a:extLst>
                    <a:ext uri="{A12FA001-AC4F-418D-AE19-62706E023703}">
                      <ahyp:hlinkClr xmlns:ahyp="http://schemas.microsoft.com/office/drawing/2018/hyperlinkcolor" val="tx"/>
                    </a:ext>
                  </a:extLst>
                </a:hlinkClick>
              </a:rPr>
              <a:t>2</a:t>
            </a:r>
            <a:r>
              <a:rPr lang="en-US" sz="2100" b="1" dirty="0">
                <a:solidFill>
                  <a:srgbClr val="FFC000"/>
                </a:solidFill>
              </a:rPr>
              <a:t> </a:t>
            </a:r>
            <a:r>
              <a:rPr lang="en-US" sz="2100" dirty="0">
                <a:solidFill>
                  <a:srgbClr val="FFC000"/>
                </a:solidFill>
              </a:rPr>
              <a:t>With whom the kings of the earth have committed fornication, and the inhabitants of the earth have been made drunk with the wine of her fornication. </a:t>
            </a:r>
            <a:r>
              <a:rPr lang="en-US" sz="2100" b="1" dirty="0">
                <a:solidFill>
                  <a:srgbClr val="FFC000"/>
                </a:solidFill>
                <a:hlinkClick r:id="rId4">
                  <a:extLst>
                    <a:ext uri="{A12FA001-AC4F-418D-AE19-62706E023703}">
                      <ahyp:hlinkClr xmlns:ahyp="http://schemas.microsoft.com/office/drawing/2018/hyperlinkcolor" val="tx"/>
                    </a:ext>
                  </a:extLst>
                </a:hlinkClick>
              </a:rPr>
              <a:t>3</a:t>
            </a:r>
            <a:r>
              <a:rPr lang="en-US" sz="2100" b="1" dirty="0">
                <a:solidFill>
                  <a:srgbClr val="FFC000"/>
                </a:solidFill>
              </a:rPr>
              <a:t> </a:t>
            </a:r>
            <a:r>
              <a:rPr lang="en-US" sz="2100" dirty="0">
                <a:solidFill>
                  <a:srgbClr val="FFC000"/>
                </a:solidFill>
              </a:rPr>
              <a:t>So he carried me away in the spirit into the wilderness: and I saw a woman sit upon a scarlet </a:t>
            </a:r>
            <a:r>
              <a:rPr lang="en-US" sz="2100" dirty="0" err="1">
                <a:solidFill>
                  <a:srgbClr val="FFC000"/>
                </a:solidFill>
              </a:rPr>
              <a:t>coloured</a:t>
            </a:r>
            <a:r>
              <a:rPr lang="en-US" sz="2100" dirty="0">
                <a:solidFill>
                  <a:srgbClr val="FFC000"/>
                </a:solidFill>
              </a:rPr>
              <a:t> beast, full of names of blasphemy, having seven heads and ten horns. </a:t>
            </a:r>
            <a:r>
              <a:rPr lang="en-US" sz="2100" b="1" dirty="0">
                <a:solidFill>
                  <a:srgbClr val="FFC000"/>
                </a:solidFill>
                <a:hlinkClick r:id="rId5">
                  <a:extLst>
                    <a:ext uri="{A12FA001-AC4F-418D-AE19-62706E023703}">
                      <ahyp:hlinkClr xmlns:ahyp="http://schemas.microsoft.com/office/drawing/2018/hyperlinkcolor" val="tx"/>
                    </a:ext>
                  </a:extLst>
                </a:hlinkClick>
              </a:rPr>
              <a:t>4</a:t>
            </a:r>
            <a:r>
              <a:rPr lang="en-US" sz="2100" b="1" dirty="0">
                <a:solidFill>
                  <a:srgbClr val="FFC000"/>
                </a:solidFill>
              </a:rPr>
              <a:t> </a:t>
            </a:r>
            <a:r>
              <a:rPr lang="en-US" sz="2100" dirty="0">
                <a:solidFill>
                  <a:srgbClr val="FFC000"/>
                </a:solidFill>
              </a:rPr>
              <a:t>And the woman was arrayed in purple and scarlet </a:t>
            </a:r>
            <a:r>
              <a:rPr lang="en-US" sz="2100" dirty="0" err="1">
                <a:solidFill>
                  <a:srgbClr val="FFC000"/>
                </a:solidFill>
              </a:rPr>
              <a:t>colour</a:t>
            </a:r>
            <a:r>
              <a:rPr lang="en-US" sz="2100" dirty="0">
                <a:solidFill>
                  <a:srgbClr val="FFC000"/>
                </a:solidFill>
              </a:rPr>
              <a:t>, and decked with gold and precious stones and pearls, having a golden cup in her hand full of abominations and filthiness of her fornication: </a:t>
            </a:r>
            <a:r>
              <a:rPr lang="en-US" sz="2100" b="1" dirty="0">
                <a:solidFill>
                  <a:srgbClr val="FFC000"/>
                </a:solidFill>
                <a:hlinkClick r:id="rId6">
                  <a:extLst>
                    <a:ext uri="{A12FA001-AC4F-418D-AE19-62706E023703}">
                      <ahyp:hlinkClr xmlns:ahyp="http://schemas.microsoft.com/office/drawing/2018/hyperlinkcolor" val="tx"/>
                    </a:ext>
                  </a:extLst>
                </a:hlinkClick>
              </a:rPr>
              <a:t>5</a:t>
            </a:r>
            <a:r>
              <a:rPr lang="en-US" sz="2100" b="1" dirty="0">
                <a:solidFill>
                  <a:srgbClr val="FFC000"/>
                </a:solidFill>
              </a:rPr>
              <a:t> </a:t>
            </a:r>
            <a:r>
              <a:rPr lang="en-US" sz="2100" dirty="0">
                <a:solidFill>
                  <a:srgbClr val="FFC000"/>
                </a:solidFill>
              </a:rPr>
              <a:t>And upon her forehead </a:t>
            </a:r>
            <a:r>
              <a:rPr lang="en-US" sz="2100" i="1" dirty="0">
                <a:solidFill>
                  <a:srgbClr val="FFC000"/>
                </a:solidFill>
              </a:rPr>
              <a:t>was</a:t>
            </a:r>
            <a:r>
              <a:rPr lang="en-US" sz="2100" dirty="0">
                <a:solidFill>
                  <a:srgbClr val="FFC000"/>
                </a:solidFill>
              </a:rPr>
              <a:t> a name written, MYSTERY, BABYLON THE GREAT, THE MOTHER OF HARLOTS AND ABOMINATIONS OF THE EARTH. </a:t>
            </a:r>
            <a:r>
              <a:rPr lang="en-US" sz="2100" b="1" dirty="0">
                <a:solidFill>
                  <a:srgbClr val="FFC000"/>
                </a:solidFill>
                <a:hlinkClick r:id="rId7">
                  <a:extLst>
                    <a:ext uri="{A12FA001-AC4F-418D-AE19-62706E023703}">
                      <ahyp:hlinkClr xmlns:ahyp="http://schemas.microsoft.com/office/drawing/2018/hyperlinkcolor" val="tx"/>
                    </a:ext>
                  </a:extLst>
                </a:hlinkClick>
              </a:rPr>
              <a:t>6</a:t>
            </a:r>
            <a:r>
              <a:rPr lang="en-US" sz="2100" b="1" dirty="0">
                <a:solidFill>
                  <a:srgbClr val="FFC000"/>
                </a:solidFill>
              </a:rPr>
              <a:t> </a:t>
            </a:r>
            <a:r>
              <a:rPr lang="en-US" sz="2100" dirty="0">
                <a:solidFill>
                  <a:srgbClr val="FFC000"/>
                </a:solidFill>
              </a:rPr>
              <a:t>And I saw the woman drunken with the blood of the saints, and with the blood of the martyrs of Jesus: and when I saw her, I wondered with great admiration.</a:t>
            </a:r>
          </a:p>
        </p:txBody>
      </p:sp>
    </p:spTree>
    <p:extLst>
      <p:ext uri="{BB962C8B-B14F-4D97-AF65-F5344CB8AC3E}">
        <p14:creationId xmlns:p14="http://schemas.microsoft.com/office/powerpoint/2010/main" val="92388973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954881" y="297989"/>
            <a:ext cx="10282238"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000" dirty="0">
                <a:solidFill>
                  <a:srgbClr val="FFC000"/>
                </a:solidFill>
              </a:rPr>
              <a:t>Both Daniel and John give descriptions of the ten horned New World Order beast in </a:t>
            </a:r>
            <a:r>
              <a:rPr lang="en-US" altLang="en-US" sz="5000" i="1" dirty="0">
                <a:solidFill>
                  <a:srgbClr val="FFFF00"/>
                </a:solidFill>
              </a:rPr>
              <a:t>both its phases</a:t>
            </a:r>
            <a:r>
              <a:rPr lang="en-US" altLang="en-US" sz="5000" b="1" i="1" dirty="0">
                <a:solidFill>
                  <a:srgbClr val="FFC000"/>
                </a:solidFill>
              </a:rPr>
              <a:t>, </a:t>
            </a:r>
            <a:r>
              <a:rPr lang="en-US" altLang="en-US" sz="5000" dirty="0">
                <a:solidFill>
                  <a:srgbClr val="FFC000"/>
                </a:solidFill>
              </a:rPr>
              <a:t>the </a:t>
            </a:r>
            <a:r>
              <a:rPr lang="en-US" altLang="en-US" sz="5000" i="1" dirty="0">
                <a:solidFill>
                  <a:srgbClr val="FFFF00"/>
                </a:solidFill>
              </a:rPr>
              <a:t>first half </a:t>
            </a:r>
            <a:r>
              <a:rPr lang="en-US" altLang="en-US" sz="5000" dirty="0">
                <a:solidFill>
                  <a:srgbClr val="FFC000"/>
                </a:solidFill>
              </a:rPr>
              <a:t>and </a:t>
            </a:r>
            <a:r>
              <a:rPr lang="en-US" altLang="en-US" sz="5000" i="1" dirty="0">
                <a:solidFill>
                  <a:srgbClr val="FFFF00"/>
                </a:solidFill>
              </a:rPr>
              <a:t>second half </a:t>
            </a:r>
            <a:r>
              <a:rPr lang="en-US" altLang="en-US" sz="5000" dirty="0">
                <a:solidFill>
                  <a:srgbClr val="FFC000"/>
                </a:solidFill>
              </a:rPr>
              <a:t>of the final 7 years. Why are there </a:t>
            </a:r>
            <a:r>
              <a:rPr lang="en-US" altLang="en-US" sz="5000" b="1" i="1" dirty="0">
                <a:solidFill>
                  <a:srgbClr val="FFFF00"/>
                </a:solidFill>
              </a:rPr>
              <a:t>no wings </a:t>
            </a:r>
            <a:r>
              <a:rPr lang="en-US" altLang="en-US" sz="5000" dirty="0">
                <a:solidFill>
                  <a:srgbClr val="FFC000"/>
                </a:solidFill>
              </a:rPr>
              <a:t>at all in these visions of the end-time beast? Does the loss of those wings mean the </a:t>
            </a:r>
          </a:p>
          <a:p>
            <a:pPr algn="ctr" eaLnBrk="1" hangingPunct="1">
              <a:spcBef>
                <a:spcPct val="0"/>
              </a:spcBef>
              <a:buNone/>
            </a:pPr>
            <a:r>
              <a:rPr lang="en-US" altLang="en-US" sz="5000" dirty="0">
                <a:solidFill>
                  <a:srgbClr val="FFC000"/>
                </a:solidFill>
              </a:rPr>
              <a:t>end of Western style democracy? </a:t>
            </a:r>
          </a:p>
        </p:txBody>
      </p:sp>
    </p:spTree>
    <p:extLst>
      <p:ext uri="{BB962C8B-B14F-4D97-AF65-F5344CB8AC3E}">
        <p14:creationId xmlns:p14="http://schemas.microsoft.com/office/powerpoint/2010/main" val="207751852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9E2B7AAE-C003-4761-B962-9C1DAF6BD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74" y="381000"/>
            <a:ext cx="561052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extLst>
              <a:ext uri="{FF2B5EF4-FFF2-40B4-BE49-F238E27FC236}">
                <a16:creationId xmlns:a16="http://schemas.microsoft.com/office/drawing/2014/main" id="{FEB8ABBC-0495-467E-BBEE-0FCF9664E82D}"/>
              </a:ext>
            </a:extLst>
          </p:cNvPr>
          <p:cNvSpPr/>
          <p:nvPr/>
        </p:nvSpPr>
        <p:spPr>
          <a:xfrm>
            <a:off x="139829" y="5181600"/>
            <a:ext cx="5602665" cy="13818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rgbClr val="C00000"/>
                </a:solidFill>
                <a:latin typeface="Papyrus" panose="03070502060502030205" pitchFamily="66" charset="0"/>
              </a:rPr>
              <a:t>The Ten Horned Beast </a:t>
            </a:r>
          </a:p>
          <a:p>
            <a:pPr algn="ctr"/>
            <a:r>
              <a:rPr lang="en-US" sz="3600" b="1" i="1" dirty="0">
                <a:solidFill>
                  <a:srgbClr val="C00000"/>
                </a:solidFill>
                <a:latin typeface="Papyrus" panose="03070502060502030205" pitchFamily="66" charset="0"/>
              </a:rPr>
              <a:t>of Revelation 17</a:t>
            </a:r>
          </a:p>
        </p:txBody>
      </p:sp>
      <p:sp>
        <p:nvSpPr>
          <p:cNvPr id="12" name="Rectangle 11">
            <a:extLst>
              <a:ext uri="{FF2B5EF4-FFF2-40B4-BE49-F238E27FC236}">
                <a16:creationId xmlns:a16="http://schemas.microsoft.com/office/drawing/2014/main" id="{5A1ADE6E-709D-4202-8C65-6F730198FF09}"/>
              </a:ext>
            </a:extLst>
          </p:cNvPr>
          <p:cNvSpPr/>
          <p:nvPr/>
        </p:nvSpPr>
        <p:spPr>
          <a:xfrm>
            <a:off x="5865668" y="5201240"/>
            <a:ext cx="6186503" cy="134252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rgbClr val="C00000"/>
                </a:solidFill>
                <a:latin typeface="Papyrus" panose="03070502060502030205" pitchFamily="66" charset="0"/>
              </a:rPr>
              <a:t>The Ten Horned Beast </a:t>
            </a:r>
          </a:p>
          <a:p>
            <a:pPr algn="ctr"/>
            <a:r>
              <a:rPr lang="en-US" sz="4000" b="1" i="1" dirty="0">
                <a:solidFill>
                  <a:srgbClr val="C00000"/>
                </a:solidFill>
                <a:latin typeface="Papyrus" panose="03070502060502030205" pitchFamily="66" charset="0"/>
              </a:rPr>
              <a:t>of Revelation 13</a:t>
            </a:r>
          </a:p>
        </p:txBody>
      </p:sp>
      <p:pic>
        <p:nvPicPr>
          <p:cNvPr id="13" name="Picture 12" descr="http://www.travelingmonkministries.com/img/upload/13_286.jpg">
            <a:extLst>
              <a:ext uri="{FF2B5EF4-FFF2-40B4-BE49-F238E27FC236}">
                <a16:creationId xmlns:a16="http://schemas.microsoft.com/office/drawing/2014/main" id="{29256592-22DB-4F0E-BDD1-D85A03B79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668" y="370788"/>
            <a:ext cx="6194358" cy="483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89877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81000" y="421100"/>
            <a:ext cx="114300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 woman riding the beast in the lap of luxury, self indulgence, and pride of dominion John saw in </a:t>
            </a:r>
            <a:r>
              <a:rPr lang="en-US" altLang="en-US" sz="4800" dirty="0">
                <a:solidFill>
                  <a:schemeClr val="bg1"/>
                </a:solidFill>
              </a:rPr>
              <a:t>Revelation 17 </a:t>
            </a:r>
            <a:r>
              <a:rPr lang="en-US" altLang="en-US" sz="4800" dirty="0">
                <a:solidFill>
                  <a:srgbClr val="FFC000"/>
                </a:solidFill>
              </a:rPr>
              <a:t>is in stark contrast to the other woman, the </a:t>
            </a:r>
            <a:r>
              <a:rPr lang="en-US" altLang="en-US" sz="4800" dirty="0">
                <a:solidFill>
                  <a:srgbClr val="FFFF00"/>
                </a:solidFill>
              </a:rPr>
              <a:t>woman of travail</a:t>
            </a:r>
            <a:r>
              <a:rPr lang="en-US" altLang="en-US" sz="4800" dirty="0">
                <a:solidFill>
                  <a:srgbClr val="FFC000"/>
                </a:solidFill>
              </a:rPr>
              <a:t> John saw in </a:t>
            </a:r>
            <a:r>
              <a:rPr lang="en-US" altLang="en-US" sz="4800" dirty="0">
                <a:solidFill>
                  <a:schemeClr val="bg1"/>
                </a:solidFill>
              </a:rPr>
              <a:t>Revelation 12</a:t>
            </a:r>
            <a:r>
              <a:rPr lang="en-US" altLang="en-US" sz="4800" dirty="0">
                <a:solidFill>
                  <a:srgbClr val="FFC000"/>
                </a:solidFill>
              </a:rPr>
              <a:t>. The book of Revelation can be viewed as the story of these </a:t>
            </a:r>
            <a:r>
              <a:rPr lang="en-US" altLang="en-US" sz="4800" b="1" i="1" dirty="0">
                <a:solidFill>
                  <a:srgbClr val="FFFF00"/>
                </a:solidFill>
              </a:rPr>
              <a:t>two women </a:t>
            </a:r>
            <a:r>
              <a:rPr lang="en-US" altLang="en-US" sz="4800" dirty="0">
                <a:solidFill>
                  <a:srgbClr val="FFC000"/>
                </a:solidFill>
              </a:rPr>
              <a:t>as they emerge into world history in the latter days. </a:t>
            </a:r>
          </a:p>
        </p:txBody>
      </p:sp>
    </p:spTree>
    <p:extLst>
      <p:ext uri="{BB962C8B-B14F-4D97-AF65-F5344CB8AC3E}">
        <p14:creationId xmlns:p14="http://schemas.microsoft.com/office/powerpoint/2010/main" val="62711352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897200-82A2-45EE-9EA9-6A96420BD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22547"/>
            <a:ext cx="6745664" cy="6664751"/>
          </a:xfrm>
          <a:prstGeom prst="rect">
            <a:avLst/>
          </a:prstGeom>
        </p:spPr>
      </p:pic>
      <p:sp>
        <p:nvSpPr>
          <p:cNvPr id="6" name="Rectangle 5">
            <a:extLst>
              <a:ext uri="{FF2B5EF4-FFF2-40B4-BE49-F238E27FC236}">
                <a16:creationId xmlns:a16="http://schemas.microsoft.com/office/drawing/2014/main" id="{F7B0CEDA-239A-4D6C-A2E4-BAD9AD225F9A}"/>
              </a:ext>
            </a:extLst>
          </p:cNvPr>
          <p:cNvSpPr/>
          <p:nvPr/>
        </p:nvSpPr>
        <p:spPr>
          <a:xfrm>
            <a:off x="112336" y="5410200"/>
            <a:ext cx="6400800" cy="13818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rgbClr val="C00000"/>
                </a:solidFill>
                <a:latin typeface="Papyrus" panose="03070502060502030205" pitchFamily="66" charset="0"/>
              </a:rPr>
              <a:t>The Harlot Woman </a:t>
            </a:r>
          </a:p>
          <a:p>
            <a:pPr algn="ctr"/>
            <a:r>
              <a:rPr lang="en-US" sz="4000" b="1" i="1" dirty="0">
                <a:solidFill>
                  <a:srgbClr val="C00000"/>
                </a:solidFill>
                <a:latin typeface="Papyrus" panose="03070502060502030205" pitchFamily="66" charset="0"/>
              </a:rPr>
              <a:t>of Revelation 17</a:t>
            </a:r>
          </a:p>
        </p:txBody>
      </p:sp>
      <p:sp>
        <p:nvSpPr>
          <p:cNvPr id="9" name="Rectangle 8">
            <a:extLst>
              <a:ext uri="{FF2B5EF4-FFF2-40B4-BE49-F238E27FC236}">
                <a16:creationId xmlns:a16="http://schemas.microsoft.com/office/drawing/2014/main" id="{E4C9CBB7-4ED7-40DE-B2CE-9FBE5F54DE14}"/>
              </a:ext>
            </a:extLst>
          </p:cNvPr>
          <p:cNvSpPr/>
          <p:nvPr/>
        </p:nvSpPr>
        <p:spPr>
          <a:xfrm>
            <a:off x="6553200" y="397104"/>
            <a:ext cx="2894814" cy="533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rgbClr val="C00000"/>
                </a:solidFill>
                <a:latin typeface="Papyrus" panose="03070502060502030205" pitchFamily="66" charset="0"/>
              </a:rPr>
              <a:t>The </a:t>
            </a:r>
          </a:p>
          <a:p>
            <a:pPr algn="ctr"/>
            <a:r>
              <a:rPr lang="en-US" sz="4000" b="1" i="1" dirty="0">
                <a:solidFill>
                  <a:srgbClr val="C00000"/>
                </a:solidFill>
                <a:latin typeface="Papyrus" panose="03070502060502030205" pitchFamily="66" charset="0"/>
              </a:rPr>
              <a:t>Woman </a:t>
            </a:r>
          </a:p>
          <a:p>
            <a:pPr algn="ctr"/>
            <a:r>
              <a:rPr lang="en-US" sz="4000" b="1" i="1" dirty="0">
                <a:solidFill>
                  <a:srgbClr val="C00000"/>
                </a:solidFill>
                <a:latin typeface="Papyrus" panose="03070502060502030205" pitchFamily="66" charset="0"/>
              </a:rPr>
              <a:t>of Revelation </a:t>
            </a:r>
          </a:p>
          <a:p>
            <a:pPr algn="ctr"/>
            <a:r>
              <a:rPr lang="en-US" sz="4000" b="1" i="1" dirty="0">
                <a:solidFill>
                  <a:srgbClr val="C00000"/>
                </a:solidFill>
                <a:latin typeface="Papyrus" panose="03070502060502030205" pitchFamily="66" charset="0"/>
              </a:rPr>
              <a:t>Chapter </a:t>
            </a:r>
          </a:p>
          <a:p>
            <a:pPr algn="ctr"/>
            <a:r>
              <a:rPr lang="en-US" sz="4000" b="1" i="1" dirty="0">
                <a:solidFill>
                  <a:srgbClr val="C00000"/>
                </a:solidFill>
                <a:latin typeface="Papyrus" panose="03070502060502030205" pitchFamily="66" charset="0"/>
              </a:rPr>
              <a:t>12</a:t>
            </a:r>
          </a:p>
        </p:txBody>
      </p:sp>
      <p:pic>
        <p:nvPicPr>
          <p:cNvPr id="10" name="Picture 2">
            <a:extLst>
              <a:ext uri="{FF2B5EF4-FFF2-40B4-BE49-F238E27FC236}">
                <a16:creationId xmlns:a16="http://schemas.microsoft.com/office/drawing/2014/main" id="{9E2B7AAE-C003-4761-B962-9C1DAF6BDC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35" y="108408"/>
            <a:ext cx="6019800" cy="5301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6CC79CF6-ED04-451E-ADFC-30D035F1C3F1}"/>
              </a:ext>
            </a:extLst>
          </p:cNvPr>
          <p:cNvSpPr/>
          <p:nvPr/>
        </p:nvSpPr>
        <p:spPr>
          <a:xfrm rot="16200000" flipH="1" flipV="1">
            <a:off x="3178404" y="3285241"/>
            <a:ext cx="6669463" cy="1524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182871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47700" y="190267"/>
            <a:ext cx="10896600" cy="647746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600" dirty="0">
                <a:solidFill>
                  <a:srgbClr val="FFC000"/>
                </a:solidFill>
              </a:rPr>
              <a:t>Things may appear to be pretty bad for the woman in travail with the </a:t>
            </a:r>
            <a:r>
              <a:rPr lang="en-US" altLang="en-US" sz="4600" i="1" dirty="0">
                <a:solidFill>
                  <a:srgbClr val="FFFF00"/>
                </a:solidFill>
              </a:rPr>
              <a:t>crown of 12 stars </a:t>
            </a:r>
            <a:r>
              <a:rPr lang="en-US" altLang="en-US" sz="4600" dirty="0">
                <a:solidFill>
                  <a:srgbClr val="FFC000"/>
                </a:solidFill>
              </a:rPr>
              <a:t>John saw in </a:t>
            </a:r>
            <a:r>
              <a:rPr lang="en-US" altLang="en-US" sz="4600" dirty="0">
                <a:solidFill>
                  <a:schemeClr val="bg1"/>
                </a:solidFill>
              </a:rPr>
              <a:t>Revelation 12</a:t>
            </a:r>
            <a:r>
              <a:rPr lang="en-US" altLang="en-US" sz="4600" dirty="0">
                <a:solidFill>
                  <a:srgbClr val="FFC000"/>
                </a:solidFill>
              </a:rPr>
              <a:t>. But as we shall see, she is given some very wonderful help, and from a very intriguing source. She is </a:t>
            </a:r>
            <a:r>
              <a:rPr lang="en-US" altLang="en-US" sz="4600" i="1" dirty="0">
                <a:solidFill>
                  <a:srgbClr val="FFFF00"/>
                </a:solidFill>
              </a:rPr>
              <a:t>“given two wings of a great eagle”</a:t>
            </a:r>
            <a:r>
              <a:rPr lang="en-US" altLang="en-US" sz="4600" dirty="0">
                <a:solidFill>
                  <a:srgbClr val="FFC000"/>
                </a:solidFill>
              </a:rPr>
              <a:t>. Now for the big question. Where did those </a:t>
            </a:r>
            <a:r>
              <a:rPr lang="en-US" altLang="en-US" sz="4600" b="1" i="1" dirty="0">
                <a:solidFill>
                  <a:srgbClr val="FFFF00"/>
                </a:solidFill>
              </a:rPr>
              <a:t>two eagle’s wings </a:t>
            </a:r>
            <a:r>
              <a:rPr lang="en-US" altLang="en-US" sz="4600" dirty="0">
                <a:solidFill>
                  <a:srgbClr val="FFC000"/>
                </a:solidFill>
              </a:rPr>
              <a:t>come from? Who gave them to her? And for what purpose?</a:t>
            </a:r>
          </a:p>
        </p:txBody>
      </p:sp>
    </p:spTree>
    <p:extLst>
      <p:ext uri="{BB962C8B-B14F-4D97-AF65-F5344CB8AC3E}">
        <p14:creationId xmlns:p14="http://schemas.microsoft.com/office/powerpoint/2010/main" val="373649062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7ADD1-FF50-43FF-AD59-BBCF44588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84965"/>
            <a:ext cx="8686799" cy="6688070"/>
          </a:xfrm>
          <a:prstGeom prst="rect">
            <a:avLst/>
          </a:prstGeom>
        </p:spPr>
      </p:pic>
    </p:spTree>
    <p:extLst>
      <p:ext uri="{BB962C8B-B14F-4D97-AF65-F5344CB8AC3E}">
        <p14:creationId xmlns:p14="http://schemas.microsoft.com/office/powerpoint/2010/main" val="1979332588"/>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297989"/>
            <a:ext cx="110490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In </a:t>
            </a:r>
            <a:r>
              <a:rPr lang="en-US" altLang="en-US" sz="4800" dirty="0">
                <a:solidFill>
                  <a:schemeClr val="bg1"/>
                </a:solidFill>
              </a:rPr>
              <a:t>Daniel 7</a:t>
            </a:r>
            <a:r>
              <a:rPr lang="en-US" altLang="en-US" sz="4800" dirty="0">
                <a:solidFill>
                  <a:srgbClr val="FFC000"/>
                </a:solidFill>
              </a:rPr>
              <a:t> we see those </a:t>
            </a:r>
            <a:r>
              <a:rPr lang="en-US" altLang="en-US" sz="4800" b="1" i="1" dirty="0">
                <a:solidFill>
                  <a:srgbClr val="FFFF00"/>
                </a:solidFill>
              </a:rPr>
              <a:t>eagle’s wings </a:t>
            </a:r>
            <a:r>
              <a:rPr lang="en-US" altLang="en-US" sz="4800" dirty="0">
                <a:solidFill>
                  <a:srgbClr val="FFFF00"/>
                </a:solidFill>
              </a:rPr>
              <a:t>plucked off the lion</a:t>
            </a:r>
            <a:r>
              <a:rPr lang="en-US" altLang="en-US" sz="4800" dirty="0">
                <a:solidFill>
                  <a:srgbClr val="FFC000"/>
                </a:solidFill>
              </a:rPr>
              <a:t>. By whom or by what principality or power are the wings  plucked off? Is this the action of a </a:t>
            </a:r>
            <a:r>
              <a:rPr lang="en-US" altLang="en-US" sz="4800" dirty="0">
                <a:solidFill>
                  <a:srgbClr val="FFFF00"/>
                </a:solidFill>
              </a:rPr>
              <a:t>revolutionary political movement</a:t>
            </a:r>
            <a:r>
              <a:rPr lang="en-US" altLang="en-US" sz="4800" dirty="0">
                <a:solidFill>
                  <a:srgbClr val="FFC000"/>
                </a:solidFill>
              </a:rPr>
              <a:t>? Is this part of a </a:t>
            </a:r>
            <a:r>
              <a:rPr lang="en-US" altLang="en-US" sz="4800" dirty="0">
                <a:solidFill>
                  <a:srgbClr val="FFFF00"/>
                </a:solidFill>
              </a:rPr>
              <a:t>raging of nations</a:t>
            </a:r>
            <a:r>
              <a:rPr lang="en-US" altLang="en-US" sz="4800" dirty="0">
                <a:solidFill>
                  <a:srgbClr val="FFC000"/>
                </a:solidFill>
              </a:rPr>
              <a:t>, an </a:t>
            </a:r>
            <a:r>
              <a:rPr lang="en-US" altLang="en-US" sz="4800" dirty="0">
                <a:solidFill>
                  <a:srgbClr val="FFFF00"/>
                </a:solidFill>
              </a:rPr>
              <a:t>emerging mob rule</a:t>
            </a:r>
            <a:r>
              <a:rPr lang="en-US" altLang="en-US" sz="4800" dirty="0">
                <a:solidFill>
                  <a:srgbClr val="FFC000"/>
                </a:solidFill>
              </a:rPr>
              <a:t>, and perhaps this </a:t>
            </a:r>
            <a:r>
              <a:rPr lang="en-US" altLang="en-US" sz="4800" dirty="0">
                <a:solidFill>
                  <a:srgbClr val="FFFF00"/>
                </a:solidFill>
              </a:rPr>
              <a:t>chaos</a:t>
            </a:r>
            <a:r>
              <a:rPr lang="en-US" altLang="en-US" sz="4800" dirty="0">
                <a:solidFill>
                  <a:srgbClr val="FFC000"/>
                </a:solidFill>
              </a:rPr>
              <a:t> leading to some sort </a:t>
            </a:r>
          </a:p>
          <a:p>
            <a:pPr algn="ctr" eaLnBrk="1" hangingPunct="1">
              <a:spcBef>
                <a:spcPct val="0"/>
              </a:spcBef>
              <a:buNone/>
            </a:pPr>
            <a:r>
              <a:rPr lang="en-US" altLang="en-US" sz="4800" dirty="0">
                <a:solidFill>
                  <a:srgbClr val="FFC000"/>
                </a:solidFill>
              </a:rPr>
              <a:t>of collusion with the </a:t>
            </a:r>
            <a:r>
              <a:rPr lang="en-US" altLang="en-US" sz="4800" dirty="0">
                <a:solidFill>
                  <a:srgbClr val="FFFF00"/>
                </a:solidFill>
              </a:rPr>
              <a:t>666 Antichrist</a:t>
            </a:r>
            <a:r>
              <a:rPr lang="en-US" altLang="en-US" sz="4800" dirty="0">
                <a:solidFill>
                  <a:srgbClr val="FFC000"/>
                </a:solidFill>
              </a:rPr>
              <a:t>? </a:t>
            </a:r>
          </a:p>
        </p:txBody>
      </p:sp>
    </p:spTree>
    <p:extLst>
      <p:ext uri="{BB962C8B-B14F-4D97-AF65-F5344CB8AC3E}">
        <p14:creationId xmlns:p14="http://schemas.microsoft.com/office/powerpoint/2010/main" val="15344268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3.bp.blogspot.com/_TkKZZyzUvio/TC1oD_Y89PI/AAAAAAAAD-4/uhrfHmUq7_Q/s1600/Daniel+Beast-1-Lion-Babylonians.jpg">
            <a:extLst>
              <a:ext uri="{FF2B5EF4-FFF2-40B4-BE49-F238E27FC236}">
                <a16:creationId xmlns:a16="http://schemas.microsoft.com/office/drawing/2014/main" id="{4D46B4AB-7F40-4CB4-9260-9F8743A22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478" y="116661"/>
            <a:ext cx="8937043" cy="662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16497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266700" y="328767"/>
            <a:ext cx="116586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As we have seen, there is a nation that has enjoyed wonderful unity and blessing  symbolized by the eagle’s wings. American history extends right on up into the latter days to the time-frame of the </a:t>
            </a:r>
            <a:r>
              <a:rPr lang="en-US" altLang="en-US" sz="4400" dirty="0">
                <a:solidFill>
                  <a:srgbClr val="FFFF00"/>
                </a:solidFill>
              </a:rPr>
              <a:t>New World Order</a:t>
            </a:r>
            <a:r>
              <a:rPr lang="en-US" altLang="en-US" sz="4400" dirty="0">
                <a:solidFill>
                  <a:srgbClr val="FFC000"/>
                </a:solidFill>
              </a:rPr>
              <a:t>. What will happen to </a:t>
            </a:r>
            <a:r>
              <a:rPr lang="en-US" altLang="en-US" sz="4400" dirty="0">
                <a:solidFill>
                  <a:srgbClr val="FFFF00"/>
                </a:solidFill>
              </a:rPr>
              <a:t>the USA</a:t>
            </a:r>
            <a:r>
              <a:rPr lang="en-US" altLang="en-US" sz="4400" dirty="0">
                <a:solidFill>
                  <a:srgbClr val="FFC000"/>
                </a:solidFill>
              </a:rPr>
              <a:t>, the superpower represented by the </a:t>
            </a:r>
            <a:r>
              <a:rPr lang="en-US" altLang="en-US" sz="4400" b="1" i="1" dirty="0">
                <a:solidFill>
                  <a:srgbClr val="FFFF00"/>
                </a:solidFill>
              </a:rPr>
              <a:t>eagle’s wings</a:t>
            </a:r>
            <a:r>
              <a:rPr lang="en-US" altLang="en-US" sz="4400" dirty="0">
                <a:solidFill>
                  <a:srgbClr val="FFFF00"/>
                </a:solidFill>
              </a:rPr>
              <a:t> </a:t>
            </a:r>
            <a:r>
              <a:rPr lang="en-US" altLang="en-US" sz="4400" dirty="0">
                <a:solidFill>
                  <a:srgbClr val="FFC000"/>
                </a:solidFill>
              </a:rPr>
              <a:t>as we come into the latter days? Who owns the eagle’s wings? And who gave the eagle its wings to fly way back at the beginning?</a:t>
            </a:r>
          </a:p>
        </p:txBody>
      </p:sp>
    </p:spTree>
    <p:extLst>
      <p:ext uri="{BB962C8B-B14F-4D97-AF65-F5344CB8AC3E}">
        <p14:creationId xmlns:p14="http://schemas.microsoft.com/office/powerpoint/2010/main" val="107845437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02 IMAGES for PowerPoint\america-eag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325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300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838200" y="144101"/>
            <a:ext cx="10515600" cy="65697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Do those </a:t>
            </a:r>
            <a:r>
              <a:rPr lang="en-US" altLang="en-US" sz="6000" dirty="0">
                <a:solidFill>
                  <a:srgbClr val="FFFF00"/>
                </a:solidFill>
              </a:rPr>
              <a:t>eagle’s wings</a:t>
            </a:r>
            <a:r>
              <a:rPr lang="en-US" altLang="en-US" sz="6000" dirty="0">
                <a:solidFill>
                  <a:srgbClr val="FFC000"/>
                </a:solidFill>
              </a:rPr>
              <a:t> just fade away and vanish from history? Do we see </a:t>
            </a:r>
            <a:r>
              <a:rPr lang="en-US" altLang="en-US" sz="6000" b="1" i="1" dirty="0">
                <a:solidFill>
                  <a:srgbClr val="FFFF00"/>
                </a:solidFill>
              </a:rPr>
              <a:t>eagle’s wings </a:t>
            </a:r>
            <a:r>
              <a:rPr lang="en-US" altLang="en-US" sz="6000" dirty="0">
                <a:solidFill>
                  <a:srgbClr val="FFC000"/>
                </a:solidFill>
              </a:rPr>
              <a:t>in Bible prophecy? What is the ultimate destiny of the </a:t>
            </a:r>
            <a:r>
              <a:rPr lang="en-US" altLang="en-US" sz="6000" b="1" i="1" dirty="0">
                <a:solidFill>
                  <a:srgbClr val="FFFF00"/>
                </a:solidFill>
              </a:rPr>
              <a:t>eagle’s wings </a:t>
            </a:r>
            <a:r>
              <a:rPr lang="en-US" altLang="en-US" sz="6000" dirty="0">
                <a:solidFill>
                  <a:srgbClr val="FFC000"/>
                </a:solidFill>
              </a:rPr>
              <a:t>as we see them showcased in </a:t>
            </a:r>
          </a:p>
          <a:p>
            <a:pPr algn="ctr" eaLnBrk="1" hangingPunct="1">
              <a:spcBef>
                <a:spcPct val="0"/>
              </a:spcBef>
              <a:buNone/>
            </a:pPr>
            <a:r>
              <a:rPr lang="en-US" altLang="en-US" sz="6000" dirty="0">
                <a:solidFill>
                  <a:srgbClr val="FFC000"/>
                </a:solidFill>
              </a:rPr>
              <a:t>the end-time drama? </a:t>
            </a:r>
          </a:p>
        </p:txBody>
      </p:sp>
    </p:spTree>
    <p:extLst>
      <p:ext uri="{BB962C8B-B14F-4D97-AF65-F5344CB8AC3E}">
        <p14:creationId xmlns:p14="http://schemas.microsoft.com/office/powerpoint/2010/main" val="2713756261"/>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8418D2-7D93-43B4-A8C9-6670F26B9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5368"/>
            <a:ext cx="12192000" cy="5698717"/>
          </a:xfrm>
          <a:prstGeom prst="rect">
            <a:avLst/>
          </a:prstGeom>
        </p:spPr>
      </p:pic>
      <p:sp>
        <p:nvSpPr>
          <p:cNvPr id="3" name="Rectangle: Rounded Corners 2">
            <a:extLst>
              <a:ext uri="{FF2B5EF4-FFF2-40B4-BE49-F238E27FC236}">
                <a16:creationId xmlns:a16="http://schemas.microsoft.com/office/drawing/2014/main" id="{A0166F5E-BEE0-4517-B9E1-600B4B2575B7}"/>
              </a:ext>
            </a:extLst>
          </p:cNvPr>
          <p:cNvSpPr/>
          <p:nvPr/>
        </p:nvSpPr>
        <p:spPr>
          <a:xfrm>
            <a:off x="4572000" y="2438400"/>
            <a:ext cx="3048000" cy="35052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0" dirty="0"/>
              <a:t>?</a:t>
            </a:r>
          </a:p>
        </p:txBody>
      </p:sp>
    </p:spTree>
    <p:extLst>
      <p:ext uri="{BB962C8B-B14F-4D97-AF65-F5344CB8AC3E}">
        <p14:creationId xmlns:p14="http://schemas.microsoft.com/office/powerpoint/2010/main" val="401798269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68D2E4-7793-4BE7-8E7B-6484180F30CA}"/>
              </a:ext>
            </a:extLst>
          </p:cNvPr>
          <p:cNvSpPr/>
          <p:nvPr/>
        </p:nvSpPr>
        <p:spPr>
          <a:xfrm>
            <a:off x="314325" y="305068"/>
            <a:ext cx="11563350" cy="6247864"/>
          </a:xfrm>
          <a:prstGeom prst="rect">
            <a:avLst/>
          </a:prstGeom>
        </p:spPr>
        <p:txBody>
          <a:bodyPr wrap="square">
            <a:spAutoFit/>
          </a:bodyPr>
          <a:lstStyle/>
          <a:p>
            <a:pPr algn="ctr"/>
            <a:r>
              <a:rPr lang="en-US" altLang="en-US" sz="4000" dirty="0">
                <a:solidFill>
                  <a:srgbClr val="FFC000"/>
                </a:solidFill>
                <a:latin typeface="Calibri" panose="020F0502020204030204" pitchFamily="34" charset="0"/>
                <a:cs typeface="Calibri" panose="020F0502020204030204" pitchFamily="34" charset="0"/>
              </a:rPr>
              <a:t>In the </a:t>
            </a:r>
            <a:r>
              <a:rPr lang="en-US" altLang="en-US" sz="4000" b="1" i="1" dirty="0">
                <a:solidFill>
                  <a:srgbClr val="FFFF00"/>
                </a:solidFill>
                <a:latin typeface="Calibri" panose="020F0502020204030204" pitchFamily="34" charset="0"/>
                <a:cs typeface="Calibri" panose="020F0502020204030204" pitchFamily="34" charset="0"/>
              </a:rPr>
              <a:t>first exodus </a:t>
            </a:r>
            <a:r>
              <a:rPr lang="en-US" altLang="en-US" sz="4000" dirty="0">
                <a:solidFill>
                  <a:srgbClr val="FFC000"/>
                </a:solidFill>
                <a:latin typeface="Calibri" panose="020F0502020204030204" pitchFamily="34" charset="0"/>
                <a:cs typeface="Calibri" panose="020F0502020204030204" pitchFamily="34" charset="0"/>
              </a:rPr>
              <a:t>the Scriptures tell of God’s people being </a:t>
            </a:r>
            <a:r>
              <a:rPr lang="en-US" altLang="en-US" sz="4000" b="1" i="1" dirty="0">
                <a:solidFill>
                  <a:srgbClr val="FFFF00"/>
                </a:solidFill>
                <a:latin typeface="Calibri" panose="020F0502020204030204" pitchFamily="34" charset="0"/>
                <a:cs typeface="Calibri" panose="020F0502020204030204" pitchFamily="34" charset="0"/>
              </a:rPr>
              <a:t>”carried on eagle’s wings”</a:t>
            </a:r>
            <a:r>
              <a:rPr lang="en-US" altLang="en-US" sz="4000" b="1" i="1" dirty="0">
                <a:solidFill>
                  <a:srgbClr val="FFC000"/>
                </a:solidFill>
                <a:latin typeface="Calibri" panose="020F0502020204030204" pitchFamily="34" charset="0"/>
                <a:cs typeface="Calibri" panose="020F0502020204030204" pitchFamily="34" charset="0"/>
              </a:rPr>
              <a:t>. </a:t>
            </a:r>
            <a:r>
              <a:rPr lang="en-US" altLang="en-US" sz="4000" dirty="0">
                <a:solidFill>
                  <a:srgbClr val="FFC000"/>
                </a:solidFill>
                <a:latin typeface="Calibri" panose="020F0502020204030204" pitchFamily="34" charset="0"/>
                <a:cs typeface="Calibri" panose="020F0502020204030204" pitchFamily="34" charset="0"/>
              </a:rPr>
              <a:t>This marvelous deliverance was celebrated by </a:t>
            </a:r>
            <a:r>
              <a:rPr lang="en-US" altLang="en-US" sz="4000" i="1" dirty="0">
                <a:solidFill>
                  <a:srgbClr val="FFFF00"/>
                </a:solidFill>
                <a:latin typeface="Calibri" panose="020F0502020204030204" pitchFamily="34" charset="0"/>
                <a:cs typeface="Calibri" panose="020F0502020204030204" pitchFamily="34" charset="0"/>
              </a:rPr>
              <a:t>Miriam</a:t>
            </a:r>
            <a:r>
              <a:rPr lang="en-US" altLang="en-US" sz="4000" dirty="0">
                <a:solidFill>
                  <a:srgbClr val="FFC000"/>
                </a:solidFill>
                <a:latin typeface="Calibri" panose="020F0502020204030204" pitchFamily="34" charset="0"/>
                <a:cs typeface="Calibri" panose="020F0502020204030204" pitchFamily="34" charset="0"/>
              </a:rPr>
              <a:t>. She took up a tambourine to give praise to God for this great deliverance. Will this </a:t>
            </a:r>
            <a:r>
              <a:rPr lang="en-US" altLang="en-US" sz="4000" b="1" i="1" dirty="0">
                <a:solidFill>
                  <a:srgbClr val="FFFF00"/>
                </a:solidFill>
                <a:latin typeface="Calibri" panose="020F0502020204030204" pitchFamily="34" charset="0"/>
                <a:cs typeface="Calibri" panose="020F0502020204030204" pitchFamily="34" charset="0"/>
              </a:rPr>
              <a:t>miraculous support from above</a:t>
            </a:r>
            <a:r>
              <a:rPr lang="en-US" altLang="en-US" sz="4000" dirty="0">
                <a:solidFill>
                  <a:srgbClr val="FFC000"/>
                </a:solidFill>
                <a:latin typeface="Calibri" panose="020F0502020204030204" pitchFamily="34" charset="0"/>
                <a:cs typeface="Calibri" panose="020F0502020204030204" pitchFamily="34" charset="0"/>
              </a:rPr>
              <a:t>, be seen again? Do the prophetic scriptures speak of another </a:t>
            </a:r>
            <a:r>
              <a:rPr lang="en-US" altLang="en-US" sz="4000" b="1" i="1" dirty="0">
                <a:solidFill>
                  <a:srgbClr val="FFFF00"/>
                </a:solidFill>
                <a:latin typeface="Calibri" panose="020F0502020204030204" pitchFamily="34" charset="0"/>
                <a:cs typeface="Calibri" panose="020F0502020204030204" pitchFamily="34" charset="0"/>
              </a:rPr>
              <a:t>great deliverance</a:t>
            </a:r>
            <a:r>
              <a:rPr lang="en-US" altLang="en-US" sz="4000" dirty="0">
                <a:solidFill>
                  <a:srgbClr val="FFC000"/>
                </a:solidFill>
                <a:latin typeface="Calibri" panose="020F0502020204030204" pitchFamily="34" charset="0"/>
                <a:cs typeface="Calibri" panose="020F0502020204030204" pitchFamily="34" charset="0"/>
              </a:rPr>
              <a:t>, a </a:t>
            </a:r>
            <a:r>
              <a:rPr lang="en-US" altLang="en-US" sz="4000" b="1" i="1" dirty="0">
                <a:solidFill>
                  <a:srgbClr val="FFFF00"/>
                </a:solidFill>
                <a:latin typeface="Calibri" panose="020F0502020204030204" pitchFamily="34" charset="0"/>
                <a:cs typeface="Calibri" panose="020F0502020204030204" pitchFamily="34" charset="0"/>
              </a:rPr>
              <a:t>second exodus</a:t>
            </a:r>
            <a:r>
              <a:rPr lang="en-US" altLang="en-US" sz="4000" b="1" i="1" dirty="0">
                <a:solidFill>
                  <a:srgbClr val="FFC000"/>
                </a:solidFill>
                <a:latin typeface="Calibri" panose="020F0502020204030204" pitchFamily="34" charset="0"/>
                <a:cs typeface="Calibri" panose="020F0502020204030204" pitchFamily="34" charset="0"/>
              </a:rPr>
              <a:t> </a:t>
            </a:r>
            <a:r>
              <a:rPr lang="en-US" altLang="en-US" sz="4000" dirty="0">
                <a:solidFill>
                  <a:srgbClr val="FFC000"/>
                </a:solidFill>
                <a:latin typeface="Calibri" panose="020F0502020204030204" pitchFamily="34" charset="0"/>
                <a:cs typeface="Calibri" panose="020F0502020204030204" pitchFamily="34" charset="0"/>
              </a:rPr>
              <a:t>even as </a:t>
            </a:r>
            <a:r>
              <a:rPr lang="en-US" altLang="en-US" sz="4000" b="1" i="1" dirty="0">
                <a:solidFill>
                  <a:srgbClr val="FFC000"/>
                </a:solidFill>
                <a:latin typeface="Calibri" panose="020F0502020204030204" pitchFamily="34" charset="0"/>
                <a:cs typeface="Calibri" panose="020F0502020204030204" pitchFamily="34" charset="0"/>
              </a:rPr>
              <a:t>t</a:t>
            </a:r>
            <a:r>
              <a:rPr lang="en-US" altLang="en-US" sz="4000" dirty="0">
                <a:solidFill>
                  <a:srgbClr val="FFC000"/>
                </a:solidFill>
                <a:latin typeface="Calibri" panose="020F0502020204030204" pitchFamily="34" charset="0"/>
                <a:cs typeface="Calibri" panose="020F0502020204030204" pitchFamily="34" charset="0"/>
              </a:rPr>
              <a:t>he covenant people of God find themselves in a dire straits once again? Will they once again be </a:t>
            </a:r>
            <a:r>
              <a:rPr lang="en-US" altLang="en-US" sz="4000" b="1" i="1" u="sng" dirty="0">
                <a:solidFill>
                  <a:srgbClr val="FFFF00"/>
                </a:solidFill>
                <a:latin typeface="Calibri" panose="020F0502020204030204" pitchFamily="34" charset="0"/>
                <a:cs typeface="Calibri" panose="020F0502020204030204" pitchFamily="34" charset="0"/>
              </a:rPr>
              <a:t>carried across a threshold on eagle’s wings</a:t>
            </a:r>
            <a:r>
              <a:rPr lang="en-US" altLang="en-US" sz="4000" dirty="0">
                <a:solidFill>
                  <a:srgbClr val="FFC000"/>
                </a:solidFill>
                <a:latin typeface="Calibri" panose="020F0502020204030204" pitchFamily="34" charset="0"/>
                <a:cs typeface="Calibri" panose="020F0502020204030204" pitchFamily="34" charset="0"/>
              </a:rPr>
              <a:t>? </a:t>
            </a:r>
            <a:endParaRPr lang="en-US"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420277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t-Takla.org Image: And Miriam answered them: &quot;Sing to the LORD, For He has triumphed gloriously! The horse and its rider He has thrown into the sea!&quot; (Exodus 15:21) ØµÙØ±Ø© ÙÙ ÙÙÙØ¹ Ø§ÙØ£ÙØ¨Ø§ ØªÙÙØ§: ÙØ±ÙÙ Ø§ÙÙØ¨ÙØ© Ø£Ø®Øª ÙØ§Ø±ÙÙ ØªØ±ÙØµ ÙØ¹ Ø§ÙÙØ³Ø§Ø¡ Ø¹ÙÙ Ø£ÙØºØ§Ù Ø§ÙØ¯ÙÙÙ (Ø®Ø±ÙØ¬ 15: 21)">
            <a:extLst>
              <a:ext uri="{FF2B5EF4-FFF2-40B4-BE49-F238E27FC236}">
                <a16:creationId xmlns:a16="http://schemas.microsoft.com/office/drawing/2014/main" id="{355D1D4E-C6B6-4663-90B3-36FCB862B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874"/>
            <a:ext cx="10068504" cy="685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00353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895350" y="605766"/>
            <a:ext cx="104013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We find our answer in </a:t>
            </a:r>
            <a:r>
              <a:rPr lang="en-US" altLang="en-US" sz="6000" dirty="0">
                <a:solidFill>
                  <a:schemeClr val="bg1"/>
                </a:solidFill>
              </a:rPr>
              <a:t>Revelation 12</a:t>
            </a:r>
            <a:r>
              <a:rPr lang="en-US" altLang="en-US" sz="6000" dirty="0">
                <a:solidFill>
                  <a:srgbClr val="FFC000"/>
                </a:solidFill>
              </a:rPr>
              <a:t>. John saw the end-time </a:t>
            </a:r>
            <a:r>
              <a:rPr lang="en-US" altLang="en-US" sz="6000" dirty="0">
                <a:solidFill>
                  <a:srgbClr val="FFFF00"/>
                </a:solidFill>
              </a:rPr>
              <a:t>woman of travail</a:t>
            </a:r>
            <a:r>
              <a:rPr lang="en-US" altLang="en-US" sz="6000" dirty="0">
                <a:solidFill>
                  <a:srgbClr val="FFC000"/>
                </a:solidFill>
              </a:rPr>
              <a:t> given the </a:t>
            </a:r>
            <a:r>
              <a:rPr lang="en-US" altLang="en-US" sz="6000" b="1" i="1" dirty="0">
                <a:solidFill>
                  <a:srgbClr val="FFFF00"/>
                </a:solidFill>
              </a:rPr>
              <a:t>wings of a great eagle</a:t>
            </a:r>
            <a:r>
              <a:rPr lang="en-US" altLang="en-US" sz="6000" dirty="0">
                <a:solidFill>
                  <a:srgbClr val="FFC000"/>
                </a:solidFill>
              </a:rPr>
              <a:t>. We might speculate as to what nation might be involved here.</a:t>
            </a:r>
          </a:p>
        </p:txBody>
      </p:sp>
    </p:spTree>
    <p:extLst>
      <p:ext uri="{BB962C8B-B14F-4D97-AF65-F5344CB8AC3E}">
        <p14:creationId xmlns:p14="http://schemas.microsoft.com/office/powerpoint/2010/main" val="324554316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7ADD1-FF50-43FF-AD59-BBCF44588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84965"/>
            <a:ext cx="8686799" cy="6688070"/>
          </a:xfrm>
          <a:prstGeom prst="rect">
            <a:avLst/>
          </a:prstGeom>
        </p:spPr>
      </p:pic>
    </p:spTree>
    <p:extLst>
      <p:ext uri="{BB962C8B-B14F-4D97-AF65-F5344CB8AC3E}">
        <p14:creationId xmlns:p14="http://schemas.microsoft.com/office/powerpoint/2010/main" val="192465758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352550" y="1067431"/>
            <a:ext cx="9486900" cy="472313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This is a very strange and wonderful turn of events. The </a:t>
            </a:r>
            <a:r>
              <a:rPr lang="en-US" altLang="en-US" sz="6000" i="1" dirty="0">
                <a:solidFill>
                  <a:srgbClr val="FFFF00"/>
                </a:solidFill>
              </a:rPr>
              <a:t>eagle’s wings </a:t>
            </a:r>
            <a:r>
              <a:rPr lang="en-US" altLang="en-US" sz="6000" dirty="0">
                <a:solidFill>
                  <a:srgbClr val="FFC000"/>
                </a:solidFill>
              </a:rPr>
              <a:t>that </a:t>
            </a:r>
            <a:r>
              <a:rPr lang="en-US" altLang="en-US" sz="6000" i="1" dirty="0">
                <a:solidFill>
                  <a:srgbClr val="FFFF00"/>
                </a:solidFill>
              </a:rPr>
              <a:t>were on the lion</a:t>
            </a:r>
            <a:r>
              <a:rPr lang="en-US" altLang="en-US" sz="6000" dirty="0">
                <a:solidFill>
                  <a:srgbClr val="FFC000"/>
                </a:solidFill>
              </a:rPr>
              <a:t> are </a:t>
            </a:r>
            <a:r>
              <a:rPr lang="en-US" altLang="en-US" sz="6000" i="1" dirty="0">
                <a:solidFill>
                  <a:srgbClr val="FFFF00"/>
                </a:solidFill>
              </a:rPr>
              <a:t>now given </a:t>
            </a:r>
            <a:r>
              <a:rPr lang="en-US" altLang="en-US" sz="6000" dirty="0">
                <a:solidFill>
                  <a:srgbClr val="FFC000"/>
                </a:solidFill>
              </a:rPr>
              <a:t>to the </a:t>
            </a:r>
            <a:r>
              <a:rPr lang="en-US" altLang="en-US" sz="6000" i="1" dirty="0">
                <a:solidFill>
                  <a:srgbClr val="FFFF00"/>
                </a:solidFill>
              </a:rPr>
              <a:t>woman of </a:t>
            </a:r>
            <a:r>
              <a:rPr lang="en-US" altLang="en-US" sz="6000" i="1" dirty="0">
                <a:solidFill>
                  <a:schemeClr val="bg1"/>
                </a:solidFill>
              </a:rPr>
              <a:t>Revelation 12</a:t>
            </a:r>
            <a:r>
              <a:rPr lang="en-US" altLang="en-US" sz="6000" i="1" dirty="0">
                <a:solidFill>
                  <a:srgbClr val="FFFF00"/>
                </a:solidFill>
              </a:rPr>
              <a:t>! </a:t>
            </a:r>
          </a:p>
        </p:txBody>
      </p:sp>
    </p:spTree>
    <p:extLst>
      <p:ext uri="{BB962C8B-B14F-4D97-AF65-F5344CB8AC3E}">
        <p14:creationId xmlns:p14="http://schemas.microsoft.com/office/powerpoint/2010/main" val="50448358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29059" y="450627"/>
            <a:ext cx="5524500" cy="306114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 </a:t>
            </a:r>
            <a:r>
              <a:rPr lang="en-US" altLang="en-US" sz="4800" b="1" i="1" dirty="0">
                <a:solidFill>
                  <a:srgbClr val="FFFF00"/>
                </a:solidFill>
              </a:rPr>
              <a:t>eagle’s wings </a:t>
            </a:r>
            <a:r>
              <a:rPr lang="en-US" altLang="en-US" sz="4800" dirty="0">
                <a:solidFill>
                  <a:srgbClr val="FFC000"/>
                </a:solidFill>
              </a:rPr>
              <a:t>that were on the lion are now given to the woman of Rev. 12. </a:t>
            </a:r>
          </a:p>
        </p:txBody>
      </p:sp>
      <p:pic>
        <p:nvPicPr>
          <p:cNvPr id="3" name="Picture 2">
            <a:extLst>
              <a:ext uri="{FF2B5EF4-FFF2-40B4-BE49-F238E27FC236}">
                <a16:creationId xmlns:a16="http://schemas.microsoft.com/office/drawing/2014/main" id="{77264DD6-86F3-4702-BB0D-0D3AAEBD9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5189" y="1308883"/>
            <a:ext cx="5722444" cy="4405778"/>
          </a:xfrm>
          <a:prstGeom prst="rect">
            <a:avLst/>
          </a:prstGeom>
        </p:spPr>
      </p:pic>
      <p:pic>
        <p:nvPicPr>
          <p:cNvPr id="4" name="Picture 3">
            <a:extLst>
              <a:ext uri="{FF2B5EF4-FFF2-40B4-BE49-F238E27FC236}">
                <a16:creationId xmlns:a16="http://schemas.microsoft.com/office/drawing/2014/main" id="{61ECCA3A-01BB-4189-9800-AE4F8BA7D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09" y="3771717"/>
            <a:ext cx="5638800" cy="2635656"/>
          </a:xfrm>
          <a:prstGeom prst="rect">
            <a:avLst/>
          </a:prstGeom>
        </p:spPr>
      </p:pic>
      <p:cxnSp>
        <p:nvCxnSpPr>
          <p:cNvPr id="5" name="Straight Arrow Connector 4">
            <a:extLst>
              <a:ext uri="{FF2B5EF4-FFF2-40B4-BE49-F238E27FC236}">
                <a16:creationId xmlns:a16="http://schemas.microsoft.com/office/drawing/2014/main" id="{E8828384-7582-412D-B3CF-4E135ECAB325}"/>
              </a:ext>
            </a:extLst>
          </p:cNvPr>
          <p:cNvCxnSpPr>
            <a:cxnSpLocks/>
          </p:cNvCxnSpPr>
          <p:nvPr/>
        </p:nvCxnSpPr>
        <p:spPr>
          <a:xfrm flipV="1">
            <a:off x="5181600" y="3276600"/>
            <a:ext cx="2743200" cy="1295400"/>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321000"/>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590550" y="790432"/>
            <a:ext cx="11010900" cy="527713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The woman in travail then flies off “into the wilderness” to </a:t>
            </a:r>
            <a:r>
              <a:rPr lang="en-US" altLang="en-US" sz="4800" b="1" dirty="0">
                <a:solidFill>
                  <a:srgbClr val="FFFF00"/>
                </a:solidFill>
              </a:rPr>
              <a:t>“her place”</a:t>
            </a:r>
            <a:r>
              <a:rPr lang="en-US" altLang="en-US" sz="4800" b="1" dirty="0">
                <a:solidFill>
                  <a:srgbClr val="FFC000"/>
                </a:solidFill>
              </a:rPr>
              <a:t>, </a:t>
            </a:r>
            <a:r>
              <a:rPr lang="en-US" altLang="en-US" sz="4800" b="1" i="1" dirty="0">
                <a:solidFill>
                  <a:srgbClr val="FFFF00"/>
                </a:solidFill>
              </a:rPr>
              <a:t>“away from the face of the dragon”, </a:t>
            </a:r>
            <a:r>
              <a:rPr lang="en-US" altLang="en-US" sz="4800" dirty="0">
                <a:solidFill>
                  <a:srgbClr val="FFC000"/>
                </a:solidFill>
              </a:rPr>
              <a:t>where she is nurtured or fed for </a:t>
            </a:r>
            <a:r>
              <a:rPr lang="en-US" altLang="en-US" sz="4800" dirty="0">
                <a:solidFill>
                  <a:schemeClr val="accent4">
                    <a:lumMod val="40000"/>
                    <a:lumOff val="60000"/>
                  </a:schemeClr>
                </a:solidFill>
              </a:rPr>
              <a:t>3.5 Biblical years </a:t>
            </a:r>
            <a:r>
              <a:rPr lang="en-US" altLang="en-US" sz="4800" dirty="0">
                <a:solidFill>
                  <a:srgbClr val="FFC000"/>
                </a:solidFill>
              </a:rPr>
              <a:t>or the </a:t>
            </a:r>
            <a:r>
              <a:rPr lang="en-US" altLang="en-US" sz="4800" dirty="0">
                <a:solidFill>
                  <a:schemeClr val="accent4">
                    <a:lumMod val="40000"/>
                    <a:lumOff val="60000"/>
                  </a:schemeClr>
                </a:solidFill>
              </a:rPr>
              <a:t>1260 days </a:t>
            </a:r>
            <a:r>
              <a:rPr lang="en-US" altLang="en-US" sz="4800" dirty="0">
                <a:solidFill>
                  <a:srgbClr val="FFC000"/>
                </a:solidFill>
              </a:rPr>
              <a:t>of the </a:t>
            </a:r>
            <a:r>
              <a:rPr lang="en-US" altLang="en-US" sz="4800" dirty="0">
                <a:solidFill>
                  <a:srgbClr val="FFFF00"/>
                </a:solidFill>
              </a:rPr>
              <a:t>Great Tribulation</a:t>
            </a:r>
            <a:r>
              <a:rPr lang="en-US" altLang="en-US" sz="4800" dirty="0">
                <a:solidFill>
                  <a:srgbClr val="FFC000"/>
                </a:solidFill>
              </a:rPr>
              <a:t>. John describes her flight and exile twice, first in </a:t>
            </a:r>
            <a:r>
              <a:rPr lang="en-US" altLang="en-US" sz="4800" dirty="0">
                <a:solidFill>
                  <a:schemeClr val="bg1"/>
                </a:solidFill>
              </a:rPr>
              <a:t>Revelation 12:6 </a:t>
            </a:r>
            <a:r>
              <a:rPr lang="en-US" altLang="en-US" sz="4800" dirty="0">
                <a:solidFill>
                  <a:srgbClr val="FFC000"/>
                </a:solidFill>
              </a:rPr>
              <a:t>then in </a:t>
            </a:r>
            <a:r>
              <a:rPr lang="en-US" altLang="en-US" sz="4800" dirty="0">
                <a:solidFill>
                  <a:schemeClr val="bg1"/>
                </a:solidFill>
              </a:rPr>
              <a:t>Revelation 12:14</a:t>
            </a:r>
            <a:r>
              <a:rPr lang="en-US" altLang="en-US" sz="4800" dirty="0">
                <a:solidFill>
                  <a:srgbClr val="FFC000"/>
                </a:solidFill>
              </a:rPr>
              <a:t>. </a:t>
            </a:r>
          </a:p>
        </p:txBody>
      </p:sp>
    </p:spTree>
    <p:extLst>
      <p:ext uri="{BB962C8B-B14F-4D97-AF65-F5344CB8AC3E}">
        <p14:creationId xmlns:p14="http://schemas.microsoft.com/office/powerpoint/2010/main" val="236908273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7ADD1-FF50-43FF-AD59-BBCF44588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84965"/>
            <a:ext cx="8686799" cy="6688070"/>
          </a:xfrm>
          <a:prstGeom prst="rect">
            <a:avLst/>
          </a:prstGeom>
        </p:spPr>
      </p:pic>
    </p:spTree>
    <p:extLst>
      <p:ext uri="{BB962C8B-B14F-4D97-AF65-F5344CB8AC3E}">
        <p14:creationId xmlns:p14="http://schemas.microsoft.com/office/powerpoint/2010/main" val="61029526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42900" y="421100"/>
            <a:ext cx="11506200"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800" dirty="0">
                <a:solidFill>
                  <a:srgbClr val="FFC000"/>
                </a:solidFill>
              </a:rPr>
              <a:t>If this is a miraculous provision of God then it has a precedent. At the </a:t>
            </a:r>
            <a:r>
              <a:rPr lang="en-US" altLang="en-US" sz="4800" b="1" i="1" dirty="0">
                <a:solidFill>
                  <a:srgbClr val="FFFF00"/>
                </a:solidFill>
              </a:rPr>
              <a:t>first exodus </a:t>
            </a:r>
            <a:r>
              <a:rPr lang="en-US" altLang="en-US" sz="4800" dirty="0">
                <a:solidFill>
                  <a:srgbClr val="FFC000"/>
                </a:solidFill>
              </a:rPr>
              <a:t>at the crossing of the Red Sea the children of Israel were said to be carried </a:t>
            </a:r>
            <a:r>
              <a:rPr lang="en-US" altLang="en-US" sz="4800" b="1" i="1" dirty="0">
                <a:solidFill>
                  <a:srgbClr val="FFFF00"/>
                </a:solidFill>
              </a:rPr>
              <a:t>“on wings of eagles”. </a:t>
            </a:r>
            <a:r>
              <a:rPr lang="en-US" altLang="en-US" sz="4800" dirty="0">
                <a:solidFill>
                  <a:srgbClr val="FFC000"/>
                </a:solidFill>
              </a:rPr>
              <a:t>It seems that </a:t>
            </a:r>
            <a:r>
              <a:rPr lang="en-US" altLang="en-US" sz="4800" b="1" i="1" dirty="0">
                <a:solidFill>
                  <a:srgbClr val="FFFF00"/>
                </a:solidFill>
              </a:rPr>
              <a:t>“wings of eagles” </a:t>
            </a:r>
            <a:r>
              <a:rPr lang="en-US" altLang="en-US" sz="4800" dirty="0">
                <a:solidFill>
                  <a:srgbClr val="FFC000"/>
                </a:solidFill>
              </a:rPr>
              <a:t>is a Biblical metaphor alluding to a </a:t>
            </a:r>
            <a:r>
              <a:rPr lang="en-US" altLang="en-US" sz="4800" b="1" i="1" dirty="0">
                <a:solidFill>
                  <a:srgbClr val="FFFF00"/>
                </a:solidFill>
              </a:rPr>
              <a:t>divine intervention </a:t>
            </a:r>
            <a:r>
              <a:rPr lang="en-US" altLang="en-US" sz="4800" dirty="0">
                <a:solidFill>
                  <a:srgbClr val="FFC000"/>
                </a:solidFill>
              </a:rPr>
              <a:t>that</a:t>
            </a:r>
            <a:r>
              <a:rPr lang="en-US" altLang="en-US" sz="4800" dirty="0">
                <a:solidFill>
                  <a:srgbClr val="FFFF00"/>
                </a:solidFill>
              </a:rPr>
              <a:t> </a:t>
            </a:r>
            <a:r>
              <a:rPr lang="en-US" altLang="en-US" sz="4800" b="1" i="1" dirty="0">
                <a:solidFill>
                  <a:srgbClr val="FFFF00"/>
                </a:solidFill>
              </a:rPr>
              <a:t>delivers</a:t>
            </a:r>
            <a:r>
              <a:rPr lang="en-US" altLang="en-US" sz="4800" dirty="0">
                <a:solidFill>
                  <a:srgbClr val="FFFF00"/>
                </a:solidFill>
              </a:rPr>
              <a:t> the covenant people of God during an </a:t>
            </a:r>
            <a:r>
              <a:rPr lang="en-US" altLang="en-US" sz="4800" b="1" i="1" dirty="0">
                <a:solidFill>
                  <a:srgbClr val="FFFF00"/>
                </a:solidFill>
              </a:rPr>
              <a:t>epic time of crisis</a:t>
            </a:r>
            <a:r>
              <a:rPr lang="en-US" altLang="en-US" sz="4800" dirty="0">
                <a:solidFill>
                  <a:srgbClr val="FFFF00"/>
                </a:solidFill>
              </a:rPr>
              <a:t>.</a:t>
            </a:r>
            <a:r>
              <a:rPr lang="en-US" altLang="en-US" sz="4800" dirty="0">
                <a:solidFill>
                  <a:srgbClr val="FFC000"/>
                </a:solidFill>
              </a:rPr>
              <a:t> </a:t>
            </a:r>
          </a:p>
        </p:txBody>
      </p:sp>
    </p:spTree>
    <p:extLst>
      <p:ext uri="{BB962C8B-B14F-4D97-AF65-F5344CB8AC3E}">
        <p14:creationId xmlns:p14="http://schemas.microsoft.com/office/powerpoint/2010/main" val="100802559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hildren of Israel carried on eagle's wings">
            <a:extLst>
              <a:ext uri="{FF2B5EF4-FFF2-40B4-BE49-F238E27FC236}">
                <a16:creationId xmlns:a16="http://schemas.microsoft.com/office/drawing/2014/main" id="{56DD465E-2118-4583-8078-6C7226343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4141"/>
            <a:ext cx="12192000" cy="5369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3048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04800" y="190267"/>
            <a:ext cx="11582400" cy="6477465"/>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This would have to be </a:t>
            </a:r>
            <a:r>
              <a:rPr lang="en-US" altLang="en-US" sz="4600" dirty="0">
                <a:solidFill>
                  <a:srgbClr val="FFFF00"/>
                </a:solidFill>
              </a:rPr>
              <a:t>good news </a:t>
            </a:r>
            <a:r>
              <a:rPr lang="en-US" altLang="en-US" sz="4600" dirty="0">
                <a:solidFill>
                  <a:srgbClr val="FFC000"/>
                </a:solidFill>
              </a:rPr>
              <a:t>for the </a:t>
            </a:r>
            <a:r>
              <a:rPr lang="en-US" altLang="en-US" sz="4600" dirty="0">
                <a:solidFill>
                  <a:srgbClr val="FFFF00"/>
                </a:solidFill>
              </a:rPr>
              <a:t>covenant people of God, saints of the end-time witness.</a:t>
            </a:r>
            <a:r>
              <a:rPr lang="en-US" altLang="en-US" sz="4600" dirty="0">
                <a:solidFill>
                  <a:srgbClr val="FFC000"/>
                </a:solidFill>
              </a:rPr>
              <a:t> Because just as they enter into the </a:t>
            </a:r>
            <a:r>
              <a:rPr lang="en-US" altLang="en-US" sz="4600" b="1" i="1" dirty="0">
                <a:solidFill>
                  <a:srgbClr val="FFFF00"/>
                </a:solidFill>
              </a:rPr>
              <a:t>Tribulation period</a:t>
            </a:r>
            <a:r>
              <a:rPr lang="en-US" altLang="en-US" sz="4600" dirty="0">
                <a:solidFill>
                  <a:srgbClr val="FFC000"/>
                </a:solidFill>
              </a:rPr>
              <a:t> they are “</a:t>
            </a:r>
            <a:r>
              <a:rPr lang="en-US" altLang="en-US" sz="4600" b="1" i="1" dirty="0">
                <a:solidFill>
                  <a:srgbClr val="FFFF00"/>
                </a:solidFill>
              </a:rPr>
              <a:t>given the wings of a great eagle”</a:t>
            </a:r>
            <a:r>
              <a:rPr lang="en-US" altLang="en-US" sz="4600" dirty="0">
                <a:solidFill>
                  <a:srgbClr val="FFC000"/>
                </a:solidFill>
              </a:rPr>
              <a:t>. They are provided passage to a place where they can be </a:t>
            </a:r>
            <a:r>
              <a:rPr lang="en-US" altLang="en-US" sz="4600" dirty="0">
                <a:solidFill>
                  <a:srgbClr val="FFFF00"/>
                </a:solidFill>
              </a:rPr>
              <a:t>fed </a:t>
            </a:r>
            <a:r>
              <a:rPr lang="en-US" altLang="en-US" sz="4600" dirty="0">
                <a:solidFill>
                  <a:srgbClr val="FFC000"/>
                </a:solidFill>
              </a:rPr>
              <a:t>or</a:t>
            </a:r>
            <a:r>
              <a:rPr lang="en-US" altLang="en-US" sz="4600" dirty="0">
                <a:solidFill>
                  <a:srgbClr val="FFFF00"/>
                </a:solidFill>
              </a:rPr>
              <a:t> nurtured</a:t>
            </a:r>
            <a:r>
              <a:rPr lang="en-US" altLang="en-US" sz="4600" dirty="0">
                <a:solidFill>
                  <a:srgbClr val="FFC000"/>
                </a:solidFill>
              </a:rPr>
              <a:t>. No Bible prophecy teacher dares to speak of this. But it is an established fact written down in Holy Scripture. So we can take it to the bank. </a:t>
            </a:r>
          </a:p>
        </p:txBody>
      </p:sp>
    </p:spTree>
    <p:extLst>
      <p:ext uri="{BB962C8B-B14F-4D97-AF65-F5344CB8AC3E}">
        <p14:creationId xmlns:p14="http://schemas.microsoft.com/office/powerpoint/2010/main" val="238011776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7ADD1-FF50-43FF-AD59-BBCF44588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84965"/>
            <a:ext cx="8686799" cy="6688070"/>
          </a:xfrm>
          <a:prstGeom prst="rect">
            <a:avLst/>
          </a:prstGeom>
        </p:spPr>
      </p:pic>
    </p:spTree>
    <p:extLst>
      <p:ext uri="{BB962C8B-B14F-4D97-AF65-F5344CB8AC3E}">
        <p14:creationId xmlns:p14="http://schemas.microsoft.com/office/powerpoint/2010/main" val="48435917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685800" y="467266"/>
            <a:ext cx="108204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There are many poetic and  prophetic allusions to the </a:t>
            </a:r>
            <a:r>
              <a:rPr lang="en-US" altLang="en-US" sz="5400" b="1" i="1" dirty="0">
                <a:solidFill>
                  <a:srgbClr val="FFFF00"/>
                </a:solidFill>
              </a:rPr>
              <a:t>wings of an eagle</a:t>
            </a:r>
            <a:r>
              <a:rPr lang="en-US" altLang="en-US" sz="5400" b="1" i="1" dirty="0">
                <a:solidFill>
                  <a:srgbClr val="FFC000"/>
                </a:solidFill>
              </a:rPr>
              <a:t> </a:t>
            </a:r>
            <a:r>
              <a:rPr lang="en-US" altLang="en-US" sz="5400" dirty="0">
                <a:solidFill>
                  <a:srgbClr val="FFC000"/>
                </a:solidFill>
              </a:rPr>
              <a:t>in Holy Scripture. Some of them intrigue us. Some are very inspiring. They </a:t>
            </a:r>
            <a:r>
              <a:rPr lang="en-US" altLang="en-US" sz="5400" dirty="0">
                <a:solidFill>
                  <a:srgbClr val="FFFF00"/>
                </a:solidFill>
              </a:rPr>
              <a:t>lift us into a spiritual realm beyond the beastly realms of earth-bound politics. </a:t>
            </a:r>
            <a:r>
              <a:rPr lang="en-US" altLang="en-US" sz="5400" dirty="0">
                <a:solidFill>
                  <a:srgbClr val="FFC000"/>
                </a:solidFill>
              </a:rPr>
              <a:t>Here are just a few of them. </a:t>
            </a:r>
          </a:p>
        </p:txBody>
      </p:sp>
    </p:spTree>
    <p:extLst>
      <p:ext uri="{BB962C8B-B14F-4D97-AF65-F5344CB8AC3E}">
        <p14:creationId xmlns:p14="http://schemas.microsoft.com/office/powerpoint/2010/main" val="372260495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754FB9-11FE-426E-A8E1-57F1FCECA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4665"/>
            <a:ext cx="10972800" cy="6867330"/>
          </a:xfrm>
          <a:prstGeom prst="rect">
            <a:avLst/>
          </a:prstGeom>
        </p:spPr>
      </p:pic>
    </p:spTree>
    <p:extLst>
      <p:ext uri="{BB962C8B-B14F-4D97-AF65-F5344CB8AC3E}">
        <p14:creationId xmlns:p14="http://schemas.microsoft.com/office/powerpoint/2010/main" val="179435652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33400" y="381000"/>
            <a:ext cx="11125200" cy="5909310"/>
          </a:xfrm>
          <a:prstGeom prst="rect">
            <a:avLst/>
          </a:prstGeom>
          <a:noFill/>
        </p:spPr>
        <p:txBody>
          <a:bodyPr wrap="square" rtlCol="0">
            <a:spAutoFit/>
          </a:bodyPr>
          <a:lstStyle/>
          <a:p>
            <a:pPr algn="ctr"/>
            <a:r>
              <a:rPr lang="en-US" sz="5400" dirty="0">
                <a:solidFill>
                  <a:srgbClr val="FFC000"/>
                </a:solidFill>
              </a:rPr>
              <a:t>In</a:t>
            </a:r>
            <a:r>
              <a:rPr lang="en-US" sz="5400" dirty="0">
                <a:solidFill>
                  <a:schemeClr val="bg1"/>
                </a:solidFill>
              </a:rPr>
              <a:t> Exodus 19:4 (KJV) </a:t>
            </a:r>
            <a:r>
              <a:rPr lang="en-US" sz="5400" dirty="0">
                <a:solidFill>
                  <a:srgbClr val="FFC000"/>
                </a:solidFill>
              </a:rPr>
              <a:t>God </a:t>
            </a:r>
          </a:p>
          <a:p>
            <a:pPr algn="ctr"/>
            <a:r>
              <a:rPr lang="en-US" sz="5400" dirty="0">
                <a:solidFill>
                  <a:srgbClr val="FFC000"/>
                </a:solidFill>
              </a:rPr>
              <a:t>reminds His covenant people of what He did in the </a:t>
            </a:r>
            <a:r>
              <a:rPr lang="en-US" sz="5400" dirty="0">
                <a:solidFill>
                  <a:srgbClr val="FFFF00"/>
                </a:solidFill>
              </a:rPr>
              <a:t>First Exodus</a:t>
            </a:r>
            <a:r>
              <a:rPr lang="en-US" sz="5400" dirty="0">
                <a:solidFill>
                  <a:srgbClr val="FFC000"/>
                </a:solidFill>
              </a:rPr>
              <a:t>.</a:t>
            </a:r>
            <a:endParaRPr lang="en-US" sz="5400" dirty="0">
              <a:solidFill>
                <a:schemeClr val="bg1"/>
              </a:solidFill>
            </a:endParaRPr>
          </a:p>
          <a:p>
            <a:pPr algn="ctr"/>
            <a:r>
              <a:rPr lang="en-US" sz="5400" dirty="0">
                <a:solidFill>
                  <a:srgbClr val="FFC000"/>
                </a:solidFill>
              </a:rPr>
              <a:t>”Ye have seen what I did unto </a:t>
            </a:r>
          </a:p>
          <a:p>
            <a:pPr algn="ctr"/>
            <a:r>
              <a:rPr lang="en-US" sz="5400" dirty="0">
                <a:solidFill>
                  <a:srgbClr val="FFC000"/>
                </a:solidFill>
              </a:rPr>
              <a:t>the Egyptians, and [how] </a:t>
            </a:r>
            <a:r>
              <a:rPr lang="en-US" sz="5400" b="1" i="1" dirty="0">
                <a:solidFill>
                  <a:srgbClr val="FFFF00"/>
                </a:solidFill>
              </a:rPr>
              <a:t>I bare </a:t>
            </a:r>
          </a:p>
          <a:p>
            <a:pPr algn="ctr"/>
            <a:r>
              <a:rPr lang="en-US" sz="5400" b="1" i="1" dirty="0">
                <a:solidFill>
                  <a:srgbClr val="FFFF00"/>
                </a:solidFill>
              </a:rPr>
              <a:t>you on eagles' wings, </a:t>
            </a:r>
            <a:r>
              <a:rPr lang="en-US" sz="5400" dirty="0">
                <a:solidFill>
                  <a:srgbClr val="FFC000"/>
                </a:solidFill>
              </a:rPr>
              <a:t>and </a:t>
            </a:r>
          </a:p>
          <a:p>
            <a:pPr algn="ctr"/>
            <a:r>
              <a:rPr lang="en-US" sz="5400" dirty="0">
                <a:solidFill>
                  <a:srgbClr val="FFC000"/>
                </a:solidFill>
              </a:rPr>
              <a:t>brought you unto myself.”</a:t>
            </a:r>
          </a:p>
        </p:txBody>
      </p:sp>
    </p:spTree>
    <p:extLst>
      <p:ext uri="{BB962C8B-B14F-4D97-AF65-F5344CB8AC3E}">
        <p14:creationId xmlns:p14="http://schemas.microsoft.com/office/powerpoint/2010/main" val="76068063"/>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C38D1A-51D7-4BF1-A278-560179842E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9526"/>
            <a:ext cx="6477000" cy="6867525"/>
          </a:xfrm>
          <a:prstGeom prst="rect">
            <a:avLst/>
          </a:prstGeom>
        </p:spPr>
      </p:pic>
      <p:sp>
        <p:nvSpPr>
          <p:cNvPr id="4" name="Rectangle 3">
            <a:extLst>
              <a:ext uri="{FF2B5EF4-FFF2-40B4-BE49-F238E27FC236}">
                <a16:creationId xmlns:a16="http://schemas.microsoft.com/office/drawing/2014/main" id="{29BBD3D1-79D8-4241-8944-2ACD8E37C877}"/>
              </a:ext>
            </a:extLst>
          </p:cNvPr>
          <p:cNvSpPr/>
          <p:nvPr/>
        </p:nvSpPr>
        <p:spPr>
          <a:xfrm>
            <a:off x="228600" y="457200"/>
            <a:ext cx="5486400" cy="6001643"/>
          </a:xfrm>
          <a:prstGeom prst="rect">
            <a:avLst/>
          </a:prstGeom>
        </p:spPr>
        <p:txBody>
          <a:bodyPr wrap="square">
            <a:spAutoFit/>
          </a:bodyPr>
          <a:lstStyle/>
          <a:p>
            <a:r>
              <a:rPr lang="en-US" sz="4800" b="1" dirty="0">
                <a:solidFill>
                  <a:schemeClr val="bg1"/>
                </a:solidFill>
              </a:rPr>
              <a:t>Exodus 19:4 </a:t>
            </a:r>
            <a:r>
              <a:rPr lang="en-US" sz="4800" dirty="0">
                <a:solidFill>
                  <a:schemeClr val="bg1"/>
                </a:solidFill>
              </a:rPr>
              <a:t>(KJV)</a:t>
            </a:r>
            <a:br>
              <a:rPr lang="en-US" sz="4800" dirty="0">
                <a:solidFill>
                  <a:schemeClr val="bg1"/>
                </a:solidFill>
              </a:rPr>
            </a:br>
            <a:r>
              <a:rPr lang="en-US" sz="4800" dirty="0">
                <a:solidFill>
                  <a:srgbClr val="FFC000"/>
                </a:solidFill>
              </a:rPr>
              <a:t>”Ye have seen what I did unto the Egyptians, and [how] </a:t>
            </a:r>
            <a:r>
              <a:rPr lang="en-US" sz="4800" b="1" i="1" dirty="0">
                <a:solidFill>
                  <a:srgbClr val="FFFF00"/>
                </a:solidFill>
              </a:rPr>
              <a:t>I bare you </a:t>
            </a:r>
          </a:p>
          <a:p>
            <a:r>
              <a:rPr lang="en-US" sz="4800" b="1" i="1" dirty="0">
                <a:solidFill>
                  <a:srgbClr val="FFFF00"/>
                </a:solidFill>
              </a:rPr>
              <a:t>on eagles' wings, </a:t>
            </a:r>
            <a:r>
              <a:rPr lang="en-US" sz="4800" dirty="0">
                <a:solidFill>
                  <a:srgbClr val="FFC000"/>
                </a:solidFill>
              </a:rPr>
              <a:t>and brought </a:t>
            </a:r>
          </a:p>
          <a:p>
            <a:r>
              <a:rPr lang="en-US" sz="4800" dirty="0">
                <a:solidFill>
                  <a:srgbClr val="FFC000"/>
                </a:solidFill>
              </a:rPr>
              <a:t>you </a:t>
            </a:r>
            <a:r>
              <a:rPr lang="en-US" sz="4800" b="1" i="1" dirty="0">
                <a:solidFill>
                  <a:srgbClr val="FFFF00"/>
                </a:solidFill>
              </a:rPr>
              <a:t>unto myself.”</a:t>
            </a:r>
          </a:p>
        </p:txBody>
      </p:sp>
    </p:spTree>
    <p:extLst>
      <p:ext uri="{BB962C8B-B14F-4D97-AF65-F5344CB8AC3E}">
        <p14:creationId xmlns:p14="http://schemas.microsoft.com/office/powerpoint/2010/main" val="403979636"/>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342900" y="674400"/>
            <a:ext cx="11506200" cy="5509200"/>
          </a:xfrm>
          <a:prstGeom prst="rect">
            <a:avLst/>
          </a:prstGeom>
          <a:noFill/>
        </p:spPr>
        <p:txBody>
          <a:bodyPr wrap="square" rtlCol="0">
            <a:spAutoFit/>
          </a:bodyPr>
          <a:lstStyle/>
          <a:p>
            <a:pPr algn="ctr"/>
            <a:r>
              <a:rPr lang="en-US" sz="4400" dirty="0">
                <a:solidFill>
                  <a:srgbClr val="FFC000"/>
                </a:solidFill>
                <a:latin typeface="Calibri" panose="020F0502020204030204" pitchFamily="34" charset="0"/>
                <a:cs typeface="Calibri" panose="020F0502020204030204" pitchFamily="34" charset="0"/>
              </a:rPr>
              <a:t>The inspired Word of God tells of God’s covenant people being lifted up as by </a:t>
            </a:r>
            <a:r>
              <a:rPr lang="en-US" sz="4400" b="1" i="1" dirty="0">
                <a:solidFill>
                  <a:srgbClr val="FFFF00"/>
                </a:solidFill>
                <a:latin typeface="Calibri" panose="020F0502020204030204" pitchFamily="34" charset="0"/>
                <a:cs typeface="Calibri" panose="020F0502020204030204" pitchFamily="34" charset="0"/>
              </a:rPr>
              <a:t>eagle’s wings </a:t>
            </a:r>
            <a:r>
              <a:rPr lang="en-US" sz="4400" dirty="0">
                <a:solidFill>
                  <a:srgbClr val="FFC000"/>
                </a:solidFill>
                <a:latin typeface="Calibri" panose="020F0502020204030204" pitchFamily="34" charset="0"/>
                <a:cs typeface="Calibri" panose="020F0502020204030204" pitchFamily="34" charset="0"/>
              </a:rPr>
              <a:t>in a miraculous deliverance. This happened during the </a:t>
            </a:r>
            <a:r>
              <a:rPr lang="en-US" sz="4400" b="1" i="1" dirty="0">
                <a:solidFill>
                  <a:srgbClr val="FFFF00"/>
                </a:solidFill>
                <a:latin typeface="Calibri" panose="020F0502020204030204" pitchFamily="34" charset="0"/>
                <a:cs typeface="Calibri" panose="020F0502020204030204" pitchFamily="34" charset="0"/>
              </a:rPr>
              <a:t>first exodus </a:t>
            </a:r>
            <a:r>
              <a:rPr lang="en-US" sz="4400" dirty="0">
                <a:solidFill>
                  <a:srgbClr val="FFC000"/>
                </a:solidFill>
                <a:latin typeface="Calibri" panose="020F0502020204030204" pitchFamily="34" charset="0"/>
                <a:cs typeface="Calibri" panose="020F0502020204030204" pitchFamily="34" charset="0"/>
              </a:rPr>
              <a:t>at the crossing of the Red Sea. They had come down towards the Red Sea along a narrow pass, the </a:t>
            </a:r>
            <a:r>
              <a:rPr lang="en-US" sz="4400" dirty="0">
                <a:solidFill>
                  <a:schemeClr val="bg1"/>
                </a:solidFill>
                <a:latin typeface="Calibri" panose="020F0502020204030204" pitchFamily="34" charset="0"/>
                <a:cs typeface="Calibri" panose="020F0502020204030204" pitchFamily="34" charset="0"/>
              </a:rPr>
              <a:t>Wadi </a:t>
            </a:r>
            <a:r>
              <a:rPr lang="en-US" sz="4400" dirty="0" err="1">
                <a:solidFill>
                  <a:schemeClr val="bg1"/>
                </a:solidFill>
                <a:latin typeface="Calibri" panose="020F0502020204030204" pitchFamily="34" charset="0"/>
                <a:cs typeface="Calibri" panose="020F0502020204030204" pitchFamily="34" charset="0"/>
              </a:rPr>
              <a:t>Watir</a:t>
            </a:r>
            <a:r>
              <a:rPr lang="en-US" sz="4400" dirty="0">
                <a:solidFill>
                  <a:srgbClr val="FFC000"/>
                </a:solidFill>
                <a:latin typeface="Calibri" panose="020F0502020204030204" pitchFamily="34" charset="0"/>
                <a:cs typeface="Calibri" panose="020F0502020204030204" pitchFamily="34" charset="0"/>
              </a:rPr>
              <a:t>. There they had run up against a </a:t>
            </a:r>
            <a:r>
              <a:rPr lang="en-US" sz="4400" b="1" i="1" dirty="0">
                <a:solidFill>
                  <a:srgbClr val="FFFF00"/>
                </a:solidFill>
                <a:latin typeface="Calibri" panose="020F0502020204030204" pitchFamily="34" charset="0"/>
                <a:cs typeface="Calibri" panose="020F0502020204030204" pitchFamily="34" charset="0"/>
              </a:rPr>
              <a:t>wrenching political crisis</a:t>
            </a:r>
            <a:r>
              <a:rPr lang="en-US" sz="4400" i="1" dirty="0">
                <a:solidFill>
                  <a:srgbClr val="FFC000"/>
                </a:solidFill>
                <a:latin typeface="Calibri" panose="020F0502020204030204" pitchFamily="34" charset="0"/>
                <a:cs typeface="Calibri" panose="020F0502020204030204" pitchFamily="34" charset="0"/>
              </a:rPr>
              <a:t>. They were  trapped in</a:t>
            </a:r>
            <a:r>
              <a:rPr lang="en-US" sz="4400" dirty="0">
                <a:solidFill>
                  <a:srgbClr val="FFC000"/>
                </a:solidFill>
                <a:latin typeface="Calibri" panose="020F0502020204030204" pitchFamily="34" charset="0"/>
                <a:cs typeface="Calibri" panose="020F0502020204030204" pitchFamily="34" charset="0"/>
              </a:rPr>
              <a:t> what seemed an </a:t>
            </a:r>
            <a:r>
              <a:rPr lang="en-US" sz="4400" b="1" i="1" dirty="0">
                <a:solidFill>
                  <a:srgbClr val="FFFF00"/>
                </a:solidFill>
                <a:latin typeface="Calibri" panose="020F0502020204030204" pitchFamily="34" charset="0"/>
                <a:cs typeface="Calibri" panose="020F0502020204030204" pitchFamily="34" charset="0"/>
              </a:rPr>
              <a:t>impossible situation</a:t>
            </a:r>
            <a:r>
              <a:rPr lang="en-US" sz="4400" dirty="0">
                <a:solidFill>
                  <a:srgbClr val="FFC000"/>
                </a:solidFill>
                <a:latin typeface="Calibri" panose="020F0502020204030204" pitchFamily="34" charset="0"/>
                <a:cs typeface="Calibri" panose="020F0502020204030204" pitchFamily="34" charset="0"/>
              </a:rPr>
              <a:t>. </a:t>
            </a:r>
            <a:endParaRPr lang="en-US" sz="4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554211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1864B3-B65D-4C94-B6AF-19F02566D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063" y="129079"/>
            <a:ext cx="11693337" cy="6576521"/>
          </a:xfrm>
          <a:prstGeom prst="rect">
            <a:avLst/>
          </a:prstGeom>
        </p:spPr>
      </p:pic>
    </p:spTree>
    <p:extLst>
      <p:ext uri="{BB962C8B-B14F-4D97-AF65-F5344CB8AC3E}">
        <p14:creationId xmlns:p14="http://schemas.microsoft.com/office/powerpoint/2010/main" val="3590125437"/>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381000" y="582067"/>
            <a:ext cx="11429999" cy="5693866"/>
          </a:xfrm>
          <a:prstGeom prst="rect">
            <a:avLst/>
          </a:prstGeom>
          <a:noFill/>
        </p:spPr>
        <p:txBody>
          <a:bodyPr wrap="square" rtlCol="0">
            <a:spAutoFit/>
          </a:bodyPr>
          <a:lstStyle/>
          <a:p>
            <a:pPr algn="ctr"/>
            <a:r>
              <a:rPr lang="en-US" sz="5200" dirty="0">
                <a:solidFill>
                  <a:srgbClr val="FFC000"/>
                </a:solidFill>
                <a:latin typeface="Calibri" panose="020F0502020204030204" pitchFamily="34" charset="0"/>
                <a:cs typeface="Calibri" panose="020F0502020204030204" pitchFamily="34" charset="0"/>
              </a:rPr>
              <a:t>The chariots of Pharaoh were racing through the wadi behind them and bearing down on them rapidly. They found that they were </a:t>
            </a:r>
            <a:r>
              <a:rPr lang="en-US" sz="5200" b="1" i="1" dirty="0">
                <a:solidFill>
                  <a:srgbClr val="FFFF00"/>
                </a:solidFill>
                <a:latin typeface="Calibri" panose="020F0502020204030204" pitchFamily="34" charset="0"/>
                <a:cs typeface="Calibri" panose="020F0502020204030204" pitchFamily="34" charset="0"/>
              </a:rPr>
              <a:t>“hemmed in by </a:t>
            </a:r>
          </a:p>
          <a:p>
            <a:pPr algn="ctr"/>
            <a:r>
              <a:rPr lang="en-US" sz="5200" b="1" i="1" dirty="0">
                <a:solidFill>
                  <a:srgbClr val="FFFF00"/>
                </a:solidFill>
                <a:latin typeface="Calibri" panose="020F0502020204030204" pitchFamily="34" charset="0"/>
                <a:cs typeface="Calibri" panose="020F0502020204030204" pitchFamily="34" charset="0"/>
              </a:rPr>
              <a:t>the wilderness”.</a:t>
            </a:r>
            <a:r>
              <a:rPr lang="en-US" sz="5200" dirty="0">
                <a:solidFill>
                  <a:srgbClr val="FFC000"/>
                </a:solidFill>
                <a:latin typeface="Calibri" panose="020F0502020204030204" pitchFamily="34" charset="0"/>
                <a:cs typeface="Calibri" panose="020F0502020204030204" pitchFamily="34" charset="0"/>
              </a:rPr>
              <a:t> Then, to make matters worse, they found that they were trapped on a beach with their backs to the sea. </a:t>
            </a:r>
            <a:endParaRPr lang="en-US" sz="52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15341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47501A-B7CC-401A-87F9-13B8316B5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99" y="80133"/>
            <a:ext cx="10287000" cy="6697731"/>
          </a:xfrm>
          <a:prstGeom prst="rect">
            <a:avLst/>
          </a:prstGeom>
        </p:spPr>
      </p:pic>
      <p:sp>
        <p:nvSpPr>
          <p:cNvPr id="4" name="TextBox 3">
            <a:extLst>
              <a:ext uri="{FF2B5EF4-FFF2-40B4-BE49-F238E27FC236}">
                <a16:creationId xmlns:a16="http://schemas.microsoft.com/office/drawing/2014/main" id="{AED7FE07-76AC-42DB-8049-F24CBF9F132B}"/>
              </a:ext>
            </a:extLst>
          </p:cNvPr>
          <p:cNvSpPr txBox="1"/>
          <p:nvPr/>
        </p:nvSpPr>
        <p:spPr>
          <a:xfrm rot="19462309">
            <a:off x="6114375" y="2418983"/>
            <a:ext cx="1360116" cy="369332"/>
          </a:xfrm>
          <a:prstGeom prst="rect">
            <a:avLst/>
          </a:prstGeom>
          <a:noFill/>
        </p:spPr>
        <p:txBody>
          <a:bodyPr wrap="none" rtlCol="0">
            <a:spAutoFit/>
          </a:bodyPr>
          <a:lstStyle/>
          <a:p>
            <a:r>
              <a:rPr lang="en-US" b="1" dirty="0">
                <a:solidFill>
                  <a:schemeClr val="accent3">
                    <a:lumMod val="20000"/>
                    <a:lumOff val="80000"/>
                  </a:schemeClr>
                </a:solidFill>
              </a:rPr>
              <a:t>Wadi </a:t>
            </a:r>
            <a:r>
              <a:rPr lang="en-US" b="1" dirty="0" err="1">
                <a:solidFill>
                  <a:schemeClr val="accent3">
                    <a:lumMod val="20000"/>
                    <a:lumOff val="80000"/>
                  </a:schemeClr>
                </a:solidFill>
              </a:rPr>
              <a:t>Watir</a:t>
            </a:r>
            <a:endParaRPr lang="en-US" b="1" dirty="0">
              <a:solidFill>
                <a:schemeClr val="accent3">
                  <a:lumMod val="20000"/>
                  <a:lumOff val="80000"/>
                </a:schemeClr>
              </a:solidFill>
            </a:endParaRPr>
          </a:p>
        </p:txBody>
      </p:sp>
      <p:sp>
        <p:nvSpPr>
          <p:cNvPr id="5" name="TextBox 4">
            <a:extLst>
              <a:ext uri="{FF2B5EF4-FFF2-40B4-BE49-F238E27FC236}">
                <a16:creationId xmlns:a16="http://schemas.microsoft.com/office/drawing/2014/main" id="{D0557DFB-588C-41A0-B92A-A7254C4A6CB0}"/>
              </a:ext>
            </a:extLst>
          </p:cNvPr>
          <p:cNvSpPr txBox="1"/>
          <p:nvPr/>
        </p:nvSpPr>
        <p:spPr>
          <a:xfrm>
            <a:off x="5150869" y="3428999"/>
            <a:ext cx="1890261" cy="369332"/>
          </a:xfrm>
          <a:prstGeom prst="rect">
            <a:avLst/>
          </a:prstGeom>
          <a:noFill/>
        </p:spPr>
        <p:txBody>
          <a:bodyPr wrap="none" rtlCol="0">
            <a:spAutoFit/>
          </a:bodyPr>
          <a:lstStyle/>
          <a:p>
            <a:r>
              <a:rPr lang="en-US" b="1" dirty="0"/>
              <a:t>Nuweiba Beach</a:t>
            </a:r>
          </a:p>
        </p:txBody>
      </p:sp>
    </p:spTree>
    <p:extLst>
      <p:ext uri="{BB962C8B-B14F-4D97-AF65-F5344CB8AC3E}">
        <p14:creationId xmlns:p14="http://schemas.microsoft.com/office/powerpoint/2010/main" val="3294582540"/>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33400" y="1813173"/>
            <a:ext cx="11125200" cy="3231654"/>
          </a:xfrm>
          <a:prstGeom prst="rect">
            <a:avLst/>
          </a:prstGeom>
          <a:noFill/>
        </p:spPr>
        <p:txBody>
          <a:bodyPr wrap="square" rtlCol="0">
            <a:spAutoFit/>
          </a:bodyPr>
          <a:lstStyle/>
          <a:p>
            <a:pPr algn="ctr"/>
            <a:r>
              <a:rPr lang="en-US" sz="5100" dirty="0">
                <a:solidFill>
                  <a:srgbClr val="FFC000"/>
                </a:solidFill>
                <a:latin typeface="Calibri" panose="020F0502020204030204" pitchFamily="34" charset="0"/>
                <a:cs typeface="Calibri" panose="020F0502020204030204" pitchFamily="34" charset="0"/>
              </a:rPr>
              <a:t>Nuweiba Beach is half way up the west coast of the </a:t>
            </a:r>
            <a:r>
              <a:rPr lang="en-US" sz="5100" i="1" dirty="0">
                <a:solidFill>
                  <a:srgbClr val="FFFF00"/>
                </a:solidFill>
                <a:latin typeface="Calibri" panose="020F0502020204030204" pitchFamily="34" charset="0"/>
                <a:cs typeface="Calibri" panose="020F0502020204030204" pitchFamily="34" charset="0"/>
              </a:rPr>
              <a:t>Gulf of Aqaba </a:t>
            </a:r>
            <a:r>
              <a:rPr lang="en-US" sz="5100" dirty="0">
                <a:solidFill>
                  <a:srgbClr val="FFC000"/>
                </a:solidFill>
                <a:latin typeface="Calibri" panose="020F0502020204030204" pitchFamily="34" charset="0"/>
                <a:cs typeface="Calibri" panose="020F0502020204030204" pitchFamily="34" charset="0"/>
              </a:rPr>
              <a:t>adjacent to a shallower area of the gulf. Its large size can be appreciated on Google earth. </a:t>
            </a:r>
            <a:endParaRPr lang="en-US" sz="5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7483799"/>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nuweiba beach gulf of aqaba">
            <a:extLst>
              <a:ext uri="{FF2B5EF4-FFF2-40B4-BE49-F238E27FC236}">
                <a16:creationId xmlns:a16="http://schemas.microsoft.com/office/drawing/2014/main" id="{8A1B3180-D952-4F2E-ADAA-6A7FB9E0E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04162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33400" y="2205588"/>
            <a:ext cx="11125200" cy="2446824"/>
          </a:xfrm>
          <a:prstGeom prst="rect">
            <a:avLst/>
          </a:prstGeom>
          <a:noFill/>
        </p:spPr>
        <p:txBody>
          <a:bodyPr wrap="square" rtlCol="0">
            <a:spAutoFit/>
          </a:bodyPr>
          <a:lstStyle/>
          <a:p>
            <a:pPr algn="ctr"/>
            <a:r>
              <a:rPr lang="en-US" sz="5100" dirty="0">
                <a:solidFill>
                  <a:srgbClr val="FFC000"/>
                </a:solidFill>
                <a:latin typeface="Calibri" panose="020F0502020204030204" pitchFamily="34" charset="0"/>
                <a:cs typeface="Calibri" panose="020F0502020204030204" pitchFamily="34" charset="0"/>
              </a:rPr>
              <a:t>That beach could certainly accommodate </a:t>
            </a:r>
          </a:p>
          <a:p>
            <a:pPr algn="ctr"/>
            <a:r>
              <a:rPr lang="en-US" sz="5100" dirty="0">
                <a:solidFill>
                  <a:srgbClr val="FFC000"/>
                </a:solidFill>
                <a:latin typeface="Calibri" panose="020F0502020204030204" pitchFamily="34" charset="0"/>
                <a:cs typeface="Calibri" panose="020F0502020204030204" pitchFamily="34" charset="0"/>
              </a:rPr>
              <a:t>a huge number of people. And as we </a:t>
            </a:r>
          </a:p>
          <a:p>
            <a:pPr algn="ctr"/>
            <a:r>
              <a:rPr lang="en-US" sz="5100" dirty="0">
                <a:solidFill>
                  <a:srgbClr val="FFC000"/>
                </a:solidFill>
                <a:latin typeface="Calibri" panose="020F0502020204030204" pitchFamily="34" charset="0"/>
                <a:cs typeface="Calibri" panose="020F0502020204030204" pitchFamily="34" charset="0"/>
              </a:rPr>
              <a:t>can see, they can’t go anywhere. </a:t>
            </a:r>
            <a:endParaRPr lang="en-US" sz="5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6504569"/>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47501A-B7CC-401A-87F9-13B8316B5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99" y="80133"/>
            <a:ext cx="10287000" cy="6697731"/>
          </a:xfrm>
          <a:prstGeom prst="rect">
            <a:avLst/>
          </a:prstGeom>
        </p:spPr>
      </p:pic>
      <p:sp>
        <p:nvSpPr>
          <p:cNvPr id="4" name="TextBox 3">
            <a:extLst>
              <a:ext uri="{FF2B5EF4-FFF2-40B4-BE49-F238E27FC236}">
                <a16:creationId xmlns:a16="http://schemas.microsoft.com/office/drawing/2014/main" id="{AED7FE07-76AC-42DB-8049-F24CBF9F132B}"/>
              </a:ext>
            </a:extLst>
          </p:cNvPr>
          <p:cNvSpPr txBox="1"/>
          <p:nvPr/>
        </p:nvSpPr>
        <p:spPr>
          <a:xfrm rot="19462309">
            <a:off x="6114375" y="2418983"/>
            <a:ext cx="1360116" cy="369332"/>
          </a:xfrm>
          <a:prstGeom prst="rect">
            <a:avLst/>
          </a:prstGeom>
          <a:noFill/>
        </p:spPr>
        <p:txBody>
          <a:bodyPr wrap="none" rtlCol="0">
            <a:spAutoFit/>
          </a:bodyPr>
          <a:lstStyle/>
          <a:p>
            <a:r>
              <a:rPr lang="en-US" b="1" dirty="0">
                <a:solidFill>
                  <a:schemeClr val="accent3">
                    <a:lumMod val="20000"/>
                    <a:lumOff val="80000"/>
                  </a:schemeClr>
                </a:solidFill>
              </a:rPr>
              <a:t>Wadi </a:t>
            </a:r>
            <a:r>
              <a:rPr lang="en-US" b="1" dirty="0" err="1">
                <a:solidFill>
                  <a:schemeClr val="accent3">
                    <a:lumMod val="20000"/>
                    <a:lumOff val="80000"/>
                  </a:schemeClr>
                </a:solidFill>
              </a:rPr>
              <a:t>Watir</a:t>
            </a:r>
            <a:endParaRPr lang="en-US" b="1" dirty="0">
              <a:solidFill>
                <a:schemeClr val="accent3">
                  <a:lumMod val="20000"/>
                  <a:lumOff val="80000"/>
                </a:schemeClr>
              </a:solidFill>
            </a:endParaRPr>
          </a:p>
        </p:txBody>
      </p:sp>
      <p:sp>
        <p:nvSpPr>
          <p:cNvPr id="5" name="TextBox 4">
            <a:extLst>
              <a:ext uri="{FF2B5EF4-FFF2-40B4-BE49-F238E27FC236}">
                <a16:creationId xmlns:a16="http://schemas.microsoft.com/office/drawing/2014/main" id="{D0557DFB-588C-41A0-B92A-A7254C4A6CB0}"/>
              </a:ext>
            </a:extLst>
          </p:cNvPr>
          <p:cNvSpPr txBox="1"/>
          <p:nvPr/>
        </p:nvSpPr>
        <p:spPr>
          <a:xfrm>
            <a:off x="5150869" y="3428999"/>
            <a:ext cx="1890261" cy="369332"/>
          </a:xfrm>
          <a:prstGeom prst="rect">
            <a:avLst/>
          </a:prstGeom>
          <a:noFill/>
        </p:spPr>
        <p:txBody>
          <a:bodyPr wrap="none" rtlCol="0">
            <a:spAutoFit/>
          </a:bodyPr>
          <a:lstStyle/>
          <a:p>
            <a:r>
              <a:rPr lang="en-US" b="1" dirty="0"/>
              <a:t>Nuweiba Beach</a:t>
            </a:r>
          </a:p>
        </p:txBody>
      </p:sp>
    </p:spTree>
    <p:extLst>
      <p:ext uri="{BB962C8B-B14F-4D97-AF65-F5344CB8AC3E}">
        <p14:creationId xmlns:p14="http://schemas.microsoft.com/office/powerpoint/2010/main" val="61982874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381000" y="1074509"/>
            <a:ext cx="11430000" cy="4708981"/>
          </a:xfrm>
          <a:prstGeom prst="rect">
            <a:avLst/>
          </a:prstGeom>
          <a:noFill/>
        </p:spPr>
        <p:txBody>
          <a:bodyPr wrap="square" rtlCol="0">
            <a:spAutoFit/>
          </a:bodyPr>
          <a:lstStyle/>
          <a:p>
            <a:pPr algn="ctr"/>
            <a:r>
              <a:rPr lang="en-US" sz="6000" dirty="0">
                <a:solidFill>
                  <a:srgbClr val="FFC000"/>
                </a:solidFill>
                <a:latin typeface="Calibri" panose="020F0502020204030204" pitchFamily="34" charset="0"/>
                <a:cs typeface="Calibri" panose="020F0502020204030204" pitchFamily="34" charset="0"/>
              </a:rPr>
              <a:t>We know the rest of the story. Moses lifted up his staff over the sea and the waters parted. </a:t>
            </a:r>
          </a:p>
          <a:p>
            <a:pPr algn="ctr"/>
            <a:r>
              <a:rPr lang="en-US" sz="6000" dirty="0">
                <a:solidFill>
                  <a:srgbClr val="FFC000"/>
                </a:solidFill>
                <a:latin typeface="Calibri" panose="020F0502020204030204" pitchFamily="34" charset="0"/>
                <a:cs typeface="Calibri" panose="020F0502020204030204" pitchFamily="34" charset="0"/>
              </a:rPr>
              <a:t>This led to a </a:t>
            </a:r>
            <a:r>
              <a:rPr lang="en-US" sz="6000" i="1" dirty="0">
                <a:solidFill>
                  <a:srgbClr val="FFFF00"/>
                </a:solidFill>
                <a:latin typeface="Calibri" panose="020F0502020204030204" pitchFamily="34" charset="0"/>
                <a:cs typeface="Calibri" panose="020F0502020204030204" pitchFamily="34" charset="0"/>
              </a:rPr>
              <a:t>great miracle</a:t>
            </a:r>
            <a:r>
              <a:rPr lang="en-US" sz="6000" dirty="0">
                <a:solidFill>
                  <a:srgbClr val="FFC000"/>
                </a:solidFill>
                <a:latin typeface="Calibri" panose="020F0502020204030204" pitchFamily="34" charset="0"/>
                <a:cs typeface="Calibri" panose="020F0502020204030204" pitchFamily="34" charset="0"/>
              </a:rPr>
              <a:t>. </a:t>
            </a:r>
          </a:p>
          <a:p>
            <a:pPr algn="ctr"/>
            <a:r>
              <a:rPr lang="en-US" sz="6000" dirty="0">
                <a:solidFill>
                  <a:srgbClr val="FFC000"/>
                </a:solidFill>
                <a:latin typeface="Calibri" panose="020F0502020204030204" pitchFamily="34" charset="0"/>
                <a:cs typeface="Calibri" panose="020F0502020204030204" pitchFamily="34" charset="0"/>
              </a:rPr>
              <a:t>And an </a:t>
            </a:r>
            <a:r>
              <a:rPr lang="en-US" sz="6000" i="1" dirty="0">
                <a:solidFill>
                  <a:srgbClr val="FFFF00"/>
                </a:solidFill>
                <a:latin typeface="Calibri" panose="020F0502020204030204" pitchFamily="34" charset="0"/>
                <a:cs typeface="Calibri" panose="020F0502020204030204" pitchFamily="34" charset="0"/>
              </a:rPr>
              <a:t>awesome deliverance</a:t>
            </a:r>
            <a:r>
              <a:rPr lang="en-US" sz="6000" dirty="0">
                <a:solidFill>
                  <a:srgbClr val="FFC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78513988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6074EF-3043-4D04-B1D5-71F9F4A22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10"/>
            <a:ext cx="12191999" cy="6858815"/>
          </a:xfrm>
          <a:prstGeom prst="rect">
            <a:avLst/>
          </a:prstGeom>
        </p:spPr>
      </p:pic>
    </p:spTree>
    <p:extLst>
      <p:ext uri="{BB962C8B-B14F-4D97-AF65-F5344CB8AC3E}">
        <p14:creationId xmlns:p14="http://schemas.microsoft.com/office/powerpoint/2010/main" val="4028386841"/>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381000" y="151179"/>
            <a:ext cx="11430000" cy="6555641"/>
          </a:xfrm>
          <a:prstGeom prst="rect">
            <a:avLst/>
          </a:prstGeom>
          <a:noFill/>
        </p:spPr>
        <p:txBody>
          <a:bodyPr wrap="square" rtlCol="0">
            <a:spAutoFit/>
          </a:bodyPr>
          <a:lstStyle/>
          <a:p>
            <a:pPr algn="ctr"/>
            <a:r>
              <a:rPr lang="en-US" sz="6000" dirty="0">
                <a:solidFill>
                  <a:srgbClr val="FFC000"/>
                </a:solidFill>
                <a:latin typeface="Calibri" panose="020F0502020204030204" pitchFamily="34" charset="0"/>
                <a:cs typeface="Calibri" panose="020F0502020204030204" pitchFamily="34" charset="0"/>
              </a:rPr>
              <a:t>Even in this </a:t>
            </a:r>
            <a:r>
              <a:rPr lang="en-US" sz="6000" dirty="0">
                <a:solidFill>
                  <a:srgbClr val="FFFF00"/>
                </a:solidFill>
                <a:latin typeface="Calibri" panose="020F0502020204030204" pitchFamily="34" charset="0"/>
                <a:cs typeface="Calibri" panose="020F0502020204030204" pitchFamily="34" charset="0"/>
              </a:rPr>
              <a:t>strait place </a:t>
            </a:r>
            <a:r>
              <a:rPr lang="en-US" sz="6000" dirty="0">
                <a:solidFill>
                  <a:srgbClr val="FFC000"/>
                </a:solidFill>
                <a:latin typeface="Calibri" panose="020F0502020204030204" pitchFamily="34" charset="0"/>
                <a:cs typeface="Calibri" panose="020F0502020204030204" pitchFamily="34" charset="0"/>
              </a:rPr>
              <a:t>and </a:t>
            </a:r>
          </a:p>
          <a:p>
            <a:pPr algn="ctr"/>
            <a:r>
              <a:rPr lang="en-US" sz="6000" dirty="0">
                <a:solidFill>
                  <a:srgbClr val="FFC000"/>
                </a:solidFill>
                <a:latin typeface="Calibri" panose="020F0502020204030204" pitchFamily="34" charset="0"/>
                <a:cs typeface="Calibri" panose="020F0502020204030204" pitchFamily="34" charset="0"/>
              </a:rPr>
              <a:t>in this </a:t>
            </a:r>
            <a:r>
              <a:rPr lang="en-US" sz="6000" dirty="0">
                <a:solidFill>
                  <a:srgbClr val="FFFF00"/>
                </a:solidFill>
                <a:latin typeface="Calibri" panose="020F0502020204030204" pitchFamily="34" charset="0"/>
                <a:cs typeface="Calibri" panose="020F0502020204030204" pitchFamily="34" charset="0"/>
              </a:rPr>
              <a:t>great tribulation </a:t>
            </a:r>
            <a:r>
              <a:rPr lang="en-US" sz="6000" dirty="0">
                <a:solidFill>
                  <a:srgbClr val="FFC000"/>
                </a:solidFill>
                <a:latin typeface="Calibri" panose="020F0502020204030204" pitchFamily="34" charset="0"/>
                <a:cs typeface="Calibri" panose="020F0502020204030204" pitchFamily="34" charset="0"/>
              </a:rPr>
              <a:t>God’s covenant people were said to </a:t>
            </a:r>
          </a:p>
          <a:p>
            <a:pPr algn="ctr"/>
            <a:r>
              <a:rPr lang="en-US" sz="6000" dirty="0">
                <a:solidFill>
                  <a:srgbClr val="FFC000"/>
                </a:solidFill>
                <a:latin typeface="Calibri" panose="020F0502020204030204" pitchFamily="34" charset="0"/>
                <a:cs typeface="Calibri" panose="020F0502020204030204" pitchFamily="34" charset="0"/>
              </a:rPr>
              <a:t>be </a:t>
            </a:r>
            <a:r>
              <a:rPr lang="en-US" sz="6000" b="1" i="1" dirty="0">
                <a:solidFill>
                  <a:srgbClr val="FFFF00"/>
                </a:solidFill>
                <a:latin typeface="Calibri" panose="020F0502020204030204" pitchFamily="34" charset="0"/>
                <a:cs typeface="Calibri" panose="020F0502020204030204" pitchFamily="34" charset="0"/>
              </a:rPr>
              <a:t>lifted</a:t>
            </a:r>
            <a:r>
              <a:rPr lang="en-US" sz="6000" dirty="0">
                <a:solidFill>
                  <a:srgbClr val="FFC000"/>
                </a:solidFill>
                <a:latin typeface="Calibri" panose="020F0502020204030204" pitchFamily="34" charset="0"/>
                <a:cs typeface="Calibri" panose="020F0502020204030204" pitchFamily="34" charset="0"/>
              </a:rPr>
              <a:t> </a:t>
            </a:r>
            <a:r>
              <a:rPr lang="en-US" sz="6000" b="1" dirty="0">
                <a:solidFill>
                  <a:srgbClr val="FFFF00"/>
                </a:solidFill>
                <a:latin typeface="Calibri" panose="020F0502020204030204" pitchFamily="34" charset="0"/>
                <a:cs typeface="Calibri" panose="020F0502020204030204" pitchFamily="34" charset="0"/>
              </a:rPr>
              <a:t>up</a:t>
            </a:r>
            <a:r>
              <a:rPr lang="en-US" sz="6000" dirty="0">
                <a:solidFill>
                  <a:srgbClr val="FFC000"/>
                </a:solidFill>
                <a:latin typeface="Calibri" panose="020F0502020204030204" pitchFamily="34" charset="0"/>
                <a:cs typeface="Calibri" panose="020F0502020204030204" pitchFamily="34" charset="0"/>
              </a:rPr>
              <a:t> </a:t>
            </a:r>
            <a:r>
              <a:rPr lang="en-US" sz="6000" b="1" i="1" dirty="0">
                <a:solidFill>
                  <a:srgbClr val="FFFF00"/>
                </a:solidFill>
                <a:latin typeface="Calibri" panose="020F0502020204030204" pitchFamily="34" charset="0"/>
                <a:cs typeface="Calibri" panose="020F0502020204030204" pitchFamily="34" charset="0"/>
              </a:rPr>
              <a:t>on eagle’s wings</a:t>
            </a:r>
            <a:r>
              <a:rPr lang="en-US" sz="6000" dirty="0">
                <a:solidFill>
                  <a:srgbClr val="FFC000"/>
                </a:solidFill>
                <a:latin typeface="Calibri" panose="020F0502020204030204" pitchFamily="34" charset="0"/>
                <a:cs typeface="Calibri" panose="020F0502020204030204" pitchFamily="34" charset="0"/>
              </a:rPr>
              <a:t>.</a:t>
            </a:r>
          </a:p>
          <a:p>
            <a:pPr algn="ctr"/>
            <a:r>
              <a:rPr lang="en-US" sz="6000" dirty="0">
                <a:solidFill>
                  <a:srgbClr val="FFC000"/>
                </a:solidFill>
                <a:latin typeface="Calibri" panose="020F0502020204030204" pitchFamily="34" charset="0"/>
                <a:cs typeface="Calibri" panose="020F0502020204030204" pitchFamily="34" charset="0"/>
              </a:rPr>
              <a:t>So then; </a:t>
            </a:r>
          </a:p>
          <a:p>
            <a:pPr algn="ctr"/>
            <a:r>
              <a:rPr lang="en-US" sz="6000" dirty="0">
                <a:solidFill>
                  <a:srgbClr val="FFC000"/>
                </a:solidFill>
                <a:latin typeface="Calibri" panose="020F0502020204030204" pitchFamily="34" charset="0"/>
                <a:cs typeface="Calibri" panose="020F0502020204030204" pitchFamily="34" charset="0"/>
              </a:rPr>
              <a:t>Is it possible that the God  </a:t>
            </a:r>
          </a:p>
          <a:p>
            <a:pPr algn="ctr"/>
            <a:r>
              <a:rPr lang="en-US" sz="6000" dirty="0">
                <a:solidFill>
                  <a:srgbClr val="FFC000"/>
                </a:solidFill>
                <a:latin typeface="Calibri" panose="020F0502020204030204" pitchFamily="34" charset="0"/>
                <a:cs typeface="Calibri" panose="020F0502020204030204" pitchFamily="34" charset="0"/>
              </a:rPr>
              <a:t>of Israel will do this again?  </a:t>
            </a:r>
            <a:endParaRPr lang="en-US" sz="6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648833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0EA640-488D-47C7-A14F-60CAE4C9B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1752600"/>
            <a:ext cx="6553200" cy="4957966"/>
          </a:xfrm>
          <a:prstGeom prst="rect">
            <a:avLst/>
          </a:prstGeom>
        </p:spPr>
      </p:pic>
      <p:pic>
        <p:nvPicPr>
          <p:cNvPr id="7" name="Picture 6">
            <a:extLst>
              <a:ext uri="{FF2B5EF4-FFF2-40B4-BE49-F238E27FC236}">
                <a16:creationId xmlns:a16="http://schemas.microsoft.com/office/drawing/2014/main" id="{A66DA6F1-3A48-4639-8016-09971FF7A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28599"/>
            <a:ext cx="5105400" cy="6481967"/>
          </a:xfrm>
          <a:prstGeom prst="rect">
            <a:avLst/>
          </a:prstGeom>
        </p:spPr>
      </p:pic>
      <p:sp>
        <p:nvSpPr>
          <p:cNvPr id="8" name="TextBox 7">
            <a:extLst>
              <a:ext uri="{FF2B5EF4-FFF2-40B4-BE49-F238E27FC236}">
                <a16:creationId xmlns:a16="http://schemas.microsoft.com/office/drawing/2014/main" id="{5336954A-EAA6-46CB-8AAA-410C750D2D47}"/>
              </a:ext>
            </a:extLst>
          </p:cNvPr>
          <p:cNvSpPr txBox="1"/>
          <p:nvPr/>
        </p:nvSpPr>
        <p:spPr>
          <a:xfrm>
            <a:off x="5486400" y="228599"/>
            <a:ext cx="6553200" cy="1569660"/>
          </a:xfrm>
          <a:prstGeom prst="rect">
            <a:avLst/>
          </a:prstGeom>
          <a:noFill/>
        </p:spPr>
        <p:txBody>
          <a:bodyPr wrap="square" rtlCol="0">
            <a:spAutoFit/>
          </a:bodyPr>
          <a:lstStyle/>
          <a:p>
            <a:pPr algn="ctr"/>
            <a:r>
              <a:rPr lang="en-US" sz="4800" b="1" dirty="0">
                <a:solidFill>
                  <a:srgbClr val="FFFF00"/>
                </a:solidFill>
              </a:rPr>
              <a:t>The First Exodus </a:t>
            </a:r>
          </a:p>
          <a:p>
            <a:pPr algn="ctr"/>
            <a:r>
              <a:rPr lang="en-US" sz="4800" b="1" dirty="0">
                <a:solidFill>
                  <a:srgbClr val="FFFF00"/>
                </a:solidFill>
              </a:rPr>
              <a:t>- from Egypt</a:t>
            </a:r>
          </a:p>
        </p:txBody>
      </p:sp>
    </p:spTree>
    <p:extLst>
      <p:ext uri="{BB962C8B-B14F-4D97-AF65-F5344CB8AC3E}">
        <p14:creationId xmlns:p14="http://schemas.microsoft.com/office/powerpoint/2010/main" val="578348883"/>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328767"/>
            <a:ext cx="114300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dirty="0">
                <a:solidFill>
                  <a:srgbClr val="FFC000"/>
                </a:solidFill>
              </a:rPr>
              <a:t>The prophet Jeremiah does in fact speak about this </a:t>
            </a:r>
            <a:r>
              <a:rPr lang="en-US" altLang="en-US" sz="4400" b="1" i="1" dirty="0">
                <a:solidFill>
                  <a:srgbClr val="FFFF00"/>
                </a:solidFill>
              </a:rPr>
              <a:t>Second Exodus</a:t>
            </a:r>
            <a:r>
              <a:rPr lang="en-US" altLang="en-US" sz="4400" dirty="0">
                <a:solidFill>
                  <a:srgbClr val="FFC000"/>
                </a:solidFill>
              </a:rPr>
              <a:t>. It seems that there will be an epic regathering of all of God’s scattered and called out people. His </a:t>
            </a:r>
            <a:r>
              <a:rPr lang="en-US" altLang="en-US" sz="4400" b="1" i="1" dirty="0" err="1">
                <a:solidFill>
                  <a:srgbClr val="FFFF00"/>
                </a:solidFill>
              </a:rPr>
              <a:t>Ekklesia</a:t>
            </a:r>
            <a:r>
              <a:rPr lang="en-US" altLang="en-US" sz="4400" b="1" i="1" dirty="0">
                <a:solidFill>
                  <a:srgbClr val="FFFF00"/>
                </a:solidFill>
              </a:rPr>
              <a:t>, His Elect</a:t>
            </a:r>
            <a:r>
              <a:rPr lang="en-US" altLang="en-US" sz="4400" dirty="0">
                <a:solidFill>
                  <a:srgbClr val="FFC000"/>
                </a:solidFill>
              </a:rPr>
              <a:t>  will come together from out of all the nations as this age comes towards its appointed consummation. Jeremiah tells us that this massive regathering </a:t>
            </a:r>
            <a:r>
              <a:rPr lang="en-US" altLang="en-US" sz="4400" i="1" dirty="0">
                <a:solidFill>
                  <a:srgbClr val="FFFF00"/>
                </a:solidFill>
              </a:rPr>
              <a:t>will eclipse the former exodus</a:t>
            </a:r>
            <a:r>
              <a:rPr lang="en-US" altLang="en-US" sz="4400" i="1" dirty="0">
                <a:solidFill>
                  <a:srgbClr val="FFC000"/>
                </a:solidFill>
              </a:rPr>
              <a:t> </a:t>
            </a:r>
            <a:r>
              <a:rPr lang="en-US" altLang="en-US" sz="4400" dirty="0">
                <a:solidFill>
                  <a:srgbClr val="FFC000"/>
                </a:solidFill>
              </a:rPr>
              <a:t>when the children of Israel came out of Egypt under Moses.</a:t>
            </a:r>
          </a:p>
        </p:txBody>
      </p:sp>
    </p:spTree>
    <p:extLst>
      <p:ext uri="{BB962C8B-B14F-4D97-AF65-F5344CB8AC3E}">
        <p14:creationId xmlns:p14="http://schemas.microsoft.com/office/powerpoint/2010/main" val="192098420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B710A2-1A1B-4915-9A81-3D6A0205A92D}"/>
              </a:ext>
            </a:extLst>
          </p:cNvPr>
          <p:cNvSpPr txBox="1"/>
          <p:nvPr/>
        </p:nvSpPr>
        <p:spPr>
          <a:xfrm>
            <a:off x="3505200" y="166568"/>
            <a:ext cx="8686800" cy="4524315"/>
          </a:xfrm>
          <a:prstGeom prst="rect">
            <a:avLst/>
          </a:prstGeom>
          <a:noFill/>
        </p:spPr>
        <p:txBody>
          <a:bodyPr wrap="square" rtlCol="0">
            <a:spAutoFit/>
          </a:bodyPr>
          <a:lstStyle/>
          <a:p>
            <a:r>
              <a:rPr lang="en-US" sz="3600" b="1" dirty="0">
                <a:solidFill>
                  <a:schemeClr val="bg1"/>
                </a:solidFill>
              </a:rPr>
              <a:t>Jeremiah 16</a:t>
            </a:r>
          </a:p>
          <a:p>
            <a:r>
              <a:rPr lang="en-US" sz="3600" i="1" dirty="0">
                <a:solidFill>
                  <a:srgbClr val="FFC000"/>
                </a:solidFill>
              </a:rPr>
              <a:t>14) “Therefore behold, days are coming,” declares the LORD, </a:t>
            </a:r>
            <a:r>
              <a:rPr lang="en-US" sz="3600" b="1" i="1" dirty="0">
                <a:solidFill>
                  <a:srgbClr val="FFC000"/>
                </a:solidFill>
              </a:rPr>
              <a:t>“when it will no longer be said, </a:t>
            </a:r>
          </a:p>
          <a:p>
            <a:r>
              <a:rPr lang="en-US" sz="3600" i="1" dirty="0">
                <a:solidFill>
                  <a:schemeClr val="bg1"/>
                </a:solidFill>
              </a:rPr>
              <a:t>‘</a:t>
            </a:r>
            <a:r>
              <a:rPr lang="en-US" sz="3600" i="1" dirty="0">
                <a:solidFill>
                  <a:srgbClr val="FFFF00"/>
                </a:solidFill>
              </a:rPr>
              <a:t>As the LORD lives, who brought up the sons of Israel out of the land of Egypt,’</a:t>
            </a:r>
            <a:endParaRPr lang="en-US" sz="3600" dirty="0">
              <a:solidFill>
                <a:srgbClr val="FFFF00"/>
              </a:solidFill>
            </a:endParaRPr>
          </a:p>
          <a:p>
            <a:r>
              <a:rPr lang="en-US" sz="3600" i="1" dirty="0">
                <a:solidFill>
                  <a:srgbClr val="FFC000"/>
                </a:solidFill>
              </a:rPr>
              <a:t>15) </a:t>
            </a:r>
            <a:r>
              <a:rPr lang="en-US" sz="3600" b="1" i="1" dirty="0">
                <a:solidFill>
                  <a:srgbClr val="FFC000"/>
                </a:solidFill>
              </a:rPr>
              <a:t>but,</a:t>
            </a:r>
            <a:r>
              <a:rPr lang="en-US" sz="3600" i="1" dirty="0">
                <a:solidFill>
                  <a:srgbClr val="FFC000"/>
                </a:solidFill>
              </a:rPr>
              <a:t> </a:t>
            </a:r>
            <a:r>
              <a:rPr lang="en-US" sz="3600" b="1" i="1" dirty="0">
                <a:solidFill>
                  <a:srgbClr val="FFFF00"/>
                </a:solidFill>
              </a:rPr>
              <a:t>As the LORD lives, who brought up the sons of Israel from</a:t>
            </a:r>
            <a:endParaRPr lang="en-US" i="1" dirty="0">
              <a:solidFill>
                <a:srgbClr val="FFFF00"/>
              </a:solidFill>
            </a:endParaRPr>
          </a:p>
        </p:txBody>
      </p:sp>
      <p:pic>
        <p:nvPicPr>
          <p:cNvPr id="5" name="Picture 4">
            <a:extLst>
              <a:ext uri="{FF2B5EF4-FFF2-40B4-BE49-F238E27FC236}">
                <a16:creationId xmlns:a16="http://schemas.microsoft.com/office/drawing/2014/main" id="{98000F54-8DCA-4F74-B2E2-D033806B1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166568"/>
            <a:ext cx="3200401" cy="4422373"/>
          </a:xfrm>
          <a:prstGeom prst="rect">
            <a:avLst/>
          </a:prstGeom>
        </p:spPr>
      </p:pic>
      <p:sp>
        <p:nvSpPr>
          <p:cNvPr id="6" name="TextBox 5">
            <a:extLst>
              <a:ext uri="{FF2B5EF4-FFF2-40B4-BE49-F238E27FC236}">
                <a16:creationId xmlns:a16="http://schemas.microsoft.com/office/drawing/2014/main" id="{DC106A6B-C95A-41EA-8873-F9CF4329D206}"/>
              </a:ext>
            </a:extLst>
          </p:cNvPr>
          <p:cNvSpPr txBox="1"/>
          <p:nvPr/>
        </p:nvSpPr>
        <p:spPr>
          <a:xfrm>
            <a:off x="152399" y="4588941"/>
            <a:ext cx="11582401" cy="1754326"/>
          </a:xfrm>
          <a:prstGeom prst="rect">
            <a:avLst/>
          </a:prstGeom>
          <a:noFill/>
        </p:spPr>
        <p:txBody>
          <a:bodyPr wrap="square" rtlCol="0">
            <a:spAutoFit/>
          </a:bodyPr>
          <a:lstStyle/>
          <a:p>
            <a:pPr algn="ctr"/>
            <a:r>
              <a:rPr lang="en-US" sz="3600" b="1" i="1" dirty="0">
                <a:solidFill>
                  <a:srgbClr val="FFFF00"/>
                </a:solidFill>
              </a:rPr>
              <a:t>the land of the north and from all the countries where He had banished them.’ </a:t>
            </a:r>
            <a:r>
              <a:rPr lang="en-US" sz="3600" i="1" dirty="0">
                <a:solidFill>
                  <a:srgbClr val="FFC000"/>
                </a:solidFill>
              </a:rPr>
              <a:t>For I will restore </a:t>
            </a:r>
          </a:p>
          <a:p>
            <a:pPr algn="ctr"/>
            <a:r>
              <a:rPr lang="en-US" sz="3600" i="1" dirty="0">
                <a:solidFill>
                  <a:srgbClr val="FFC000"/>
                </a:solidFill>
              </a:rPr>
              <a:t>them to their own land which I gave to their fathers.”</a:t>
            </a:r>
            <a:endParaRPr lang="en-US" sz="3600" dirty="0">
              <a:solidFill>
                <a:srgbClr val="FFC000"/>
              </a:solidFill>
            </a:endParaRPr>
          </a:p>
        </p:txBody>
      </p:sp>
    </p:spTree>
    <p:extLst>
      <p:ext uri="{BB962C8B-B14F-4D97-AF65-F5344CB8AC3E}">
        <p14:creationId xmlns:p14="http://schemas.microsoft.com/office/powerpoint/2010/main" val="257006142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574988"/>
            <a:ext cx="11430000" cy="570802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200" dirty="0">
                <a:solidFill>
                  <a:srgbClr val="FFC000"/>
                </a:solidFill>
              </a:rPr>
              <a:t>There are twin references in </a:t>
            </a:r>
            <a:r>
              <a:rPr lang="en-US" altLang="en-US" sz="5200" dirty="0">
                <a:solidFill>
                  <a:schemeClr val="accent3">
                    <a:lumMod val="20000"/>
                    <a:lumOff val="80000"/>
                  </a:schemeClr>
                </a:solidFill>
              </a:rPr>
              <a:t>Revelation 12:6 and 12:14 </a:t>
            </a:r>
            <a:r>
              <a:rPr lang="en-US" altLang="en-US" sz="5200" dirty="0">
                <a:solidFill>
                  <a:srgbClr val="FFC000"/>
                </a:solidFill>
              </a:rPr>
              <a:t>to the </a:t>
            </a:r>
            <a:r>
              <a:rPr lang="en-US" altLang="en-US" sz="5200" i="1" dirty="0">
                <a:solidFill>
                  <a:srgbClr val="FFFF00"/>
                </a:solidFill>
              </a:rPr>
              <a:t>woman with the crown of 12 stars</a:t>
            </a:r>
            <a:r>
              <a:rPr lang="en-US" altLang="en-US" sz="5200" dirty="0">
                <a:solidFill>
                  <a:srgbClr val="FFC000"/>
                </a:solidFill>
              </a:rPr>
              <a:t> and </a:t>
            </a:r>
            <a:r>
              <a:rPr lang="en-US" altLang="en-US" sz="5200" i="1" dirty="0">
                <a:solidFill>
                  <a:srgbClr val="FFFF00"/>
                </a:solidFill>
              </a:rPr>
              <a:t>clothed with the sun </a:t>
            </a:r>
            <a:r>
              <a:rPr lang="en-US" altLang="en-US" sz="5200" dirty="0">
                <a:solidFill>
                  <a:srgbClr val="FFC000"/>
                </a:solidFill>
              </a:rPr>
              <a:t>in the glory of the Father. She is given the </a:t>
            </a:r>
            <a:r>
              <a:rPr lang="en-US" altLang="en-US" sz="5200" b="1" i="1" dirty="0">
                <a:solidFill>
                  <a:srgbClr val="FFFF00"/>
                </a:solidFill>
              </a:rPr>
              <a:t>wings of a great eagle</a:t>
            </a:r>
            <a:r>
              <a:rPr lang="en-US" altLang="en-US" sz="5200" dirty="0">
                <a:solidFill>
                  <a:srgbClr val="FFC000"/>
                </a:solidFill>
              </a:rPr>
              <a:t> where she flies off to </a:t>
            </a:r>
            <a:r>
              <a:rPr lang="en-US" altLang="en-US" sz="5200" b="1" i="1" dirty="0">
                <a:solidFill>
                  <a:srgbClr val="FFFF00"/>
                </a:solidFill>
              </a:rPr>
              <a:t>“her place”</a:t>
            </a:r>
            <a:r>
              <a:rPr lang="en-US" altLang="en-US" sz="5200" dirty="0">
                <a:solidFill>
                  <a:srgbClr val="FFC000"/>
                </a:solidFill>
              </a:rPr>
              <a:t>. Is this another reference to this</a:t>
            </a:r>
            <a:r>
              <a:rPr lang="en-US" altLang="en-US" sz="5200" b="1" i="1" dirty="0">
                <a:solidFill>
                  <a:srgbClr val="FFFF00"/>
                </a:solidFill>
              </a:rPr>
              <a:t> second exodus</a:t>
            </a:r>
            <a:r>
              <a:rPr lang="en-US" altLang="en-US" sz="5200" b="1" i="1" dirty="0">
                <a:solidFill>
                  <a:srgbClr val="FFC000"/>
                </a:solidFill>
              </a:rPr>
              <a:t>?</a:t>
            </a:r>
            <a:r>
              <a:rPr lang="en-US" altLang="en-US" sz="5200" dirty="0">
                <a:solidFill>
                  <a:srgbClr val="FFC000"/>
                </a:solidFill>
              </a:rPr>
              <a:t> </a:t>
            </a:r>
            <a:endParaRPr lang="en-US" altLang="en-US" sz="5200" dirty="0">
              <a:solidFill>
                <a:schemeClr val="bg1"/>
              </a:solidFill>
            </a:endParaRPr>
          </a:p>
        </p:txBody>
      </p:sp>
    </p:spTree>
    <p:extLst>
      <p:ext uri="{BB962C8B-B14F-4D97-AF65-F5344CB8AC3E}">
        <p14:creationId xmlns:p14="http://schemas.microsoft.com/office/powerpoint/2010/main" val="23004271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7ADD1-FF50-43FF-AD59-BBCF44588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14559"/>
            <a:ext cx="8686799" cy="6688070"/>
          </a:xfrm>
          <a:prstGeom prst="rect">
            <a:avLst/>
          </a:prstGeom>
        </p:spPr>
      </p:pic>
    </p:spTree>
    <p:extLst>
      <p:ext uri="{BB962C8B-B14F-4D97-AF65-F5344CB8AC3E}">
        <p14:creationId xmlns:p14="http://schemas.microsoft.com/office/powerpoint/2010/main" val="107370160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544210"/>
            <a:ext cx="11430000" cy="57695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600" dirty="0">
                <a:solidFill>
                  <a:srgbClr val="FFC000"/>
                </a:solidFill>
              </a:rPr>
              <a:t>The first reference to the flight and exile of the woman is here in </a:t>
            </a:r>
            <a:r>
              <a:rPr lang="en-US" altLang="en-US" sz="4600" dirty="0">
                <a:solidFill>
                  <a:schemeClr val="accent3">
                    <a:lumMod val="20000"/>
                    <a:lumOff val="80000"/>
                  </a:schemeClr>
                </a:solidFill>
              </a:rPr>
              <a:t>Revelation 12:6</a:t>
            </a:r>
            <a:r>
              <a:rPr lang="en-US" altLang="en-US" sz="4600" dirty="0">
                <a:solidFill>
                  <a:srgbClr val="FFC000"/>
                </a:solidFill>
              </a:rPr>
              <a:t>. The </a:t>
            </a:r>
            <a:r>
              <a:rPr lang="en-US" altLang="en-US" sz="4600" i="1" dirty="0">
                <a:solidFill>
                  <a:srgbClr val="FFFF00"/>
                </a:solidFill>
              </a:rPr>
              <a:t>woman in travail is </a:t>
            </a:r>
            <a:r>
              <a:rPr lang="en-US" altLang="en-US" sz="4600" b="1" i="1" dirty="0">
                <a:solidFill>
                  <a:srgbClr val="FFFF00"/>
                </a:solidFill>
              </a:rPr>
              <a:t>fleeing</a:t>
            </a:r>
            <a:r>
              <a:rPr lang="en-US" altLang="en-US" sz="4600" i="1" dirty="0">
                <a:solidFill>
                  <a:srgbClr val="FFFF00"/>
                </a:solidFill>
              </a:rPr>
              <a:t>. </a:t>
            </a:r>
            <a:r>
              <a:rPr lang="en-US" altLang="en-US" sz="4600" i="1" dirty="0">
                <a:solidFill>
                  <a:srgbClr val="FFC000"/>
                </a:solidFill>
              </a:rPr>
              <a:t>T</a:t>
            </a:r>
            <a:r>
              <a:rPr lang="en-US" altLang="en-US" sz="4600" dirty="0">
                <a:solidFill>
                  <a:srgbClr val="FFC000"/>
                </a:solidFill>
              </a:rPr>
              <a:t>he time period here is very definitely the </a:t>
            </a:r>
            <a:r>
              <a:rPr lang="en-US" altLang="en-US" sz="4600" b="1" i="1" dirty="0">
                <a:solidFill>
                  <a:srgbClr val="FFFF00"/>
                </a:solidFill>
              </a:rPr>
              <a:t>Great Tribulation </a:t>
            </a:r>
            <a:r>
              <a:rPr lang="en-US" altLang="en-US" sz="4600" dirty="0">
                <a:solidFill>
                  <a:srgbClr val="FFC000"/>
                </a:solidFill>
              </a:rPr>
              <a:t>period. She is given the </a:t>
            </a:r>
            <a:r>
              <a:rPr lang="en-US" altLang="en-US" sz="4600" b="1" i="1" dirty="0">
                <a:solidFill>
                  <a:srgbClr val="FFFF00"/>
                </a:solidFill>
              </a:rPr>
              <a:t>wings of a great eagle</a:t>
            </a:r>
            <a:r>
              <a:rPr lang="en-US" altLang="en-US" sz="4600" dirty="0">
                <a:solidFill>
                  <a:srgbClr val="FFC000"/>
                </a:solidFill>
              </a:rPr>
              <a:t>. By her own choice she flies off to </a:t>
            </a:r>
            <a:r>
              <a:rPr lang="en-US" altLang="en-US" sz="4600" b="1" i="1" dirty="0">
                <a:solidFill>
                  <a:srgbClr val="FFFF00"/>
                </a:solidFill>
              </a:rPr>
              <a:t>“a place prepared of God”</a:t>
            </a:r>
            <a:r>
              <a:rPr lang="en-US" altLang="en-US" sz="4600" i="1" dirty="0">
                <a:solidFill>
                  <a:srgbClr val="FFFF00"/>
                </a:solidFill>
              </a:rPr>
              <a:t> </a:t>
            </a:r>
            <a:r>
              <a:rPr lang="en-US" altLang="en-US" sz="4600" dirty="0">
                <a:solidFill>
                  <a:srgbClr val="FFC000"/>
                </a:solidFill>
              </a:rPr>
              <a:t>where </a:t>
            </a:r>
            <a:r>
              <a:rPr lang="en-US" altLang="en-US" sz="4600" b="1" i="1" dirty="0">
                <a:solidFill>
                  <a:srgbClr val="FFFF00"/>
                </a:solidFill>
              </a:rPr>
              <a:t>“they feed her there” </a:t>
            </a:r>
            <a:r>
              <a:rPr lang="en-US" altLang="en-US" sz="4600" dirty="0">
                <a:solidFill>
                  <a:srgbClr val="FFC000"/>
                </a:solidFill>
              </a:rPr>
              <a:t>during the </a:t>
            </a:r>
            <a:r>
              <a:rPr lang="en-US" altLang="en-US" sz="4600" b="1" i="1" dirty="0">
                <a:solidFill>
                  <a:srgbClr val="FFFF00"/>
                </a:solidFill>
              </a:rPr>
              <a:t>1260 days</a:t>
            </a:r>
            <a:r>
              <a:rPr lang="en-US" altLang="en-US" sz="4600" dirty="0">
                <a:solidFill>
                  <a:srgbClr val="FFC000"/>
                </a:solidFill>
              </a:rPr>
              <a:t> of the </a:t>
            </a:r>
            <a:r>
              <a:rPr lang="en-US" altLang="en-US" sz="4600" b="1" i="1" dirty="0">
                <a:solidFill>
                  <a:srgbClr val="FFFF00"/>
                </a:solidFill>
              </a:rPr>
              <a:t>Great Tribulation Period</a:t>
            </a:r>
            <a:r>
              <a:rPr lang="en-US" altLang="en-US" sz="4600" dirty="0">
                <a:solidFill>
                  <a:srgbClr val="FFC000"/>
                </a:solidFill>
              </a:rPr>
              <a:t>. </a:t>
            </a:r>
          </a:p>
        </p:txBody>
      </p:sp>
    </p:spTree>
    <p:extLst>
      <p:ext uri="{BB962C8B-B14F-4D97-AF65-F5344CB8AC3E}">
        <p14:creationId xmlns:p14="http://schemas.microsoft.com/office/powerpoint/2010/main" val="1864438861"/>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040702" y="635943"/>
            <a:ext cx="6998898" cy="5509200"/>
          </a:xfrm>
          <a:prstGeom prst="rect">
            <a:avLst/>
          </a:prstGeom>
          <a:noFill/>
          <a:ln>
            <a:solidFill>
              <a:srgbClr val="C00000"/>
            </a:solidFill>
          </a:ln>
        </p:spPr>
        <p:txBody>
          <a:bodyPr wrap="square" rtlCol="0">
            <a:spAutoFit/>
          </a:bodyPr>
          <a:lstStyle/>
          <a:p>
            <a:pPr algn="ctr"/>
            <a:r>
              <a:rPr lang="en-US" sz="4000" b="1" dirty="0">
                <a:solidFill>
                  <a:schemeClr val="bg1"/>
                </a:solidFill>
              </a:rPr>
              <a:t>Revelation 12:6 </a:t>
            </a:r>
            <a:r>
              <a:rPr lang="en-US" sz="4000" dirty="0">
                <a:solidFill>
                  <a:schemeClr val="bg1"/>
                </a:solidFill>
              </a:rPr>
              <a:t>(KJV)</a:t>
            </a:r>
            <a:r>
              <a:rPr lang="en-US" sz="4400" dirty="0">
                <a:solidFill>
                  <a:srgbClr val="FFC000"/>
                </a:solidFill>
              </a:rPr>
              <a:t> </a:t>
            </a:r>
          </a:p>
          <a:p>
            <a:pPr algn="ctr"/>
            <a:r>
              <a:rPr lang="en-US" sz="4400" dirty="0">
                <a:solidFill>
                  <a:srgbClr val="FFC000"/>
                </a:solidFill>
              </a:rPr>
              <a:t>And the woman </a:t>
            </a:r>
            <a:r>
              <a:rPr lang="en-US" sz="4400" dirty="0">
                <a:solidFill>
                  <a:srgbClr val="FFFF00"/>
                </a:solidFill>
              </a:rPr>
              <a:t>fled</a:t>
            </a:r>
            <a:r>
              <a:rPr lang="en-US" sz="4400" dirty="0">
                <a:solidFill>
                  <a:srgbClr val="FFC000"/>
                </a:solidFill>
              </a:rPr>
              <a:t> into </a:t>
            </a:r>
            <a:r>
              <a:rPr lang="en-US" sz="4400" dirty="0">
                <a:solidFill>
                  <a:srgbClr val="FFFF00"/>
                </a:solidFill>
              </a:rPr>
              <a:t>the wilderness</a:t>
            </a:r>
            <a:r>
              <a:rPr lang="en-US" sz="4400" dirty="0">
                <a:solidFill>
                  <a:srgbClr val="FFC000"/>
                </a:solidFill>
              </a:rPr>
              <a:t>, where she hath </a:t>
            </a:r>
            <a:r>
              <a:rPr lang="en-US" sz="4400" dirty="0">
                <a:solidFill>
                  <a:srgbClr val="FFFF00"/>
                </a:solidFill>
              </a:rPr>
              <a:t>a place prepared of God</a:t>
            </a:r>
            <a:r>
              <a:rPr lang="en-US" sz="4400" dirty="0">
                <a:solidFill>
                  <a:srgbClr val="FFC000"/>
                </a:solidFill>
              </a:rPr>
              <a:t>, that </a:t>
            </a:r>
            <a:r>
              <a:rPr lang="en-US" sz="4400" dirty="0">
                <a:solidFill>
                  <a:srgbClr val="FFFF00"/>
                </a:solidFill>
              </a:rPr>
              <a:t>they should feed her</a:t>
            </a:r>
            <a:r>
              <a:rPr lang="en-US" sz="4400" dirty="0">
                <a:solidFill>
                  <a:srgbClr val="FFC000"/>
                </a:solidFill>
              </a:rPr>
              <a:t> there </a:t>
            </a:r>
            <a:r>
              <a:rPr lang="en-US" sz="4400" b="1" dirty="0">
                <a:solidFill>
                  <a:srgbClr val="FFFF00"/>
                </a:solidFill>
              </a:rPr>
              <a:t>a thousand two hundred </a:t>
            </a:r>
            <a:r>
              <a:rPr lang="en-US" sz="4400" b="1" i="1" dirty="0">
                <a:solidFill>
                  <a:srgbClr val="FFFF00"/>
                </a:solidFill>
              </a:rPr>
              <a:t>and</a:t>
            </a:r>
            <a:r>
              <a:rPr lang="en-US" sz="4400" b="1" dirty="0">
                <a:solidFill>
                  <a:srgbClr val="FFFF00"/>
                </a:solidFill>
              </a:rPr>
              <a:t> threescore (1260) days.</a:t>
            </a:r>
            <a:endParaRPr lang="en-US" sz="4200" b="1" dirty="0">
              <a:solidFill>
                <a:srgbClr val="FFFF00"/>
              </a:solidFill>
            </a:endParaRPr>
          </a:p>
        </p:txBody>
      </p:sp>
      <p:pic>
        <p:nvPicPr>
          <p:cNvPr id="4" name="Picture 3">
            <a:extLst>
              <a:ext uri="{FF2B5EF4-FFF2-40B4-BE49-F238E27FC236}">
                <a16:creationId xmlns:a16="http://schemas.microsoft.com/office/drawing/2014/main" id="{415D73D0-10A3-42F6-9E6A-53DF034AA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429000"/>
            <a:ext cx="4691333" cy="3289663"/>
          </a:xfrm>
          <a:prstGeom prst="rect">
            <a:avLst/>
          </a:prstGeom>
        </p:spPr>
      </p:pic>
      <p:pic>
        <p:nvPicPr>
          <p:cNvPr id="6" name="Picture 5">
            <a:extLst>
              <a:ext uri="{FF2B5EF4-FFF2-40B4-BE49-F238E27FC236}">
                <a16:creationId xmlns:a16="http://schemas.microsoft.com/office/drawing/2014/main" id="{26E4CE17-FD78-4C2C-8811-66039541D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67" y="139337"/>
            <a:ext cx="4691333" cy="3170385"/>
          </a:xfrm>
          <a:prstGeom prst="rect">
            <a:avLst/>
          </a:prstGeom>
        </p:spPr>
      </p:pic>
      <p:sp>
        <p:nvSpPr>
          <p:cNvPr id="7" name="TextBox 6">
            <a:extLst>
              <a:ext uri="{FF2B5EF4-FFF2-40B4-BE49-F238E27FC236}">
                <a16:creationId xmlns:a16="http://schemas.microsoft.com/office/drawing/2014/main" id="{5C3139E7-BE8B-44A7-BFA6-3CCFDC1F6F0B}"/>
              </a:ext>
            </a:extLst>
          </p:cNvPr>
          <p:cNvSpPr txBox="1"/>
          <p:nvPr/>
        </p:nvSpPr>
        <p:spPr>
          <a:xfrm>
            <a:off x="381000" y="5791200"/>
            <a:ext cx="3174267" cy="707886"/>
          </a:xfrm>
          <a:prstGeom prst="rect">
            <a:avLst/>
          </a:prstGeom>
          <a:noFill/>
        </p:spPr>
        <p:txBody>
          <a:bodyPr wrap="none" rtlCol="0">
            <a:spAutoFit/>
          </a:bodyPr>
          <a:lstStyle/>
          <a:p>
            <a:r>
              <a:rPr lang="en-US" sz="2000" b="1" dirty="0"/>
              <a:t>Micah 2:12-13</a:t>
            </a:r>
          </a:p>
          <a:p>
            <a:r>
              <a:rPr lang="en-US" sz="2000" b="1" dirty="0"/>
              <a:t>Flight to Mystery Bozrah</a:t>
            </a:r>
          </a:p>
        </p:txBody>
      </p:sp>
      <p:sp>
        <p:nvSpPr>
          <p:cNvPr id="8" name="TextBox 7">
            <a:extLst>
              <a:ext uri="{FF2B5EF4-FFF2-40B4-BE49-F238E27FC236}">
                <a16:creationId xmlns:a16="http://schemas.microsoft.com/office/drawing/2014/main" id="{B692DA25-1438-4BB0-A079-BB108583E54F}"/>
              </a:ext>
            </a:extLst>
          </p:cNvPr>
          <p:cNvSpPr txBox="1"/>
          <p:nvPr/>
        </p:nvSpPr>
        <p:spPr>
          <a:xfrm>
            <a:off x="381000" y="139337"/>
            <a:ext cx="3809999" cy="1015663"/>
          </a:xfrm>
          <a:prstGeom prst="rect">
            <a:avLst/>
          </a:prstGeom>
          <a:noFill/>
        </p:spPr>
        <p:txBody>
          <a:bodyPr wrap="square" rtlCol="0">
            <a:spAutoFit/>
          </a:bodyPr>
          <a:lstStyle/>
          <a:p>
            <a:r>
              <a:rPr lang="en-US" sz="2000" b="1" dirty="0"/>
              <a:t>Flight of the woman</a:t>
            </a:r>
          </a:p>
          <a:p>
            <a:r>
              <a:rPr lang="en-US" sz="2000" b="1" dirty="0"/>
              <a:t>Rev. 12:6 &amp;14</a:t>
            </a:r>
          </a:p>
          <a:p>
            <a:endParaRPr lang="en-US" sz="2000" b="1" dirty="0"/>
          </a:p>
        </p:txBody>
      </p:sp>
    </p:spTree>
    <p:extLst>
      <p:ext uri="{BB962C8B-B14F-4D97-AF65-F5344CB8AC3E}">
        <p14:creationId xmlns:p14="http://schemas.microsoft.com/office/powerpoint/2010/main" val="2817011979"/>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552450" y="221045"/>
            <a:ext cx="11087100" cy="641590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en-US" altLang="en-US" sz="5000" dirty="0">
                <a:solidFill>
                  <a:srgbClr val="FFC000"/>
                </a:solidFill>
              </a:rPr>
              <a:t>The second reference comes eight verses later and mirrors the first. It is given in </a:t>
            </a:r>
            <a:r>
              <a:rPr lang="en-US" altLang="en-US" sz="5000" dirty="0">
                <a:solidFill>
                  <a:schemeClr val="accent3">
                    <a:lumMod val="20000"/>
                    <a:lumOff val="80000"/>
                  </a:schemeClr>
                </a:solidFill>
              </a:rPr>
              <a:t>Revelation 12:14</a:t>
            </a:r>
            <a:r>
              <a:rPr lang="en-US" altLang="en-US" sz="5000" dirty="0">
                <a:solidFill>
                  <a:srgbClr val="FFC000"/>
                </a:solidFill>
              </a:rPr>
              <a:t>. The woman in travail is given the </a:t>
            </a:r>
            <a:r>
              <a:rPr lang="en-US" altLang="en-US" sz="5000" b="1" i="1" dirty="0">
                <a:solidFill>
                  <a:srgbClr val="FFFF00"/>
                </a:solidFill>
              </a:rPr>
              <a:t>wings of a great eagle</a:t>
            </a:r>
            <a:r>
              <a:rPr lang="en-US" altLang="en-US" sz="5000" dirty="0">
                <a:solidFill>
                  <a:srgbClr val="FFC000"/>
                </a:solidFill>
              </a:rPr>
              <a:t>. She flies </a:t>
            </a:r>
            <a:r>
              <a:rPr lang="en-US" altLang="en-US" sz="5000" b="1" i="1" u="sng" dirty="0">
                <a:solidFill>
                  <a:srgbClr val="FFFF00"/>
                </a:solidFill>
              </a:rPr>
              <a:t>into the wilderness </a:t>
            </a:r>
            <a:r>
              <a:rPr lang="en-US" altLang="en-US" sz="5000" dirty="0">
                <a:solidFill>
                  <a:srgbClr val="FFC000"/>
                </a:solidFill>
              </a:rPr>
              <a:t>to </a:t>
            </a:r>
            <a:r>
              <a:rPr lang="en-US" altLang="en-US" sz="5000" b="1" i="1" u="sng" dirty="0">
                <a:solidFill>
                  <a:srgbClr val="FFFF00"/>
                </a:solidFill>
              </a:rPr>
              <a:t>her place </a:t>
            </a:r>
            <a:r>
              <a:rPr lang="en-US" altLang="en-US" sz="5000" dirty="0">
                <a:solidFill>
                  <a:srgbClr val="FFC000"/>
                </a:solidFill>
              </a:rPr>
              <a:t>where </a:t>
            </a:r>
            <a:r>
              <a:rPr lang="en-US" altLang="en-US" sz="5000" b="1" i="1" dirty="0">
                <a:solidFill>
                  <a:srgbClr val="FFFF00"/>
                </a:solidFill>
              </a:rPr>
              <a:t>she is </a:t>
            </a:r>
            <a:r>
              <a:rPr lang="en-US" altLang="en-US" sz="5000" b="1" i="1" u="sng" dirty="0">
                <a:solidFill>
                  <a:srgbClr val="FFFF00"/>
                </a:solidFill>
              </a:rPr>
              <a:t>nourished</a:t>
            </a:r>
            <a:r>
              <a:rPr lang="en-US" altLang="en-US" sz="5000" b="1" i="1" dirty="0">
                <a:solidFill>
                  <a:srgbClr val="FFFF00"/>
                </a:solidFill>
              </a:rPr>
              <a:t> </a:t>
            </a:r>
            <a:r>
              <a:rPr lang="en-US" sz="5000" dirty="0">
                <a:solidFill>
                  <a:srgbClr val="FFC000"/>
                </a:solidFill>
              </a:rPr>
              <a:t>for </a:t>
            </a:r>
            <a:r>
              <a:rPr lang="en-US" sz="5000" dirty="0">
                <a:solidFill>
                  <a:schemeClr val="tx2">
                    <a:lumMod val="40000"/>
                    <a:lumOff val="60000"/>
                  </a:schemeClr>
                </a:solidFill>
              </a:rPr>
              <a:t>a time, and times, and half a time,</a:t>
            </a:r>
            <a:r>
              <a:rPr lang="en-US" sz="5000" dirty="0">
                <a:solidFill>
                  <a:srgbClr val="FFC000"/>
                </a:solidFill>
              </a:rPr>
              <a:t> </a:t>
            </a:r>
            <a:r>
              <a:rPr lang="en-US" sz="5000" b="1" dirty="0">
                <a:solidFill>
                  <a:srgbClr val="FFFF00"/>
                </a:solidFill>
              </a:rPr>
              <a:t>(3.5 Biblical Years) </a:t>
            </a:r>
          </a:p>
          <a:p>
            <a:pPr algn="ctr">
              <a:buNone/>
            </a:pPr>
            <a:r>
              <a:rPr lang="en-US" sz="5000" i="1" u="sng" dirty="0">
                <a:solidFill>
                  <a:srgbClr val="FFC000"/>
                </a:solidFill>
              </a:rPr>
              <a:t>(away) </a:t>
            </a:r>
            <a:r>
              <a:rPr lang="en-US" sz="5000" b="1" i="1" u="sng" dirty="0">
                <a:solidFill>
                  <a:srgbClr val="FFFF00"/>
                </a:solidFill>
              </a:rPr>
              <a:t>from </a:t>
            </a:r>
            <a:r>
              <a:rPr lang="en-US" sz="5000" b="1" i="1" dirty="0">
                <a:solidFill>
                  <a:srgbClr val="FFFF00"/>
                </a:solidFill>
              </a:rPr>
              <a:t>the face of the serpent</a:t>
            </a:r>
            <a:r>
              <a:rPr lang="en-US" altLang="en-US" sz="5000" dirty="0">
                <a:solidFill>
                  <a:srgbClr val="FFC000"/>
                </a:solidFill>
              </a:rPr>
              <a:t>.</a:t>
            </a:r>
          </a:p>
        </p:txBody>
      </p:sp>
    </p:spTree>
    <p:extLst>
      <p:ext uri="{BB962C8B-B14F-4D97-AF65-F5344CB8AC3E}">
        <p14:creationId xmlns:p14="http://schemas.microsoft.com/office/powerpoint/2010/main" val="147303628"/>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029200" y="489734"/>
            <a:ext cx="6998898" cy="5878532"/>
          </a:xfrm>
          <a:prstGeom prst="rect">
            <a:avLst/>
          </a:prstGeom>
          <a:noFill/>
          <a:ln>
            <a:solidFill>
              <a:srgbClr val="C00000"/>
            </a:solidFill>
          </a:ln>
        </p:spPr>
        <p:txBody>
          <a:bodyPr wrap="square" rtlCol="0">
            <a:spAutoFit/>
          </a:bodyPr>
          <a:lstStyle/>
          <a:p>
            <a:pPr algn="ctr"/>
            <a:r>
              <a:rPr lang="en-US" sz="4000" b="1" dirty="0">
                <a:solidFill>
                  <a:schemeClr val="bg1"/>
                </a:solidFill>
              </a:rPr>
              <a:t>Revelation 12:14 </a:t>
            </a:r>
            <a:r>
              <a:rPr lang="en-US" sz="4000" dirty="0">
                <a:solidFill>
                  <a:schemeClr val="bg1"/>
                </a:solidFill>
              </a:rPr>
              <a:t>(KJV)</a:t>
            </a:r>
            <a:br>
              <a:rPr lang="en-US" sz="4000" dirty="0">
                <a:solidFill>
                  <a:schemeClr val="bg1"/>
                </a:solidFill>
              </a:rPr>
            </a:br>
            <a:r>
              <a:rPr lang="en-US" sz="4200" dirty="0">
                <a:solidFill>
                  <a:srgbClr val="FFC000"/>
                </a:solidFill>
              </a:rPr>
              <a:t>… to the woman were given </a:t>
            </a:r>
            <a:r>
              <a:rPr lang="en-US" sz="4200" b="1" i="1" dirty="0">
                <a:solidFill>
                  <a:srgbClr val="FFFF00"/>
                </a:solidFill>
              </a:rPr>
              <a:t>two wings of a great eagle</a:t>
            </a:r>
            <a:r>
              <a:rPr lang="en-US" sz="4200" dirty="0">
                <a:solidFill>
                  <a:srgbClr val="FFC000"/>
                </a:solidFill>
              </a:rPr>
              <a:t>, that she might </a:t>
            </a:r>
            <a:r>
              <a:rPr lang="en-US" sz="4200" b="1" i="1" dirty="0">
                <a:solidFill>
                  <a:srgbClr val="FFFF00"/>
                </a:solidFill>
              </a:rPr>
              <a:t>fly into the wilderness</a:t>
            </a:r>
            <a:r>
              <a:rPr lang="en-US" sz="4200" dirty="0">
                <a:solidFill>
                  <a:srgbClr val="FFC000"/>
                </a:solidFill>
              </a:rPr>
              <a:t>, into </a:t>
            </a:r>
            <a:r>
              <a:rPr lang="en-US" sz="4200" b="1" i="1" dirty="0">
                <a:solidFill>
                  <a:srgbClr val="FFFF00"/>
                </a:solidFill>
              </a:rPr>
              <a:t>her place</a:t>
            </a:r>
            <a:r>
              <a:rPr lang="en-US" sz="4200" dirty="0">
                <a:solidFill>
                  <a:srgbClr val="FFC000"/>
                </a:solidFill>
              </a:rPr>
              <a:t>, where </a:t>
            </a:r>
            <a:r>
              <a:rPr lang="en-US" sz="4200" b="1" i="1" dirty="0">
                <a:solidFill>
                  <a:srgbClr val="FFFF00"/>
                </a:solidFill>
              </a:rPr>
              <a:t>she is nourished </a:t>
            </a:r>
            <a:r>
              <a:rPr lang="en-US" sz="4200" dirty="0">
                <a:solidFill>
                  <a:srgbClr val="FFC000"/>
                </a:solidFill>
              </a:rPr>
              <a:t>for </a:t>
            </a:r>
          </a:p>
          <a:p>
            <a:pPr algn="ctr"/>
            <a:r>
              <a:rPr lang="en-US" sz="4200" dirty="0">
                <a:solidFill>
                  <a:srgbClr val="FFC000"/>
                </a:solidFill>
              </a:rPr>
              <a:t>a time, and times, and half </a:t>
            </a:r>
          </a:p>
          <a:p>
            <a:pPr algn="ctr"/>
            <a:r>
              <a:rPr lang="en-US" sz="4200" dirty="0">
                <a:solidFill>
                  <a:srgbClr val="FFC000"/>
                </a:solidFill>
              </a:rPr>
              <a:t>a time, (away) </a:t>
            </a:r>
            <a:r>
              <a:rPr lang="en-US" sz="4200" b="1" i="1" dirty="0">
                <a:solidFill>
                  <a:srgbClr val="FFFF00"/>
                </a:solidFill>
              </a:rPr>
              <a:t>from the </a:t>
            </a:r>
          </a:p>
          <a:p>
            <a:pPr algn="ctr"/>
            <a:r>
              <a:rPr lang="en-US" sz="4200" b="1" i="1" dirty="0">
                <a:solidFill>
                  <a:srgbClr val="FFFF00"/>
                </a:solidFill>
              </a:rPr>
              <a:t>face of the serpent</a:t>
            </a:r>
            <a:r>
              <a:rPr lang="en-US" sz="4200" dirty="0">
                <a:solidFill>
                  <a:srgbClr val="FFC000"/>
                </a:solidFill>
              </a:rPr>
              <a:t>.</a:t>
            </a:r>
            <a:r>
              <a:rPr lang="en-US" altLang="en-US" sz="4200" dirty="0">
                <a:solidFill>
                  <a:srgbClr val="FFC000"/>
                </a:solidFill>
              </a:rPr>
              <a:t>.</a:t>
            </a:r>
            <a:endParaRPr lang="en-US" sz="4200" dirty="0">
              <a:solidFill>
                <a:srgbClr val="FFC000"/>
              </a:solidFill>
            </a:endParaRPr>
          </a:p>
        </p:txBody>
      </p:sp>
      <p:pic>
        <p:nvPicPr>
          <p:cNvPr id="4" name="Picture 3">
            <a:extLst>
              <a:ext uri="{FF2B5EF4-FFF2-40B4-BE49-F238E27FC236}">
                <a16:creationId xmlns:a16="http://schemas.microsoft.com/office/drawing/2014/main" id="{415D73D0-10A3-42F6-9E6A-53DF034AA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429000"/>
            <a:ext cx="4691333" cy="3289663"/>
          </a:xfrm>
          <a:prstGeom prst="rect">
            <a:avLst/>
          </a:prstGeom>
        </p:spPr>
      </p:pic>
      <p:pic>
        <p:nvPicPr>
          <p:cNvPr id="6" name="Picture 5">
            <a:extLst>
              <a:ext uri="{FF2B5EF4-FFF2-40B4-BE49-F238E27FC236}">
                <a16:creationId xmlns:a16="http://schemas.microsoft.com/office/drawing/2014/main" id="{26E4CE17-FD78-4C2C-8811-66039541D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67" y="139337"/>
            <a:ext cx="4691333" cy="3170385"/>
          </a:xfrm>
          <a:prstGeom prst="rect">
            <a:avLst/>
          </a:prstGeom>
        </p:spPr>
      </p:pic>
      <p:sp>
        <p:nvSpPr>
          <p:cNvPr id="7" name="TextBox 6">
            <a:extLst>
              <a:ext uri="{FF2B5EF4-FFF2-40B4-BE49-F238E27FC236}">
                <a16:creationId xmlns:a16="http://schemas.microsoft.com/office/drawing/2014/main" id="{5C3139E7-BE8B-44A7-BFA6-3CCFDC1F6F0B}"/>
              </a:ext>
            </a:extLst>
          </p:cNvPr>
          <p:cNvSpPr txBox="1"/>
          <p:nvPr/>
        </p:nvSpPr>
        <p:spPr>
          <a:xfrm>
            <a:off x="381000" y="5791200"/>
            <a:ext cx="3174267" cy="707886"/>
          </a:xfrm>
          <a:prstGeom prst="rect">
            <a:avLst/>
          </a:prstGeom>
          <a:noFill/>
        </p:spPr>
        <p:txBody>
          <a:bodyPr wrap="none" rtlCol="0">
            <a:spAutoFit/>
          </a:bodyPr>
          <a:lstStyle/>
          <a:p>
            <a:r>
              <a:rPr lang="en-US" sz="2000" b="1" dirty="0"/>
              <a:t>Micah 2:12-13</a:t>
            </a:r>
          </a:p>
          <a:p>
            <a:r>
              <a:rPr lang="en-US" sz="2000" b="1" dirty="0"/>
              <a:t>Flight to Mystery Bozrah</a:t>
            </a:r>
          </a:p>
        </p:txBody>
      </p:sp>
      <p:sp>
        <p:nvSpPr>
          <p:cNvPr id="8" name="TextBox 7">
            <a:extLst>
              <a:ext uri="{FF2B5EF4-FFF2-40B4-BE49-F238E27FC236}">
                <a16:creationId xmlns:a16="http://schemas.microsoft.com/office/drawing/2014/main" id="{B692DA25-1438-4BB0-A079-BB108583E54F}"/>
              </a:ext>
            </a:extLst>
          </p:cNvPr>
          <p:cNvSpPr txBox="1"/>
          <p:nvPr/>
        </p:nvSpPr>
        <p:spPr>
          <a:xfrm>
            <a:off x="381000" y="139337"/>
            <a:ext cx="3809999" cy="1015663"/>
          </a:xfrm>
          <a:prstGeom prst="rect">
            <a:avLst/>
          </a:prstGeom>
          <a:noFill/>
        </p:spPr>
        <p:txBody>
          <a:bodyPr wrap="square" rtlCol="0">
            <a:spAutoFit/>
          </a:bodyPr>
          <a:lstStyle/>
          <a:p>
            <a:r>
              <a:rPr lang="en-US" sz="2000" b="1" dirty="0"/>
              <a:t>Flight of the woman</a:t>
            </a:r>
          </a:p>
          <a:p>
            <a:r>
              <a:rPr lang="en-US" sz="2000" b="1" dirty="0"/>
              <a:t>Rev. 12:6 &amp;14</a:t>
            </a:r>
          </a:p>
          <a:p>
            <a:endParaRPr lang="en-US" sz="2000" b="1" dirty="0"/>
          </a:p>
        </p:txBody>
      </p:sp>
    </p:spTree>
    <p:extLst>
      <p:ext uri="{BB962C8B-B14F-4D97-AF65-F5344CB8AC3E}">
        <p14:creationId xmlns:p14="http://schemas.microsoft.com/office/powerpoint/2010/main" val="2890895404"/>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504825" y="159490"/>
            <a:ext cx="11182350" cy="653902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3800" dirty="0">
                <a:solidFill>
                  <a:srgbClr val="FFC000"/>
                </a:solidFill>
              </a:rPr>
              <a:t>Those two verses in </a:t>
            </a:r>
            <a:r>
              <a:rPr lang="en-US" altLang="en-US" sz="3800" dirty="0">
                <a:solidFill>
                  <a:schemeClr val="bg1"/>
                </a:solidFill>
              </a:rPr>
              <a:t>Revelation 12 </a:t>
            </a:r>
            <a:r>
              <a:rPr lang="en-US" altLang="en-US" sz="3800" dirty="0">
                <a:solidFill>
                  <a:srgbClr val="FFC000"/>
                </a:solidFill>
              </a:rPr>
              <a:t>referring to the </a:t>
            </a:r>
          </a:p>
          <a:p>
            <a:pPr algn="ctr" eaLnBrk="1" hangingPunct="1">
              <a:spcBef>
                <a:spcPct val="0"/>
              </a:spcBef>
              <a:buNone/>
            </a:pPr>
            <a:r>
              <a:rPr lang="en-US" altLang="en-US" sz="3800" dirty="0">
                <a:solidFill>
                  <a:srgbClr val="FFFF00"/>
                </a:solidFill>
              </a:rPr>
              <a:t>flight and exile of the woman </a:t>
            </a:r>
            <a:r>
              <a:rPr lang="en-US" altLang="en-US" sz="3800" dirty="0">
                <a:solidFill>
                  <a:srgbClr val="FFC000"/>
                </a:solidFill>
              </a:rPr>
              <a:t>are </a:t>
            </a:r>
            <a:r>
              <a:rPr lang="en-US" altLang="en-US" sz="3800" b="1" i="1" dirty="0">
                <a:solidFill>
                  <a:srgbClr val="FFFF00"/>
                </a:solidFill>
              </a:rPr>
              <a:t>two of the seven Scriptures</a:t>
            </a:r>
            <a:r>
              <a:rPr lang="en-US" altLang="en-US" sz="3800" dirty="0">
                <a:solidFill>
                  <a:srgbClr val="FFC000"/>
                </a:solidFill>
              </a:rPr>
              <a:t> giving various descriptions of the </a:t>
            </a:r>
            <a:r>
              <a:rPr lang="en-US" altLang="en-US" sz="3800" b="1" i="1" dirty="0">
                <a:solidFill>
                  <a:srgbClr val="FFFF00"/>
                </a:solidFill>
              </a:rPr>
              <a:t>Tribulation period </a:t>
            </a:r>
            <a:r>
              <a:rPr lang="en-US" altLang="en-US" sz="3800" dirty="0">
                <a:solidFill>
                  <a:srgbClr val="FFC000"/>
                </a:solidFill>
              </a:rPr>
              <a:t>in the time frame of the </a:t>
            </a:r>
            <a:r>
              <a:rPr lang="en-US" altLang="en-US" sz="3800" b="1" i="1" dirty="0">
                <a:solidFill>
                  <a:srgbClr val="FFFF00"/>
                </a:solidFill>
              </a:rPr>
              <a:t>second half </a:t>
            </a:r>
            <a:r>
              <a:rPr lang="en-US" altLang="en-US" sz="3800" dirty="0">
                <a:solidFill>
                  <a:srgbClr val="FFC000"/>
                </a:solidFill>
              </a:rPr>
              <a:t>of the </a:t>
            </a:r>
            <a:r>
              <a:rPr lang="en-US" altLang="en-US" sz="3800" dirty="0">
                <a:solidFill>
                  <a:srgbClr val="FFFF00"/>
                </a:solidFill>
              </a:rPr>
              <a:t>70</a:t>
            </a:r>
            <a:r>
              <a:rPr lang="en-US" altLang="en-US" sz="3800" baseline="30000" dirty="0">
                <a:solidFill>
                  <a:srgbClr val="FFFF00"/>
                </a:solidFill>
              </a:rPr>
              <a:t>th</a:t>
            </a:r>
            <a:r>
              <a:rPr lang="en-US" altLang="en-US" sz="3800" dirty="0">
                <a:solidFill>
                  <a:srgbClr val="FFFF00"/>
                </a:solidFill>
              </a:rPr>
              <a:t> Week of Daniel</a:t>
            </a:r>
            <a:r>
              <a:rPr lang="en-US" altLang="en-US" sz="3800" dirty="0">
                <a:solidFill>
                  <a:srgbClr val="FFC000"/>
                </a:solidFill>
              </a:rPr>
              <a:t>. The </a:t>
            </a:r>
            <a:r>
              <a:rPr lang="en-US" altLang="en-US" sz="3800" b="1" i="1" dirty="0">
                <a:solidFill>
                  <a:srgbClr val="FFFF00"/>
                </a:solidFill>
              </a:rPr>
              <a:t>3.5 Biblical years</a:t>
            </a:r>
            <a:r>
              <a:rPr lang="en-US" altLang="en-US" sz="3800" dirty="0">
                <a:solidFill>
                  <a:srgbClr val="FFC000"/>
                </a:solidFill>
              </a:rPr>
              <a:t>, </a:t>
            </a:r>
            <a:r>
              <a:rPr lang="en-US" altLang="en-US" sz="3800" i="1" dirty="0">
                <a:solidFill>
                  <a:srgbClr val="FFC000"/>
                </a:solidFill>
              </a:rPr>
              <a:t>(of 360 days), the </a:t>
            </a:r>
            <a:r>
              <a:rPr lang="en-US" altLang="en-US" sz="3800" b="1" i="1" dirty="0">
                <a:solidFill>
                  <a:srgbClr val="FFFF00"/>
                </a:solidFill>
              </a:rPr>
              <a:t>42 months</a:t>
            </a:r>
            <a:r>
              <a:rPr lang="en-US" altLang="en-US" sz="3800" dirty="0">
                <a:solidFill>
                  <a:srgbClr val="FFC000"/>
                </a:solidFill>
              </a:rPr>
              <a:t> (of 30 days), and the </a:t>
            </a:r>
            <a:r>
              <a:rPr lang="en-US" altLang="en-US" sz="3800" b="1" i="1" dirty="0">
                <a:solidFill>
                  <a:srgbClr val="FFFF00"/>
                </a:solidFill>
              </a:rPr>
              <a:t>1260 days </a:t>
            </a:r>
            <a:r>
              <a:rPr lang="en-US" altLang="en-US" sz="3800" dirty="0">
                <a:solidFill>
                  <a:srgbClr val="FFC000"/>
                </a:solidFill>
              </a:rPr>
              <a:t>are identical. As we see, these </a:t>
            </a:r>
            <a:r>
              <a:rPr lang="en-US" altLang="en-US" sz="3800" dirty="0">
                <a:solidFill>
                  <a:schemeClr val="bg1"/>
                </a:solidFill>
              </a:rPr>
              <a:t>seven verses </a:t>
            </a:r>
            <a:r>
              <a:rPr lang="en-US" altLang="en-US" sz="3800" dirty="0">
                <a:solidFill>
                  <a:srgbClr val="FFC000"/>
                </a:solidFill>
              </a:rPr>
              <a:t>describe the </a:t>
            </a:r>
            <a:r>
              <a:rPr lang="en-US" altLang="en-US" sz="3800" b="1" i="1" dirty="0">
                <a:solidFill>
                  <a:srgbClr val="FFFF00"/>
                </a:solidFill>
              </a:rPr>
              <a:t>Tribulation Period, </a:t>
            </a:r>
            <a:r>
              <a:rPr lang="en-US" altLang="en-US" sz="3800" dirty="0">
                <a:solidFill>
                  <a:srgbClr val="FFC000"/>
                </a:solidFill>
              </a:rPr>
              <a:t>the </a:t>
            </a:r>
            <a:r>
              <a:rPr lang="en-US" altLang="en-US" sz="3800" b="1" i="1" dirty="0">
                <a:solidFill>
                  <a:srgbClr val="FFFF00"/>
                </a:solidFill>
              </a:rPr>
              <a:t>scattering of the power of the holy people, </a:t>
            </a:r>
            <a:r>
              <a:rPr lang="en-US" altLang="en-US" sz="3800" dirty="0">
                <a:solidFill>
                  <a:srgbClr val="FFC000"/>
                </a:solidFill>
              </a:rPr>
              <a:t>the </a:t>
            </a:r>
            <a:r>
              <a:rPr lang="en-US" altLang="en-US" sz="3800" b="1" i="1" dirty="0">
                <a:solidFill>
                  <a:srgbClr val="FFFF00"/>
                </a:solidFill>
              </a:rPr>
              <a:t>flight and exile of the woman</a:t>
            </a:r>
            <a:r>
              <a:rPr lang="en-US" altLang="en-US" sz="3800" dirty="0">
                <a:solidFill>
                  <a:srgbClr val="FFC000"/>
                </a:solidFill>
              </a:rPr>
              <a:t>, the ministry of the </a:t>
            </a:r>
            <a:r>
              <a:rPr lang="en-US" altLang="en-US" sz="3800" b="1" i="1" dirty="0">
                <a:solidFill>
                  <a:srgbClr val="FFFF00"/>
                </a:solidFill>
              </a:rPr>
              <a:t>two witnesses</a:t>
            </a:r>
            <a:r>
              <a:rPr lang="en-US" altLang="en-US" sz="3800" dirty="0">
                <a:solidFill>
                  <a:srgbClr val="FFC000"/>
                </a:solidFill>
              </a:rPr>
              <a:t>, the </a:t>
            </a:r>
            <a:r>
              <a:rPr lang="en-US" altLang="en-US" sz="3800" b="1" i="1" dirty="0">
                <a:solidFill>
                  <a:srgbClr val="FFFF00"/>
                </a:solidFill>
              </a:rPr>
              <a:t>trampling of Jerusalem</a:t>
            </a:r>
            <a:r>
              <a:rPr lang="en-US" altLang="en-US" sz="3800" dirty="0">
                <a:solidFill>
                  <a:srgbClr val="FFC000"/>
                </a:solidFill>
              </a:rPr>
              <a:t>, and </a:t>
            </a:r>
            <a:r>
              <a:rPr lang="en-US" altLang="en-US" sz="3800" b="1" dirty="0">
                <a:solidFill>
                  <a:srgbClr val="FFFF00"/>
                </a:solidFill>
              </a:rPr>
              <a:t>the reign of the Antichrist</a:t>
            </a:r>
            <a:r>
              <a:rPr lang="en-US" altLang="en-US" sz="3800" dirty="0">
                <a:solidFill>
                  <a:srgbClr val="FFC000"/>
                </a:solidFill>
              </a:rPr>
              <a:t>. </a:t>
            </a:r>
          </a:p>
        </p:txBody>
      </p:sp>
    </p:spTree>
    <p:extLst>
      <p:ext uri="{BB962C8B-B14F-4D97-AF65-F5344CB8AC3E}">
        <p14:creationId xmlns:p14="http://schemas.microsoft.com/office/powerpoint/2010/main" val="4174295141"/>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ChangeArrowheads="1"/>
          </p:cNvSpPr>
          <p:nvPr/>
        </p:nvSpPr>
        <p:spPr bwMode="auto">
          <a:xfrm>
            <a:off x="883920" y="215839"/>
            <a:ext cx="10424160" cy="6426322"/>
          </a:xfrm>
          <a:prstGeom prst="rect">
            <a:avLst/>
          </a:prstGeom>
          <a:solidFill>
            <a:schemeClr val="tx2">
              <a:lumMod val="50000"/>
            </a:schemeClr>
          </a:solidFill>
          <a:ln>
            <a:noFill/>
          </a:ln>
          <a:extLst/>
        </p:spPr>
        <p:txBody>
          <a:bodyPr lIns="109678" tIns="54838" rIns="109678" bIns="5483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600" dirty="0">
                <a:solidFill>
                  <a:schemeClr val="bg1">
                    <a:lumMod val="65000"/>
                  </a:schemeClr>
                </a:solidFill>
              </a:rPr>
              <a:t>The second half of the 70</a:t>
            </a:r>
            <a:r>
              <a:rPr lang="en-US" altLang="en-US" sz="3600" baseline="30000" dirty="0">
                <a:solidFill>
                  <a:schemeClr val="bg1">
                    <a:lumMod val="65000"/>
                  </a:schemeClr>
                </a:solidFill>
              </a:rPr>
              <a:t>th</a:t>
            </a:r>
            <a:r>
              <a:rPr lang="en-US" altLang="en-US" sz="3600" dirty="0">
                <a:solidFill>
                  <a:schemeClr val="bg1">
                    <a:lumMod val="65000"/>
                  </a:schemeClr>
                </a:solidFill>
              </a:rPr>
              <a:t> Week of Daniel</a:t>
            </a:r>
          </a:p>
          <a:p>
            <a:pPr eaLnBrk="1" hangingPunct="1"/>
            <a:r>
              <a:rPr lang="en-US" altLang="en-US" sz="2880" dirty="0">
                <a:solidFill>
                  <a:srgbClr val="FFC000"/>
                </a:solidFill>
              </a:rPr>
              <a:t>1. The Great Tribulation – </a:t>
            </a:r>
            <a:r>
              <a:rPr lang="en-US" altLang="en-US" sz="2880" b="1" dirty="0">
                <a:solidFill>
                  <a:srgbClr val="00B0F0"/>
                </a:solidFill>
              </a:rPr>
              <a:t>3.5 years</a:t>
            </a:r>
            <a:r>
              <a:rPr lang="en-US" altLang="en-US" sz="2880" dirty="0">
                <a:solidFill>
                  <a:srgbClr val="FFC000"/>
                </a:solidFill>
              </a:rPr>
              <a:t>. </a:t>
            </a:r>
            <a:r>
              <a:rPr lang="en-US" altLang="en-US" sz="2880" dirty="0">
                <a:solidFill>
                  <a:schemeClr val="bg1"/>
                </a:solidFill>
              </a:rPr>
              <a:t>Dan.7:25</a:t>
            </a:r>
          </a:p>
          <a:p>
            <a:pPr eaLnBrk="1" hangingPunct="1"/>
            <a:r>
              <a:rPr lang="en-US" altLang="en-US" sz="2880" dirty="0">
                <a:solidFill>
                  <a:srgbClr val="FFC000"/>
                </a:solidFill>
              </a:rPr>
              <a:t>2. The scattering of the power of the holy people.</a:t>
            </a:r>
          </a:p>
          <a:p>
            <a:pPr eaLnBrk="1" hangingPunct="1"/>
            <a:r>
              <a:rPr lang="en-US" altLang="en-US" sz="2880" dirty="0">
                <a:solidFill>
                  <a:srgbClr val="FFC000"/>
                </a:solidFill>
              </a:rPr>
              <a:t>     </a:t>
            </a:r>
            <a:r>
              <a:rPr lang="en-US" altLang="en-US" sz="2880" b="1" dirty="0">
                <a:solidFill>
                  <a:srgbClr val="00B0F0"/>
                </a:solidFill>
              </a:rPr>
              <a:t>3.5 years</a:t>
            </a:r>
            <a:r>
              <a:rPr lang="en-US" altLang="en-US" sz="2880" dirty="0">
                <a:solidFill>
                  <a:srgbClr val="FFC000"/>
                </a:solidFill>
              </a:rPr>
              <a:t>.  </a:t>
            </a:r>
            <a:r>
              <a:rPr lang="en-US" altLang="en-US" sz="2880" dirty="0">
                <a:solidFill>
                  <a:schemeClr val="bg1"/>
                </a:solidFill>
              </a:rPr>
              <a:t>Dan.12:7</a:t>
            </a:r>
          </a:p>
          <a:p>
            <a:pPr eaLnBrk="1" hangingPunct="1"/>
            <a:r>
              <a:rPr lang="en-US" altLang="en-US" sz="2880" dirty="0">
                <a:solidFill>
                  <a:srgbClr val="FFC000"/>
                </a:solidFill>
              </a:rPr>
              <a:t>3. </a:t>
            </a:r>
            <a:r>
              <a:rPr lang="en-US" altLang="en-US" sz="2880" dirty="0">
                <a:solidFill>
                  <a:srgbClr val="FFFF00"/>
                </a:solidFill>
              </a:rPr>
              <a:t>The flight and exile of the Woman. </a:t>
            </a:r>
          </a:p>
          <a:p>
            <a:pPr eaLnBrk="1" hangingPunct="1"/>
            <a:r>
              <a:rPr lang="en-US" altLang="en-US" sz="2880" dirty="0">
                <a:solidFill>
                  <a:srgbClr val="FFFF00"/>
                </a:solidFill>
              </a:rPr>
              <a:t>    </a:t>
            </a:r>
            <a:r>
              <a:rPr lang="en-US" altLang="en-US" sz="2880" b="1" dirty="0">
                <a:solidFill>
                  <a:srgbClr val="FF0000"/>
                </a:solidFill>
              </a:rPr>
              <a:t>1260 days</a:t>
            </a:r>
            <a:r>
              <a:rPr lang="en-US" altLang="en-US" sz="2880" dirty="0">
                <a:solidFill>
                  <a:srgbClr val="FFC000"/>
                </a:solidFill>
              </a:rPr>
              <a:t>.  </a:t>
            </a:r>
            <a:r>
              <a:rPr lang="en-US" altLang="en-US" sz="2880" dirty="0">
                <a:solidFill>
                  <a:schemeClr val="bg1"/>
                </a:solidFill>
              </a:rPr>
              <a:t>Rev. 12:6, Micah 2:12-13</a:t>
            </a:r>
          </a:p>
          <a:p>
            <a:pPr eaLnBrk="1" hangingPunct="1"/>
            <a:r>
              <a:rPr lang="en-US" altLang="en-US" sz="2880" dirty="0">
                <a:solidFill>
                  <a:srgbClr val="FFC000"/>
                </a:solidFill>
              </a:rPr>
              <a:t>4. </a:t>
            </a:r>
            <a:r>
              <a:rPr lang="en-US" altLang="en-US" sz="2880" dirty="0">
                <a:solidFill>
                  <a:srgbClr val="FFFF00"/>
                </a:solidFill>
              </a:rPr>
              <a:t>The flight and exile of the Woman</a:t>
            </a:r>
            <a:r>
              <a:rPr lang="en-US" altLang="en-US" sz="2880" dirty="0">
                <a:solidFill>
                  <a:srgbClr val="FFC000"/>
                </a:solidFill>
              </a:rPr>
              <a:t>.</a:t>
            </a:r>
            <a:r>
              <a:rPr lang="en-US" altLang="en-US" sz="2880" dirty="0">
                <a:solidFill>
                  <a:schemeClr val="bg1"/>
                </a:solidFill>
              </a:rPr>
              <a:t>  </a:t>
            </a:r>
          </a:p>
          <a:p>
            <a:pPr eaLnBrk="1" hangingPunct="1"/>
            <a:r>
              <a:rPr lang="en-US" altLang="en-US" sz="2880" dirty="0">
                <a:solidFill>
                  <a:srgbClr val="FFFF00"/>
                </a:solidFill>
              </a:rPr>
              <a:t>     </a:t>
            </a:r>
            <a:r>
              <a:rPr lang="en-US" altLang="en-US" sz="2880" b="1" dirty="0">
                <a:solidFill>
                  <a:srgbClr val="00B0F0"/>
                </a:solidFill>
              </a:rPr>
              <a:t>3.5 years</a:t>
            </a:r>
            <a:r>
              <a:rPr lang="en-US" altLang="en-US" sz="2880" dirty="0">
                <a:solidFill>
                  <a:srgbClr val="FFC000"/>
                </a:solidFill>
              </a:rPr>
              <a:t>. </a:t>
            </a:r>
            <a:r>
              <a:rPr lang="en-US" altLang="en-US" sz="2880" dirty="0">
                <a:solidFill>
                  <a:schemeClr val="bg1"/>
                </a:solidFill>
              </a:rPr>
              <a:t>Rev. 12:14, Micah 2:12-13</a:t>
            </a:r>
          </a:p>
          <a:p>
            <a:pPr eaLnBrk="1" hangingPunct="1"/>
            <a:r>
              <a:rPr lang="en-US" altLang="en-US" sz="2880" dirty="0">
                <a:solidFill>
                  <a:srgbClr val="FFC000"/>
                </a:solidFill>
              </a:rPr>
              <a:t>5. The ministry of the two witnesses.  </a:t>
            </a:r>
          </a:p>
          <a:p>
            <a:pPr eaLnBrk="1" hangingPunct="1"/>
            <a:r>
              <a:rPr lang="en-US" altLang="en-US" sz="2880" dirty="0">
                <a:solidFill>
                  <a:srgbClr val="FFFF00"/>
                </a:solidFill>
              </a:rPr>
              <a:t>     </a:t>
            </a:r>
            <a:r>
              <a:rPr lang="en-US" altLang="en-US" sz="2880" b="1" dirty="0">
                <a:solidFill>
                  <a:srgbClr val="FF0000"/>
                </a:solidFill>
              </a:rPr>
              <a:t>1260 days</a:t>
            </a:r>
            <a:r>
              <a:rPr lang="en-US" altLang="en-US" sz="2880" dirty="0">
                <a:solidFill>
                  <a:srgbClr val="FFC000"/>
                </a:solidFill>
              </a:rPr>
              <a:t>.  </a:t>
            </a:r>
            <a:r>
              <a:rPr lang="en-US" altLang="en-US" sz="2880" dirty="0">
                <a:solidFill>
                  <a:schemeClr val="bg1"/>
                </a:solidFill>
              </a:rPr>
              <a:t>Rev. 11:2</a:t>
            </a:r>
          </a:p>
          <a:p>
            <a:pPr eaLnBrk="1" hangingPunct="1"/>
            <a:r>
              <a:rPr lang="en-US" altLang="en-US" sz="2880" dirty="0">
                <a:solidFill>
                  <a:srgbClr val="FFC000"/>
                </a:solidFill>
              </a:rPr>
              <a:t>6. The  trampling of Jerusalem.  </a:t>
            </a:r>
          </a:p>
          <a:p>
            <a:pPr eaLnBrk="1" hangingPunct="1"/>
            <a:r>
              <a:rPr lang="en-US" altLang="en-US" sz="2880" dirty="0">
                <a:solidFill>
                  <a:srgbClr val="FFFF00"/>
                </a:solidFill>
              </a:rPr>
              <a:t>     </a:t>
            </a:r>
            <a:r>
              <a:rPr lang="en-US" altLang="en-US" sz="2880" b="1" dirty="0">
                <a:solidFill>
                  <a:srgbClr val="92D050"/>
                </a:solidFill>
              </a:rPr>
              <a:t>42 months</a:t>
            </a:r>
            <a:r>
              <a:rPr lang="en-US" altLang="en-US" sz="2880" dirty="0">
                <a:solidFill>
                  <a:srgbClr val="FFFF00"/>
                </a:solidFill>
              </a:rPr>
              <a:t>. </a:t>
            </a:r>
            <a:r>
              <a:rPr lang="en-US" altLang="en-US" sz="2880" dirty="0">
                <a:solidFill>
                  <a:schemeClr val="bg1"/>
                </a:solidFill>
              </a:rPr>
              <a:t>Rev. 11:3</a:t>
            </a:r>
          </a:p>
          <a:p>
            <a:pPr eaLnBrk="1" hangingPunct="1"/>
            <a:r>
              <a:rPr lang="en-US" altLang="en-US" sz="2880" dirty="0">
                <a:solidFill>
                  <a:srgbClr val="FFC000"/>
                </a:solidFill>
              </a:rPr>
              <a:t>7. The reign of the Antichrist.  </a:t>
            </a:r>
          </a:p>
          <a:p>
            <a:pPr eaLnBrk="1" hangingPunct="1"/>
            <a:r>
              <a:rPr lang="en-US" altLang="en-US" sz="2880" dirty="0">
                <a:solidFill>
                  <a:srgbClr val="FFFF00"/>
                </a:solidFill>
              </a:rPr>
              <a:t>     </a:t>
            </a:r>
            <a:r>
              <a:rPr lang="en-US" altLang="en-US" sz="2880" b="1" dirty="0">
                <a:solidFill>
                  <a:srgbClr val="92D050"/>
                </a:solidFill>
              </a:rPr>
              <a:t>42 months</a:t>
            </a:r>
            <a:r>
              <a:rPr lang="en-US" altLang="en-US" sz="2880" dirty="0">
                <a:solidFill>
                  <a:srgbClr val="FFFF00"/>
                </a:solidFill>
              </a:rPr>
              <a:t>. </a:t>
            </a:r>
            <a:r>
              <a:rPr lang="en-US" altLang="en-US" sz="2880" dirty="0">
                <a:solidFill>
                  <a:schemeClr val="bg1"/>
                </a:solidFill>
              </a:rPr>
              <a:t>Rev. 13:5</a:t>
            </a:r>
          </a:p>
        </p:txBody>
      </p:sp>
      <p:sp>
        <p:nvSpPr>
          <p:cNvPr id="2" name="Rectangle: Rounded Corners 1">
            <a:extLst>
              <a:ext uri="{FF2B5EF4-FFF2-40B4-BE49-F238E27FC236}">
                <a16:creationId xmlns:a16="http://schemas.microsoft.com/office/drawing/2014/main" id="{84856AE3-679D-45D3-9C69-27A273EF8A01}"/>
              </a:ext>
            </a:extLst>
          </p:cNvPr>
          <p:cNvSpPr/>
          <p:nvPr/>
        </p:nvSpPr>
        <p:spPr>
          <a:xfrm>
            <a:off x="381000" y="2209800"/>
            <a:ext cx="7543800" cy="17526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153795"/>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171450" y="605766"/>
            <a:ext cx="11849100" cy="564646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000" dirty="0">
                <a:solidFill>
                  <a:srgbClr val="FFC000"/>
                </a:solidFill>
              </a:rPr>
              <a:t>For what reason, and under whose authority are the </a:t>
            </a:r>
            <a:r>
              <a:rPr lang="en-US" altLang="en-US" sz="4000" b="1" i="1" dirty="0">
                <a:solidFill>
                  <a:srgbClr val="FFFF00"/>
                </a:solidFill>
              </a:rPr>
              <a:t>wings of a great eagle </a:t>
            </a:r>
            <a:r>
              <a:rPr lang="en-US" altLang="en-US" sz="4000" dirty="0">
                <a:solidFill>
                  <a:srgbClr val="FFC000"/>
                </a:solidFill>
              </a:rPr>
              <a:t>providing airlift for </a:t>
            </a:r>
            <a:r>
              <a:rPr lang="en-US" altLang="en-US" sz="4000" b="1" i="1" dirty="0">
                <a:solidFill>
                  <a:srgbClr val="FFFF00"/>
                </a:solidFill>
              </a:rPr>
              <a:t>the woman </a:t>
            </a:r>
            <a:r>
              <a:rPr lang="en-US" altLang="en-US" sz="4000" dirty="0">
                <a:solidFill>
                  <a:srgbClr val="FFFF00"/>
                </a:solidFill>
              </a:rPr>
              <a:t>of </a:t>
            </a:r>
            <a:r>
              <a:rPr lang="en-US" altLang="en-US" sz="4000" dirty="0">
                <a:solidFill>
                  <a:schemeClr val="bg1"/>
                </a:solidFill>
              </a:rPr>
              <a:t>Revelation 12</a:t>
            </a:r>
            <a:r>
              <a:rPr lang="en-US" altLang="en-US" sz="4000" dirty="0">
                <a:solidFill>
                  <a:srgbClr val="FFC000"/>
                </a:solidFill>
              </a:rPr>
              <a:t>? How is it that she is given liberty to fly off </a:t>
            </a:r>
            <a:r>
              <a:rPr lang="en-US" altLang="en-US" sz="4000" b="1" i="1" dirty="0">
                <a:solidFill>
                  <a:srgbClr val="FFFF00"/>
                </a:solidFill>
              </a:rPr>
              <a:t>“into the wilderness” </a:t>
            </a:r>
            <a:r>
              <a:rPr lang="en-US" altLang="en-US" sz="4000" dirty="0">
                <a:solidFill>
                  <a:srgbClr val="FFC000"/>
                </a:solidFill>
              </a:rPr>
              <a:t>to </a:t>
            </a:r>
            <a:r>
              <a:rPr lang="en-US" altLang="en-US" sz="4000" b="1" i="1" dirty="0">
                <a:solidFill>
                  <a:srgbClr val="FFFF00"/>
                </a:solidFill>
              </a:rPr>
              <a:t>“her place”</a:t>
            </a:r>
            <a:r>
              <a:rPr lang="en-US" altLang="en-US" sz="4000" b="1" i="1" dirty="0">
                <a:solidFill>
                  <a:srgbClr val="FFC000"/>
                </a:solidFill>
              </a:rPr>
              <a:t>?</a:t>
            </a:r>
            <a:r>
              <a:rPr lang="en-US" altLang="en-US" sz="4000" dirty="0">
                <a:solidFill>
                  <a:srgbClr val="FFC000"/>
                </a:solidFill>
              </a:rPr>
              <a:t> Where might that be? What is meant by </a:t>
            </a:r>
            <a:r>
              <a:rPr lang="en-US" altLang="en-US" sz="4000" i="1" dirty="0">
                <a:solidFill>
                  <a:srgbClr val="FFFF00"/>
                </a:solidFill>
              </a:rPr>
              <a:t>“away from the </a:t>
            </a:r>
            <a:r>
              <a:rPr lang="en-US" altLang="en-US" sz="4000" b="1" i="1" dirty="0">
                <a:solidFill>
                  <a:srgbClr val="FFFF00"/>
                </a:solidFill>
              </a:rPr>
              <a:t>face</a:t>
            </a:r>
            <a:r>
              <a:rPr lang="en-US" altLang="en-US" sz="4000" i="1" dirty="0">
                <a:solidFill>
                  <a:srgbClr val="FFFF00"/>
                </a:solidFill>
              </a:rPr>
              <a:t> of the serpent”?</a:t>
            </a:r>
            <a:r>
              <a:rPr lang="en-US" altLang="en-US" sz="4000" dirty="0">
                <a:solidFill>
                  <a:srgbClr val="FFC000"/>
                </a:solidFill>
              </a:rPr>
              <a:t> How is that possible </a:t>
            </a:r>
            <a:r>
              <a:rPr lang="en-US" altLang="en-US" sz="4000" dirty="0">
                <a:solidFill>
                  <a:srgbClr val="FFFF00"/>
                </a:solidFill>
              </a:rPr>
              <a:t>during the </a:t>
            </a:r>
            <a:r>
              <a:rPr lang="en-US" altLang="en-US" sz="4000" b="1" i="1" dirty="0">
                <a:solidFill>
                  <a:srgbClr val="FFFF00"/>
                </a:solidFill>
              </a:rPr>
              <a:t>tribulation period?</a:t>
            </a:r>
            <a:r>
              <a:rPr lang="en-US" altLang="en-US" sz="4000" dirty="0">
                <a:solidFill>
                  <a:srgbClr val="FFFF00"/>
                </a:solidFill>
              </a:rPr>
              <a:t> </a:t>
            </a:r>
            <a:r>
              <a:rPr lang="en-US" altLang="en-US" sz="4000" dirty="0">
                <a:solidFill>
                  <a:srgbClr val="FFC000"/>
                </a:solidFill>
              </a:rPr>
              <a:t>This is amazing! We are told she will be </a:t>
            </a:r>
            <a:r>
              <a:rPr lang="en-US" altLang="en-US" sz="4000" b="1" i="1" dirty="0">
                <a:solidFill>
                  <a:srgbClr val="FFFF00"/>
                </a:solidFill>
              </a:rPr>
              <a:t>fed</a:t>
            </a:r>
            <a:r>
              <a:rPr lang="en-US" altLang="en-US" sz="4000" dirty="0">
                <a:solidFill>
                  <a:srgbClr val="FFC000"/>
                </a:solidFill>
              </a:rPr>
              <a:t> </a:t>
            </a:r>
          </a:p>
          <a:p>
            <a:pPr algn="ctr" eaLnBrk="1" hangingPunct="1">
              <a:spcBef>
                <a:spcPct val="0"/>
              </a:spcBef>
              <a:buNone/>
            </a:pPr>
            <a:r>
              <a:rPr lang="en-US" altLang="en-US" sz="4000" dirty="0">
                <a:solidFill>
                  <a:srgbClr val="FFC000"/>
                </a:solidFill>
              </a:rPr>
              <a:t>or </a:t>
            </a:r>
            <a:r>
              <a:rPr lang="en-US" altLang="en-US" sz="4000" b="1" i="1" dirty="0">
                <a:solidFill>
                  <a:srgbClr val="FFFF00"/>
                </a:solidFill>
              </a:rPr>
              <a:t>nourished</a:t>
            </a:r>
            <a:r>
              <a:rPr lang="en-US" altLang="en-US" sz="4000" b="1" i="1" dirty="0">
                <a:solidFill>
                  <a:srgbClr val="FFC000"/>
                </a:solidFill>
              </a:rPr>
              <a:t> </a:t>
            </a:r>
            <a:r>
              <a:rPr lang="en-US" altLang="en-US" sz="4000" dirty="0">
                <a:solidFill>
                  <a:srgbClr val="FFC000"/>
                </a:solidFill>
              </a:rPr>
              <a:t>for </a:t>
            </a:r>
            <a:r>
              <a:rPr lang="en-US" altLang="en-US" sz="4000" dirty="0">
                <a:solidFill>
                  <a:srgbClr val="FFFF00"/>
                </a:solidFill>
              </a:rPr>
              <a:t>those final </a:t>
            </a:r>
            <a:r>
              <a:rPr lang="en-US" altLang="en-US" sz="4000" b="1" i="1" dirty="0">
                <a:solidFill>
                  <a:srgbClr val="FFFF00"/>
                </a:solidFill>
              </a:rPr>
              <a:t>3.5 years </a:t>
            </a:r>
            <a:r>
              <a:rPr lang="en-US" altLang="en-US" sz="4000" dirty="0">
                <a:solidFill>
                  <a:srgbClr val="FFFF00"/>
                </a:solidFill>
              </a:rPr>
              <a:t>of this age</a:t>
            </a:r>
            <a:r>
              <a:rPr lang="en-US" altLang="en-US" sz="4000" dirty="0">
                <a:solidFill>
                  <a:srgbClr val="FFC000"/>
                </a:solidFill>
              </a:rPr>
              <a:t>. Is </a:t>
            </a:r>
          </a:p>
          <a:p>
            <a:pPr algn="ctr" eaLnBrk="1" hangingPunct="1">
              <a:spcBef>
                <a:spcPct val="0"/>
              </a:spcBef>
              <a:buNone/>
            </a:pPr>
            <a:r>
              <a:rPr lang="en-US" altLang="en-US" sz="4000" dirty="0">
                <a:solidFill>
                  <a:srgbClr val="FFC000"/>
                </a:solidFill>
              </a:rPr>
              <a:t>this a spiritual feeding, a physical feeding, or both? </a:t>
            </a:r>
          </a:p>
        </p:txBody>
      </p:sp>
    </p:spTree>
    <p:extLst>
      <p:ext uri="{BB962C8B-B14F-4D97-AF65-F5344CB8AC3E}">
        <p14:creationId xmlns:p14="http://schemas.microsoft.com/office/powerpoint/2010/main" val="1487542212"/>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509A7-1653-4838-93A7-FD09B5FF60DF}"/>
              </a:ext>
            </a:extLst>
          </p:cNvPr>
          <p:cNvSpPr txBox="1"/>
          <p:nvPr/>
        </p:nvSpPr>
        <p:spPr>
          <a:xfrm>
            <a:off x="5029200" y="489734"/>
            <a:ext cx="6998898" cy="5878532"/>
          </a:xfrm>
          <a:prstGeom prst="rect">
            <a:avLst/>
          </a:prstGeom>
          <a:noFill/>
          <a:ln>
            <a:solidFill>
              <a:srgbClr val="C00000"/>
            </a:solidFill>
          </a:ln>
        </p:spPr>
        <p:txBody>
          <a:bodyPr wrap="square" rtlCol="0">
            <a:spAutoFit/>
          </a:bodyPr>
          <a:lstStyle/>
          <a:p>
            <a:pPr algn="ctr"/>
            <a:r>
              <a:rPr lang="en-US" sz="4000" b="1" dirty="0">
                <a:solidFill>
                  <a:schemeClr val="bg1"/>
                </a:solidFill>
              </a:rPr>
              <a:t>Revelation 12:14 </a:t>
            </a:r>
            <a:r>
              <a:rPr lang="en-US" sz="4000" dirty="0">
                <a:solidFill>
                  <a:schemeClr val="bg1"/>
                </a:solidFill>
              </a:rPr>
              <a:t>(KJV)</a:t>
            </a:r>
            <a:br>
              <a:rPr lang="en-US" sz="4000" dirty="0">
                <a:solidFill>
                  <a:schemeClr val="bg1"/>
                </a:solidFill>
              </a:rPr>
            </a:br>
            <a:r>
              <a:rPr lang="en-US" sz="4200" dirty="0">
                <a:solidFill>
                  <a:srgbClr val="FFC000"/>
                </a:solidFill>
              </a:rPr>
              <a:t>… to the woman were given </a:t>
            </a:r>
            <a:r>
              <a:rPr lang="en-US" sz="4200" b="1" i="1" dirty="0">
                <a:solidFill>
                  <a:srgbClr val="FFFF00"/>
                </a:solidFill>
              </a:rPr>
              <a:t>two wings of a great eagle</a:t>
            </a:r>
            <a:r>
              <a:rPr lang="en-US" sz="4200" dirty="0">
                <a:solidFill>
                  <a:srgbClr val="FFC000"/>
                </a:solidFill>
              </a:rPr>
              <a:t>, that she might </a:t>
            </a:r>
            <a:r>
              <a:rPr lang="en-US" sz="4200" b="1" i="1" dirty="0">
                <a:solidFill>
                  <a:srgbClr val="FFFF00"/>
                </a:solidFill>
              </a:rPr>
              <a:t>fly into the wilderness</a:t>
            </a:r>
            <a:r>
              <a:rPr lang="en-US" sz="4200" dirty="0">
                <a:solidFill>
                  <a:srgbClr val="FFC000"/>
                </a:solidFill>
              </a:rPr>
              <a:t>, into </a:t>
            </a:r>
            <a:r>
              <a:rPr lang="en-US" sz="4200" b="1" i="1" dirty="0">
                <a:solidFill>
                  <a:srgbClr val="FFFF00"/>
                </a:solidFill>
              </a:rPr>
              <a:t>her place</a:t>
            </a:r>
            <a:r>
              <a:rPr lang="en-US" sz="4200" dirty="0">
                <a:solidFill>
                  <a:srgbClr val="FFC000"/>
                </a:solidFill>
              </a:rPr>
              <a:t>, where </a:t>
            </a:r>
            <a:r>
              <a:rPr lang="en-US" sz="4200" b="1" i="1" dirty="0">
                <a:solidFill>
                  <a:srgbClr val="FFFF00"/>
                </a:solidFill>
              </a:rPr>
              <a:t>she is nourished </a:t>
            </a:r>
            <a:r>
              <a:rPr lang="en-US" sz="4200" dirty="0">
                <a:solidFill>
                  <a:srgbClr val="FFC000"/>
                </a:solidFill>
              </a:rPr>
              <a:t>for </a:t>
            </a:r>
          </a:p>
          <a:p>
            <a:pPr algn="ctr"/>
            <a:r>
              <a:rPr lang="en-US" sz="4200" dirty="0">
                <a:solidFill>
                  <a:srgbClr val="FFC000"/>
                </a:solidFill>
              </a:rPr>
              <a:t>a time, and times, and half </a:t>
            </a:r>
          </a:p>
          <a:p>
            <a:pPr algn="ctr"/>
            <a:r>
              <a:rPr lang="en-US" sz="4200" dirty="0">
                <a:solidFill>
                  <a:srgbClr val="FFC000"/>
                </a:solidFill>
              </a:rPr>
              <a:t>a time, (away) </a:t>
            </a:r>
            <a:r>
              <a:rPr lang="en-US" sz="4200" b="1" i="1" dirty="0">
                <a:solidFill>
                  <a:srgbClr val="FFFF00"/>
                </a:solidFill>
              </a:rPr>
              <a:t>from the </a:t>
            </a:r>
          </a:p>
          <a:p>
            <a:pPr algn="ctr"/>
            <a:r>
              <a:rPr lang="en-US" sz="4200" b="1" i="1" dirty="0">
                <a:solidFill>
                  <a:srgbClr val="FFFF00"/>
                </a:solidFill>
              </a:rPr>
              <a:t>face of the serpent</a:t>
            </a:r>
            <a:r>
              <a:rPr lang="en-US" sz="4200" dirty="0">
                <a:solidFill>
                  <a:srgbClr val="FFC000"/>
                </a:solidFill>
              </a:rPr>
              <a:t>.</a:t>
            </a:r>
            <a:r>
              <a:rPr lang="en-US" altLang="en-US" sz="4200" dirty="0">
                <a:solidFill>
                  <a:srgbClr val="FFC000"/>
                </a:solidFill>
              </a:rPr>
              <a:t>.</a:t>
            </a:r>
            <a:endParaRPr lang="en-US" sz="4200" dirty="0">
              <a:solidFill>
                <a:srgbClr val="FFC000"/>
              </a:solidFill>
            </a:endParaRPr>
          </a:p>
        </p:txBody>
      </p:sp>
      <p:pic>
        <p:nvPicPr>
          <p:cNvPr id="4" name="Picture 3">
            <a:extLst>
              <a:ext uri="{FF2B5EF4-FFF2-40B4-BE49-F238E27FC236}">
                <a16:creationId xmlns:a16="http://schemas.microsoft.com/office/drawing/2014/main" id="{415D73D0-10A3-42F6-9E6A-53DF034AA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429000"/>
            <a:ext cx="4691333" cy="3289663"/>
          </a:xfrm>
          <a:prstGeom prst="rect">
            <a:avLst/>
          </a:prstGeom>
        </p:spPr>
      </p:pic>
      <p:pic>
        <p:nvPicPr>
          <p:cNvPr id="6" name="Picture 5">
            <a:extLst>
              <a:ext uri="{FF2B5EF4-FFF2-40B4-BE49-F238E27FC236}">
                <a16:creationId xmlns:a16="http://schemas.microsoft.com/office/drawing/2014/main" id="{26E4CE17-FD78-4C2C-8811-66039541D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67" y="139337"/>
            <a:ext cx="4691333" cy="3170385"/>
          </a:xfrm>
          <a:prstGeom prst="rect">
            <a:avLst/>
          </a:prstGeom>
        </p:spPr>
      </p:pic>
      <p:sp>
        <p:nvSpPr>
          <p:cNvPr id="7" name="TextBox 6">
            <a:extLst>
              <a:ext uri="{FF2B5EF4-FFF2-40B4-BE49-F238E27FC236}">
                <a16:creationId xmlns:a16="http://schemas.microsoft.com/office/drawing/2014/main" id="{5C3139E7-BE8B-44A7-BFA6-3CCFDC1F6F0B}"/>
              </a:ext>
            </a:extLst>
          </p:cNvPr>
          <p:cNvSpPr txBox="1"/>
          <p:nvPr/>
        </p:nvSpPr>
        <p:spPr>
          <a:xfrm>
            <a:off x="381000" y="5791200"/>
            <a:ext cx="3174267" cy="707886"/>
          </a:xfrm>
          <a:prstGeom prst="rect">
            <a:avLst/>
          </a:prstGeom>
          <a:noFill/>
        </p:spPr>
        <p:txBody>
          <a:bodyPr wrap="none" rtlCol="0">
            <a:spAutoFit/>
          </a:bodyPr>
          <a:lstStyle/>
          <a:p>
            <a:r>
              <a:rPr lang="en-US" sz="2000" b="1" dirty="0"/>
              <a:t>Micah 2:12-13</a:t>
            </a:r>
          </a:p>
          <a:p>
            <a:r>
              <a:rPr lang="en-US" sz="2000" b="1" dirty="0"/>
              <a:t>Flight to Mystery Bozrah</a:t>
            </a:r>
          </a:p>
        </p:txBody>
      </p:sp>
      <p:sp>
        <p:nvSpPr>
          <p:cNvPr id="8" name="TextBox 7">
            <a:extLst>
              <a:ext uri="{FF2B5EF4-FFF2-40B4-BE49-F238E27FC236}">
                <a16:creationId xmlns:a16="http://schemas.microsoft.com/office/drawing/2014/main" id="{B692DA25-1438-4BB0-A079-BB108583E54F}"/>
              </a:ext>
            </a:extLst>
          </p:cNvPr>
          <p:cNvSpPr txBox="1"/>
          <p:nvPr/>
        </p:nvSpPr>
        <p:spPr>
          <a:xfrm>
            <a:off x="381000" y="139337"/>
            <a:ext cx="3809999" cy="1015663"/>
          </a:xfrm>
          <a:prstGeom prst="rect">
            <a:avLst/>
          </a:prstGeom>
          <a:noFill/>
        </p:spPr>
        <p:txBody>
          <a:bodyPr wrap="square" rtlCol="0">
            <a:spAutoFit/>
          </a:bodyPr>
          <a:lstStyle/>
          <a:p>
            <a:r>
              <a:rPr lang="en-US" sz="2000" b="1" dirty="0"/>
              <a:t>Flight of the woman</a:t>
            </a:r>
          </a:p>
          <a:p>
            <a:r>
              <a:rPr lang="en-US" sz="2000" b="1" dirty="0"/>
              <a:t>Rev. 12:6 &amp;14</a:t>
            </a:r>
          </a:p>
          <a:p>
            <a:endParaRPr lang="en-US" sz="2000" b="1" dirty="0"/>
          </a:p>
        </p:txBody>
      </p:sp>
    </p:spTree>
    <p:extLst>
      <p:ext uri="{BB962C8B-B14F-4D97-AF65-F5344CB8AC3E}">
        <p14:creationId xmlns:p14="http://schemas.microsoft.com/office/powerpoint/2010/main" val="419552968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209550" y="605766"/>
            <a:ext cx="1177290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400" b="1" i="1" dirty="0">
                <a:solidFill>
                  <a:srgbClr val="FFFF00"/>
                </a:solidFill>
              </a:rPr>
              <a:t>Her place</a:t>
            </a:r>
            <a:r>
              <a:rPr lang="en-US" altLang="en-US" sz="4400" dirty="0">
                <a:solidFill>
                  <a:srgbClr val="FFC000"/>
                </a:solidFill>
              </a:rPr>
              <a:t>, a place for </a:t>
            </a:r>
            <a:r>
              <a:rPr lang="en-US" altLang="en-US" sz="4400" b="1" i="1" dirty="0">
                <a:solidFill>
                  <a:srgbClr val="FFFF00"/>
                </a:solidFill>
              </a:rPr>
              <a:t>nurturing</a:t>
            </a:r>
            <a:r>
              <a:rPr lang="en-US" altLang="en-US" sz="4400" dirty="0">
                <a:solidFill>
                  <a:srgbClr val="FFC000"/>
                </a:solidFill>
              </a:rPr>
              <a:t>, is in a </a:t>
            </a:r>
            <a:r>
              <a:rPr lang="en-US" altLang="en-US" sz="4400" b="1" i="1" dirty="0">
                <a:solidFill>
                  <a:srgbClr val="FFFF00"/>
                </a:solidFill>
              </a:rPr>
              <a:t>wilderness</a:t>
            </a:r>
            <a:r>
              <a:rPr lang="en-US" altLang="en-US" sz="4400" dirty="0">
                <a:solidFill>
                  <a:srgbClr val="FFFF00"/>
                </a:solidFill>
              </a:rPr>
              <a:t> </a:t>
            </a:r>
            <a:r>
              <a:rPr lang="en-US" altLang="en-US" sz="4400" dirty="0">
                <a:solidFill>
                  <a:srgbClr val="FFC000"/>
                </a:solidFill>
              </a:rPr>
              <a:t>and</a:t>
            </a:r>
            <a:r>
              <a:rPr lang="en-US" altLang="en-US" sz="4400" dirty="0">
                <a:solidFill>
                  <a:srgbClr val="FFFF00"/>
                </a:solidFill>
              </a:rPr>
              <a:t> </a:t>
            </a:r>
            <a:r>
              <a:rPr lang="en-US" altLang="en-US" sz="4400" b="1" i="1" dirty="0">
                <a:solidFill>
                  <a:srgbClr val="FFFF00"/>
                </a:solidFill>
              </a:rPr>
              <a:t>“away from the face of the serpent”</a:t>
            </a:r>
            <a:r>
              <a:rPr lang="en-US" altLang="en-US" sz="4400" dirty="0">
                <a:solidFill>
                  <a:srgbClr val="FFC000"/>
                </a:solidFill>
              </a:rPr>
              <a:t>. Where might that be? Where will the dragon’s face be in the latter days? Where will he be poking his nose? And if the dragon and kings of the east are coming to the Middle East how likely is it that Petra, right there in the end-time war zone, is Mystery </a:t>
            </a:r>
            <a:r>
              <a:rPr lang="en-US" altLang="en-US" sz="4400" dirty="0" err="1">
                <a:solidFill>
                  <a:srgbClr val="FFC000"/>
                </a:solidFill>
              </a:rPr>
              <a:t>Bozrah</a:t>
            </a:r>
            <a:r>
              <a:rPr lang="en-US" altLang="en-US" sz="4400" dirty="0">
                <a:solidFill>
                  <a:srgbClr val="FFC000"/>
                </a:solidFill>
              </a:rPr>
              <a:t>, the wilderness refuge and safe place of end-time?  </a:t>
            </a:r>
          </a:p>
        </p:txBody>
      </p:sp>
    </p:spTree>
    <p:extLst>
      <p:ext uri="{BB962C8B-B14F-4D97-AF65-F5344CB8AC3E}">
        <p14:creationId xmlns:p14="http://schemas.microsoft.com/office/powerpoint/2010/main" val="123737704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endtimestruth.com/wp-content/uploads/2013/06/Kings-of-the-East-attack.jpg">
            <a:extLst>
              <a:ext uri="{FF2B5EF4-FFF2-40B4-BE49-F238E27FC236}">
                <a16:creationId xmlns:a16="http://schemas.microsoft.com/office/drawing/2014/main" id="{1746771E-E343-474D-90D6-42F40A96BB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0"/>
            <a:ext cx="10744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380811"/>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52425" y="482655"/>
            <a:ext cx="11487150" cy="589268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700" dirty="0">
                <a:solidFill>
                  <a:srgbClr val="FFC000"/>
                </a:solidFill>
              </a:rPr>
              <a:t>Does the flight of the woman in travail of </a:t>
            </a:r>
            <a:r>
              <a:rPr lang="en-US" altLang="en-US" sz="4700" dirty="0">
                <a:solidFill>
                  <a:schemeClr val="bg1"/>
                </a:solidFill>
              </a:rPr>
              <a:t>Revelation 12 </a:t>
            </a:r>
            <a:r>
              <a:rPr lang="en-US" altLang="en-US" sz="4700" dirty="0">
                <a:solidFill>
                  <a:srgbClr val="FFC000"/>
                </a:solidFill>
              </a:rPr>
              <a:t>cross-reference with Micah’s prophecy of the </a:t>
            </a:r>
            <a:r>
              <a:rPr lang="en-US" altLang="en-US" sz="4700" b="1" i="1" dirty="0">
                <a:solidFill>
                  <a:srgbClr val="FFFF00"/>
                </a:solidFill>
              </a:rPr>
              <a:t>sheepfold of Mystery Bozrah </a:t>
            </a:r>
            <a:r>
              <a:rPr lang="en-US" altLang="en-US" sz="4700" dirty="0">
                <a:solidFill>
                  <a:srgbClr val="FFC000"/>
                </a:solidFill>
              </a:rPr>
              <a:t>spoken of in </a:t>
            </a:r>
            <a:r>
              <a:rPr lang="en-US" altLang="en-US" sz="4700" dirty="0">
                <a:solidFill>
                  <a:schemeClr val="bg1"/>
                </a:solidFill>
              </a:rPr>
              <a:t>Micah 2:12-13</a:t>
            </a:r>
            <a:r>
              <a:rPr lang="en-US" altLang="en-US" sz="4700" dirty="0">
                <a:solidFill>
                  <a:srgbClr val="FFC000"/>
                </a:solidFill>
              </a:rPr>
              <a:t>? And how is it that </a:t>
            </a:r>
            <a:r>
              <a:rPr lang="en-US" altLang="en-US" sz="4700" b="1" i="1" dirty="0">
                <a:solidFill>
                  <a:srgbClr val="FFFF00"/>
                </a:solidFill>
              </a:rPr>
              <a:t>the Breaker </a:t>
            </a:r>
            <a:r>
              <a:rPr lang="en-US" altLang="en-US" sz="4700" dirty="0">
                <a:solidFill>
                  <a:srgbClr val="FFC000"/>
                </a:solidFill>
              </a:rPr>
              <a:t>is coming to break them out of the sheepfold in a magnificent deliverance? We can take comfort from this. But the </a:t>
            </a:r>
          </a:p>
          <a:p>
            <a:pPr algn="ctr" eaLnBrk="1" hangingPunct="1">
              <a:spcBef>
                <a:spcPct val="0"/>
              </a:spcBef>
              <a:buNone/>
            </a:pPr>
            <a:r>
              <a:rPr lang="en-US" altLang="en-US" sz="4700" dirty="0">
                <a:solidFill>
                  <a:srgbClr val="FFC000"/>
                </a:solidFill>
              </a:rPr>
              <a:t>details still remain in the realm of mystery. </a:t>
            </a:r>
          </a:p>
        </p:txBody>
      </p:sp>
    </p:spTree>
    <p:extLst>
      <p:ext uri="{BB962C8B-B14F-4D97-AF65-F5344CB8AC3E}">
        <p14:creationId xmlns:p14="http://schemas.microsoft.com/office/powerpoint/2010/main" val="852644866"/>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xplaining the deep meaning of the LORD is my Shepherd">
            <a:extLst>
              <a:ext uri="{FF2B5EF4-FFF2-40B4-BE49-F238E27FC236}">
                <a16:creationId xmlns:a16="http://schemas.microsoft.com/office/drawing/2014/main" id="{AE1B1854-35C5-48E6-8965-337AD8EBB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15934">
            <a:off x="484036" y="1525680"/>
            <a:ext cx="5923647" cy="462517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sheepfold of the almighty">
            <a:extLst>
              <a:ext uri="{FF2B5EF4-FFF2-40B4-BE49-F238E27FC236}">
                <a16:creationId xmlns:a16="http://schemas.microsoft.com/office/drawing/2014/main" id="{AD69353B-5085-4EE0-8D0E-D9D7DDF43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1522">
            <a:off x="6147022" y="1769913"/>
            <a:ext cx="5576887" cy="4177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943934"/>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266700" y="398017"/>
            <a:ext cx="11658600" cy="60619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300" dirty="0">
                <a:solidFill>
                  <a:srgbClr val="FFC000"/>
                </a:solidFill>
              </a:rPr>
              <a:t>The prophet Micah speaks very specifically of God’s covenant people being gathered as a full-on total regathering of </a:t>
            </a:r>
            <a:r>
              <a:rPr lang="en-US" altLang="en-US" sz="4300" b="1" i="1" dirty="0">
                <a:solidFill>
                  <a:srgbClr val="FFFF00"/>
                </a:solidFill>
              </a:rPr>
              <a:t>unrefined Jacob </a:t>
            </a:r>
            <a:r>
              <a:rPr lang="en-US" altLang="en-US" sz="4300" dirty="0">
                <a:solidFill>
                  <a:srgbClr val="FFC000"/>
                </a:solidFill>
              </a:rPr>
              <a:t>on their way to </a:t>
            </a:r>
            <a:r>
              <a:rPr lang="en-US" altLang="en-US" sz="4300" b="1" i="1" dirty="0">
                <a:solidFill>
                  <a:srgbClr val="FFFF00"/>
                </a:solidFill>
              </a:rPr>
              <a:t>becoming Israel</a:t>
            </a:r>
            <a:r>
              <a:rPr lang="en-US" altLang="en-US" sz="4300" dirty="0">
                <a:solidFill>
                  <a:srgbClr val="FFC000"/>
                </a:solidFill>
              </a:rPr>
              <a:t>, </a:t>
            </a:r>
            <a:r>
              <a:rPr lang="en-US" altLang="en-US" sz="4300" b="1" i="1" dirty="0">
                <a:solidFill>
                  <a:srgbClr val="FFFF00"/>
                </a:solidFill>
              </a:rPr>
              <a:t>“prince and contender with God.”</a:t>
            </a:r>
            <a:r>
              <a:rPr lang="en-US" altLang="en-US" sz="4300" dirty="0">
                <a:solidFill>
                  <a:srgbClr val="FFC000"/>
                </a:solidFill>
              </a:rPr>
              <a:t> They are gathered out at the sheepfold of </a:t>
            </a:r>
            <a:r>
              <a:rPr lang="en-US" altLang="en-US" sz="4300" b="1" i="1" dirty="0">
                <a:solidFill>
                  <a:srgbClr val="FFFF00"/>
                </a:solidFill>
              </a:rPr>
              <a:t>Mystery Bozrah</a:t>
            </a:r>
            <a:r>
              <a:rPr lang="en-US" altLang="en-US" sz="4300" dirty="0">
                <a:solidFill>
                  <a:srgbClr val="FFC000"/>
                </a:solidFill>
              </a:rPr>
              <a:t>. We are told that they will </a:t>
            </a:r>
            <a:r>
              <a:rPr lang="en-US" altLang="en-US" sz="4300" b="1" i="1" dirty="0">
                <a:solidFill>
                  <a:srgbClr val="FFFF00"/>
                </a:solidFill>
              </a:rPr>
              <a:t>“make great noise” </a:t>
            </a:r>
            <a:r>
              <a:rPr lang="en-US" altLang="en-US" sz="4300" dirty="0">
                <a:solidFill>
                  <a:srgbClr val="FFC000"/>
                </a:solidFill>
              </a:rPr>
              <a:t>because of this concentrated multitude of people. What could possibly be going on there in this camp meeting? Could it be a Revival? </a:t>
            </a:r>
            <a:endParaRPr lang="en-US" altLang="en-US" sz="4300" dirty="0">
              <a:solidFill>
                <a:schemeClr val="bg1"/>
              </a:solidFill>
            </a:endParaRPr>
          </a:p>
        </p:txBody>
      </p:sp>
    </p:spTree>
    <p:extLst>
      <p:ext uri="{BB962C8B-B14F-4D97-AF65-F5344CB8AC3E}">
        <p14:creationId xmlns:p14="http://schemas.microsoft.com/office/powerpoint/2010/main" val="4166672133"/>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396FE-BD86-43C7-B863-0CDAFBA7FC8A}"/>
              </a:ext>
            </a:extLst>
          </p:cNvPr>
          <p:cNvPicPr>
            <a:picLocks noChangeAspect="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tretch>
            <a:fillRect/>
          </a:stretch>
        </p:blipFill>
        <p:spPr>
          <a:xfrm>
            <a:off x="6400800" y="387350"/>
            <a:ext cx="5486400" cy="6083300"/>
          </a:xfrm>
          <a:prstGeom prst="rect">
            <a:avLst/>
          </a:prstGeom>
        </p:spPr>
      </p:pic>
      <p:sp>
        <p:nvSpPr>
          <p:cNvPr id="5" name="Rectangle 4">
            <a:extLst>
              <a:ext uri="{FF2B5EF4-FFF2-40B4-BE49-F238E27FC236}">
                <a16:creationId xmlns:a16="http://schemas.microsoft.com/office/drawing/2014/main" id="{7B84727C-BB8D-4782-B71D-A03FF29188D2}"/>
              </a:ext>
            </a:extLst>
          </p:cNvPr>
          <p:cNvSpPr/>
          <p:nvPr/>
        </p:nvSpPr>
        <p:spPr>
          <a:xfrm>
            <a:off x="0" y="-5417"/>
            <a:ext cx="6477000" cy="6863417"/>
          </a:xfrm>
          <a:prstGeom prst="rect">
            <a:avLst/>
          </a:prstGeom>
        </p:spPr>
        <p:txBody>
          <a:bodyPr wrap="square">
            <a:spAutoFit/>
          </a:bodyPr>
          <a:lstStyle/>
          <a:p>
            <a:pPr algn="ctr"/>
            <a:r>
              <a:rPr lang="en-US" sz="3900" b="1" dirty="0">
                <a:solidFill>
                  <a:schemeClr val="bg1"/>
                </a:solidFill>
              </a:rPr>
              <a:t>Micah 2 - KJV</a:t>
            </a:r>
            <a:br>
              <a:rPr lang="en-US" sz="3900" dirty="0"/>
            </a:br>
            <a:r>
              <a:rPr lang="en-US" sz="3900" dirty="0">
                <a:solidFill>
                  <a:schemeClr val="bg1"/>
                </a:solidFill>
              </a:rPr>
              <a:t>12 I will surely assemble, </a:t>
            </a:r>
          </a:p>
          <a:p>
            <a:pPr algn="ctr"/>
            <a:r>
              <a:rPr lang="en-US" sz="3900" dirty="0">
                <a:solidFill>
                  <a:schemeClr val="bg1"/>
                </a:solidFill>
              </a:rPr>
              <a:t>O Jacob, all of thee; I will surely gather the remnant </a:t>
            </a:r>
          </a:p>
          <a:p>
            <a:pPr algn="ctr"/>
            <a:r>
              <a:rPr lang="en-US" sz="3900" dirty="0">
                <a:solidFill>
                  <a:schemeClr val="bg1"/>
                </a:solidFill>
              </a:rPr>
              <a:t>of Israel; I will put them together as the </a:t>
            </a:r>
            <a:r>
              <a:rPr lang="en-US" sz="3900" b="1" i="1" dirty="0">
                <a:solidFill>
                  <a:schemeClr val="bg1"/>
                </a:solidFill>
              </a:rPr>
              <a:t>sheep of </a:t>
            </a:r>
            <a:r>
              <a:rPr lang="en-US" sz="3900" b="1" i="1" dirty="0" err="1">
                <a:solidFill>
                  <a:schemeClr val="bg1"/>
                </a:solidFill>
              </a:rPr>
              <a:t>Bozrah</a:t>
            </a:r>
            <a:r>
              <a:rPr lang="en-US" sz="3900" dirty="0">
                <a:solidFill>
                  <a:schemeClr val="bg1"/>
                </a:solidFill>
              </a:rPr>
              <a:t>, as the flock in the midst of their fold: </a:t>
            </a:r>
            <a:r>
              <a:rPr lang="en-US" sz="3900" b="1" i="1" dirty="0">
                <a:solidFill>
                  <a:schemeClr val="bg1"/>
                </a:solidFill>
              </a:rPr>
              <a:t>they </a:t>
            </a:r>
          </a:p>
          <a:p>
            <a:pPr algn="ctr"/>
            <a:r>
              <a:rPr lang="en-US" sz="3900" b="1" i="1" dirty="0">
                <a:solidFill>
                  <a:schemeClr val="bg1"/>
                </a:solidFill>
              </a:rPr>
              <a:t>shall </a:t>
            </a:r>
            <a:r>
              <a:rPr lang="en-US" sz="3900" b="1" i="1" u="sng" dirty="0">
                <a:solidFill>
                  <a:schemeClr val="bg1"/>
                </a:solidFill>
              </a:rPr>
              <a:t>make great noise </a:t>
            </a:r>
          </a:p>
          <a:p>
            <a:pPr algn="ctr"/>
            <a:r>
              <a:rPr lang="en-US" sz="3900" b="1" i="1" dirty="0">
                <a:solidFill>
                  <a:schemeClr val="bg1"/>
                </a:solidFill>
              </a:rPr>
              <a:t>by reason of the </a:t>
            </a:r>
          </a:p>
          <a:p>
            <a:pPr algn="ctr"/>
            <a:r>
              <a:rPr lang="en-US" sz="3900" b="1" i="1" dirty="0">
                <a:solidFill>
                  <a:schemeClr val="bg1"/>
                </a:solidFill>
              </a:rPr>
              <a:t>multitude of men.</a:t>
            </a:r>
          </a:p>
        </p:txBody>
      </p:sp>
    </p:spTree>
    <p:extLst>
      <p:ext uri="{BB962C8B-B14F-4D97-AF65-F5344CB8AC3E}">
        <p14:creationId xmlns:p14="http://schemas.microsoft.com/office/powerpoint/2010/main" val="3147622061"/>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23850" y="398017"/>
            <a:ext cx="1141095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200" dirty="0">
                <a:solidFill>
                  <a:srgbClr val="FFC000"/>
                </a:solidFill>
              </a:rPr>
              <a:t>In </a:t>
            </a:r>
            <a:r>
              <a:rPr lang="en-US" altLang="en-US" sz="4200" dirty="0">
                <a:solidFill>
                  <a:schemeClr val="bg1"/>
                </a:solidFill>
              </a:rPr>
              <a:t>Jeremiah 49:22 </a:t>
            </a:r>
            <a:r>
              <a:rPr lang="en-US" altLang="en-US" sz="4200" dirty="0">
                <a:solidFill>
                  <a:srgbClr val="FFC000"/>
                </a:solidFill>
              </a:rPr>
              <a:t>we see reference to the </a:t>
            </a:r>
            <a:r>
              <a:rPr lang="en-US" altLang="en-US" sz="4200" b="1" i="1" dirty="0">
                <a:solidFill>
                  <a:srgbClr val="FFFF00"/>
                </a:solidFill>
              </a:rPr>
              <a:t>wings </a:t>
            </a:r>
          </a:p>
          <a:p>
            <a:pPr algn="ctr" eaLnBrk="1" hangingPunct="1">
              <a:spcBef>
                <a:spcPct val="0"/>
              </a:spcBef>
              <a:buNone/>
            </a:pPr>
            <a:r>
              <a:rPr lang="en-US" altLang="en-US" sz="4200" b="1" i="1" dirty="0">
                <a:solidFill>
                  <a:srgbClr val="FFFF00"/>
                </a:solidFill>
              </a:rPr>
              <a:t>of an eagle</a:t>
            </a:r>
            <a:r>
              <a:rPr lang="en-US" altLang="en-US" sz="4200" b="1" i="1" dirty="0">
                <a:solidFill>
                  <a:srgbClr val="FFC000"/>
                </a:solidFill>
              </a:rPr>
              <a:t> i</a:t>
            </a:r>
            <a:r>
              <a:rPr lang="en-US" altLang="en-US" sz="4200" dirty="0">
                <a:solidFill>
                  <a:srgbClr val="FFC000"/>
                </a:solidFill>
              </a:rPr>
              <a:t>n what appears to be a </a:t>
            </a:r>
            <a:r>
              <a:rPr lang="en-US" altLang="en-US" sz="4200" dirty="0">
                <a:solidFill>
                  <a:srgbClr val="FFFF00"/>
                </a:solidFill>
              </a:rPr>
              <a:t>final phase </a:t>
            </a:r>
          </a:p>
          <a:p>
            <a:pPr algn="ctr" eaLnBrk="1" hangingPunct="1">
              <a:spcBef>
                <a:spcPct val="0"/>
              </a:spcBef>
              <a:buNone/>
            </a:pPr>
            <a:r>
              <a:rPr lang="en-US" altLang="en-US" sz="4200" dirty="0">
                <a:solidFill>
                  <a:srgbClr val="FFC000"/>
                </a:solidFill>
              </a:rPr>
              <a:t>of this</a:t>
            </a:r>
            <a:r>
              <a:rPr lang="en-US" altLang="en-US" sz="4200" b="1" i="1" dirty="0">
                <a:solidFill>
                  <a:srgbClr val="FFFF00"/>
                </a:solidFill>
              </a:rPr>
              <a:t> second exodus. </a:t>
            </a:r>
            <a:r>
              <a:rPr lang="en-US" altLang="en-US" sz="4200" dirty="0">
                <a:solidFill>
                  <a:srgbClr val="FFC000"/>
                </a:solidFill>
              </a:rPr>
              <a:t>This time we see a clear </a:t>
            </a:r>
          </a:p>
          <a:p>
            <a:pPr algn="ctr" eaLnBrk="1" hangingPunct="1">
              <a:spcBef>
                <a:spcPct val="0"/>
              </a:spcBef>
              <a:buNone/>
            </a:pPr>
            <a:r>
              <a:rPr lang="en-US" altLang="en-US" sz="4200" dirty="0">
                <a:solidFill>
                  <a:srgbClr val="FFC000"/>
                </a:solidFill>
              </a:rPr>
              <a:t>and unmistakable reference to </a:t>
            </a:r>
            <a:r>
              <a:rPr lang="en-US" altLang="en-US" sz="4200" b="1" i="1" dirty="0">
                <a:solidFill>
                  <a:srgbClr val="FFFF00"/>
                </a:solidFill>
              </a:rPr>
              <a:t>divine intervention</a:t>
            </a:r>
            <a:r>
              <a:rPr lang="en-US" altLang="en-US" sz="4200" dirty="0">
                <a:solidFill>
                  <a:srgbClr val="FFFF00"/>
                </a:solidFill>
              </a:rPr>
              <a:t>. </a:t>
            </a:r>
            <a:r>
              <a:rPr lang="en-US" altLang="en-US" sz="4200" dirty="0">
                <a:solidFill>
                  <a:srgbClr val="FFC000"/>
                </a:solidFill>
              </a:rPr>
              <a:t>Messiah arrives, </a:t>
            </a:r>
            <a:r>
              <a:rPr lang="en-US" altLang="en-US" sz="4200" dirty="0">
                <a:solidFill>
                  <a:srgbClr val="FFFF00"/>
                </a:solidFill>
              </a:rPr>
              <a:t>flying </a:t>
            </a:r>
            <a:r>
              <a:rPr lang="en-US" altLang="en-US" sz="4200" b="1" i="1" dirty="0">
                <a:solidFill>
                  <a:srgbClr val="FFFF00"/>
                </a:solidFill>
              </a:rPr>
              <a:t>as the eagle</a:t>
            </a:r>
            <a:r>
              <a:rPr lang="en-US" altLang="en-US" sz="4200" dirty="0">
                <a:solidFill>
                  <a:srgbClr val="FFFF00"/>
                </a:solidFill>
              </a:rPr>
              <a:t>, </a:t>
            </a:r>
            <a:r>
              <a:rPr lang="en-US" altLang="en-US" sz="4200" dirty="0">
                <a:solidFill>
                  <a:srgbClr val="FFC000"/>
                </a:solidFill>
              </a:rPr>
              <a:t>and </a:t>
            </a:r>
            <a:r>
              <a:rPr lang="en-US" altLang="en-US" sz="4200" b="1" i="1" u="sng" dirty="0">
                <a:solidFill>
                  <a:srgbClr val="FFFF00"/>
                </a:solidFill>
              </a:rPr>
              <a:t>spreading His wings over Bozrah</a:t>
            </a:r>
            <a:r>
              <a:rPr lang="en-US" altLang="en-US" sz="4200" dirty="0">
                <a:solidFill>
                  <a:srgbClr val="FFC000"/>
                </a:solidFill>
              </a:rPr>
              <a:t> and </a:t>
            </a:r>
            <a:r>
              <a:rPr lang="en-US" altLang="en-US" sz="4200" b="1" i="1" dirty="0">
                <a:solidFill>
                  <a:srgbClr val="FFFF00"/>
                </a:solidFill>
              </a:rPr>
              <a:t>over the covenant people of God</a:t>
            </a:r>
            <a:r>
              <a:rPr lang="en-US" altLang="en-US" sz="4200" dirty="0">
                <a:solidFill>
                  <a:srgbClr val="FFC000"/>
                </a:solidFill>
              </a:rPr>
              <a:t>. The epic end-time </a:t>
            </a:r>
            <a:r>
              <a:rPr lang="en-US" altLang="en-US" sz="4200" b="1" i="1" u="sng" dirty="0">
                <a:solidFill>
                  <a:srgbClr val="FFFF00"/>
                </a:solidFill>
              </a:rPr>
              <a:t>deliverance</a:t>
            </a:r>
            <a:r>
              <a:rPr lang="en-US" altLang="en-US" sz="4200" dirty="0">
                <a:solidFill>
                  <a:srgbClr val="FFFF00"/>
                </a:solidFill>
              </a:rPr>
              <a:t> </a:t>
            </a:r>
            <a:r>
              <a:rPr lang="en-US" altLang="en-US" sz="4200" dirty="0">
                <a:solidFill>
                  <a:srgbClr val="FFC000"/>
                </a:solidFill>
              </a:rPr>
              <a:t>of the </a:t>
            </a:r>
            <a:r>
              <a:rPr lang="en-US" altLang="en-US" sz="4200" b="1" i="1" dirty="0">
                <a:solidFill>
                  <a:srgbClr val="FFFF00"/>
                </a:solidFill>
              </a:rPr>
              <a:t>captives of Zion</a:t>
            </a:r>
            <a:r>
              <a:rPr lang="en-US" altLang="en-US" sz="4200" b="1" i="1" dirty="0">
                <a:solidFill>
                  <a:srgbClr val="FFC000"/>
                </a:solidFill>
              </a:rPr>
              <a:t> </a:t>
            </a:r>
            <a:r>
              <a:rPr lang="en-US" altLang="en-US" sz="4200" dirty="0">
                <a:solidFill>
                  <a:srgbClr val="FFC000"/>
                </a:solidFill>
              </a:rPr>
              <a:t>sees them </a:t>
            </a:r>
            <a:r>
              <a:rPr lang="en-US" altLang="en-US" sz="4200" b="1" i="1" u="sng" dirty="0">
                <a:solidFill>
                  <a:srgbClr val="FFFF00"/>
                </a:solidFill>
              </a:rPr>
              <a:t>broken out </a:t>
            </a:r>
            <a:r>
              <a:rPr lang="en-US" altLang="en-US" sz="4200" dirty="0">
                <a:solidFill>
                  <a:srgbClr val="FFC000"/>
                </a:solidFill>
              </a:rPr>
              <a:t>from </a:t>
            </a:r>
            <a:r>
              <a:rPr lang="en-US" altLang="en-US" sz="4200" dirty="0">
                <a:solidFill>
                  <a:srgbClr val="92D050"/>
                </a:solidFill>
              </a:rPr>
              <a:t>Edomite hands </a:t>
            </a:r>
            <a:r>
              <a:rPr lang="en-US" altLang="en-US" sz="4200" dirty="0">
                <a:solidFill>
                  <a:srgbClr val="FFC000"/>
                </a:solidFill>
              </a:rPr>
              <a:t>right there at </a:t>
            </a:r>
            <a:r>
              <a:rPr lang="en-US" altLang="en-US" sz="4200" b="1" i="1" dirty="0">
                <a:solidFill>
                  <a:srgbClr val="FFFF00"/>
                </a:solidFill>
              </a:rPr>
              <a:t>Mystery </a:t>
            </a:r>
            <a:r>
              <a:rPr lang="en-US" altLang="en-US" sz="4200" b="1" i="1" u="sng" dirty="0">
                <a:solidFill>
                  <a:srgbClr val="FFFF00"/>
                </a:solidFill>
              </a:rPr>
              <a:t>Bozrah</a:t>
            </a:r>
            <a:r>
              <a:rPr lang="en-US" altLang="en-US" sz="4200" dirty="0">
                <a:solidFill>
                  <a:srgbClr val="FFC000"/>
                </a:solidFill>
              </a:rPr>
              <a:t>. </a:t>
            </a:r>
            <a:endParaRPr lang="en-US" altLang="en-US" sz="4200" dirty="0">
              <a:solidFill>
                <a:schemeClr val="bg1"/>
              </a:solidFill>
            </a:endParaRPr>
          </a:p>
        </p:txBody>
      </p:sp>
    </p:spTree>
    <p:extLst>
      <p:ext uri="{BB962C8B-B14F-4D97-AF65-F5344CB8AC3E}">
        <p14:creationId xmlns:p14="http://schemas.microsoft.com/office/powerpoint/2010/main" val="219671509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6DA6F1-3A48-4639-8016-09971FF7A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48450"/>
            <a:ext cx="4204611" cy="5961100"/>
          </a:xfrm>
          <a:prstGeom prst="rect">
            <a:avLst/>
          </a:prstGeom>
        </p:spPr>
      </p:pic>
      <p:sp>
        <p:nvSpPr>
          <p:cNvPr id="8" name="TextBox 7">
            <a:extLst>
              <a:ext uri="{FF2B5EF4-FFF2-40B4-BE49-F238E27FC236}">
                <a16:creationId xmlns:a16="http://schemas.microsoft.com/office/drawing/2014/main" id="{5336954A-EAA6-46CB-8AAA-410C750D2D47}"/>
              </a:ext>
            </a:extLst>
          </p:cNvPr>
          <p:cNvSpPr txBox="1"/>
          <p:nvPr/>
        </p:nvSpPr>
        <p:spPr>
          <a:xfrm>
            <a:off x="4572000" y="448450"/>
            <a:ext cx="7467600" cy="1569660"/>
          </a:xfrm>
          <a:prstGeom prst="rect">
            <a:avLst/>
          </a:prstGeom>
          <a:noFill/>
        </p:spPr>
        <p:txBody>
          <a:bodyPr wrap="square" rtlCol="0">
            <a:spAutoFit/>
          </a:bodyPr>
          <a:lstStyle/>
          <a:p>
            <a:pPr algn="ctr"/>
            <a:r>
              <a:rPr lang="en-US" sz="4800" b="1" dirty="0">
                <a:solidFill>
                  <a:srgbClr val="FFFF00"/>
                </a:solidFill>
              </a:rPr>
              <a:t>The Second Exodus - from (spiritual) Egypt</a:t>
            </a:r>
          </a:p>
        </p:txBody>
      </p:sp>
      <p:sp>
        <p:nvSpPr>
          <p:cNvPr id="5" name="TextBox 4">
            <a:extLst>
              <a:ext uri="{FF2B5EF4-FFF2-40B4-BE49-F238E27FC236}">
                <a16:creationId xmlns:a16="http://schemas.microsoft.com/office/drawing/2014/main" id="{8BF41101-E3C5-46A4-8976-999EBCCD1CF6}"/>
              </a:ext>
            </a:extLst>
          </p:cNvPr>
          <p:cNvSpPr txBox="1"/>
          <p:nvPr/>
        </p:nvSpPr>
        <p:spPr>
          <a:xfrm>
            <a:off x="4572000" y="2221007"/>
            <a:ext cx="7467600" cy="4401205"/>
          </a:xfrm>
          <a:prstGeom prst="rect">
            <a:avLst/>
          </a:prstGeom>
          <a:noFill/>
        </p:spPr>
        <p:txBody>
          <a:bodyPr wrap="square" rtlCol="0">
            <a:spAutoFit/>
          </a:bodyPr>
          <a:lstStyle/>
          <a:p>
            <a:pPr algn="ctr"/>
            <a:r>
              <a:rPr lang="en-US" sz="4000" b="1" dirty="0">
                <a:solidFill>
                  <a:schemeClr val="bg1"/>
                </a:solidFill>
              </a:rPr>
              <a:t>Jeremiah 49:22 </a:t>
            </a:r>
            <a:r>
              <a:rPr lang="en-US" sz="4000" dirty="0">
                <a:solidFill>
                  <a:schemeClr val="bg1"/>
                </a:solidFill>
              </a:rPr>
              <a:t>(KJV)</a:t>
            </a:r>
            <a:br>
              <a:rPr lang="en-US" sz="4000" dirty="0">
                <a:solidFill>
                  <a:schemeClr val="bg1"/>
                </a:solidFill>
              </a:rPr>
            </a:br>
            <a:r>
              <a:rPr lang="en-US" sz="4000" dirty="0">
                <a:solidFill>
                  <a:srgbClr val="FFC000"/>
                </a:solidFill>
              </a:rPr>
              <a:t>Behold, He shall come up and </a:t>
            </a:r>
            <a:r>
              <a:rPr lang="en-US" sz="4000" b="1" i="1" dirty="0">
                <a:solidFill>
                  <a:srgbClr val="FFFF00"/>
                </a:solidFill>
              </a:rPr>
              <a:t>fly as the eagle</a:t>
            </a:r>
            <a:r>
              <a:rPr lang="en-US" sz="4000" dirty="0">
                <a:solidFill>
                  <a:srgbClr val="FFC000"/>
                </a:solidFill>
              </a:rPr>
              <a:t>, and </a:t>
            </a:r>
            <a:r>
              <a:rPr lang="en-US" sz="4000" b="1" i="1" dirty="0">
                <a:solidFill>
                  <a:srgbClr val="FFC000"/>
                </a:solidFill>
              </a:rPr>
              <a:t>spread his wings </a:t>
            </a:r>
            <a:r>
              <a:rPr lang="en-US" sz="4000" b="1" i="1" dirty="0">
                <a:solidFill>
                  <a:srgbClr val="FFFF00"/>
                </a:solidFill>
              </a:rPr>
              <a:t>over Bozrah</a:t>
            </a:r>
            <a:r>
              <a:rPr lang="en-US" sz="4000" dirty="0">
                <a:solidFill>
                  <a:srgbClr val="FFC000"/>
                </a:solidFill>
              </a:rPr>
              <a:t>: and at that day shall the heart of </a:t>
            </a:r>
            <a:r>
              <a:rPr lang="en-US" sz="4000" dirty="0">
                <a:solidFill>
                  <a:srgbClr val="92D050"/>
                </a:solidFill>
              </a:rPr>
              <a:t>the</a:t>
            </a:r>
            <a:r>
              <a:rPr lang="en-US" sz="4000" dirty="0">
                <a:solidFill>
                  <a:srgbClr val="FFC000"/>
                </a:solidFill>
              </a:rPr>
              <a:t> </a:t>
            </a:r>
            <a:r>
              <a:rPr lang="en-US" sz="4000" dirty="0">
                <a:solidFill>
                  <a:srgbClr val="92D050"/>
                </a:solidFill>
              </a:rPr>
              <a:t>mighty men of Edom </a:t>
            </a:r>
            <a:r>
              <a:rPr lang="en-US" sz="4000" dirty="0">
                <a:solidFill>
                  <a:srgbClr val="FFC000"/>
                </a:solidFill>
              </a:rPr>
              <a:t>be as the heart of a woman in her pangs.</a:t>
            </a:r>
          </a:p>
        </p:txBody>
      </p:sp>
    </p:spTree>
    <p:extLst>
      <p:ext uri="{BB962C8B-B14F-4D97-AF65-F5344CB8AC3E}">
        <p14:creationId xmlns:p14="http://schemas.microsoft.com/office/powerpoint/2010/main" val="3756568310"/>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81000" y="213351"/>
            <a:ext cx="11430000" cy="643129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6000" dirty="0">
                <a:solidFill>
                  <a:srgbClr val="FFC000"/>
                </a:solidFill>
              </a:rPr>
              <a:t>The drama concludes with </a:t>
            </a:r>
          </a:p>
          <a:p>
            <a:pPr algn="ctr" eaLnBrk="1" hangingPunct="1">
              <a:spcBef>
                <a:spcPct val="0"/>
              </a:spcBef>
              <a:buNone/>
            </a:pPr>
            <a:r>
              <a:rPr lang="en-US" altLang="en-US" sz="6000" dirty="0">
                <a:solidFill>
                  <a:srgbClr val="FFC000"/>
                </a:solidFill>
              </a:rPr>
              <a:t>the coming of Messiah into His sheepfold as </a:t>
            </a:r>
            <a:r>
              <a:rPr lang="en-US" altLang="en-US" sz="6000" b="1" i="1" dirty="0">
                <a:solidFill>
                  <a:srgbClr val="FFFF00"/>
                </a:solidFill>
              </a:rPr>
              <a:t>“the Breaker”</a:t>
            </a:r>
            <a:r>
              <a:rPr lang="en-US" altLang="en-US" sz="6000" dirty="0">
                <a:solidFill>
                  <a:srgbClr val="FFC000"/>
                </a:solidFill>
              </a:rPr>
              <a:t> </a:t>
            </a:r>
          </a:p>
          <a:p>
            <a:pPr algn="ctr" eaLnBrk="1" hangingPunct="1">
              <a:spcBef>
                <a:spcPct val="0"/>
              </a:spcBef>
              <a:buNone/>
            </a:pPr>
            <a:r>
              <a:rPr lang="en-US" altLang="en-US" sz="6000" dirty="0">
                <a:solidFill>
                  <a:srgbClr val="FFC000"/>
                </a:solidFill>
              </a:rPr>
              <a:t>in a glorious deliverance. The prophet Micah picks up the story.</a:t>
            </a:r>
          </a:p>
          <a:p>
            <a:pPr algn="ctr" eaLnBrk="1" hangingPunct="1">
              <a:spcBef>
                <a:spcPct val="0"/>
              </a:spcBef>
              <a:buNone/>
            </a:pPr>
            <a:endParaRPr lang="en-US" altLang="en-US" sz="6000" dirty="0">
              <a:solidFill>
                <a:srgbClr val="FFC000"/>
              </a:solidFill>
            </a:endParaRPr>
          </a:p>
          <a:p>
            <a:pPr algn="ctr" eaLnBrk="1" hangingPunct="1">
              <a:spcBef>
                <a:spcPct val="0"/>
              </a:spcBef>
              <a:buNone/>
            </a:pPr>
            <a:r>
              <a:rPr lang="en-US" altLang="en-US" sz="5100" dirty="0">
                <a:solidFill>
                  <a:srgbClr val="FFC000"/>
                </a:solidFill>
              </a:rPr>
              <a:t>– See </a:t>
            </a:r>
            <a:r>
              <a:rPr lang="en-US" altLang="en-US" sz="5100" dirty="0">
                <a:solidFill>
                  <a:schemeClr val="bg1"/>
                </a:solidFill>
              </a:rPr>
              <a:t>Micah 2:12-13 &amp; Isa. 63</a:t>
            </a:r>
          </a:p>
        </p:txBody>
      </p:sp>
    </p:spTree>
    <p:extLst>
      <p:ext uri="{BB962C8B-B14F-4D97-AF65-F5344CB8AC3E}">
        <p14:creationId xmlns:p14="http://schemas.microsoft.com/office/powerpoint/2010/main" val="58413456"/>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the breaker has come up before them">
            <a:extLst>
              <a:ext uri="{FF2B5EF4-FFF2-40B4-BE49-F238E27FC236}">
                <a16:creationId xmlns:a16="http://schemas.microsoft.com/office/drawing/2014/main" id="{435B48C5-B1EF-44CD-B374-D8FA61785A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91EC7134-731C-4C9A-8FD2-F6FD9C02B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188443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495300" y="297989"/>
            <a:ext cx="11544300" cy="6262021"/>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4000" dirty="0">
                <a:solidFill>
                  <a:srgbClr val="FFC000"/>
                </a:solidFill>
              </a:rPr>
              <a:t>This same epic </a:t>
            </a:r>
            <a:r>
              <a:rPr lang="en-US" altLang="en-US" sz="4000" b="1" i="1" dirty="0">
                <a:solidFill>
                  <a:srgbClr val="FFFF00"/>
                </a:solidFill>
              </a:rPr>
              <a:t>story of deliverance </a:t>
            </a:r>
            <a:r>
              <a:rPr lang="en-US" altLang="en-US" sz="4000" dirty="0">
                <a:solidFill>
                  <a:srgbClr val="FFC000"/>
                </a:solidFill>
              </a:rPr>
              <a:t>by the returning King is prefigured in the constellations and in the names of the stars. The ancient name for the little dipper is the </a:t>
            </a:r>
            <a:r>
              <a:rPr lang="en-US" altLang="en-US" sz="4000" b="1" i="1" dirty="0">
                <a:solidFill>
                  <a:srgbClr val="FFFF00"/>
                </a:solidFill>
              </a:rPr>
              <a:t>“Lesser Sheepfold”. </a:t>
            </a:r>
            <a:r>
              <a:rPr lang="en-US" altLang="en-US" sz="4000" dirty="0">
                <a:solidFill>
                  <a:srgbClr val="FFC000"/>
                </a:solidFill>
              </a:rPr>
              <a:t>This break-out of the captives of Zion by Messiah at the </a:t>
            </a:r>
            <a:r>
              <a:rPr lang="en-US" altLang="en-US" sz="4000" b="1" i="1" dirty="0">
                <a:solidFill>
                  <a:srgbClr val="FFFF00"/>
                </a:solidFill>
              </a:rPr>
              <a:t>sheepfold of Bozrah </a:t>
            </a:r>
            <a:r>
              <a:rPr lang="en-US" altLang="en-US" sz="4000" dirty="0">
                <a:solidFill>
                  <a:srgbClr val="FFC000"/>
                </a:solidFill>
              </a:rPr>
              <a:t>is an apocalyptic prophecy inscribed in the heavens. </a:t>
            </a:r>
          </a:p>
          <a:p>
            <a:pPr algn="ctr" eaLnBrk="1" hangingPunct="1">
              <a:spcBef>
                <a:spcPct val="0"/>
              </a:spcBef>
              <a:buNone/>
            </a:pPr>
            <a:r>
              <a:rPr lang="en-US" altLang="en-US" sz="4000" dirty="0">
                <a:solidFill>
                  <a:srgbClr val="FFC000"/>
                </a:solidFill>
              </a:rPr>
              <a:t>It has been seen since time immemorial. It was talked about by the patriarchs of old and by the shepherds </a:t>
            </a:r>
          </a:p>
          <a:p>
            <a:pPr algn="ctr" eaLnBrk="1" hangingPunct="1">
              <a:spcBef>
                <a:spcPct val="0"/>
              </a:spcBef>
              <a:buNone/>
            </a:pPr>
            <a:r>
              <a:rPr lang="en-US" altLang="en-US" sz="4000" dirty="0">
                <a:solidFill>
                  <a:srgbClr val="FFC000"/>
                </a:solidFill>
              </a:rPr>
              <a:t>in the field. This saga of deliverance at </a:t>
            </a:r>
            <a:r>
              <a:rPr lang="en-US" altLang="en-US" sz="4000" b="1" i="1" dirty="0">
                <a:solidFill>
                  <a:srgbClr val="FFFF00"/>
                </a:solidFill>
              </a:rPr>
              <a:t>Mystery </a:t>
            </a:r>
          </a:p>
          <a:p>
            <a:pPr algn="ctr" eaLnBrk="1" hangingPunct="1">
              <a:spcBef>
                <a:spcPct val="0"/>
              </a:spcBef>
              <a:buNone/>
            </a:pPr>
            <a:r>
              <a:rPr lang="en-US" altLang="en-US" sz="4000" b="1" i="1" dirty="0" err="1">
                <a:solidFill>
                  <a:srgbClr val="FFFF00"/>
                </a:solidFill>
              </a:rPr>
              <a:t>Bozrah</a:t>
            </a:r>
            <a:r>
              <a:rPr lang="en-US" altLang="en-US" sz="4000" dirty="0">
                <a:solidFill>
                  <a:srgbClr val="FFC000"/>
                </a:solidFill>
              </a:rPr>
              <a:t> is a magnificent story that is seldom told.</a:t>
            </a:r>
          </a:p>
        </p:txBody>
      </p:sp>
    </p:spTree>
    <p:extLst>
      <p:ext uri="{BB962C8B-B14F-4D97-AF65-F5344CB8AC3E}">
        <p14:creationId xmlns:p14="http://schemas.microsoft.com/office/powerpoint/2010/main" val="1017181519"/>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736AC2-AB1B-4A9D-8F7B-C515702E8C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413" y="305068"/>
            <a:ext cx="5709987" cy="6247864"/>
          </a:xfrm>
          <a:prstGeom prst="rect">
            <a:avLst/>
          </a:prstGeom>
        </p:spPr>
      </p:pic>
      <p:sp>
        <p:nvSpPr>
          <p:cNvPr id="5" name="TextBox 4">
            <a:extLst>
              <a:ext uri="{FF2B5EF4-FFF2-40B4-BE49-F238E27FC236}">
                <a16:creationId xmlns:a16="http://schemas.microsoft.com/office/drawing/2014/main" id="{8B55479F-EA8C-44F0-8B00-8A00F9E8AC98}"/>
              </a:ext>
            </a:extLst>
          </p:cNvPr>
          <p:cNvSpPr txBox="1"/>
          <p:nvPr/>
        </p:nvSpPr>
        <p:spPr>
          <a:xfrm>
            <a:off x="6095999" y="305067"/>
            <a:ext cx="6019801" cy="6247864"/>
          </a:xfrm>
          <a:prstGeom prst="rect">
            <a:avLst/>
          </a:prstGeom>
          <a:noFill/>
        </p:spPr>
        <p:txBody>
          <a:bodyPr wrap="square" rtlCol="0">
            <a:spAutoFit/>
          </a:bodyPr>
          <a:lstStyle/>
          <a:p>
            <a:r>
              <a:rPr lang="en-US" sz="4000" b="1" dirty="0">
                <a:solidFill>
                  <a:schemeClr val="bg1"/>
                </a:solidFill>
              </a:rPr>
              <a:t>Micah 2</a:t>
            </a:r>
          </a:p>
          <a:p>
            <a:r>
              <a:rPr lang="en-US" sz="4000" dirty="0">
                <a:solidFill>
                  <a:srgbClr val="FFC000"/>
                </a:solidFill>
              </a:rPr>
              <a:t>13 </a:t>
            </a:r>
            <a:r>
              <a:rPr lang="en-US" sz="4000" b="1" dirty="0">
                <a:solidFill>
                  <a:srgbClr val="FFFF00"/>
                </a:solidFill>
              </a:rPr>
              <a:t>The Breaker </a:t>
            </a:r>
            <a:r>
              <a:rPr lang="en-US" sz="4000" dirty="0">
                <a:solidFill>
                  <a:srgbClr val="FFC000"/>
                </a:solidFill>
              </a:rPr>
              <a:t>is </a:t>
            </a:r>
          </a:p>
          <a:p>
            <a:r>
              <a:rPr lang="en-US" sz="4000" dirty="0">
                <a:solidFill>
                  <a:srgbClr val="FFC000"/>
                </a:solidFill>
              </a:rPr>
              <a:t>come up before them: they have broken up, and have passed through the gate, and are gone out by it: and their King shall pass before them, and </a:t>
            </a:r>
            <a:r>
              <a:rPr lang="en-US" sz="4000" dirty="0" err="1">
                <a:solidFill>
                  <a:srgbClr val="FFC000"/>
                </a:solidFill>
              </a:rPr>
              <a:t>Yehovah</a:t>
            </a:r>
            <a:r>
              <a:rPr lang="en-US" sz="4000" dirty="0">
                <a:solidFill>
                  <a:srgbClr val="FFC000"/>
                </a:solidFill>
              </a:rPr>
              <a:t>-their King at </a:t>
            </a:r>
          </a:p>
          <a:p>
            <a:r>
              <a:rPr lang="en-US" sz="4000" dirty="0">
                <a:solidFill>
                  <a:srgbClr val="FFC000"/>
                </a:solidFill>
              </a:rPr>
              <a:t>the head of them.</a:t>
            </a:r>
          </a:p>
        </p:txBody>
      </p:sp>
      <p:sp>
        <p:nvSpPr>
          <p:cNvPr id="2" name="TextBox 1">
            <a:extLst>
              <a:ext uri="{FF2B5EF4-FFF2-40B4-BE49-F238E27FC236}">
                <a16:creationId xmlns:a16="http://schemas.microsoft.com/office/drawing/2014/main" id="{D56BB3A3-F118-4B85-AEC9-CDE91D8D5E36}"/>
              </a:ext>
            </a:extLst>
          </p:cNvPr>
          <p:cNvSpPr txBox="1"/>
          <p:nvPr/>
        </p:nvSpPr>
        <p:spPr>
          <a:xfrm>
            <a:off x="3200400" y="1600200"/>
            <a:ext cx="1620957" cy="369332"/>
          </a:xfrm>
          <a:prstGeom prst="rect">
            <a:avLst/>
          </a:prstGeom>
          <a:noFill/>
        </p:spPr>
        <p:txBody>
          <a:bodyPr wrap="none" rtlCol="0">
            <a:spAutoFit/>
          </a:bodyPr>
          <a:lstStyle/>
          <a:p>
            <a:r>
              <a:rPr lang="en-US" b="1" dirty="0"/>
              <a:t>(The Dragon)</a:t>
            </a:r>
          </a:p>
        </p:txBody>
      </p:sp>
    </p:spTree>
    <p:extLst>
      <p:ext uri="{BB962C8B-B14F-4D97-AF65-F5344CB8AC3E}">
        <p14:creationId xmlns:p14="http://schemas.microsoft.com/office/powerpoint/2010/main" val="307569024"/>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66700" y="574988"/>
            <a:ext cx="11468100" cy="570802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200" dirty="0">
                <a:solidFill>
                  <a:srgbClr val="FFC000"/>
                </a:solidFill>
              </a:rPr>
              <a:t>Yes, American and Western Christians have been told not to concern themselves with the end-time issues. They have also been told they are </a:t>
            </a:r>
            <a:r>
              <a:rPr lang="en-US" altLang="en-US" sz="5200" i="1" dirty="0">
                <a:solidFill>
                  <a:srgbClr val="FFFF00"/>
                </a:solidFill>
              </a:rPr>
              <a:t>“not involved”. </a:t>
            </a:r>
            <a:r>
              <a:rPr lang="en-US" altLang="en-US" sz="5200" dirty="0">
                <a:solidFill>
                  <a:srgbClr val="FFC000"/>
                </a:solidFill>
              </a:rPr>
              <a:t>But their sleepy reverie will not last forever. </a:t>
            </a:r>
          </a:p>
          <a:p>
            <a:pPr algn="ctr" eaLnBrk="1" hangingPunct="1">
              <a:spcBef>
                <a:spcPct val="0"/>
              </a:spcBef>
              <a:buFontTx/>
              <a:buNone/>
            </a:pPr>
            <a:r>
              <a:rPr lang="en-US" altLang="en-US" sz="5200" dirty="0">
                <a:solidFill>
                  <a:srgbClr val="FFC000"/>
                </a:solidFill>
              </a:rPr>
              <a:t>A big wake up call is slated to come </a:t>
            </a:r>
          </a:p>
          <a:p>
            <a:pPr algn="ctr" eaLnBrk="1" hangingPunct="1">
              <a:spcBef>
                <a:spcPct val="0"/>
              </a:spcBef>
              <a:buFontTx/>
              <a:buNone/>
            </a:pPr>
            <a:r>
              <a:rPr lang="en-US" altLang="en-US" sz="5200" dirty="0">
                <a:solidFill>
                  <a:srgbClr val="FFC000"/>
                </a:solidFill>
              </a:rPr>
              <a:t>on an awesome future </a:t>
            </a:r>
            <a:r>
              <a:rPr lang="en-US" altLang="en-US" sz="5200" b="1" i="1" dirty="0">
                <a:solidFill>
                  <a:srgbClr val="FFFF00"/>
                </a:solidFill>
              </a:rPr>
              <a:t>Holy Day. </a:t>
            </a:r>
            <a:endParaRPr lang="en-US" altLang="en-US" sz="5200" dirty="0">
              <a:solidFill>
                <a:srgbClr val="FFC000"/>
              </a:solidFill>
            </a:endParaRPr>
          </a:p>
        </p:txBody>
      </p:sp>
    </p:spTree>
    <p:extLst>
      <p:ext uri="{BB962C8B-B14F-4D97-AF65-F5344CB8AC3E}">
        <p14:creationId xmlns:p14="http://schemas.microsoft.com/office/powerpoint/2010/main" val="3913991569"/>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F00BD-2271-44E7-A285-797DD5446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143" y="428"/>
            <a:ext cx="10285714" cy="6857143"/>
          </a:xfrm>
          <a:prstGeom prst="rect">
            <a:avLst/>
          </a:prstGeom>
        </p:spPr>
      </p:pic>
    </p:spTree>
    <p:extLst>
      <p:ext uri="{BB962C8B-B14F-4D97-AF65-F5344CB8AC3E}">
        <p14:creationId xmlns:p14="http://schemas.microsoft.com/office/powerpoint/2010/main" val="2626481136"/>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547687" y="421100"/>
            <a:ext cx="11096625" cy="6015800"/>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A Fall season of some future year will see the epic fulfillment of the </a:t>
            </a:r>
            <a:r>
              <a:rPr lang="en-US" altLang="en-US" sz="4800" b="1" i="1" dirty="0">
                <a:solidFill>
                  <a:srgbClr val="FFFF00"/>
                </a:solidFill>
              </a:rPr>
              <a:t>Feast of Trumpets</a:t>
            </a:r>
            <a:r>
              <a:rPr lang="en-US" altLang="en-US" sz="4800" dirty="0">
                <a:solidFill>
                  <a:srgbClr val="FFC000"/>
                </a:solidFill>
              </a:rPr>
              <a:t>. With it will come </a:t>
            </a:r>
            <a:r>
              <a:rPr lang="en-US" altLang="en-US" sz="4800" b="1" i="1" dirty="0">
                <a:solidFill>
                  <a:srgbClr val="FFFF00"/>
                </a:solidFill>
              </a:rPr>
              <a:t>the </a:t>
            </a:r>
            <a:r>
              <a:rPr lang="en-US" altLang="en-US" sz="4800" b="1" i="1" dirty="0" err="1">
                <a:solidFill>
                  <a:srgbClr val="FFFF00"/>
                </a:solidFill>
              </a:rPr>
              <a:t>Teruah</a:t>
            </a:r>
            <a:r>
              <a:rPr lang="en-US" altLang="en-US" sz="4800" dirty="0">
                <a:solidFill>
                  <a:srgbClr val="FFC000"/>
                </a:solidFill>
              </a:rPr>
              <a:t>, with the </a:t>
            </a:r>
            <a:r>
              <a:rPr lang="en-US" altLang="en-US" sz="4800" b="1" i="1" dirty="0">
                <a:solidFill>
                  <a:srgbClr val="FFFF00"/>
                </a:solidFill>
              </a:rPr>
              <a:t>blowing of trumpets</a:t>
            </a:r>
            <a:r>
              <a:rPr lang="en-US" altLang="en-US" sz="4800" dirty="0">
                <a:solidFill>
                  <a:srgbClr val="FFC000"/>
                </a:solidFill>
              </a:rPr>
              <a:t>,</a:t>
            </a:r>
            <a:r>
              <a:rPr lang="en-US" altLang="en-US" sz="4800" b="1" i="1" dirty="0">
                <a:solidFill>
                  <a:srgbClr val="FFC000"/>
                </a:solidFill>
              </a:rPr>
              <a:t> </a:t>
            </a:r>
            <a:r>
              <a:rPr lang="en-US" altLang="en-US" sz="4800" dirty="0">
                <a:solidFill>
                  <a:srgbClr val="FFC000"/>
                </a:solidFill>
              </a:rPr>
              <a:t>the </a:t>
            </a:r>
            <a:r>
              <a:rPr lang="en-US" altLang="en-US" sz="4800" b="1" i="1" dirty="0">
                <a:solidFill>
                  <a:srgbClr val="FFFF00"/>
                </a:solidFill>
              </a:rPr>
              <a:t>alarm</a:t>
            </a:r>
            <a:r>
              <a:rPr lang="en-US" altLang="en-US" sz="4800" dirty="0">
                <a:solidFill>
                  <a:srgbClr val="FFC000"/>
                </a:solidFill>
              </a:rPr>
              <a:t>, the </a:t>
            </a:r>
            <a:r>
              <a:rPr lang="en-US" altLang="en-US" sz="4800" b="1" i="1" dirty="0">
                <a:solidFill>
                  <a:srgbClr val="FFFF00"/>
                </a:solidFill>
              </a:rPr>
              <a:t>shout</a:t>
            </a:r>
            <a:r>
              <a:rPr lang="en-US" altLang="en-US" sz="4800" dirty="0">
                <a:solidFill>
                  <a:srgbClr val="FFC000"/>
                </a:solidFill>
              </a:rPr>
              <a:t>, the </a:t>
            </a:r>
            <a:r>
              <a:rPr lang="en-US" altLang="en-US" sz="4800" b="1" i="1" dirty="0">
                <a:solidFill>
                  <a:srgbClr val="FFFF00"/>
                </a:solidFill>
              </a:rPr>
              <a:t>call to assembly</a:t>
            </a:r>
            <a:r>
              <a:rPr lang="en-US" altLang="en-US" sz="4800" dirty="0">
                <a:solidFill>
                  <a:srgbClr val="FFC000"/>
                </a:solidFill>
              </a:rPr>
              <a:t>, </a:t>
            </a:r>
          </a:p>
          <a:p>
            <a:pPr algn="ctr" eaLnBrk="1" hangingPunct="1">
              <a:spcBef>
                <a:spcPct val="0"/>
              </a:spcBef>
              <a:buFontTx/>
              <a:buNone/>
            </a:pPr>
            <a:r>
              <a:rPr lang="en-US" altLang="en-US" sz="4800" dirty="0">
                <a:solidFill>
                  <a:srgbClr val="FFC000"/>
                </a:solidFill>
              </a:rPr>
              <a:t>the </a:t>
            </a:r>
            <a:r>
              <a:rPr lang="en-US" altLang="en-US" sz="4800" b="1" i="1" dirty="0">
                <a:solidFill>
                  <a:srgbClr val="FFFF00"/>
                </a:solidFill>
              </a:rPr>
              <a:t>remembrance</a:t>
            </a:r>
            <a:r>
              <a:rPr lang="en-US" altLang="en-US" sz="4800" dirty="0">
                <a:solidFill>
                  <a:srgbClr val="FFC000"/>
                </a:solidFill>
              </a:rPr>
              <a:t>,  the </a:t>
            </a:r>
            <a:r>
              <a:rPr lang="en-US" altLang="en-US" sz="4800" b="1" i="1" dirty="0">
                <a:solidFill>
                  <a:srgbClr val="FFFF00"/>
                </a:solidFill>
              </a:rPr>
              <a:t>awakening, </a:t>
            </a:r>
          </a:p>
          <a:p>
            <a:pPr algn="ctr" eaLnBrk="1" hangingPunct="1">
              <a:spcBef>
                <a:spcPct val="0"/>
              </a:spcBef>
              <a:buFontTx/>
              <a:buNone/>
            </a:pPr>
            <a:r>
              <a:rPr lang="en-US" altLang="en-US" sz="4800" dirty="0">
                <a:solidFill>
                  <a:srgbClr val="FFC000"/>
                </a:solidFill>
              </a:rPr>
              <a:t>and</a:t>
            </a:r>
            <a:r>
              <a:rPr lang="en-US" altLang="en-US" sz="4800" b="1" i="1" dirty="0">
                <a:solidFill>
                  <a:srgbClr val="FFFF00"/>
                </a:solidFill>
              </a:rPr>
              <a:t> </a:t>
            </a:r>
            <a:r>
              <a:rPr lang="en-US" altLang="en-US" sz="4800" dirty="0">
                <a:solidFill>
                  <a:srgbClr val="FFC000"/>
                </a:solidFill>
              </a:rPr>
              <a:t>the</a:t>
            </a:r>
            <a:r>
              <a:rPr lang="en-US" altLang="en-US" sz="4800" b="1" i="1" dirty="0">
                <a:solidFill>
                  <a:srgbClr val="FFFF00"/>
                </a:solidFill>
              </a:rPr>
              <a:t> joyful sound.</a:t>
            </a:r>
            <a:r>
              <a:rPr lang="en-US" altLang="en-US" sz="4800" dirty="0">
                <a:solidFill>
                  <a:srgbClr val="FFC000"/>
                </a:solidFill>
              </a:rPr>
              <a:t> This </a:t>
            </a:r>
            <a:r>
              <a:rPr lang="en-US" altLang="en-US" sz="4800" b="1" i="1" dirty="0">
                <a:solidFill>
                  <a:srgbClr val="FFFF00"/>
                </a:solidFill>
              </a:rPr>
              <a:t>wake-up call </a:t>
            </a:r>
          </a:p>
          <a:p>
            <a:pPr algn="ctr" eaLnBrk="1" hangingPunct="1">
              <a:spcBef>
                <a:spcPct val="0"/>
              </a:spcBef>
              <a:buFontTx/>
              <a:buNone/>
            </a:pPr>
            <a:r>
              <a:rPr lang="en-US" altLang="en-US" sz="4800" dirty="0">
                <a:solidFill>
                  <a:srgbClr val="FFC000"/>
                </a:solidFill>
              </a:rPr>
              <a:t>will be a very necessary one. </a:t>
            </a:r>
          </a:p>
        </p:txBody>
      </p:sp>
    </p:spTree>
    <p:extLst>
      <p:ext uri="{BB962C8B-B14F-4D97-AF65-F5344CB8AC3E}">
        <p14:creationId xmlns:p14="http://schemas.microsoft.com/office/powerpoint/2010/main" val="3116889817"/>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C78BDA-0658-402B-82B2-0490147EB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574" y="-21567"/>
            <a:ext cx="9115426" cy="6879567"/>
          </a:xfrm>
          <a:prstGeom prst="rect">
            <a:avLst/>
          </a:prstGeom>
        </p:spPr>
      </p:pic>
    </p:spTree>
    <p:extLst>
      <p:ext uri="{BB962C8B-B14F-4D97-AF65-F5344CB8AC3E}">
        <p14:creationId xmlns:p14="http://schemas.microsoft.com/office/powerpoint/2010/main" val="873817807"/>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
          <p:cNvSpPr>
            <a:spLocks noChangeArrowheads="1"/>
          </p:cNvSpPr>
          <p:nvPr/>
        </p:nvSpPr>
        <p:spPr bwMode="auto">
          <a:xfrm>
            <a:off x="895350" y="467263"/>
            <a:ext cx="10401300" cy="5923473"/>
          </a:xfrm>
          <a:prstGeom prst="rect">
            <a:avLst/>
          </a:prstGeom>
          <a:solidFill>
            <a:schemeClr val="tx2">
              <a:lumMod val="50000"/>
            </a:schemeClr>
          </a:solidFill>
          <a:ln>
            <a:noFill/>
          </a:ln>
          <a:extLst/>
        </p:spPr>
        <p:txBody>
          <a:bodyPr wrap="square" lIns="105467" tIns="52733" rIns="105467" bIns="52733">
            <a:spAutoFit/>
          </a:bodyPr>
          <a:lstStyle/>
          <a:p>
            <a:pPr algn="ctr"/>
            <a:r>
              <a:rPr lang="en-US" altLang="en-US" sz="5400" dirty="0">
                <a:solidFill>
                  <a:srgbClr val="FFC000"/>
                </a:solidFill>
                <a:latin typeface="Calibri" pitchFamily="34" charset="0"/>
              </a:rPr>
              <a:t>And so begins the </a:t>
            </a:r>
            <a:r>
              <a:rPr lang="en-US" altLang="en-US" sz="5400" b="1" i="1" dirty="0">
                <a:solidFill>
                  <a:srgbClr val="FFFF00"/>
                </a:solidFill>
                <a:latin typeface="Calibri" pitchFamily="34" charset="0"/>
              </a:rPr>
              <a:t>final seven years of this present evil age</a:t>
            </a:r>
            <a:r>
              <a:rPr lang="en-US" altLang="en-US" sz="5400" dirty="0">
                <a:solidFill>
                  <a:srgbClr val="FFC000"/>
                </a:solidFill>
                <a:latin typeface="Calibri" pitchFamily="34" charset="0"/>
              </a:rPr>
              <a:t>. Seven years later on the ultimate fulfillment of the </a:t>
            </a:r>
            <a:r>
              <a:rPr lang="en-US" altLang="en-US" sz="5400" b="1" i="1" dirty="0">
                <a:solidFill>
                  <a:srgbClr val="FFFF00"/>
                </a:solidFill>
                <a:latin typeface="Calibri" pitchFamily="34" charset="0"/>
              </a:rPr>
              <a:t>Day of Atonement</a:t>
            </a:r>
            <a:r>
              <a:rPr lang="en-US" altLang="en-US" sz="5400" dirty="0">
                <a:solidFill>
                  <a:srgbClr val="FFC000"/>
                </a:solidFill>
                <a:latin typeface="Calibri" pitchFamily="34" charset="0"/>
              </a:rPr>
              <a:t> will come </a:t>
            </a:r>
          </a:p>
          <a:p>
            <a:pPr algn="ctr"/>
            <a:r>
              <a:rPr lang="en-US" altLang="en-US" sz="5400" b="1" i="1" dirty="0">
                <a:solidFill>
                  <a:srgbClr val="FFFF00"/>
                </a:solidFill>
                <a:latin typeface="Calibri" pitchFamily="34" charset="0"/>
              </a:rPr>
              <a:t>the Judgment</a:t>
            </a:r>
            <a:r>
              <a:rPr lang="en-US" altLang="en-US" sz="5400" b="1" i="1" dirty="0">
                <a:solidFill>
                  <a:srgbClr val="FFC000"/>
                </a:solidFill>
                <a:latin typeface="Calibri" pitchFamily="34" charset="0"/>
              </a:rPr>
              <a:t> </a:t>
            </a:r>
            <a:r>
              <a:rPr lang="en-US" altLang="en-US" sz="5400" dirty="0">
                <a:solidFill>
                  <a:srgbClr val="FFC000"/>
                </a:solidFill>
                <a:latin typeface="Calibri" pitchFamily="34" charset="0"/>
              </a:rPr>
              <a:t>with the </a:t>
            </a:r>
            <a:r>
              <a:rPr lang="en-US" altLang="en-US" sz="5400" b="1" i="1" dirty="0">
                <a:solidFill>
                  <a:srgbClr val="FFFF00"/>
                </a:solidFill>
                <a:latin typeface="Calibri" pitchFamily="34" charset="0"/>
              </a:rPr>
              <a:t>Apocalypse,</a:t>
            </a:r>
            <a:r>
              <a:rPr lang="en-US" altLang="en-US" sz="5400" dirty="0">
                <a:solidFill>
                  <a:srgbClr val="FFC000"/>
                </a:solidFill>
                <a:latin typeface="Calibri" pitchFamily="34" charset="0"/>
              </a:rPr>
              <a:t> </a:t>
            </a:r>
          </a:p>
          <a:p>
            <a:pPr algn="ctr"/>
            <a:r>
              <a:rPr lang="en-US" altLang="en-US" sz="5400" dirty="0">
                <a:solidFill>
                  <a:srgbClr val="FFC000"/>
                </a:solidFill>
                <a:latin typeface="Calibri" pitchFamily="34" charset="0"/>
              </a:rPr>
              <a:t>the </a:t>
            </a:r>
            <a:r>
              <a:rPr lang="en-US" altLang="en-US" sz="5400" b="1" i="1" dirty="0">
                <a:solidFill>
                  <a:srgbClr val="FFFF00"/>
                </a:solidFill>
                <a:latin typeface="Calibri" pitchFamily="34" charset="0"/>
              </a:rPr>
              <a:t>unveiling of Messiah </a:t>
            </a:r>
            <a:r>
              <a:rPr lang="en-US" altLang="en-US" sz="5400" dirty="0">
                <a:solidFill>
                  <a:srgbClr val="FFC000"/>
                </a:solidFill>
                <a:latin typeface="Calibri" pitchFamily="34" charset="0"/>
              </a:rPr>
              <a:t>as </a:t>
            </a:r>
            <a:r>
              <a:rPr lang="en-US" altLang="en-US" sz="5400" b="1" i="1" dirty="0">
                <a:solidFill>
                  <a:srgbClr val="FFFF00"/>
                </a:solidFill>
                <a:latin typeface="Calibri" pitchFamily="34" charset="0"/>
              </a:rPr>
              <a:t>Deliverer</a:t>
            </a:r>
            <a:r>
              <a:rPr lang="en-US" altLang="en-US" sz="5400" dirty="0">
                <a:solidFill>
                  <a:srgbClr val="FFC000"/>
                </a:solidFill>
                <a:latin typeface="Calibri" pitchFamily="34" charset="0"/>
              </a:rPr>
              <a:t> in</a:t>
            </a:r>
            <a:r>
              <a:rPr lang="en-US" altLang="en-US" sz="5400" b="1" i="1" dirty="0">
                <a:solidFill>
                  <a:srgbClr val="FFFF00"/>
                </a:solidFill>
                <a:latin typeface="Calibri" pitchFamily="34" charset="0"/>
              </a:rPr>
              <a:t> </a:t>
            </a:r>
            <a:r>
              <a:rPr lang="en-US" altLang="en-US" sz="5400" dirty="0">
                <a:solidFill>
                  <a:srgbClr val="FFC000"/>
                </a:solidFill>
                <a:latin typeface="Calibri" pitchFamily="34" charset="0"/>
              </a:rPr>
              <a:t>the </a:t>
            </a:r>
            <a:r>
              <a:rPr lang="en-US" altLang="en-US" sz="5400" b="1" i="1" dirty="0">
                <a:solidFill>
                  <a:srgbClr val="FFFF00"/>
                </a:solidFill>
                <a:latin typeface="Calibri" pitchFamily="34" charset="0"/>
              </a:rPr>
              <a:t>Day of the Lord</a:t>
            </a:r>
            <a:r>
              <a:rPr lang="en-US" altLang="en-US" sz="5400" dirty="0">
                <a:solidFill>
                  <a:srgbClr val="FFC000"/>
                </a:solidFill>
                <a:latin typeface="Calibri" pitchFamily="34" charset="0"/>
              </a:rPr>
              <a:t>. </a:t>
            </a:r>
            <a:endParaRPr lang="en-US" altLang="en-US" sz="5400" b="1" dirty="0">
              <a:solidFill>
                <a:srgbClr val="FFFF00"/>
              </a:solidFill>
              <a:latin typeface="Calibri" pitchFamily="34" charset="0"/>
            </a:endParaRPr>
          </a:p>
        </p:txBody>
      </p:sp>
    </p:spTree>
    <p:extLst>
      <p:ext uri="{BB962C8B-B14F-4D97-AF65-F5344CB8AC3E}">
        <p14:creationId xmlns:p14="http://schemas.microsoft.com/office/powerpoint/2010/main" val="793746234"/>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rot="5400000" flipH="1" flipV="1">
            <a:off x="5638800" y="3238500"/>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00912" y="303032"/>
            <a:ext cx="26988"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0368754" y="303032"/>
            <a:ext cx="11113" cy="6370638"/>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14406" y="1993900"/>
            <a:ext cx="2332037" cy="790575"/>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Yom </a:t>
            </a:r>
            <a:r>
              <a:rPr lang="en-US" sz="3200" b="1" i="1" dirty="0" err="1">
                <a:solidFill>
                  <a:srgbClr val="FFC000"/>
                </a:solidFill>
              </a:rPr>
              <a:t>Teruah</a:t>
            </a:r>
            <a:endParaRPr lang="en-US" sz="3200" b="1" i="1" dirty="0">
              <a:solidFill>
                <a:srgbClr val="FFC000"/>
              </a:solidFill>
            </a:endParaRPr>
          </a:p>
        </p:txBody>
      </p:sp>
      <p:sp>
        <p:nvSpPr>
          <p:cNvPr id="17" name="Rounded Rectangle 16"/>
          <p:cNvSpPr/>
          <p:nvPr/>
        </p:nvSpPr>
        <p:spPr>
          <a:xfrm>
            <a:off x="8132063" y="1938337"/>
            <a:ext cx="2208155" cy="901700"/>
          </a:xfrm>
          <a:prstGeom prst="roundRect">
            <a:avLst/>
          </a:prstGeom>
          <a:solidFill>
            <a:srgbClr val="7030A0"/>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i="1" dirty="0">
                <a:solidFill>
                  <a:srgbClr val="FFC000"/>
                </a:solidFill>
              </a:rPr>
              <a:t>Day of Atonement</a:t>
            </a:r>
          </a:p>
        </p:txBody>
      </p:sp>
      <p:sp>
        <p:nvSpPr>
          <p:cNvPr id="10" name="Rectangle 9"/>
          <p:cNvSpPr/>
          <p:nvPr/>
        </p:nvSpPr>
        <p:spPr>
          <a:xfrm>
            <a:off x="166000" y="5665249"/>
            <a:ext cx="10170208" cy="993775"/>
          </a:xfrm>
          <a:prstGeom prst="rect">
            <a:avLst/>
          </a:prstGeom>
          <a:solidFill>
            <a:schemeClr val="tx1">
              <a:lumMod val="75000"/>
              <a:lumOff val="2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i="1" dirty="0">
                <a:solidFill>
                  <a:srgbClr val="FFC000"/>
                </a:solidFill>
              </a:rPr>
              <a:t>The Final 7 Years of This Age</a:t>
            </a:r>
            <a:r>
              <a:rPr lang="en-US" sz="5400" b="1" i="1" dirty="0">
                <a:solidFill>
                  <a:srgbClr val="FFFF00"/>
                </a:solidFill>
              </a:rPr>
              <a:t> </a:t>
            </a:r>
          </a:p>
        </p:txBody>
      </p:sp>
      <p:sp>
        <p:nvSpPr>
          <p:cNvPr id="4" name="Rounded Rectangle 3"/>
          <p:cNvSpPr/>
          <p:nvPr/>
        </p:nvSpPr>
        <p:spPr>
          <a:xfrm>
            <a:off x="166000" y="285750"/>
            <a:ext cx="2303462"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FF00"/>
                </a:solidFill>
              </a:rPr>
              <a:t> 7 year</a:t>
            </a:r>
          </a:p>
          <a:p>
            <a:pPr algn="ctr">
              <a:defRPr/>
            </a:pPr>
            <a:r>
              <a:rPr lang="en-US" sz="3200" b="1" dirty="0">
                <a:solidFill>
                  <a:srgbClr val="FFFF00"/>
                </a:solidFill>
              </a:rPr>
              <a:t>Covenant!</a:t>
            </a:r>
          </a:p>
          <a:p>
            <a:pPr algn="ctr">
              <a:defRPr/>
            </a:pPr>
            <a:r>
              <a:rPr lang="en-US" sz="3200" b="1" dirty="0">
                <a:solidFill>
                  <a:schemeClr val="bg1"/>
                </a:solidFill>
              </a:rPr>
              <a:t>Dan. 9:27</a:t>
            </a:r>
          </a:p>
        </p:txBody>
      </p:sp>
      <p:sp>
        <p:nvSpPr>
          <p:cNvPr id="18" name="Rounded Rectangle 17"/>
          <p:cNvSpPr/>
          <p:nvPr/>
        </p:nvSpPr>
        <p:spPr>
          <a:xfrm>
            <a:off x="7611072" y="285750"/>
            <a:ext cx="2749546" cy="15398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C000"/>
                </a:solidFill>
              </a:rPr>
              <a:t>The Last Day</a:t>
            </a:r>
          </a:p>
          <a:p>
            <a:pPr algn="ctr">
              <a:defRPr/>
            </a:pPr>
            <a:r>
              <a:rPr lang="en-US" sz="3200" b="1" dirty="0">
                <a:solidFill>
                  <a:srgbClr val="FFC000"/>
                </a:solidFill>
              </a:rPr>
              <a:t>Yom Kippur</a:t>
            </a:r>
          </a:p>
          <a:p>
            <a:pPr algn="ctr">
              <a:defRPr/>
            </a:pPr>
            <a:r>
              <a:rPr lang="en-US" sz="3200" b="1" dirty="0">
                <a:solidFill>
                  <a:srgbClr val="FFC000"/>
                </a:solidFill>
              </a:rPr>
              <a:t>Judgment Day</a:t>
            </a:r>
          </a:p>
        </p:txBody>
      </p:sp>
      <p:sp>
        <p:nvSpPr>
          <p:cNvPr id="6" name="Rectangle 5"/>
          <p:cNvSpPr/>
          <p:nvPr/>
        </p:nvSpPr>
        <p:spPr>
          <a:xfrm>
            <a:off x="10412413" y="324795"/>
            <a:ext cx="1779587" cy="6367463"/>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rPr>
              <a:t>Day</a:t>
            </a:r>
          </a:p>
          <a:p>
            <a:pPr algn="ctr">
              <a:defRPr/>
            </a:pPr>
            <a:endParaRPr lang="en-US" sz="4000" b="1" dirty="0">
              <a:solidFill>
                <a:srgbClr val="FFFF00"/>
              </a:solidFill>
            </a:endParaRPr>
          </a:p>
          <a:p>
            <a:pPr algn="ctr">
              <a:defRPr/>
            </a:pPr>
            <a:r>
              <a:rPr lang="en-US" sz="4000" b="1" dirty="0">
                <a:solidFill>
                  <a:srgbClr val="FFFF00"/>
                </a:solidFill>
              </a:rPr>
              <a:t>Of</a:t>
            </a:r>
          </a:p>
          <a:p>
            <a:pPr algn="ctr">
              <a:defRPr/>
            </a:pPr>
            <a:endParaRPr lang="en-US" sz="4000" b="1" dirty="0">
              <a:solidFill>
                <a:srgbClr val="FFFF00"/>
              </a:solidFill>
            </a:endParaRPr>
          </a:p>
          <a:p>
            <a:pPr algn="ctr">
              <a:defRPr/>
            </a:pPr>
            <a:r>
              <a:rPr lang="en-US" sz="4000" b="1" dirty="0">
                <a:solidFill>
                  <a:srgbClr val="FFFF00"/>
                </a:solidFill>
              </a:rPr>
              <a:t>The</a:t>
            </a:r>
          </a:p>
          <a:p>
            <a:pPr algn="ctr">
              <a:defRPr/>
            </a:pPr>
            <a:endParaRPr lang="en-US" sz="4000" b="1" dirty="0">
              <a:solidFill>
                <a:srgbClr val="FFFF00"/>
              </a:solidFill>
            </a:endParaRPr>
          </a:p>
          <a:p>
            <a:pPr algn="ctr">
              <a:defRPr/>
            </a:pPr>
            <a:r>
              <a:rPr lang="en-US" sz="4000" b="1" dirty="0">
                <a:solidFill>
                  <a:srgbClr val="FFFF00"/>
                </a:solidFill>
              </a:rPr>
              <a:t>Lord</a:t>
            </a:r>
          </a:p>
        </p:txBody>
      </p:sp>
      <p:pic>
        <p:nvPicPr>
          <p:cNvPr id="243723" name="Picture 2" descr="C:\Users\Gavin-As\Pictures\0-IMAGES for PowerPoint\trumpet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45" y="2922588"/>
            <a:ext cx="1828800"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4" name="Picture 14" descr="D:\00 IMAGES for PowerPoint\koking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6544" y="3094039"/>
            <a:ext cx="1785937"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5" name="Picture 14" descr="https://encrypted-tbn1.gstatic.com/images?q=tbn:ANd9GcTs9RaiGCkd1oivjHdz--904LBZHJsRqSwpW3atWr_NIYC5_zLHGjfX3mx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1295" y="2931573"/>
            <a:ext cx="20193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26" name="TextBox 1"/>
          <p:cNvSpPr txBox="1">
            <a:spLocks noChangeArrowheads="1"/>
          </p:cNvSpPr>
          <p:nvPr/>
        </p:nvSpPr>
        <p:spPr bwMode="auto">
          <a:xfrm rot="-2727108">
            <a:off x="2336589" y="1446312"/>
            <a:ext cx="2425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4000" b="1" i="1" dirty="0">
                <a:solidFill>
                  <a:srgbClr val="C00000"/>
                </a:solidFill>
              </a:rPr>
              <a:t>Wake up </a:t>
            </a:r>
          </a:p>
          <a:p>
            <a:r>
              <a:rPr lang="en-US" altLang="en-US" sz="4000" b="1" i="1" dirty="0">
                <a:solidFill>
                  <a:srgbClr val="C00000"/>
                </a:solidFill>
              </a:rPr>
              <a:t>      time!</a:t>
            </a:r>
            <a:endParaRPr lang="en-US" altLang="en-US" dirty="0">
              <a:solidFill>
                <a:srgbClr val="C00000"/>
              </a:solidFill>
            </a:endParaRPr>
          </a:p>
        </p:txBody>
      </p:sp>
      <p:cxnSp>
        <p:nvCxnSpPr>
          <p:cNvPr id="3" name="Straight Arrow Connector 2">
            <a:extLst>
              <a:ext uri="{FF2B5EF4-FFF2-40B4-BE49-F238E27FC236}">
                <a16:creationId xmlns:a16="http://schemas.microsoft.com/office/drawing/2014/main" id="{BFF20342-DC62-43EB-9615-165A9BD9CF54}"/>
              </a:ext>
            </a:extLst>
          </p:cNvPr>
          <p:cNvCxnSpPr>
            <a:cxnSpLocks/>
          </p:cNvCxnSpPr>
          <p:nvPr/>
        </p:nvCxnSpPr>
        <p:spPr>
          <a:xfrm flipH="1">
            <a:off x="114406" y="6226304"/>
            <a:ext cx="1701606" cy="0"/>
          </a:xfrm>
          <a:prstGeom prst="straightConnector1">
            <a:avLst/>
          </a:prstGeom>
          <a:ln w="85725">
            <a:solidFill>
              <a:srgbClr val="C00000"/>
            </a:solidFill>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a:extLst>
              <a:ext uri="{FF2B5EF4-FFF2-40B4-BE49-F238E27FC236}">
                <a16:creationId xmlns:a16="http://schemas.microsoft.com/office/drawing/2014/main" id="{16847074-0C78-4540-B28E-18ADAA1A735F}"/>
              </a:ext>
            </a:extLst>
          </p:cNvPr>
          <p:cNvCxnSpPr>
            <a:cxnSpLocks/>
          </p:cNvCxnSpPr>
          <p:nvPr/>
        </p:nvCxnSpPr>
        <p:spPr>
          <a:xfrm>
            <a:off x="8779273" y="6248400"/>
            <a:ext cx="1573208" cy="0"/>
          </a:xfrm>
          <a:prstGeom prst="straightConnector1">
            <a:avLst/>
          </a:prstGeom>
          <a:ln w="85725">
            <a:solidFill>
              <a:srgbClr val="C0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73818546"/>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
          <p:cNvSpPr>
            <a:spLocks noChangeArrowheads="1"/>
          </p:cNvSpPr>
          <p:nvPr/>
        </p:nvSpPr>
        <p:spPr bwMode="auto">
          <a:xfrm>
            <a:off x="962025" y="1067428"/>
            <a:ext cx="10267950" cy="4723144"/>
          </a:xfrm>
          <a:prstGeom prst="rect">
            <a:avLst/>
          </a:prstGeom>
          <a:solidFill>
            <a:schemeClr val="tx2">
              <a:lumMod val="50000"/>
            </a:schemeClr>
          </a:solidFill>
          <a:ln>
            <a:noFill/>
          </a:ln>
          <a:extLst/>
        </p:spPr>
        <p:txBody>
          <a:bodyPr wrap="square" lIns="105467" tIns="52733" rIns="105467" bIns="52733">
            <a:spAutoFit/>
          </a:bodyPr>
          <a:lstStyle/>
          <a:p>
            <a:pPr algn="ctr"/>
            <a:r>
              <a:rPr lang="en-US" altLang="en-US" sz="6000" dirty="0">
                <a:solidFill>
                  <a:srgbClr val="FFC000"/>
                </a:solidFill>
                <a:latin typeface="Calibri" pitchFamily="34" charset="0"/>
              </a:rPr>
              <a:t>The </a:t>
            </a:r>
            <a:r>
              <a:rPr lang="en-US" altLang="en-US" sz="6000" b="1" i="1" dirty="0">
                <a:solidFill>
                  <a:srgbClr val="FFFF00"/>
                </a:solidFill>
                <a:latin typeface="Calibri" pitchFamily="34" charset="0"/>
              </a:rPr>
              <a:t>Harvest</a:t>
            </a:r>
            <a:r>
              <a:rPr lang="en-US" altLang="en-US" sz="6000" dirty="0">
                <a:solidFill>
                  <a:srgbClr val="FFC000"/>
                </a:solidFill>
                <a:latin typeface="Calibri" pitchFamily="34" charset="0"/>
              </a:rPr>
              <a:t> will see </a:t>
            </a:r>
            <a:r>
              <a:rPr lang="en-US" altLang="en-US" sz="6000" i="1" dirty="0">
                <a:solidFill>
                  <a:srgbClr val="FFFF00"/>
                </a:solidFill>
                <a:latin typeface="Calibri" pitchFamily="34" charset="0"/>
              </a:rPr>
              <a:t>the tares gathered </a:t>
            </a:r>
            <a:r>
              <a:rPr lang="en-US" altLang="en-US" sz="6000" b="1" i="1" dirty="0">
                <a:solidFill>
                  <a:srgbClr val="FFFF00"/>
                </a:solidFill>
                <a:latin typeface="Calibri" pitchFamily="34" charset="0"/>
              </a:rPr>
              <a:t>FIRST</a:t>
            </a:r>
            <a:r>
              <a:rPr lang="en-US" altLang="en-US" sz="6000" dirty="0">
                <a:solidFill>
                  <a:srgbClr val="FFC000"/>
                </a:solidFill>
                <a:latin typeface="Calibri" pitchFamily="34" charset="0"/>
              </a:rPr>
              <a:t>. The wicked will be plucked up as weeds and carried off for the fires. Jesus told us this in </a:t>
            </a:r>
            <a:r>
              <a:rPr lang="en-US" altLang="en-US" sz="6000" dirty="0">
                <a:solidFill>
                  <a:schemeClr val="bg1"/>
                </a:solidFill>
                <a:latin typeface="Calibri" pitchFamily="34" charset="0"/>
              </a:rPr>
              <a:t>Matthew 13:30.</a:t>
            </a:r>
            <a:endParaRPr lang="en-US" altLang="en-US" sz="6000" b="1" dirty="0">
              <a:solidFill>
                <a:schemeClr val="bg1"/>
              </a:solidFill>
              <a:latin typeface="Calibri" pitchFamily="34" charset="0"/>
            </a:endParaRPr>
          </a:p>
        </p:txBody>
      </p:sp>
    </p:spTree>
    <p:extLst>
      <p:ext uri="{BB962C8B-B14F-4D97-AF65-F5344CB8AC3E}">
        <p14:creationId xmlns:p14="http://schemas.microsoft.com/office/powerpoint/2010/main" val="194774590"/>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D95A56-DE6F-49AA-8B78-B575F9EB3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148590"/>
            <a:ext cx="4683579" cy="6557010"/>
          </a:xfrm>
          <a:prstGeom prst="rect">
            <a:avLst/>
          </a:prstGeom>
        </p:spPr>
      </p:pic>
      <p:pic>
        <p:nvPicPr>
          <p:cNvPr id="5" name="Picture 4">
            <a:extLst>
              <a:ext uri="{FF2B5EF4-FFF2-40B4-BE49-F238E27FC236}">
                <a16:creationId xmlns:a16="http://schemas.microsoft.com/office/drawing/2014/main" id="{6350C7F8-F576-4F32-AABE-5C10CA12F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874394"/>
            <a:ext cx="7086601" cy="5105401"/>
          </a:xfrm>
          <a:prstGeom prst="rect">
            <a:avLst/>
          </a:prstGeom>
        </p:spPr>
      </p:pic>
    </p:spTree>
    <p:extLst>
      <p:ext uri="{BB962C8B-B14F-4D97-AF65-F5344CB8AC3E}">
        <p14:creationId xmlns:p14="http://schemas.microsoft.com/office/powerpoint/2010/main" val="3869576983"/>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
          <p:cNvSpPr>
            <a:spLocks noChangeArrowheads="1"/>
          </p:cNvSpPr>
          <p:nvPr/>
        </p:nvSpPr>
        <p:spPr bwMode="auto">
          <a:xfrm>
            <a:off x="685800" y="882762"/>
            <a:ext cx="10820400" cy="5092476"/>
          </a:xfrm>
          <a:prstGeom prst="rect">
            <a:avLst/>
          </a:prstGeom>
          <a:solidFill>
            <a:schemeClr val="tx2">
              <a:lumMod val="50000"/>
            </a:schemeClr>
          </a:solidFill>
          <a:ln>
            <a:noFill/>
          </a:ln>
          <a:extLst/>
        </p:spPr>
        <p:txBody>
          <a:bodyPr wrap="square" lIns="105467" tIns="52733" rIns="105467" bIns="52733">
            <a:spAutoFit/>
          </a:bodyPr>
          <a:lstStyle/>
          <a:p>
            <a:pPr algn="ctr"/>
            <a:r>
              <a:rPr lang="en-US" altLang="en-US" sz="5400" dirty="0">
                <a:solidFill>
                  <a:srgbClr val="FFC000"/>
                </a:solidFill>
                <a:latin typeface="Calibri" pitchFamily="34" charset="0"/>
              </a:rPr>
              <a:t>Then comes the harvest of the wheat, the </a:t>
            </a:r>
            <a:r>
              <a:rPr lang="en-US" altLang="en-US" sz="5400" b="1" i="1" dirty="0">
                <a:solidFill>
                  <a:srgbClr val="FFFF00"/>
                </a:solidFill>
                <a:latin typeface="Calibri" pitchFamily="34" charset="0"/>
              </a:rPr>
              <a:t>Resurrection-Rapture of the Elect</a:t>
            </a:r>
            <a:r>
              <a:rPr lang="en-US" altLang="en-US" sz="5400" dirty="0">
                <a:solidFill>
                  <a:srgbClr val="FFC000"/>
                </a:solidFill>
                <a:latin typeface="Calibri" pitchFamily="34" charset="0"/>
              </a:rPr>
              <a:t>, first the dead, from </a:t>
            </a:r>
            <a:r>
              <a:rPr lang="en-US" altLang="en-US" sz="5400" i="1" dirty="0">
                <a:solidFill>
                  <a:srgbClr val="FFFF00"/>
                </a:solidFill>
                <a:latin typeface="Calibri" pitchFamily="34" charset="0"/>
              </a:rPr>
              <a:t>both sides of Calvary</a:t>
            </a:r>
            <a:r>
              <a:rPr lang="en-US" altLang="en-US" sz="5400" i="1" dirty="0">
                <a:solidFill>
                  <a:srgbClr val="FFC000"/>
                </a:solidFill>
                <a:latin typeface="Calibri" pitchFamily="34" charset="0"/>
              </a:rPr>
              <a:t>. </a:t>
            </a:r>
            <a:r>
              <a:rPr lang="en-US" altLang="en-US" sz="5400" dirty="0">
                <a:solidFill>
                  <a:srgbClr val="FFC000"/>
                </a:solidFill>
                <a:latin typeface="Calibri" pitchFamily="34" charset="0"/>
              </a:rPr>
              <a:t>Then those who are alive and remain will join them, </a:t>
            </a:r>
            <a:r>
              <a:rPr lang="en-US" altLang="en-US" sz="5400" i="1" dirty="0">
                <a:solidFill>
                  <a:srgbClr val="FFFF00"/>
                </a:solidFill>
                <a:latin typeface="Calibri" pitchFamily="34" charset="0"/>
              </a:rPr>
              <a:t>gathered up to Messiah </a:t>
            </a:r>
            <a:r>
              <a:rPr lang="en-US" altLang="en-US" sz="5400" dirty="0">
                <a:solidFill>
                  <a:srgbClr val="FFC000"/>
                </a:solidFill>
                <a:latin typeface="Calibri" pitchFamily="34" charset="0"/>
              </a:rPr>
              <a:t>by their </a:t>
            </a:r>
            <a:r>
              <a:rPr lang="en-US" altLang="en-US" sz="5400" i="1" dirty="0">
                <a:solidFill>
                  <a:srgbClr val="FFFF00"/>
                </a:solidFill>
                <a:latin typeface="Calibri" pitchFamily="34" charset="0"/>
              </a:rPr>
              <a:t>holy angels</a:t>
            </a:r>
            <a:r>
              <a:rPr lang="en-US" altLang="en-US" sz="5400" dirty="0">
                <a:solidFill>
                  <a:srgbClr val="FFC000"/>
                </a:solidFill>
                <a:latin typeface="Calibri" pitchFamily="34" charset="0"/>
              </a:rPr>
              <a:t>. </a:t>
            </a:r>
            <a:endParaRPr lang="en-US" altLang="en-US" sz="5400" b="1" dirty="0">
              <a:solidFill>
                <a:schemeClr val="bg1"/>
              </a:solidFill>
              <a:latin typeface="Calibri" pitchFamily="34" charset="0"/>
            </a:endParaRPr>
          </a:p>
        </p:txBody>
      </p:sp>
    </p:spTree>
    <p:extLst>
      <p:ext uri="{BB962C8B-B14F-4D97-AF65-F5344CB8AC3E}">
        <p14:creationId xmlns:p14="http://schemas.microsoft.com/office/powerpoint/2010/main" val="2617214937"/>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BB75BA-F731-43FA-B318-3CFEAF154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98728607"/>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85800" y="328767"/>
            <a:ext cx="10820400" cy="6200466"/>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God is not willing that any should perish. </a:t>
            </a:r>
          </a:p>
          <a:p>
            <a:pPr algn="ctr" eaLnBrk="1" hangingPunct="1">
              <a:spcBef>
                <a:spcPct val="0"/>
              </a:spcBef>
              <a:buFontTx/>
              <a:buNone/>
            </a:pPr>
            <a:r>
              <a:rPr lang="en-US" altLang="en-US" sz="4400" dirty="0">
                <a:solidFill>
                  <a:srgbClr val="FFC000"/>
                </a:solidFill>
              </a:rPr>
              <a:t>He is calling all men to come into His </a:t>
            </a:r>
            <a:r>
              <a:rPr lang="en-US" altLang="en-US" sz="4400" i="1" dirty="0">
                <a:solidFill>
                  <a:srgbClr val="FFFF00"/>
                </a:solidFill>
              </a:rPr>
              <a:t>great salvation</a:t>
            </a:r>
            <a:r>
              <a:rPr lang="en-US" altLang="en-US" sz="4400" dirty="0">
                <a:solidFill>
                  <a:srgbClr val="FFC000"/>
                </a:solidFill>
              </a:rPr>
              <a:t>, into the faith of Abraham manifest by the </a:t>
            </a:r>
            <a:r>
              <a:rPr lang="en-US" altLang="en-US" sz="4400" b="1" i="1" dirty="0">
                <a:solidFill>
                  <a:srgbClr val="FFFF00"/>
                </a:solidFill>
              </a:rPr>
              <a:t>atoning blood of Jesus Christ </a:t>
            </a:r>
            <a:r>
              <a:rPr lang="en-US" altLang="en-US" sz="4400" dirty="0">
                <a:solidFill>
                  <a:srgbClr val="FFC000"/>
                </a:solidFill>
              </a:rPr>
              <a:t>at the cross. Those who </a:t>
            </a:r>
            <a:r>
              <a:rPr lang="en-US" altLang="en-US" sz="4400" i="1" dirty="0">
                <a:solidFill>
                  <a:srgbClr val="FFFF00"/>
                </a:solidFill>
              </a:rPr>
              <a:t>repent</a:t>
            </a:r>
            <a:r>
              <a:rPr lang="en-US" altLang="en-US" sz="4400" dirty="0">
                <a:solidFill>
                  <a:srgbClr val="FFC000"/>
                </a:solidFill>
              </a:rPr>
              <a:t> and </a:t>
            </a:r>
            <a:r>
              <a:rPr lang="en-US" altLang="en-US" sz="4400" b="1" i="1" dirty="0">
                <a:solidFill>
                  <a:srgbClr val="FFFF00"/>
                </a:solidFill>
              </a:rPr>
              <a:t>invite the Savior into their lives</a:t>
            </a:r>
            <a:r>
              <a:rPr lang="en-US" altLang="en-US" sz="4400" dirty="0">
                <a:solidFill>
                  <a:srgbClr val="FFC000"/>
                </a:solidFill>
              </a:rPr>
              <a:t> come into the adoption of the God of Abraham. The </a:t>
            </a:r>
            <a:r>
              <a:rPr lang="en-US" altLang="en-US" sz="4400" b="1" i="1" dirty="0">
                <a:solidFill>
                  <a:srgbClr val="FFFF00"/>
                </a:solidFill>
              </a:rPr>
              <a:t>saved in Christ </a:t>
            </a:r>
            <a:r>
              <a:rPr lang="en-US" altLang="en-US" sz="4400" dirty="0">
                <a:solidFill>
                  <a:srgbClr val="FFC000"/>
                </a:solidFill>
              </a:rPr>
              <a:t>are the </a:t>
            </a:r>
            <a:r>
              <a:rPr lang="en-US" altLang="en-US" sz="4400" b="1" i="1" dirty="0">
                <a:solidFill>
                  <a:srgbClr val="FFFF00"/>
                </a:solidFill>
              </a:rPr>
              <a:t>chosen people</a:t>
            </a:r>
            <a:r>
              <a:rPr lang="en-US" altLang="en-US" sz="4400" dirty="0">
                <a:solidFill>
                  <a:srgbClr val="FFC000"/>
                </a:solidFill>
              </a:rPr>
              <a:t>, </a:t>
            </a:r>
            <a:r>
              <a:rPr lang="en-US" altLang="en-US" sz="4400" b="1" i="1" dirty="0">
                <a:solidFill>
                  <a:srgbClr val="FFFF00"/>
                </a:solidFill>
              </a:rPr>
              <a:t>the Elect</a:t>
            </a:r>
            <a:r>
              <a:rPr lang="en-US" altLang="en-US" sz="4400" dirty="0">
                <a:solidFill>
                  <a:srgbClr val="FFC000"/>
                </a:solidFill>
              </a:rPr>
              <a:t>, the people in whose hearts </a:t>
            </a:r>
            <a:r>
              <a:rPr lang="en-US" altLang="en-US" sz="4400" b="1" i="1" dirty="0">
                <a:solidFill>
                  <a:srgbClr val="FFFF00"/>
                </a:solidFill>
              </a:rPr>
              <a:t>Christ</a:t>
            </a:r>
            <a:r>
              <a:rPr lang="en-US" altLang="en-US" sz="4400" dirty="0">
                <a:solidFill>
                  <a:srgbClr val="FFC000"/>
                </a:solidFill>
              </a:rPr>
              <a:t>, the </a:t>
            </a:r>
            <a:r>
              <a:rPr lang="en-US" altLang="en-US" sz="4400" b="1" i="1" dirty="0">
                <a:solidFill>
                  <a:srgbClr val="FFFF00"/>
                </a:solidFill>
              </a:rPr>
              <a:t>Seed of Abraham </a:t>
            </a:r>
            <a:r>
              <a:rPr lang="en-US" altLang="en-US" sz="4400" dirty="0">
                <a:solidFill>
                  <a:srgbClr val="FFC000"/>
                </a:solidFill>
              </a:rPr>
              <a:t>dwells. </a:t>
            </a:r>
          </a:p>
        </p:txBody>
      </p:sp>
    </p:spTree>
    <p:extLst>
      <p:ext uri="{BB962C8B-B14F-4D97-AF65-F5344CB8AC3E}">
        <p14:creationId xmlns:p14="http://schemas.microsoft.com/office/powerpoint/2010/main" val="3575798471"/>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25CA9D-0B4F-4267-82A0-D0C6BDE3C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30"/>
            <a:ext cx="12192000" cy="6864429"/>
          </a:xfrm>
          <a:prstGeom prst="rect">
            <a:avLst/>
          </a:prstGeom>
        </p:spPr>
      </p:pic>
    </p:spTree>
    <p:extLst>
      <p:ext uri="{BB962C8B-B14F-4D97-AF65-F5344CB8AC3E}">
        <p14:creationId xmlns:p14="http://schemas.microsoft.com/office/powerpoint/2010/main" val="247225495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228600" y="405711"/>
            <a:ext cx="11734800" cy="604657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FFC000"/>
                </a:solidFill>
              </a:rPr>
              <a:t>Crucial covenant matters are now coming to the fore as we approach the end of the age. Christian believers may not know it right now. But contrary to what they have been told </a:t>
            </a:r>
            <a:r>
              <a:rPr lang="en-US" altLang="en-US" sz="4800" b="1" i="1" dirty="0">
                <a:solidFill>
                  <a:srgbClr val="FFFF00"/>
                </a:solidFill>
              </a:rPr>
              <a:t>they are vitally involved!</a:t>
            </a:r>
            <a:r>
              <a:rPr lang="en-US" altLang="en-US" sz="4800" dirty="0">
                <a:solidFill>
                  <a:srgbClr val="FFC000"/>
                </a:solidFill>
              </a:rPr>
              <a:t> They are called to bring in the </a:t>
            </a:r>
            <a:r>
              <a:rPr lang="en-US" altLang="en-US" sz="4800" b="1" i="1" dirty="0">
                <a:solidFill>
                  <a:srgbClr val="FFFF00"/>
                </a:solidFill>
              </a:rPr>
              <a:t>final witness </a:t>
            </a:r>
            <a:r>
              <a:rPr lang="en-US" altLang="en-US" sz="4800" dirty="0">
                <a:solidFill>
                  <a:srgbClr val="FFC000"/>
                </a:solidFill>
              </a:rPr>
              <a:t>spoken of by Jesus in the </a:t>
            </a:r>
            <a:r>
              <a:rPr lang="en-US" altLang="en-US" sz="4800" i="1" dirty="0">
                <a:solidFill>
                  <a:srgbClr val="FFFF00"/>
                </a:solidFill>
              </a:rPr>
              <a:t>Olivet Discourse </a:t>
            </a:r>
            <a:r>
              <a:rPr lang="en-US" altLang="en-US" sz="4800" i="1" dirty="0">
                <a:solidFill>
                  <a:srgbClr val="FFC000"/>
                </a:solidFill>
              </a:rPr>
              <a:t>. We are</a:t>
            </a:r>
            <a:r>
              <a:rPr lang="en-US" altLang="en-US" sz="4800" dirty="0">
                <a:solidFill>
                  <a:srgbClr val="FFC000"/>
                </a:solidFill>
              </a:rPr>
              <a:t> charged with this personally in the </a:t>
            </a:r>
            <a:r>
              <a:rPr lang="en-US" altLang="en-US" sz="4800" i="1" dirty="0">
                <a:solidFill>
                  <a:srgbClr val="FFFF00"/>
                </a:solidFill>
              </a:rPr>
              <a:t>Great Commission</a:t>
            </a:r>
            <a:r>
              <a:rPr lang="en-US" altLang="en-US" sz="5000" dirty="0">
                <a:solidFill>
                  <a:srgbClr val="FFC000"/>
                </a:solidFill>
              </a:rPr>
              <a:t>. </a:t>
            </a:r>
          </a:p>
        </p:txBody>
      </p:sp>
    </p:spTree>
    <p:extLst>
      <p:ext uri="{BB962C8B-B14F-4D97-AF65-F5344CB8AC3E}">
        <p14:creationId xmlns:p14="http://schemas.microsoft.com/office/powerpoint/2010/main" val="3972441972"/>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EAC754-BD2A-4530-878F-FC62401BF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57765" cy="6858000"/>
          </a:xfrm>
          <a:prstGeom prst="rect">
            <a:avLst/>
          </a:prstGeom>
        </p:spPr>
      </p:pic>
    </p:spTree>
    <p:extLst>
      <p:ext uri="{BB962C8B-B14F-4D97-AF65-F5344CB8AC3E}">
        <p14:creationId xmlns:p14="http://schemas.microsoft.com/office/powerpoint/2010/main" val="22715439"/>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342900" y="467266"/>
            <a:ext cx="11506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They will be His witnesses, </a:t>
            </a:r>
          </a:p>
          <a:p>
            <a:pPr algn="ctr" eaLnBrk="1" hangingPunct="1">
              <a:spcBef>
                <a:spcPct val="0"/>
              </a:spcBef>
              <a:buFontTx/>
              <a:buNone/>
            </a:pPr>
            <a:r>
              <a:rPr lang="en-US" altLang="en-US" sz="5400" dirty="0">
                <a:solidFill>
                  <a:srgbClr val="FFC000"/>
                </a:solidFill>
              </a:rPr>
              <a:t> </a:t>
            </a:r>
            <a:r>
              <a:rPr lang="en-US" altLang="en-US" sz="5400" dirty="0">
                <a:solidFill>
                  <a:srgbClr val="FFFF00"/>
                </a:solidFill>
              </a:rPr>
              <a:t>“to the </a:t>
            </a:r>
            <a:r>
              <a:rPr lang="en-US" altLang="en-US" sz="5400" b="1" i="1" dirty="0">
                <a:solidFill>
                  <a:srgbClr val="FFFF00"/>
                </a:solidFill>
              </a:rPr>
              <a:t>ends of the earth</a:t>
            </a:r>
            <a:r>
              <a:rPr lang="en-US" altLang="en-US" sz="5400" dirty="0">
                <a:solidFill>
                  <a:srgbClr val="FFFF00"/>
                </a:solidFill>
              </a:rPr>
              <a:t>,” </a:t>
            </a:r>
            <a:r>
              <a:rPr lang="en-US" altLang="en-US" sz="5400" dirty="0">
                <a:solidFill>
                  <a:srgbClr val="FFC000"/>
                </a:solidFill>
              </a:rPr>
              <a:t>even </a:t>
            </a:r>
          </a:p>
          <a:p>
            <a:pPr algn="ctr" eaLnBrk="1" hangingPunct="1">
              <a:spcBef>
                <a:spcPct val="0"/>
              </a:spcBef>
              <a:buFontTx/>
              <a:buNone/>
            </a:pPr>
            <a:r>
              <a:rPr lang="en-US" altLang="en-US" sz="5400" dirty="0">
                <a:solidFill>
                  <a:srgbClr val="FFC000"/>
                </a:solidFill>
              </a:rPr>
              <a:t>to the point when their commission, </a:t>
            </a:r>
          </a:p>
          <a:p>
            <a:pPr algn="ctr" eaLnBrk="1" hangingPunct="1">
              <a:spcBef>
                <a:spcPct val="0"/>
              </a:spcBef>
              <a:buFontTx/>
              <a:buNone/>
            </a:pPr>
            <a:r>
              <a:rPr lang="en-US" altLang="en-US" sz="5400" dirty="0">
                <a:solidFill>
                  <a:srgbClr val="FFFF00"/>
                </a:solidFill>
              </a:rPr>
              <a:t>(the </a:t>
            </a:r>
            <a:r>
              <a:rPr lang="en-US" altLang="en-US" sz="5400" b="1" i="1" dirty="0">
                <a:solidFill>
                  <a:srgbClr val="FFFF00"/>
                </a:solidFill>
              </a:rPr>
              <a:t>Great Commission</a:t>
            </a:r>
            <a:r>
              <a:rPr lang="en-US" altLang="en-US" sz="5400" dirty="0">
                <a:solidFill>
                  <a:srgbClr val="FFFF00"/>
                </a:solidFill>
              </a:rPr>
              <a:t>), </a:t>
            </a:r>
          </a:p>
          <a:p>
            <a:pPr algn="ctr" eaLnBrk="1" hangingPunct="1">
              <a:spcBef>
                <a:spcPct val="0"/>
              </a:spcBef>
              <a:buFontTx/>
              <a:buNone/>
            </a:pPr>
            <a:r>
              <a:rPr lang="en-US" altLang="en-US" sz="5400" dirty="0">
                <a:solidFill>
                  <a:srgbClr val="FFC000"/>
                </a:solidFill>
              </a:rPr>
              <a:t>expires, at the consummation </a:t>
            </a:r>
          </a:p>
          <a:p>
            <a:pPr algn="ctr" eaLnBrk="1" hangingPunct="1">
              <a:spcBef>
                <a:spcPct val="0"/>
              </a:spcBef>
              <a:buFontTx/>
              <a:buNone/>
            </a:pPr>
            <a:r>
              <a:rPr lang="en-US" altLang="en-US" sz="5400" dirty="0">
                <a:solidFill>
                  <a:srgbClr val="FFC000"/>
                </a:solidFill>
              </a:rPr>
              <a:t>of all things, at the </a:t>
            </a:r>
            <a:r>
              <a:rPr lang="en-US" altLang="en-US" sz="5400" b="1" i="1" dirty="0">
                <a:solidFill>
                  <a:srgbClr val="FFFF00"/>
                </a:solidFill>
              </a:rPr>
              <a:t>end of the age</a:t>
            </a:r>
            <a:r>
              <a:rPr lang="en-US" altLang="en-US" sz="5400" dirty="0">
                <a:solidFill>
                  <a:srgbClr val="FFC000"/>
                </a:solidFill>
              </a:rPr>
              <a:t>.</a:t>
            </a:r>
          </a:p>
          <a:p>
            <a:pPr algn="ctr" eaLnBrk="1" hangingPunct="1">
              <a:spcBef>
                <a:spcPct val="0"/>
              </a:spcBef>
              <a:buFontTx/>
              <a:buNone/>
            </a:pPr>
            <a:r>
              <a:rPr lang="en-US" altLang="en-US" sz="5400" dirty="0">
                <a:solidFill>
                  <a:schemeClr val="accent5">
                    <a:lumMod val="40000"/>
                    <a:lumOff val="60000"/>
                  </a:schemeClr>
                </a:solidFill>
              </a:rPr>
              <a:t>(See our Commissioning Papers below)</a:t>
            </a:r>
          </a:p>
        </p:txBody>
      </p:sp>
    </p:spTree>
    <p:extLst>
      <p:ext uri="{BB962C8B-B14F-4D97-AF65-F5344CB8AC3E}">
        <p14:creationId xmlns:p14="http://schemas.microsoft.com/office/powerpoint/2010/main" val="3531664702"/>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1F6E08-6A06-473C-95AB-39801EAE6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F209967-DFB2-4317-BE4D-B0FB5FB7E9A6}"/>
              </a:ext>
            </a:extLst>
          </p:cNvPr>
          <p:cNvSpPr txBox="1"/>
          <p:nvPr/>
        </p:nvSpPr>
        <p:spPr>
          <a:xfrm>
            <a:off x="2630949" y="122977"/>
            <a:ext cx="6930102" cy="830997"/>
          </a:xfrm>
          <a:prstGeom prst="rect">
            <a:avLst/>
          </a:prstGeom>
          <a:noFill/>
        </p:spPr>
        <p:txBody>
          <a:bodyPr wrap="none" rtlCol="0">
            <a:spAutoFit/>
          </a:bodyPr>
          <a:lstStyle/>
          <a:p>
            <a:r>
              <a:rPr lang="en-US" sz="4800" b="1" i="1" dirty="0">
                <a:solidFill>
                  <a:srgbClr val="002060"/>
                </a:solidFill>
              </a:rPr>
              <a:t>The Great Commission</a:t>
            </a:r>
          </a:p>
        </p:txBody>
      </p:sp>
      <p:pic>
        <p:nvPicPr>
          <p:cNvPr id="8" name="Picture 7">
            <a:extLst>
              <a:ext uri="{FF2B5EF4-FFF2-40B4-BE49-F238E27FC236}">
                <a16:creationId xmlns:a16="http://schemas.microsoft.com/office/drawing/2014/main" id="{A609829C-DDE2-48B4-8F4F-0313779B2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49" y="983397"/>
            <a:ext cx="4886404" cy="3664803"/>
          </a:xfrm>
          <a:prstGeom prst="rect">
            <a:avLst/>
          </a:prstGeom>
        </p:spPr>
      </p:pic>
      <p:sp>
        <p:nvSpPr>
          <p:cNvPr id="9" name="TextBox 8">
            <a:extLst>
              <a:ext uri="{FF2B5EF4-FFF2-40B4-BE49-F238E27FC236}">
                <a16:creationId xmlns:a16="http://schemas.microsoft.com/office/drawing/2014/main" id="{C319815B-F25D-4E4C-970B-E51B61F00EEE}"/>
              </a:ext>
            </a:extLst>
          </p:cNvPr>
          <p:cNvSpPr txBox="1"/>
          <p:nvPr/>
        </p:nvSpPr>
        <p:spPr>
          <a:xfrm>
            <a:off x="5152400" y="889843"/>
            <a:ext cx="6811000" cy="5078313"/>
          </a:xfrm>
          <a:prstGeom prst="rect">
            <a:avLst/>
          </a:prstGeom>
          <a:noFill/>
        </p:spPr>
        <p:txBody>
          <a:bodyPr wrap="square" rtlCol="0">
            <a:spAutoFit/>
          </a:bodyPr>
          <a:lstStyle/>
          <a:p>
            <a:r>
              <a:rPr lang="en-US" sz="3600" dirty="0">
                <a:solidFill>
                  <a:srgbClr val="C00000"/>
                </a:solidFill>
              </a:rPr>
              <a:t>18 “I have been given complete authority in heaven and on earth.</a:t>
            </a:r>
            <a:r>
              <a:rPr lang="en-US" sz="3600" b="1" dirty="0">
                <a:solidFill>
                  <a:srgbClr val="C00000"/>
                </a:solidFill>
              </a:rPr>
              <a:t> </a:t>
            </a:r>
            <a:r>
              <a:rPr lang="en-US" sz="3600" dirty="0">
                <a:solidFill>
                  <a:srgbClr val="C00000"/>
                </a:solidFill>
              </a:rPr>
              <a:t>19Therefore, go and make disciples of all the nations,</a:t>
            </a:r>
            <a:r>
              <a:rPr lang="en-US" sz="3600" b="1" i="1" baseline="30000" dirty="0">
                <a:solidFill>
                  <a:srgbClr val="C00000"/>
                </a:solidFill>
              </a:rPr>
              <a:t> </a:t>
            </a:r>
            <a:r>
              <a:rPr lang="en-US" sz="3600" dirty="0">
                <a:solidFill>
                  <a:srgbClr val="C00000"/>
                </a:solidFill>
              </a:rPr>
              <a:t>baptizing them in the name of the Father and the Son and the Holy Spirit. 20 Teaching them to observe all that I have commanded you.”</a:t>
            </a:r>
          </a:p>
        </p:txBody>
      </p:sp>
      <p:sp>
        <p:nvSpPr>
          <p:cNvPr id="10" name="TextBox 9">
            <a:extLst>
              <a:ext uri="{FF2B5EF4-FFF2-40B4-BE49-F238E27FC236}">
                <a16:creationId xmlns:a16="http://schemas.microsoft.com/office/drawing/2014/main" id="{48F6D60C-321C-4180-A92B-890F982EE58A}"/>
              </a:ext>
            </a:extLst>
          </p:cNvPr>
          <p:cNvSpPr txBox="1"/>
          <p:nvPr/>
        </p:nvSpPr>
        <p:spPr>
          <a:xfrm>
            <a:off x="228600" y="4941749"/>
            <a:ext cx="6811000" cy="1815882"/>
          </a:xfrm>
          <a:prstGeom prst="rect">
            <a:avLst/>
          </a:prstGeom>
          <a:noFill/>
        </p:spPr>
        <p:txBody>
          <a:bodyPr wrap="square" rtlCol="0">
            <a:spAutoFit/>
          </a:bodyPr>
          <a:lstStyle/>
          <a:p>
            <a:r>
              <a:rPr lang="en-US" sz="3600" dirty="0">
                <a:solidFill>
                  <a:srgbClr val="C00000"/>
                </a:solidFill>
              </a:rPr>
              <a:t>. . And be sure of this: </a:t>
            </a:r>
          </a:p>
          <a:p>
            <a:r>
              <a:rPr lang="en-US" sz="3600" i="1" dirty="0">
                <a:solidFill>
                  <a:srgbClr val="C00000"/>
                </a:solidFill>
              </a:rPr>
              <a:t>I am with you always, </a:t>
            </a:r>
          </a:p>
          <a:p>
            <a:r>
              <a:rPr lang="en-US" sz="4000" i="1" dirty="0">
                <a:solidFill>
                  <a:srgbClr val="C00000"/>
                </a:solidFill>
              </a:rPr>
              <a:t>even to </a:t>
            </a:r>
            <a:r>
              <a:rPr lang="en-US" sz="4000" b="1" i="1" dirty="0">
                <a:solidFill>
                  <a:srgbClr val="C00000"/>
                </a:solidFill>
              </a:rPr>
              <a:t>the end of the age</a:t>
            </a:r>
            <a:r>
              <a:rPr lang="en-US" sz="4000" dirty="0">
                <a:solidFill>
                  <a:srgbClr val="C00000"/>
                </a:solidFill>
              </a:rPr>
              <a:t>”</a:t>
            </a:r>
          </a:p>
        </p:txBody>
      </p:sp>
      <p:sp>
        <p:nvSpPr>
          <p:cNvPr id="11" name="TextBox 10">
            <a:extLst>
              <a:ext uri="{FF2B5EF4-FFF2-40B4-BE49-F238E27FC236}">
                <a16:creationId xmlns:a16="http://schemas.microsoft.com/office/drawing/2014/main" id="{4C7F5DCB-BF4A-4549-B54B-272FB6D660AD}"/>
              </a:ext>
            </a:extLst>
          </p:cNvPr>
          <p:cNvSpPr txBox="1"/>
          <p:nvPr/>
        </p:nvSpPr>
        <p:spPr>
          <a:xfrm>
            <a:off x="7803287" y="6100449"/>
            <a:ext cx="4160113" cy="646331"/>
          </a:xfrm>
          <a:prstGeom prst="rect">
            <a:avLst/>
          </a:prstGeom>
          <a:noFill/>
        </p:spPr>
        <p:txBody>
          <a:bodyPr wrap="none" rtlCol="0">
            <a:spAutoFit/>
          </a:bodyPr>
          <a:lstStyle/>
          <a:p>
            <a:r>
              <a:rPr lang="en-US" sz="3600" dirty="0"/>
              <a:t>- Matthew 28:18-20</a:t>
            </a:r>
          </a:p>
        </p:txBody>
      </p:sp>
    </p:spTree>
    <p:extLst>
      <p:ext uri="{BB962C8B-B14F-4D97-AF65-F5344CB8AC3E}">
        <p14:creationId xmlns:p14="http://schemas.microsoft.com/office/powerpoint/2010/main" val="2446744696"/>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533400" y="151181"/>
            <a:ext cx="11125200" cy="6555637"/>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3500" dirty="0">
                <a:solidFill>
                  <a:srgbClr val="FFC000"/>
                </a:solidFill>
                <a:latin typeface="Calibri" panose="020F0502020204030204" pitchFamily="34" charset="0"/>
                <a:cs typeface="Calibri" panose="020F0502020204030204" pitchFamily="34" charset="0"/>
              </a:rPr>
              <a:t>Some may ask, </a:t>
            </a:r>
            <a:r>
              <a:rPr lang="en-US" altLang="en-US" sz="3500" dirty="0">
                <a:solidFill>
                  <a:srgbClr val="FFFF00"/>
                </a:solidFill>
                <a:latin typeface="Calibri" panose="020F0502020204030204" pitchFamily="34" charset="0"/>
                <a:cs typeface="Calibri" panose="020F0502020204030204" pitchFamily="34" charset="0"/>
              </a:rPr>
              <a:t>“How will that even be possible?”</a:t>
            </a:r>
          </a:p>
          <a:p>
            <a:pPr algn="ctr">
              <a:defRPr/>
            </a:pPr>
            <a:r>
              <a:rPr lang="en-US" altLang="en-US" sz="3500" dirty="0">
                <a:solidFill>
                  <a:srgbClr val="FFC000"/>
                </a:solidFill>
                <a:latin typeface="Calibri" panose="020F0502020204030204" pitchFamily="34" charset="0"/>
                <a:cs typeface="Calibri" panose="020F0502020204030204" pitchFamily="34" charset="0"/>
              </a:rPr>
              <a:t>The answer is the promise of the End-Time outpouring of the Holy Spirit. We serve a God who loves His covenant people dearly. He will provide abundantly for them as they come into the </a:t>
            </a:r>
            <a:r>
              <a:rPr lang="en-US" altLang="en-US" sz="3500" i="1" dirty="0">
                <a:solidFill>
                  <a:srgbClr val="FFFF00"/>
                </a:solidFill>
                <a:latin typeface="Calibri" panose="020F0502020204030204" pitchFamily="34" charset="0"/>
                <a:cs typeface="Calibri" panose="020F0502020204030204" pitchFamily="34" charset="0"/>
              </a:rPr>
              <a:t>latter days</a:t>
            </a:r>
            <a:r>
              <a:rPr lang="en-US" altLang="en-US" sz="3500" dirty="0">
                <a:solidFill>
                  <a:srgbClr val="FFC000"/>
                </a:solidFill>
                <a:latin typeface="Calibri" panose="020F0502020204030204" pitchFamily="34" charset="0"/>
                <a:cs typeface="Calibri" panose="020F0502020204030204" pitchFamily="34" charset="0"/>
              </a:rPr>
              <a:t>. The saints will remember their God and </a:t>
            </a:r>
            <a:r>
              <a:rPr lang="en-US" altLang="en-US" sz="3500" i="1" dirty="0">
                <a:solidFill>
                  <a:srgbClr val="FFFF00"/>
                </a:solidFill>
                <a:latin typeface="Calibri" panose="020F0502020204030204" pitchFamily="34" charset="0"/>
                <a:cs typeface="Calibri" panose="020F0502020204030204" pitchFamily="34" charset="0"/>
              </a:rPr>
              <a:t>cry out to Him</a:t>
            </a:r>
            <a:r>
              <a:rPr lang="en-US" altLang="en-US" sz="3500" dirty="0">
                <a:solidFill>
                  <a:srgbClr val="FFC000"/>
                </a:solidFill>
                <a:latin typeface="Calibri" panose="020F0502020204030204" pitchFamily="34" charset="0"/>
                <a:cs typeface="Calibri" panose="020F0502020204030204" pitchFamily="34" charset="0"/>
              </a:rPr>
              <a:t>. The true and genuine </a:t>
            </a:r>
            <a:r>
              <a:rPr lang="en-US" altLang="en-US" sz="3500" dirty="0">
                <a:solidFill>
                  <a:srgbClr val="FFFF00"/>
                </a:solidFill>
                <a:latin typeface="Calibri" panose="020F0502020204030204" pitchFamily="34" charset="0"/>
                <a:cs typeface="Calibri" panose="020F0502020204030204" pitchFamily="34" charset="0"/>
              </a:rPr>
              <a:t>Latter Rain Outpouring </a:t>
            </a:r>
            <a:r>
              <a:rPr lang="en-US" altLang="en-US" sz="3500" dirty="0">
                <a:solidFill>
                  <a:srgbClr val="FFC000"/>
                </a:solidFill>
                <a:latin typeface="Calibri" panose="020F0502020204030204" pitchFamily="34" charset="0"/>
                <a:cs typeface="Calibri" panose="020F0502020204030204" pitchFamily="34" charset="0"/>
              </a:rPr>
              <a:t>will surely come. The Holy Spirit will fall as a covering of glory to </a:t>
            </a:r>
            <a:r>
              <a:rPr lang="en-US" altLang="en-US" sz="3500" i="1" dirty="0">
                <a:solidFill>
                  <a:srgbClr val="FFFF00"/>
                </a:solidFill>
                <a:latin typeface="Calibri" panose="020F0502020204030204" pitchFamily="34" charset="0"/>
                <a:cs typeface="Calibri" panose="020F0502020204030204" pitchFamily="34" charset="0"/>
              </a:rPr>
              <a:t>empower the saints </a:t>
            </a:r>
            <a:r>
              <a:rPr lang="en-US" altLang="en-US" sz="3500" dirty="0">
                <a:solidFill>
                  <a:srgbClr val="FFC000"/>
                </a:solidFill>
                <a:latin typeface="Calibri" panose="020F0502020204030204" pitchFamily="34" charset="0"/>
                <a:cs typeface="Calibri" panose="020F0502020204030204" pitchFamily="34" charset="0"/>
              </a:rPr>
              <a:t>even in their </a:t>
            </a:r>
            <a:r>
              <a:rPr lang="en-US" altLang="en-US" sz="3500" b="1" i="1" dirty="0">
                <a:solidFill>
                  <a:srgbClr val="FFFF00"/>
                </a:solidFill>
                <a:latin typeface="Calibri" panose="020F0502020204030204" pitchFamily="34" charset="0"/>
                <a:cs typeface="Calibri" panose="020F0502020204030204" pitchFamily="34" charset="0"/>
              </a:rPr>
              <a:t>hour of trial</a:t>
            </a:r>
            <a:r>
              <a:rPr lang="en-US" altLang="en-US" sz="3500" dirty="0">
                <a:solidFill>
                  <a:srgbClr val="FFC000"/>
                </a:solidFill>
                <a:latin typeface="Calibri" panose="020F0502020204030204" pitchFamily="34" charset="0"/>
                <a:cs typeface="Calibri" panose="020F0502020204030204" pitchFamily="34" charset="0"/>
              </a:rPr>
              <a:t>. </a:t>
            </a:r>
            <a:r>
              <a:rPr lang="en-US" altLang="en-US" sz="3500" i="1" dirty="0">
                <a:solidFill>
                  <a:srgbClr val="FFFF00"/>
                </a:solidFill>
                <a:latin typeface="Calibri" panose="020F0502020204030204" pitchFamily="34" charset="0"/>
                <a:cs typeface="Calibri" panose="020F0502020204030204" pitchFamily="34" charset="0"/>
              </a:rPr>
              <a:t>The Holy Spirit is </a:t>
            </a:r>
            <a:r>
              <a:rPr lang="en-US" altLang="en-US" sz="3500" b="1" i="1" u="sng" dirty="0">
                <a:solidFill>
                  <a:srgbClr val="FFFF00"/>
                </a:solidFill>
                <a:latin typeface="Calibri" panose="020F0502020204030204" pitchFamily="34" charset="0"/>
                <a:cs typeface="Calibri" panose="020F0502020204030204" pitchFamily="34" charset="0"/>
              </a:rPr>
              <a:t>not the restrainer</a:t>
            </a:r>
            <a:r>
              <a:rPr lang="en-US" altLang="en-US" sz="3500" b="1" i="1" dirty="0">
                <a:solidFill>
                  <a:srgbClr val="FFFF00"/>
                </a:solidFill>
                <a:latin typeface="Calibri" panose="020F0502020204030204" pitchFamily="34" charset="0"/>
                <a:cs typeface="Calibri" panose="020F0502020204030204" pitchFamily="34" charset="0"/>
              </a:rPr>
              <a:t> </a:t>
            </a:r>
            <a:r>
              <a:rPr lang="en-US" altLang="en-US" sz="3500" b="1" i="1" dirty="0">
                <a:solidFill>
                  <a:srgbClr val="FFC000"/>
                </a:solidFill>
                <a:latin typeface="Calibri" panose="020F0502020204030204" pitchFamily="34" charset="0"/>
                <a:cs typeface="Calibri" panose="020F0502020204030204" pitchFamily="34" charset="0"/>
              </a:rPr>
              <a:t> </a:t>
            </a:r>
            <a:r>
              <a:rPr lang="en-US" altLang="en-US" sz="3500" dirty="0">
                <a:solidFill>
                  <a:srgbClr val="FFC000"/>
                </a:solidFill>
                <a:latin typeface="Calibri" panose="020F0502020204030204" pitchFamily="34" charset="0"/>
                <a:cs typeface="Calibri" panose="020F0502020204030204" pitchFamily="34" charset="0"/>
              </a:rPr>
              <a:t>of </a:t>
            </a:r>
            <a:r>
              <a:rPr lang="en-US" altLang="en-US" sz="3500" dirty="0">
                <a:solidFill>
                  <a:schemeClr val="bg1"/>
                </a:solidFill>
                <a:latin typeface="Calibri" panose="020F0502020204030204" pitchFamily="34" charset="0"/>
                <a:cs typeface="Calibri" panose="020F0502020204030204" pitchFamily="34" charset="0"/>
              </a:rPr>
              <a:t>2Thes. 2</a:t>
            </a:r>
            <a:r>
              <a:rPr lang="en-US" altLang="en-US" sz="3500" dirty="0">
                <a:solidFill>
                  <a:srgbClr val="FFC000"/>
                </a:solidFill>
                <a:latin typeface="Calibri" panose="020F0502020204030204" pitchFamily="34" charset="0"/>
                <a:cs typeface="Calibri" panose="020F0502020204030204" pitchFamily="34" charset="0"/>
              </a:rPr>
              <a:t>. </a:t>
            </a:r>
            <a:r>
              <a:rPr lang="en-US" altLang="en-US" sz="3500" i="1" dirty="0">
                <a:solidFill>
                  <a:srgbClr val="FFC000"/>
                </a:solidFill>
                <a:latin typeface="Calibri" panose="020F0502020204030204" pitchFamily="34" charset="0"/>
                <a:cs typeface="Calibri" panose="020F0502020204030204" pitchFamily="34" charset="0"/>
              </a:rPr>
              <a:t>He is omnipresent and can </a:t>
            </a:r>
            <a:r>
              <a:rPr lang="en-US" altLang="en-US" sz="3500" b="1" i="1" dirty="0">
                <a:solidFill>
                  <a:srgbClr val="FFFF00"/>
                </a:solidFill>
                <a:latin typeface="Calibri" panose="020F0502020204030204" pitchFamily="34" charset="0"/>
                <a:cs typeface="Calibri" panose="020F0502020204030204" pitchFamily="34" charset="0"/>
              </a:rPr>
              <a:t>NEVER</a:t>
            </a:r>
            <a:r>
              <a:rPr lang="en-US" altLang="en-US" sz="3500" dirty="0">
                <a:solidFill>
                  <a:srgbClr val="FFC000"/>
                </a:solidFill>
                <a:latin typeface="Calibri" panose="020F0502020204030204" pitchFamily="34" charset="0"/>
                <a:cs typeface="Calibri" panose="020F0502020204030204" pitchFamily="34" charset="0"/>
              </a:rPr>
              <a:t> be  </a:t>
            </a:r>
            <a:r>
              <a:rPr lang="en-US" altLang="en-US" sz="3500" b="1" i="1" u="sng" dirty="0">
                <a:solidFill>
                  <a:srgbClr val="FFFF00"/>
                </a:solidFill>
                <a:latin typeface="Calibri" panose="020F0502020204030204" pitchFamily="34" charset="0"/>
                <a:cs typeface="Calibri" panose="020F0502020204030204" pitchFamily="34" charset="0"/>
              </a:rPr>
              <a:t>taken out of the way! </a:t>
            </a:r>
            <a:r>
              <a:rPr lang="en-US" altLang="en-US" sz="3500" dirty="0">
                <a:solidFill>
                  <a:srgbClr val="FFC000"/>
                </a:solidFill>
                <a:latin typeface="Calibri" panose="020F0502020204030204" pitchFamily="34" charset="0"/>
                <a:cs typeface="Calibri" panose="020F0502020204030204" pitchFamily="34" charset="0"/>
              </a:rPr>
              <a:t>The prophet Joel saw the very peak, the </a:t>
            </a:r>
            <a:r>
              <a:rPr lang="en-US" altLang="en-US" sz="3500" dirty="0">
                <a:solidFill>
                  <a:srgbClr val="FFFF00"/>
                </a:solidFill>
                <a:latin typeface="Calibri" panose="020F0502020204030204" pitchFamily="34" charset="0"/>
                <a:cs typeface="Calibri" panose="020F0502020204030204" pitchFamily="34" charset="0"/>
              </a:rPr>
              <a:t>blow-out climax </a:t>
            </a:r>
            <a:r>
              <a:rPr lang="en-US" altLang="en-US" sz="3500" dirty="0">
                <a:solidFill>
                  <a:srgbClr val="FFC000"/>
                </a:solidFill>
                <a:latin typeface="Calibri" panose="020F0502020204030204" pitchFamily="34" charset="0"/>
                <a:cs typeface="Calibri" panose="020F0502020204030204" pitchFamily="34" charset="0"/>
              </a:rPr>
              <a:t>of the </a:t>
            </a:r>
            <a:r>
              <a:rPr lang="en-US" altLang="en-US" sz="3500" dirty="0">
                <a:solidFill>
                  <a:srgbClr val="FFFF00"/>
                </a:solidFill>
                <a:latin typeface="Calibri" panose="020F0502020204030204" pitchFamily="34" charset="0"/>
                <a:cs typeface="Calibri" panose="020F0502020204030204" pitchFamily="34" charset="0"/>
              </a:rPr>
              <a:t>Holy Spirit outpouring </a:t>
            </a:r>
            <a:r>
              <a:rPr lang="en-US" altLang="en-US" sz="3500" dirty="0">
                <a:solidFill>
                  <a:srgbClr val="FFC000"/>
                </a:solidFill>
                <a:latin typeface="Calibri" panose="020F0502020204030204" pitchFamily="34" charset="0"/>
                <a:cs typeface="Calibri" panose="020F0502020204030204" pitchFamily="34" charset="0"/>
              </a:rPr>
              <a:t>right at the very </a:t>
            </a:r>
            <a:r>
              <a:rPr lang="en-US" altLang="en-US" sz="3500" dirty="0">
                <a:solidFill>
                  <a:srgbClr val="FFFF00"/>
                </a:solidFill>
                <a:latin typeface="Calibri" panose="020F0502020204030204" pitchFamily="34" charset="0"/>
                <a:cs typeface="Calibri" panose="020F0502020204030204" pitchFamily="34" charset="0"/>
              </a:rPr>
              <a:t>end of the age</a:t>
            </a:r>
            <a:r>
              <a:rPr lang="en-US" altLang="en-US" sz="3500" dirty="0">
                <a:solidFill>
                  <a:srgbClr val="FFC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17201688"/>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09597" y="2"/>
            <a:ext cx="10972802"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428481" y="0"/>
            <a:ext cx="215392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lgn="ctr">
              <a:defRPr/>
            </a:pPr>
            <a:r>
              <a:rPr lang="en-US" sz="4200" b="1" dirty="0">
                <a:solidFill>
                  <a:srgbClr val="FFFF00"/>
                </a:solidFill>
              </a:rPr>
              <a:t>Day</a:t>
            </a:r>
          </a:p>
          <a:p>
            <a:pPr algn="ctr">
              <a:defRPr/>
            </a:pPr>
            <a:endParaRPr lang="en-US" sz="4200" b="1" dirty="0">
              <a:solidFill>
                <a:srgbClr val="FFFF00"/>
              </a:solidFill>
            </a:endParaRPr>
          </a:p>
          <a:p>
            <a:pPr algn="ctr">
              <a:defRPr/>
            </a:pPr>
            <a:r>
              <a:rPr lang="en-US" sz="4200" b="1" dirty="0">
                <a:solidFill>
                  <a:srgbClr val="FFFF00"/>
                </a:solidFill>
              </a:rPr>
              <a:t>Of</a:t>
            </a:r>
          </a:p>
          <a:p>
            <a:pPr algn="ctr">
              <a:defRPr/>
            </a:pPr>
            <a:endParaRPr lang="en-US" sz="4200" b="1" dirty="0">
              <a:solidFill>
                <a:srgbClr val="FFFF00"/>
              </a:solidFill>
            </a:endParaRPr>
          </a:p>
          <a:p>
            <a:pPr algn="ctr">
              <a:defRPr/>
            </a:pPr>
            <a:r>
              <a:rPr lang="en-US" sz="4200" b="1" dirty="0">
                <a:solidFill>
                  <a:srgbClr val="FFFF00"/>
                </a:solidFill>
              </a:rPr>
              <a:t>The</a:t>
            </a:r>
          </a:p>
          <a:p>
            <a:pPr algn="ctr">
              <a:defRPr/>
            </a:pPr>
            <a:endParaRPr lang="en-US" sz="4200" b="1" dirty="0">
              <a:solidFill>
                <a:srgbClr val="FFFF00"/>
              </a:solidFill>
            </a:endParaRPr>
          </a:p>
          <a:p>
            <a:pPr algn="ctr">
              <a:defRPr/>
            </a:pPr>
            <a:r>
              <a:rPr lang="en-US" sz="4200" b="1" dirty="0">
                <a:solidFill>
                  <a:srgbClr val="FFFF00"/>
                </a:solidFill>
              </a:rPr>
              <a:t>LORD</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20" y="228600"/>
            <a:ext cx="4553374"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2"/>
          <p:cNvSpPr txBox="1">
            <a:spLocks noChangeArrowheads="1"/>
          </p:cNvSpPr>
          <p:nvPr/>
        </p:nvSpPr>
        <p:spPr bwMode="auto">
          <a:xfrm>
            <a:off x="778933" y="4038600"/>
            <a:ext cx="8649547" cy="27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a:buNone/>
              <a:defRPr/>
            </a:pPr>
            <a:r>
              <a:rPr lang="en-US" sz="3480" dirty="0">
                <a:solidFill>
                  <a:schemeClr val="bg1"/>
                </a:solidFill>
              </a:rPr>
              <a:t>Joel 2:28 </a:t>
            </a:r>
            <a:r>
              <a:rPr lang="en-US" sz="3480" dirty="0">
                <a:solidFill>
                  <a:srgbClr val="FFC000"/>
                </a:solidFill>
              </a:rPr>
              <a:t>And it shall come to pass afterward, </a:t>
            </a:r>
            <a:r>
              <a:rPr lang="en-US" sz="3480" i="1" dirty="0">
                <a:solidFill>
                  <a:srgbClr val="FFC000"/>
                </a:solidFill>
              </a:rPr>
              <a:t>that</a:t>
            </a:r>
            <a:r>
              <a:rPr lang="en-US" sz="3480" dirty="0">
                <a:solidFill>
                  <a:srgbClr val="FFC000"/>
                </a:solidFill>
              </a:rPr>
              <a:t> </a:t>
            </a:r>
            <a:r>
              <a:rPr lang="en-US" sz="3480" b="1" dirty="0">
                <a:solidFill>
                  <a:srgbClr val="FFFF00"/>
                </a:solidFill>
              </a:rPr>
              <a:t>I will pour out my spirit upon all flesh; </a:t>
            </a:r>
            <a:r>
              <a:rPr lang="en-US" sz="3480" dirty="0">
                <a:solidFill>
                  <a:srgbClr val="FFC000"/>
                </a:solidFill>
              </a:rPr>
              <a:t>and your sons and your daughters shall prophesy, your old men shall dream dreams, your young men shall see visions:</a:t>
            </a:r>
            <a:endParaRPr lang="en-US" altLang="en-US" sz="3480" dirty="0">
              <a:solidFill>
                <a:srgbClr val="FFC000"/>
              </a:solidFill>
              <a:latin typeface="Arial" charset="0"/>
            </a:endParaRPr>
          </a:p>
        </p:txBody>
      </p:sp>
    </p:spTree>
    <p:extLst>
      <p:ext uri="{BB962C8B-B14F-4D97-AF65-F5344CB8AC3E}">
        <p14:creationId xmlns:p14="http://schemas.microsoft.com/office/powerpoint/2010/main" val="3832822980"/>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323850" y="905234"/>
            <a:ext cx="11544300" cy="5047532"/>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4600" dirty="0">
                <a:solidFill>
                  <a:srgbClr val="FFC000"/>
                </a:solidFill>
                <a:latin typeface="Calibri" panose="020F0502020204030204" pitchFamily="34" charset="0"/>
                <a:cs typeface="Calibri" panose="020F0502020204030204" pitchFamily="34" charset="0"/>
              </a:rPr>
              <a:t>This outpouring of the Holy Spirit will come to its peak precisely as Joel said, </a:t>
            </a:r>
            <a:r>
              <a:rPr lang="en-US" altLang="en-US" sz="4600" b="1" i="1" dirty="0">
                <a:solidFill>
                  <a:srgbClr val="FFFF00"/>
                </a:solidFill>
                <a:latin typeface="Calibri" panose="020F0502020204030204" pitchFamily="34" charset="0"/>
                <a:cs typeface="Calibri" panose="020F0502020204030204" pitchFamily="34" charset="0"/>
              </a:rPr>
              <a:t>“before the great and terrible Day of the Lord”</a:t>
            </a:r>
            <a:r>
              <a:rPr lang="en-US" altLang="en-US" sz="4600" dirty="0">
                <a:solidFill>
                  <a:srgbClr val="FFC000"/>
                </a:solidFill>
                <a:latin typeface="Calibri" panose="020F0502020204030204" pitchFamily="34" charset="0"/>
                <a:cs typeface="Calibri" panose="020F0502020204030204" pitchFamily="34" charset="0"/>
              </a:rPr>
              <a:t>.</a:t>
            </a:r>
            <a:r>
              <a:rPr lang="en-US" altLang="en-US" sz="4600" b="1" i="1" dirty="0">
                <a:solidFill>
                  <a:srgbClr val="FFFF00"/>
                </a:solidFill>
                <a:latin typeface="Calibri" panose="020F0502020204030204" pitchFamily="34" charset="0"/>
                <a:cs typeface="Calibri" panose="020F0502020204030204" pitchFamily="34" charset="0"/>
              </a:rPr>
              <a:t> </a:t>
            </a:r>
            <a:r>
              <a:rPr lang="en-US" altLang="en-US" sz="4600" dirty="0">
                <a:solidFill>
                  <a:srgbClr val="FFC000"/>
                </a:solidFill>
                <a:latin typeface="Calibri" panose="020F0502020204030204" pitchFamily="34" charset="0"/>
                <a:cs typeface="Calibri" panose="020F0502020204030204" pitchFamily="34" charset="0"/>
              </a:rPr>
              <a:t>The</a:t>
            </a:r>
            <a:r>
              <a:rPr lang="en-US" altLang="en-US" sz="4600" b="1" i="1" dirty="0">
                <a:solidFill>
                  <a:srgbClr val="FFFF00"/>
                </a:solidFill>
                <a:latin typeface="Calibri" panose="020F0502020204030204" pitchFamily="34" charset="0"/>
                <a:cs typeface="Calibri" panose="020F0502020204030204" pitchFamily="34" charset="0"/>
              </a:rPr>
              <a:t> Latter Rain outpouring </a:t>
            </a:r>
            <a:r>
              <a:rPr lang="en-US" altLang="en-US" sz="4600" dirty="0">
                <a:solidFill>
                  <a:srgbClr val="FFC000"/>
                </a:solidFill>
                <a:latin typeface="Calibri" panose="020F0502020204030204" pitchFamily="34" charset="0"/>
                <a:cs typeface="Calibri" panose="020F0502020204030204" pitchFamily="34" charset="0"/>
              </a:rPr>
              <a:t>will come during the cosmic signs, the true </a:t>
            </a:r>
            <a:r>
              <a:rPr lang="en-US" altLang="en-US" sz="4600" dirty="0">
                <a:solidFill>
                  <a:srgbClr val="FFFF00"/>
                </a:solidFill>
                <a:latin typeface="Calibri" panose="020F0502020204030204" pitchFamily="34" charset="0"/>
                <a:cs typeface="Calibri" panose="020F0502020204030204" pitchFamily="34" charset="0"/>
              </a:rPr>
              <a:t>blood moon</a:t>
            </a:r>
            <a:r>
              <a:rPr lang="en-US" altLang="en-US" sz="4600" dirty="0">
                <a:solidFill>
                  <a:srgbClr val="FFC000"/>
                </a:solidFill>
                <a:latin typeface="Calibri" panose="020F0502020204030204" pitchFamily="34" charset="0"/>
                <a:cs typeface="Calibri" panose="020F0502020204030204" pitchFamily="34" charset="0"/>
              </a:rPr>
              <a:t>, the </a:t>
            </a:r>
            <a:r>
              <a:rPr lang="en-US" altLang="en-US" sz="4600" dirty="0">
                <a:solidFill>
                  <a:srgbClr val="FFFF00"/>
                </a:solidFill>
                <a:latin typeface="Calibri" panose="020F0502020204030204" pitchFamily="34" charset="0"/>
                <a:cs typeface="Calibri" panose="020F0502020204030204" pitchFamily="34" charset="0"/>
              </a:rPr>
              <a:t>darkened sun</a:t>
            </a:r>
            <a:r>
              <a:rPr lang="en-US" altLang="en-US" sz="4600" dirty="0">
                <a:solidFill>
                  <a:srgbClr val="FFC000"/>
                </a:solidFill>
                <a:latin typeface="Calibri" panose="020F0502020204030204" pitchFamily="34" charset="0"/>
                <a:cs typeface="Calibri" panose="020F0502020204030204" pitchFamily="34" charset="0"/>
              </a:rPr>
              <a:t>, and the </a:t>
            </a:r>
            <a:r>
              <a:rPr lang="en-US" altLang="en-US" sz="4600" dirty="0">
                <a:solidFill>
                  <a:srgbClr val="FFFF00"/>
                </a:solidFill>
                <a:latin typeface="Calibri" panose="020F0502020204030204" pitchFamily="34" charset="0"/>
                <a:cs typeface="Calibri" panose="020F0502020204030204" pitchFamily="34" charset="0"/>
              </a:rPr>
              <a:t>stars falling</a:t>
            </a:r>
            <a:r>
              <a:rPr lang="en-US" altLang="en-US" sz="4600" dirty="0">
                <a:solidFill>
                  <a:srgbClr val="FFC000"/>
                </a:solidFill>
                <a:latin typeface="Calibri" panose="020F0502020204030204" pitchFamily="34" charset="0"/>
                <a:cs typeface="Calibri" panose="020F0502020204030204" pitchFamily="34" charset="0"/>
              </a:rPr>
              <a:t>, even as the angels of the rebellion are cast out of the second heaven. </a:t>
            </a:r>
          </a:p>
        </p:txBody>
      </p:sp>
    </p:spTree>
    <p:extLst>
      <p:ext uri="{BB962C8B-B14F-4D97-AF65-F5344CB8AC3E}">
        <p14:creationId xmlns:p14="http://schemas.microsoft.com/office/powerpoint/2010/main" val="2090181521"/>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1"/>
            <a:ext cx="1331621" cy="615127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defRPr/>
            </a:pPr>
            <a:r>
              <a:rPr lang="en-US" sz="4200" b="1" dirty="0">
                <a:solidFill>
                  <a:schemeClr val="tx1"/>
                </a:solidFill>
              </a:rPr>
              <a:t> </a:t>
            </a:r>
          </a:p>
        </p:txBody>
      </p:sp>
      <p:sp>
        <p:nvSpPr>
          <p:cNvPr id="122883" name="TextBox 15"/>
          <p:cNvSpPr txBox="1">
            <a:spLocks noChangeArrowheads="1"/>
          </p:cNvSpPr>
          <p:nvPr/>
        </p:nvSpPr>
        <p:spPr bwMode="auto">
          <a:xfrm rot="-5400000">
            <a:off x="-2083921" y="2683548"/>
            <a:ext cx="5560430" cy="105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240" b="1" i="1" dirty="0">
                <a:latin typeface="Arial" charset="0"/>
              </a:rPr>
              <a:t>TRIBULATION</a:t>
            </a:r>
          </a:p>
        </p:txBody>
      </p:sp>
      <p:sp>
        <p:nvSpPr>
          <p:cNvPr id="18" name="Rectangle 17"/>
          <p:cNvSpPr/>
          <p:nvPr/>
        </p:nvSpPr>
        <p:spPr>
          <a:xfrm rot="5400000">
            <a:off x="8523729" y="2485361"/>
            <a:ext cx="6151275" cy="11758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lgn="ctr">
              <a:defRPr/>
            </a:pPr>
            <a:r>
              <a:rPr lang="en-US" sz="5640" b="1" i="1" dirty="0">
                <a:solidFill>
                  <a:srgbClr val="FF0000"/>
                </a:solidFill>
              </a:rPr>
              <a:t>DAY OF THE LORD</a:t>
            </a:r>
          </a:p>
        </p:txBody>
      </p:sp>
      <p:pic>
        <p:nvPicPr>
          <p:cNvPr id="1228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21" y="0"/>
            <a:ext cx="96798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6" name="Picture 2" descr="C:\Users\Gavin-As\Pictures\0-IMAGES for PowerPoint\je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457" y="809527"/>
            <a:ext cx="354245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388147" y="3463937"/>
            <a:ext cx="4610077" cy="3198406"/>
          </a:xfrm>
          <a:prstGeom prst="rect">
            <a:avLst/>
          </a:prstGeom>
        </p:spPr>
        <p:txBody>
          <a:bodyPr wrap="square" lIns="95090" tIns="47545" rIns="95090" bIns="47545">
            <a:spAutoFit/>
          </a:bodyPr>
          <a:lstStyle/>
          <a:p>
            <a:pPr>
              <a:defRPr/>
            </a:pPr>
            <a:r>
              <a:rPr lang="en-US" altLang="en-US" sz="2520" dirty="0">
                <a:solidFill>
                  <a:schemeClr val="bg2"/>
                </a:solidFill>
              </a:rPr>
              <a:t>“</a:t>
            </a:r>
            <a:r>
              <a:rPr lang="en-US" altLang="en-US" sz="2520" b="1" i="1" dirty="0">
                <a:solidFill>
                  <a:srgbClr val="FFFF00"/>
                </a:solidFill>
              </a:rPr>
              <a:t>IMMEDIATELY</a:t>
            </a:r>
            <a:r>
              <a:rPr lang="en-US" altLang="en-US" sz="2520" dirty="0">
                <a:solidFill>
                  <a:schemeClr val="bg2"/>
                </a:solidFill>
              </a:rPr>
              <a:t> </a:t>
            </a:r>
            <a:r>
              <a:rPr lang="en-US" altLang="en-US" sz="2520" b="1" i="1" dirty="0">
                <a:solidFill>
                  <a:srgbClr val="FFFF00"/>
                </a:solidFill>
              </a:rPr>
              <a:t>AFTER</a:t>
            </a:r>
            <a:r>
              <a:rPr lang="en-US" altLang="en-US" sz="2520" dirty="0">
                <a:solidFill>
                  <a:schemeClr val="bg2"/>
                </a:solidFill>
              </a:rPr>
              <a:t> </a:t>
            </a:r>
            <a:r>
              <a:rPr lang="en-US" altLang="en-US" sz="2520" b="1" i="1" dirty="0">
                <a:solidFill>
                  <a:srgbClr val="FFFF00"/>
                </a:solidFill>
              </a:rPr>
              <a:t>THE TRIBULATION </a:t>
            </a:r>
            <a:r>
              <a:rPr lang="en-US" altLang="en-US" sz="2520" dirty="0">
                <a:solidFill>
                  <a:schemeClr val="accent3">
                    <a:lumMod val="60000"/>
                    <a:lumOff val="40000"/>
                  </a:schemeClr>
                </a:solidFill>
              </a:rPr>
              <a:t>of those days shall </a:t>
            </a:r>
            <a:r>
              <a:rPr lang="en-US" altLang="en-US" sz="2520" dirty="0">
                <a:solidFill>
                  <a:srgbClr val="FFC000"/>
                </a:solidFill>
              </a:rPr>
              <a:t>the sun be darkened, and the moon shall not give her light, and the stars shall fall from heaven,</a:t>
            </a:r>
            <a:r>
              <a:rPr lang="en-US" altLang="en-US" sz="2520" dirty="0">
                <a:solidFill>
                  <a:schemeClr val="accent3">
                    <a:lumMod val="60000"/>
                    <a:lumOff val="40000"/>
                  </a:schemeClr>
                </a:solidFill>
              </a:rPr>
              <a:t> and the powers of the heavens shall be shaken.” </a:t>
            </a:r>
            <a:r>
              <a:rPr lang="en-US" altLang="en-US" sz="2520" dirty="0">
                <a:solidFill>
                  <a:schemeClr val="bg1"/>
                </a:solidFill>
              </a:rPr>
              <a:t>Matthew 24:29</a:t>
            </a:r>
          </a:p>
        </p:txBody>
      </p:sp>
      <p:pic>
        <p:nvPicPr>
          <p:cNvPr id="12288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6522" y="2102107"/>
            <a:ext cx="3562774" cy="2317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2"/>
          <p:cNvSpPr txBox="1">
            <a:spLocks noChangeArrowheads="1"/>
          </p:cNvSpPr>
          <p:nvPr/>
        </p:nvSpPr>
        <p:spPr bwMode="auto">
          <a:xfrm>
            <a:off x="6220541" y="4476650"/>
            <a:ext cx="4728755" cy="225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r">
              <a:buFont typeface="Arial" charset="0"/>
              <a:buNone/>
              <a:defRPr/>
            </a:pPr>
            <a:r>
              <a:rPr lang="en-US" sz="2800" baseline="30000" dirty="0">
                <a:solidFill>
                  <a:srgbClr val="FFC000"/>
                </a:solidFill>
                <a:latin typeface="+mn-lt"/>
              </a:rPr>
              <a:t>31</a:t>
            </a:r>
            <a:r>
              <a:rPr lang="en-US" sz="2800" dirty="0">
                <a:solidFill>
                  <a:srgbClr val="FFC000"/>
                </a:solidFill>
                <a:latin typeface="+mn-lt"/>
              </a:rPr>
              <a:t>The sun shall be turned into darkness, and the moon into blood, </a:t>
            </a:r>
            <a:r>
              <a:rPr lang="en-US" sz="2800" b="1" i="1" dirty="0">
                <a:solidFill>
                  <a:srgbClr val="FFFF00"/>
                </a:solidFill>
                <a:latin typeface="+mn-lt"/>
              </a:rPr>
              <a:t>BEFORE</a:t>
            </a:r>
            <a:r>
              <a:rPr lang="en-US" sz="2800" dirty="0">
                <a:solidFill>
                  <a:srgbClr val="FFFF00"/>
                </a:solidFill>
                <a:latin typeface="+mn-lt"/>
              </a:rPr>
              <a:t> the great and terrible </a:t>
            </a:r>
            <a:r>
              <a:rPr lang="en-US" sz="2800" b="1" i="1" dirty="0">
                <a:solidFill>
                  <a:srgbClr val="FFFF00"/>
                </a:solidFill>
                <a:latin typeface="+mn-lt"/>
              </a:rPr>
              <a:t>Day of the </a:t>
            </a:r>
            <a:r>
              <a:rPr lang="en-US" sz="2800" b="1" i="1" cap="small" dirty="0">
                <a:solidFill>
                  <a:srgbClr val="FFFF00"/>
                </a:solidFill>
                <a:latin typeface="+mn-lt"/>
              </a:rPr>
              <a:t>Lord</a:t>
            </a:r>
            <a:r>
              <a:rPr lang="en-US" sz="2800" b="1" i="1" dirty="0">
                <a:solidFill>
                  <a:srgbClr val="FFFF00"/>
                </a:solidFill>
                <a:latin typeface="+mn-lt"/>
              </a:rPr>
              <a:t> </a:t>
            </a:r>
            <a:r>
              <a:rPr lang="en-US" sz="2800" dirty="0">
                <a:solidFill>
                  <a:schemeClr val="accent3">
                    <a:lumMod val="60000"/>
                    <a:lumOff val="40000"/>
                  </a:schemeClr>
                </a:solidFill>
                <a:latin typeface="+mn-lt"/>
              </a:rPr>
              <a:t>come.  - </a:t>
            </a:r>
            <a:r>
              <a:rPr lang="en-US" altLang="en-US" sz="2800" dirty="0">
                <a:solidFill>
                  <a:schemeClr val="bg1"/>
                </a:solidFill>
                <a:latin typeface="+mn-lt"/>
              </a:rPr>
              <a:t>Joel 2:31</a:t>
            </a:r>
          </a:p>
        </p:txBody>
      </p:sp>
      <p:sp>
        <p:nvSpPr>
          <p:cNvPr id="2" name="TextBox 1"/>
          <p:cNvSpPr txBox="1"/>
          <p:nvPr/>
        </p:nvSpPr>
        <p:spPr>
          <a:xfrm>
            <a:off x="1649109" y="20592"/>
            <a:ext cx="8893781" cy="757130"/>
          </a:xfrm>
          <a:prstGeom prst="rect">
            <a:avLst/>
          </a:prstGeom>
          <a:noFill/>
        </p:spPr>
        <p:txBody>
          <a:bodyPr wrap="none" rtlCol="0">
            <a:spAutoFit/>
          </a:bodyPr>
          <a:lstStyle/>
          <a:p>
            <a:r>
              <a:rPr lang="en-US" sz="4320" b="1" dirty="0">
                <a:solidFill>
                  <a:srgbClr val="FFFF00"/>
                </a:solidFill>
              </a:rPr>
              <a:t>The 30 Days of the Cosmic Signs</a:t>
            </a:r>
          </a:p>
        </p:txBody>
      </p:sp>
      <p:sp>
        <p:nvSpPr>
          <p:cNvPr id="5" name="TextBox 4">
            <a:extLst>
              <a:ext uri="{FF2B5EF4-FFF2-40B4-BE49-F238E27FC236}">
                <a16:creationId xmlns:a16="http://schemas.microsoft.com/office/drawing/2014/main" id="{C8AD7701-3D01-4A65-B9AA-D4A8E062721D}"/>
              </a:ext>
            </a:extLst>
          </p:cNvPr>
          <p:cNvSpPr txBox="1"/>
          <p:nvPr/>
        </p:nvSpPr>
        <p:spPr>
          <a:xfrm>
            <a:off x="696294" y="61011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1260</a:t>
            </a:r>
          </a:p>
        </p:txBody>
      </p:sp>
      <p:sp>
        <p:nvSpPr>
          <p:cNvPr id="14" name="TextBox 13">
            <a:extLst>
              <a:ext uri="{FF2B5EF4-FFF2-40B4-BE49-F238E27FC236}">
                <a16:creationId xmlns:a16="http://schemas.microsoft.com/office/drawing/2014/main" id="{79E78DEC-60EB-4782-98BB-92DD4931B6A0}"/>
              </a:ext>
            </a:extLst>
          </p:cNvPr>
          <p:cNvSpPr txBox="1"/>
          <p:nvPr/>
        </p:nvSpPr>
        <p:spPr>
          <a:xfrm>
            <a:off x="10979237" y="60807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1290</a:t>
            </a:r>
          </a:p>
        </p:txBody>
      </p:sp>
    </p:spTree>
    <p:extLst>
      <p:ext uri="{BB962C8B-B14F-4D97-AF65-F5344CB8AC3E}">
        <p14:creationId xmlns:p14="http://schemas.microsoft.com/office/powerpoint/2010/main" val="1261605318"/>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1052512" y="612846"/>
            <a:ext cx="10086975" cy="5632307"/>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6000" dirty="0">
                <a:solidFill>
                  <a:srgbClr val="FFC000"/>
                </a:solidFill>
                <a:latin typeface="Calibri" panose="020F0502020204030204" pitchFamily="34" charset="0"/>
                <a:cs typeface="Calibri" panose="020F0502020204030204" pitchFamily="34" charset="0"/>
              </a:rPr>
              <a:t>Yes, in the days of the true blood moon the genuine </a:t>
            </a:r>
            <a:r>
              <a:rPr lang="en-US" altLang="en-US" sz="6000" dirty="0">
                <a:solidFill>
                  <a:srgbClr val="FFFF00"/>
                </a:solidFill>
                <a:latin typeface="Calibri" panose="020F0502020204030204" pitchFamily="34" charset="0"/>
                <a:cs typeface="Calibri" panose="020F0502020204030204" pitchFamily="34" charset="0"/>
              </a:rPr>
              <a:t>Latter Rain outpouring </a:t>
            </a:r>
            <a:r>
              <a:rPr lang="en-US" altLang="en-US" sz="6000" dirty="0">
                <a:solidFill>
                  <a:srgbClr val="FFC000"/>
                </a:solidFill>
                <a:latin typeface="Calibri" panose="020F0502020204030204" pitchFamily="34" charset="0"/>
                <a:cs typeface="Calibri" panose="020F0502020204030204" pitchFamily="34" charset="0"/>
              </a:rPr>
              <a:t>will surely be coming down, </a:t>
            </a:r>
            <a:r>
              <a:rPr lang="en-US" altLang="en-US" sz="6000" i="1" u="sng" dirty="0">
                <a:solidFill>
                  <a:srgbClr val="FFFF00"/>
                </a:solidFill>
                <a:latin typeface="Calibri" panose="020F0502020204030204" pitchFamily="34" charset="0"/>
                <a:cs typeface="Calibri" panose="020F0502020204030204" pitchFamily="34" charset="0"/>
              </a:rPr>
              <a:t>and in buckets! </a:t>
            </a:r>
          </a:p>
          <a:p>
            <a:pPr algn="ctr">
              <a:defRPr/>
            </a:pPr>
            <a:r>
              <a:rPr lang="en-US" altLang="en-US" sz="6000" i="1" dirty="0">
                <a:solidFill>
                  <a:srgbClr val="FFFF00"/>
                </a:solidFill>
                <a:latin typeface="Calibri" panose="020F0502020204030204" pitchFamily="34" charset="0"/>
                <a:cs typeface="Calibri" panose="020F0502020204030204" pitchFamily="34" charset="0"/>
              </a:rPr>
              <a:t>We</a:t>
            </a:r>
            <a:r>
              <a:rPr lang="en-US" altLang="en-US" sz="6000" i="1" dirty="0">
                <a:solidFill>
                  <a:srgbClr val="FFC000"/>
                </a:solidFill>
                <a:latin typeface="Calibri" panose="020F0502020204030204" pitchFamily="34" charset="0"/>
                <a:cs typeface="Calibri" panose="020F0502020204030204" pitchFamily="34" charset="0"/>
              </a:rPr>
              <a:t> </a:t>
            </a:r>
            <a:r>
              <a:rPr lang="en-US" altLang="en-US" sz="6000" b="1" i="1" dirty="0">
                <a:solidFill>
                  <a:srgbClr val="FFFF00"/>
                </a:solidFill>
                <a:latin typeface="Calibri" panose="020F0502020204030204" pitchFamily="34" charset="0"/>
                <a:cs typeface="Calibri" panose="020F0502020204030204" pitchFamily="34" charset="0"/>
              </a:rPr>
              <a:t>NEED TO HEAR</a:t>
            </a:r>
            <a:r>
              <a:rPr lang="en-US" altLang="en-US" sz="6000" i="1" dirty="0">
                <a:solidFill>
                  <a:srgbClr val="FFC000"/>
                </a:solidFill>
                <a:latin typeface="Calibri" panose="020F0502020204030204" pitchFamily="34" charset="0"/>
                <a:cs typeface="Calibri" panose="020F0502020204030204" pitchFamily="34" charset="0"/>
              </a:rPr>
              <a:t> </a:t>
            </a:r>
            <a:r>
              <a:rPr lang="en-US" altLang="en-US" sz="6000" i="1" dirty="0">
                <a:solidFill>
                  <a:srgbClr val="FFFF00"/>
                </a:solidFill>
                <a:latin typeface="Calibri" panose="020F0502020204030204" pitchFamily="34" charset="0"/>
                <a:cs typeface="Calibri" panose="020F0502020204030204" pitchFamily="34" charset="0"/>
              </a:rPr>
              <a:t>this</a:t>
            </a:r>
            <a:r>
              <a:rPr lang="en-US" altLang="en-US" sz="6000" i="1" dirty="0">
                <a:solidFill>
                  <a:srgbClr val="FFC000"/>
                </a:solidFill>
                <a:latin typeface="Calibri" panose="020F0502020204030204" pitchFamily="34" charset="0"/>
                <a:cs typeface="Calibri" panose="020F0502020204030204" pitchFamily="34" charset="0"/>
              </a:rPr>
              <a:t> </a:t>
            </a:r>
          </a:p>
          <a:p>
            <a:pPr algn="ctr">
              <a:defRPr/>
            </a:pPr>
            <a:r>
              <a:rPr lang="en-US" altLang="en-US" sz="6000" i="1" dirty="0">
                <a:solidFill>
                  <a:srgbClr val="FFFF00"/>
                </a:solidFill>
                <a:latin typeface="Calibri" panose="020F0502020204030204" pitchFamily="34" charset="0"/>
                <a:cs typeface="Calibri" panose="020F0502020204030204" pitchFamily="34" charset="0"/>
              </a:rPr>
              <a:t>hopeful news!</a:t>
            </a:r>
          </a:p>
        </p:txBody>
      </p:sp>
    </p:spTree>
    <p:extLst>
      <p:ext uri="{BB962C8B-B14F-4D97-AF65-F5344CB8AC3E}">
        <p14:creationId xmlns:p14="http://schemas.microsoft.com/office/powerpoint/2010/main" val="1983413644"/>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1"/>
            <a:ext cx="1331621" cy="615127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defRPr/>
            </a:pPr>
            <a:r>
              <a:rPr lang="en-US" sz="4200" b="1" dirty="0">
                <a:solidFill>
                  <a:schemeClr val="tx1"/>
                </a:solidFill>
              </a:rPr>
              <a:t> </a:t>
            </a:r>
          </a:p>
        </p:txBody>
      </p:sp>
      <p:sp>
        <p:nvSpPr>
          <p:cNvPr id="122883" name="TextBox 15"/>
          <p:cNvSpPr txBox="1">
            <a:spLocks noChangeArrowheads="1"/>
          </p:cNvSpPr>
          <p:nvPr/>
        </p:nvSpPr>
        <p:spPr bwMode="auto">
          <a:xfrm rot="-5400000">
            <a:off x="-2083921" y="2683548"/>
            <a:ext cx="5560430" cy="105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240" b="1" i="1" dirty="0">
                <a:latin typeface="Arial" charset="0"/>
              </a:rPr>
              <a:t>TRIBULATION</a:t>
            </a:r>
          </a:p>
        </p:txBody>
      </p:sp>
      <p:sp>
        <p:nvSpPr>
          <p:cNvPr id="18" name="Rectangle 17"/>
          <p:cNvSpPr/>
          <p:nvPr/>
        </p:nvSpPr>
        <p:spPr>
          <a:xfrm rot="5400000">
            <a:off x="8523729" y="2485361"/>
            <a:ext cx="6151275" cy="11758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lgn="ctr">
              <a:defRPr/>
            </a:pPr>
            <a:r>
              <a:rPr lang="en-US" sz="5640" b="1" i="1" dirty="0">
                <a:solidFill>
                  <a:srgbClr val="FF0000"/>
                </a:solidFill>
              </a:rPr>
              <a:t>DAY OF THE LORD</a:t>
            </a:r>
          </a:p>
        </p:txBody>
      </p:sp>
      <p:pic>
        <p:nvPicPr>
          <p:cNvPr id="1228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21" y="0"/>
            <a:ext cx="96798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389" y="1219200"/>
            <a:ext cx="398294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49109" y="20592"/>
            <a:ext cx="8893781" cy="757130"/>
          </a:xfrm>
          <a:prstGeom prst="rect">
            <a:avLst/>
          </a:prstGeom>
          <a:noFill/>
        </p:spPr>
        <p:txBody>
          <a:bodyPr wrap="none" rtlCol="0">
            <a:spAutoFit/>
          </a:bodyPr>
          <a:lstStyle/>
          <a:p>
            <a:r>
              <a:rPr lang="en-US" sz="4320" b="1" dirty="0">
                <a:solidFill>
                  <a:srgbClr val="FFFF00"/>
                </a:solidFill>
              </a:rPr>
              <a:t>The 30 Days of the Cosmic Signs</a:t>
            </a:r>
          </a:p>
        </p:txBody>
      </p:sp>
      <p:sp>
        <p:nvSpPr>
          <p:cNvPr id="5" name="TextBox 4">
            <a:extLst>
              <a:ext uri="{FF2B5EF4-FFF2-40B4-BE49-F238E27FC236}">
                <a16:creationId xmlns:a16="http://schemas.microsoft.com/office/drawing/2014/main" id="{C8AD7701-3D01-4A65-B9AA-D4A8E062721D}"/>
              </a:ext>
            </a:extLst>
          </p:cNvPr>
          <p:cNvSpPr txBox="1"/>
          <p:nvPr/>
        </p:nvSpPr>
        <p:spPr>
          <a:xfrm>
            <a:off x="696294" y="61011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1260</a:t>
            </a:r>
          </a:p>
        </p:txBody>
      </p:sp>
      <p:sp>
        <p:nvSpPr>
          <p:cNvPr id="14" name="TextBox 13">
            <a:extLst>
              <a:ext uri="{FF2B5EF4-FFF2-40B4-BE49-F238E27FC236}">
                <a16:creationId xmlns:a16="http://schemas.microsoft.com/office/drawing/2014/main" id="{79E78DEC-60EB-4782-98BB-92DD4931B6A0}"/>
              </a:ext>
            </a:extLst>
          </p:cNvPr>
          <p:cNvSpPr txBox="1"/>
          <p:nvPr/>
        </p:nvSpPr>
        <p:spPr>
          <a:xfrm>
            <a:off x="10979237" y="60807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1290</a:t>
            </a:r>
          </a:p>
        </p:txBody>
      </p:sp>
      <p:sp>
        <p:nvSpPr>
          <p:cNvPr id="16" name="TextBox 2">
            <a:extLst>
              <a:ext uri="{FF2B5EF4-FFF2-40B4-BE49-F238E27FC236}">
                <a16:creationId xmlns:a16="http://schemas.microsoft.com/office/drawing/2014/main" id="{1736A6E4-0737-41C9-B5F6-ABF6ED0D5614}"/>
              </a:ext>
            </a:extLst>
          </p:cNvPr>
          <p:cNvSpPr txBox="1">
            <a:spLocks noChangeArrowheads="1"/>
          </p:cNvSpPr>
          <p:nvPr/>
        </p:nvSpPr>
        <p:spPr bwMode="auto">
          <a:xfrm>
            <a:off x="1770651" y="3886200"/>
            <a:ext cx="8649547" cy="27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a:buNone/>
              <a:defRPr/>
            </a:pPr>
            <a:r>
              <a:rPr lang="en-US" sz="3480" dirty="0">
                <a:solidFill>
                  <a:schemeClr val="bg1"/>
                </a:solidFill>
              </a:rPr>
              <a:t>Joel 2:28 </a:t>
            </a:r>
            <a:r>
              <a:rPr lang="en-US" sz="3480" dirty="0">
                <a:solidFill>
                  <a:srgbClr val="FFC000"/>
                </a:solidFill>
              </a:rPr>
              <a:t>And it shall come to pass afterward, </a:t>
            </a:r>
            <a:r>
              <a:rPr lang="en-US" sz="3480" i="1" dirty="0">
                <a:solidFill>
                  <a:srgbClr val="FFC000"/>
                </a:solidFill>
              </a:rPr>
              <a:t>that</a:t>
            </a:r>
            <a:r>
              <a:rPr lang="en-US" sz="3480" dirty="0">
                <a:solidFill>
                  <a:srgbClr val="FFC000"/>
                </a:solidFill>
              </a:rPr>
              <a:t> </a:t>
            </a:r>
            <a:r>
              <a:rPr lang="en-US" sz="3480" b="1" dirty="0">
                <a:solidFill>
                  <a:srgbClr val="FFFF00"/>
                </a:solidFill>
              </a:rPr>
              <a:t>I will pour out my spirit upon all flesh; </a:t>
            </a:r>
            <a:r>
              <a:rPr lang="en-US" sz="3480" dirty="0">
                <a:solidFill>
                  <a:srgbClr val="FFC000"/>
                </a:solidFill>
              </a:rPr>
              <a:t>and </a:t>
            </a:r>
            <a:r>
              <a:rPr lang="en-US" sz="3480" b="1" i="1" dirty="0">
                <a:solidFill>
                  <a:srgbClr val="FFFF00"/>
                </a:solidFill>
              </a:rPr>
              <a:t>your sons and your daughters shall prophesy, your old men shall dream dreams, your young men shall see visions:</a:t>
            </a:r>
            <a:endParaRPr lang="en-US" altLang="en-US" sz="3480" b="1" i="1" dirty="0">
              <a:solidFill>
                <a:srgbClr val="FFFF00"/>
              </a:solidFill>
              <a:latin typeface="Arial" charset="0"/>
            </a:endParaRPr>
          </a:p>
        </p:txBody>
      </p:sp>
    </p:spTree>
    <p:extLst>
      <p:ext uri="{BB962C8B-B14F-4D97-AF65-F5344CB8AC3E}">
        <p14:creationId xmlns:p14="http://schemas.microsoft.com/office/powerpoint/2010/main" val="2509110421"/>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990600" y="151181"/>
            <a:ext cx="10210800" cy="6555637"/>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4200" dirty="0">
                <a:solidFill>
                  <a:srgbClr val="FFC000"/>
                </a:solidFill>
                <a:latin typeface="Arial" panose="020B0604020202020204" pitchFamily="34" charset="0"/>
                <a:cs typeface="Arial" panose="020B0604020202020204" pitchFamily="34" charset="0"/>
              </a:rPr>
              <a:t>The Holy Spirit outpouring will empower the hard pressed saints right on through the </a:t>
            </a:r>
            <a:r>
              <a:rPr lang="en-US" altLang="en-US" sz="4200" i="1" dirty="0">
                <a:solidFill>
                  <a:srgbClr val="FFFF00"/>
                </a:solidFill>
                <a:latin typeface="Arial" panose="020B0604020202020204" pitchFamily="34" charset="0"/>
                <a:cs typeface="Arial" panose="020B0604020202020204" pitchFamily="34" charset="0"/>
              </a:rPr>
              <a:t>final</a:t>
            </a:r>
            <a:r>
              <a:rPr lang="en-US" altLang="en-US" sz="4200" i="1" dirty="0">
                <a:solidFill>
                  <a:srgbClr val="FFC000"/>
                </a:solidFill>
                <a:latin typeface="Arial" panose="020B0604020202020204" pitchFamily="34" charset="0"/>
                <a:cs typeface="Arial" panose="020B0604020202020204" pitchFamily="34" charset="0"/>
              </a:rPr>
              <a:t> </a:t>
            </a:r>
            <a:r>
              <a:rPr lang="en-US" altLang="en-US" sz="4200" i="1" dirty="0">
                <a:solidFill>
                  <a:srgbClr val="FFFF00"/>
                </a:solidFill>
                <a:latin typeface="Arial" panose="020B0604020202020204" pitchFamily="34" charset="0"/>
                <a:cs typeface="Arial" panose="020B0604020202020204" pitchFamily="34" charset="0"/>
              </a:rPr>
              <a:t>7 years of this age</a:t>
            </a:r>
            <a:r>
              <a:rPr lang="en-US" altLang="en-US" sz="4200" dirty="0">
                <a:solidFill>
                  <a:srgbClr val="FFC000"/>
                </a:solidFill>
                <a:latin typeface="Arial" panose="020B0604020202020204" pitchFamily="34" charset="0"/>
                <a:cs typeface="Arial" panose="020B0604020202020204" pitchFamily="34" charset="0"/>
              </a:rPr>
              <a:t>. And the Gospel message will spread on right on </a:t>
            </a:r>
            <a:r>
              <a:rPr lang="en-US" altLang="en-US" sz="4200" dirty="0">
                <a:solidFill>
                  <a:srgbClr val="FFFF00"/>
                </a:solidFill>
                <a:latin typeface="Arial" panose="020B0604020202020204" pitchFamily="34" charset="0"/>
                <a:cs typeface="Arial" panose="020B0604020202020204" pitchFamily="34" charset="0"/>
              </a:rPr>
              <a:t>through the Great Tribulation </a:t>
            </a:r>
            <a:r>
              <a:rPr lang="en-US" altLang="en-US" sz="4200" dirty="0">
                <a:solidFill>
                  <a:srgbClr val="FFC000"/>
                </a:solidFill>
                <a:latin typeface="Arial" panose="020B0604020202020204" pitchFamily="34" charset="0"/>
                <a:cs typeface="Arial" panose="020B0604020202020204" pitchFamily="34" charset="0"/>
              </a:rPr>
              <a:t>out to the </a:t>
            </a:r>
            <a:r>
              <a:rPr lang="en-US" altLang="en-US" sz="4200" i="1" dirty="0">
                <a:solidFill>
                  <a:srgbClr val="FFFF00"/>
                </a:solidFill>
                <a:latin typeface="Arial" panose="020B0604020202020204" pitchFamily="34" charset="0"/>
                <a:cs typeface="Arial" panose="020B0604020202020204" pitchFamily="34" charset="0"/>
              </a:rPr>
              <a:t>ends of the earth</a:t>
            </a:r>
            <a:r>
              <a:rPr lang="en-US" altLang="en-US" sz="4200" dirty="0">
                <a:solidFill>
                  <a:srgbClr val="FFC000"/>
                </a:solidFill>
                <a:latin typeface="Arial" panose="020B0604020202020204" pitchFamily="34" charset="0"/>
                <a:cs typeface="Arial" panose="020B0604020202020204" pitchFamily="34" charset="0"/>
              </a:rPr>
              <a:t>. The prophet Joel tells us that even in that </a:t>
            </a:r>
            <a:r>
              <a:rPr lang="en-US" altLang="en-US" sz="4200" i="1" dirty="0">
                <a:solidFill>
                  <a:srgbClr val="FFFF00"/>
                </a:solidFill>
                <a:latin typeface="Arial" panose="020B0604020202020204" pitchFamily="34" charset="0"/>
                <a:cs typeface="Arial" panose="020B0604020202020204" pitchFamily="34" charset="0"/>
              </a:rPr>
              <a:t>late last hour</a:t>
            </a:r>
            <a:r>
              <a:rPr lang="en-US" altLang="en-US" sz="4200" dirty="0">
                <a:solidFill>
                  <a:srgbClr val="FFC000"/>
                </a:solidFill>
                <a:latin typeface="Arial" panose="020B0604020202020204" pitchFamily="34" charset="0"/>
                <a:cs typeface="Arial" panose="020B0604020202020204" pitchFamily="34" charset="0"/>
              </a:rPr>
              <a:t>, </a:t>
            </a:r>
          </a:p>
          <a:p>
            <a:pPr algn="ctr">
              <a:defRPr/>
            </a:pPr>
            <a:r>
              <a:rPr lang="en-US" altLang="en-US" sz="4200" i="1" dirty="0">
                <a:solidFill>
                  <a:schemeClr val="bg1"/>
                </a:solidFill>
                <a:latin typeface="Arial" panose="020B0604020202020204" pitchFamily="34" charset="0"/>
                <a:cs typeface="Arial" panose="020B0604020202020204" pitchFamily="34" charset="0"/>
              </a:rPr>
              <a:t>“whosoever will call </a:t>
            </a:r>
          </a:p>
          <a:p>
            <a:pPr algn="ctr">
              <a:defRPr/>
            </a:pPr>
            <a:r>
              <a:rPr lang="en-US" altLang="en-US" sz="4200" i="1" dirty="0">
                <a:solidFill>
                  <a:schemeClr val="bg1"/>
                </a:solidFill>
                <a:latin typeface="Arial" panose="020B0604020202020204" pitchFamily="34" charset="0"/>
                <a:cs typeface="Arial" panose="020B0604020202020204" pitchFamily="34" charset="0"/>
              </a:rPr>
              <a:t>upon the name of the LORD </a:t>
            </a:r>
          </a:p>
          <a:p>
            <a:pPr algn="ctr">
              <a:defRPr/>
            </a:pPr>
            <a:r>
              <a:rPr lang="en-US" altLang="en-US" sz="4200" i="1" dirty="0">
                <a:solidFill>
                  <a:schemeClr val="bg1"/>
                </a:solidFill>
                <a:latin typeface="Arial" panose="020B0604020202020204" pitchFamily="34" charset="0"/>
                <a:cs typeface="Arial" panose="020B0604020202020204" pitchFamily="34" charset="0"/>
              </a:rPr>
              <a:t>will be saved / delivered”! </a:t>
            </a:r>
          </a:p>
        </p:txBody>
      </p:sp>
    </p:spTree>
    <p:extLst>
      <p:ext uri="{BB962C8B-B14F-4D97-AF65-F5344CB8AC3E}">
        <p14:creationId xmlns:p14="http://schemas.microsoft.com/office/powerpoint/2010/main" val="563588400"/>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1"/>
            <a:ext cx="1331621" cy="615127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defRPr/>
            </a:pPr>
            <a:r>
              <a:rPr lang="en-US" sz="4200" b="1" dirty="0">
                <a:solidFill>
                  <a:schemeClr val="tx1"/>
                </a:solidFill>
              </a:rPr>
              <a:t> </a:t>
            </a:r>
          </a:p>
        </p:txBody>
      </p:sp>
      <p:sp>
        <p:nvSpPr>
          <p:cNvPr id="122883" name="TextBox 15"/>
          <p:cNvSpPr txBox="1">
            <a:spLocks noChangeArrowheads="1"/>
          </p:cNvSpPr>
          <p:nvPr/>
        </p:nvSpPr>
        <p:spPr bwMode="auto">
          <a:xfrm rot="-5400000">
            <a:off x="-2083921" y="2683548"/>
            <a:ext cx="5560430" cy="105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eaLnBrk="1" hangingPunct="1">
              <a:spcBef>
                <a:spcPct val="0"/>
              </a:spcBef>
              <a:buFontTx/>
              <a:buNone/>
            </a:pPr>
            <a:r>
              <a:rPr lang="en-US" altLang="en-US" sz="6240" b="1" i="1" dirty="0">
                <a:latin typeface="Arial" charset="0"/>
              </a:rPr>
              <a:t>TRIBULATION</a:t>
            </a:r>
          </a:p>
        </p:txBody>
      </p:sp>
      <p:sp>
        <p:nvSpPr>
          <p:cNvPr id="18" name="Rectangle 17"/>
          <p:cNvSpPr/>
          <p:nvPr/>
        </p:nvSpPr>
        <p:spPr>
          <a:xfrm rot="5400000">
            <a:off x="8523729" y="2485361"/>
            <a:ext cx="6151275" cy="11758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5090" tIns="47545" rIns="95090" bIns="47545" anchor="ctr"/>
          <a:lstStyle/>
          <a:p>
            <a:pPr algn="ctr">
              <a:defRPr/>
            </a:pPr>
            <a:r>
              <a:rPr lang="en-US" sz="5640" b="1" i="1" dirty="0">
                <a:solidFill>
                  <a:srgbClr val="FF0000"/>
                </a:solidFill>
              </a:rPr>
              <a:t>DAY OF THE LORD</a:t>
            </a:r>
          </a:p>
        </p:txBody>
      </p:sp>
      <p:pic>
        <p:nvPicPr>
          <p:cNvPr id="1228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21" y="0"/>
            <a:ext cx="96798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389" y="1219200"/>
            <a:ext cx="398294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49109" y="20592"/>
            <a:ext cx="8893781" cy="757130"/>
          </a:xfrm>
          <a:prstGeom prst="rect">
            <a:avLst/>
          </a:prstGeom>
          <a:noFill/>
        </p:spPr>
        <p:txBody>
          <a:bodyPr wrap="none" rtlCol="0">
            <a:spAutoFit/>
          </a:bodyPr>
          <a:lstStyle/>
          <a:p>
            <a:r>
              <a:rPr lang="en-US" sz="4320" b="1" dirty="0">
                <a:solidFill>
                  <a:srgbClr val="FFFF00"/>
                </a:solidFill>
              </a:rPr>
              <a:t>The 30 Days of the Cosmic Signs</a:t>
            </a:r>
          </a:p>
        </p:txBody>
      </p:sp>
      <p:sp>
        <p:nvSpPr>
          <p:cNvPr id="5" name="TextBox 4">
            <a:extLst>
              <a:ext uri="{FF2B5EF4-FFF2-40B4-BE49-F238E27FC236}">
                <a16:creationId xmlns:a16="http://schemas.microsoft.com/office/drawing/2014/main" id="{C8AD7701-3D01-4A65-B9AA-D4A8E062721D}"/>
              </a:ext>
            </a:extLst>
          </p:cNvPr>
          <p:cNvSpPr txBox="1"/>
          <p:nvPr/>
        </p:nvSpPr>
        <p:spPr>
          <a:xfrm>
            <a:off x="696294" y="61011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1260</a:t>
            </a:r>
          </a:p>
        </p:txBody>
      </p:sp>
      <p:sp>
        <p:nvSpPr>
          <p:cNvPr id="14" name="TextBox 13">
            <a:extLst>
              <a:ext uri="{FF2B5EF4-FFF2-40B4-BE49-F238E27FC236}">
                <a16:creationId xmlns:a16="http://schemas.microsoft.com/office/drawing/2014/main" id="{79E78DEC-60EB-4782-98BB-92DD4931B6A0}"/>
              </a:ext>
            </a:extLst>
          </p:cNvPr>
          <p:cNvSpPr txBox="1"/>
          <p:nvPr/>
        </p:nvSpPr>
        <p:spPr>
          <a:xfrm>
            <a:off x="10979237" y="6080774"/>
            <a:ext cx="755335" cy="707886"/>
          </a:xfrm>
          <a:prstGeom prst="rect">
            <a:avLst/>
          </a:prstGeom>
          <a:noFill/>
        </p:spPr>
        <p:txBody>
          <a:bodyPr wrap="none" rtlCol="0">
            <a:spAutoFit/>
          </a:bodyPr>
          <a:lstStyle/>
          <a:p>
            <a:r>
              <a:rPr lang="en-US" sz="2000" b="1" dirty="0">
                <a:solidFill>
                  <a:srgbClr val="FFC000"/>
                </a:solidFill>
              </a:rPr>
              <a:t>Day</a:t>
            </a:r>
          </a:p>
          <a:p>
            <a:r>
              <a:rPr lang="en-US" sz="2000" b="1" dirty="0">
                <a:solidFill>
                  <a:srgbClr val="FFC000"/>
                </a:solidFill>
              </a:rPr>
              <a:t>1290</a:t>
            </a:r>
          </a:p>
        </p:txBody>
      </p:sp>
      <p:sp>
        <p:nvSpPr>
          <p:cNvPr id="11" name="TextBox 2">
            <a:extLst>
              <a:ext uri="{FF2B5EF4-FFF2-40B4-BE49-F238E27FC236}">
                <a16:creationId xmlns:a16="http://schemas.microsoft.com/office/drawing/2014/main" id="{0D117A97-5047-456E-8B25-875AB8A3881C}"/>
              </a:ext>
            </a:extLst>
          </p:cNvPr>
          <p:cNvSpPr txBox="1">
            <a:spLocks noChangeArrowheads="1"/>
          </p:cNvSpPr>
          <p:nvPr/>
        </p:nvSpPr>
        <p:spPr bwMode="auto">
          <a:xfrm>
            <a:off x="1770651" y="4134906"/>
            <a:ext cx="8649547" cy="239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90" tIns="47545" rIns="95090" bIns="47545">
            <a:spAutoFit/>
          </a:bodyPr>
          <a:lstStyle>
            <a:lvl1pPr eaLnBrk="0" hangingPunct="0">
              <a:spcBef>
                <a:spcPct val="20000"/>
              </a:spcBef>
              <a:buFont typeface="Arial" charset="0"/>
              <a:buChar char="•"/>
              <a:defRPr sz="3700">
                <a:solidFill>
                  <a:schemeClr val="tx1"/>
                </a:solidFill>
                <a:latin typeface="Calibri" pitchFamily="34" charset="0"/>
              </a:defRPr>
            </a:lvl1pPr>
            <a:lvl2pPr marL="742950" indent="-285750" eaLnBrk="0" hangingPunct="0">
              <a:spcBef>
                <a:spcPct val="20000"/>
              </a:spcBef>
              <a:buFont typeface="Arial" charset="0"/>
              <a:buChar char="–"/>
              <a:defRPr sz="3200">
                <a:solidFill>
                  <a:schemeClr val="tx1"/>
                </a:solidFill>
                <a:latin typeface="Calibri" pitchFamily="34" charset="0"/>
              </a:defRPr>
            </a:lvl2pPr>
            <a:lvl3pPr marL="1143000" indent="-228600" eaLnBrk="0" hangingPunct="0">
              <a:spcBef>
                <a:spcPct val="20000"/>
              </a:spcBef>
              <a:buFont typeface="Arial" charset="0"/>
              <a:buChar char="•"/>
              <a:defRPr sz="2800">
                <a:solidFill>
                  <a:schemeClr val="tx1"/>
                </a:solidFill>
                <a:latin typeface="Calibri" pitchFamily="34" charset="0"/>
              </a:defRPr>
            </a:lvl3pPr>
            <a:lvl4pPr marL="1600200" indent="-228600" eaLnBrk="0" hangingPunct="0">
              <a:spcBef>
                <a:spcPct val="20000"/>
              </a:spcBef>
              <a:buFont typeface="Arial" charset="0"/>
              <a:buChar char="–"/>
              <a:defRPr sz="2300">
                <a:solidFill>
                  <a:schemeClr val="tx1"/>
                </a:solidFill>
                <a:latin typeface="Calibri" pitchFamily="34" charset="0"/>
              </a:defRPr>
            </a:lvl4pPr>
            <a:lvl5pPr marL="2057400" indent="-228600" eaLnBrk="0" hangingPunct="0">
              <a:spcBef>
                <a:spcPct val="20000"/>
              </a:spcBef>
              <a:buFont typeface="Arial" charset="0"/>
              <a:buChar char="»"/>
              <a:defRPr sz="23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3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3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3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300">
                <a:solidFill>
                  <a:schemeClr val="tx1"/>
                </a:solidFill>
                <a:latin typeface="Calibri" pitchFamily="34" charset="0"/>
              </a:defRPr>
            </a:lvl9pPr>
          </a:lstStyle>
          <a:p>
            <a:pPr algn="ctr">
              <a:defRPr/>
            </a:pPr>
            <a:r>
              <a:rPr lang="en-US" sz="4400" dirty="0">
                <a:solidFill>
                  <a:schemeClr val="bg1"/>
                </a:solidFill>
              </a:rPr>
              <a:t> Joel 2:32 </a:t>
            </a:r>
            <a:r>
              <a:rPr lang="en-US" sz="4400" dirty="0">
                <a:solidFill>
                  <a:srgbClr val="FFC000"/>
                </a:solidFill>
              </a:rPr>
              <a:t>And </a:t>
            </a:r>
            <a:r>
              <a:rPr lang="en-US" altLang="en-US" sz="4400" dirty="0">
                <a:solidFill>
                  <a:srgbClr val="FFC000"/>
                </a:solidFill>
                <a:latin typeface="Arial" panose="020B0604020202020204" pitchFamily="34" charset="0"/>
                <a:cs typeface="Arial" panose="020B0604020202020204" pitchFamily="34" charset="0"/>
              </a:rPr>
              <a:t>whosoever will call </a:t>
            </a:r>
          </a:p>
          <a:p>
            <a:pPr algn="ctr">
              <a:defRPr/>
            </a:pPr>
            <a:r>
              <a:rPr lang="en-US" altLang="en-US" sz="4400" dirty="0">
                <a:solidFill>
                  <a:srgbClr val="FFC000"/>
                </a:solidFill>
                <a:latin typeface="Arial" panose="020B0604020202020204" pitchFamily="34" charset="0"/>
                <a:cs typeface="Arial" panose="020B0604020202020204" pitchFamily="34" charset="0"/>
              </a:rPr>
              <a:t>upon the name of the LORD </a:t>
            </a:r>
          </a:p>
          <a:p>
            <a:pPr algn="ctr">
              <a:defRPr/>
            </a:pPr>
            <a:r>
              <a:rPr lang="en-US" altLang="en-US" sz="4400" dirty="0">
                <a:solidFill>
                  <a:srgbClr val="FFC000"/>
                </a:solidFill>
                <a:latin typeface="Arial" panose="020B0604020202020204" pitchFamily="34" charset="0"/>
                <a:cs typeface="Arial" panose="020B0604020202020204" pitchFamily="34" charset="0"/>
              </a:rPr>
              <a:t>will be saved / delivered”. </a:t>
            </a:r>
          </a:p>
        </p:txBody>
      </p:sp>
    </p:spTree>
    <p:extLst>
      <p:ext uri="{BB962C8B-B14F-4D97-AF65-F5344CB8AC3E}">
        <p14:creationId xmlns:p14="http://schemas.microsoft.com/office/powerpoint/2010/main" val="2475715716"/>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85775" y="667321"/>
            <a:ext cx="11220450" cy="552335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rPr>
              <a:t>So then, are Christians in America and the West </a:t>
            </a:r>
            <a:r>
              <a:rPr lang="en-US" altLang="en-US" sz="4400" b="1" i="1" dirty="0">
                <a:solidFill>
                  <a:srgbClr val="FFFF00"/>
                </a:solidFill>
              </a:rPr>
              <a:t>“not involved”, </a:t>
            </a:r>
            <a:r>
              <a:rPr lang="en-US" altLang="en-US" sz="4400" dirty="0">
                <a:solidFill>
                  <a:srgbClr val="FFC000"/>
                </a:solidFill>
              </a:rPr>
              <a:t>or </a:t>
            </a:r>
            <a:r>
              <a:rPr lang="en-US" altLang="en-US" sz="4400" b="1" i="1" dirty="0">
                <a:solidFill>
                  <a:srgbClr val="FFFF00"/>
                </a:solidFill>
              </a:rPr>
              <a:t>“not here” </a:t>
            </a:r>
            <a:r>
              <a:rPr lang="en-US" altLang="en-US" sz="4400" dirty="0">
                <a:solidFill>
                  <a:srgbClr val="FFC000"/>
                </a:solidFill>
              </a:rPr>
              <a:t>as we as we have been told? Is it true that our witness is </a:t>
            </a:r>
            <a:r>
              <a:rPr lang="en-US" altLang="en-US" sz="4400" b="1" i="1" u="sng" dirty="0">
                <a:solidFill>
                  <a:srgbClr val="FFFF00"/>
                </a:solidFill>
              </a:rPr>
              <a:t>not called for </a:t>
            </a:r>
            <a:r>
              <a:rPr lang="en-US" altLang="en-US" sz="4400" dirty="0">
                <a:solidFill>
                  <a:srgbClr val="FFC000"/>
                </a:solidFill>
              </a:rPr>
              <a:t>as we come into the </a:t>
            </a:r>
            <a:r>
              <a:rPr lang="en-US" altLang="en-US" sz="4400" b="1" i="1" dirty="0">
                <a:solidFill>
                  <a:srgbClr val="FFFF00"/>
                </a:solidFill>
              </a:rPr>
              <a:t>final 7 years </a:t>
            </a:r>
            <a:r>
              <a:rPr lang="en-US" altLang="en-US" sz="4400" dirty="0">
                <a:solidFill>
                  <a:srgbClr val="FFC000"/>
                </a:solidFill>
              </a:rPr>
              <a:t>of this age? When the </a:t>
            </a:r>
            <a:r>
              <a:rPr lang="en-US" altLang="en-US" sz="4400" dirty="0">
                <a:solidFill>
                  <a:srgbClr val="FFFF00"/>
                </a:solidFill>
              </a:rPr>
              <a:t>trumpets of </a:t>
            </a:r>
            <a:r>
              <a:rPr lang="en-US" altLang="en-US" sz="4400" b="1" i="1" dirty="0">
                <a:solidFill>
                  <a:srgbClr val="FFFF00"/>
                </a:solidFill>
              </a:rPr>
              <a:t>Yom </a:t>
            </a:r>
            <a:r>
              <a:rPr lang="en-US" altLang="en-US" sz="4400" b="1" i="1" dirty="0" err="1">
                <a:solidFill>
                  <a:srgbClr val="FFFF00"/>
                </a:solidFill>
              </a:rPr>
              <a:t>Teruah</a:t>
            </a:r>
            <a:r>
              <a:rPr lang="en-US" altLang="en-US" sz="4400" b="1" i="1" dirty="0">
                <a:solidFill>
                  <a:srgbClr val="FFFF00"/>
                </a:solidFill>
              </a:rPr>
              <a:t> </a:t>
            </a:r>
            <a:r>
              <a:rPr lang="en-US" altLang="en-US" sz="4400" dirty="0">
                <a:solidFill>
                  <a:srgbClr val="FFC000"/>
                </a:solidFill>
              </a:rPr>
              <a:t>blow on a certain future </a:t>
            </a:r>
            <a:r>
              <a:rPr lang="en-US" altLang="en-US" sz="4400" i="1" dirty="0">
                <a:solidFill>
                  <a:srgbClr val="FFC000"/>
                </a:solidFill>
              </a:rPr>
              <a:t>new moon of Tishri </a:t>
            </a:r>
            <a:r>
              <a:rPr lang="en-US" altLang="en-US" sz="4400" dirty="0">
                <a:solidFill>
                  <a:srgbClr val="FFC000"/>
                </a:solidFill>
              </a:rPr>
              <a:t>the final leg of the relay race will stretch out before us. And Someone will be handing us the baton. </a:t>
            </a:r>
          </a:p>
        </p:txBody>
      </p:sp>
    </p:spTree>
    <p:extLst>
      <p:ext uri="{BB962C8B-B14F-4D97-AF65-F5344CB8AC3E}">
        <p14:creationId xmlns:p14="http://schemas.microsoft.com/office/powerpoint/2010/main" val="1162123380"/>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61F2E6-07E9-4DCE-805B-CFB7159250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1" y="0"/>
            <a:ext cx="10134600" cy="6858000"/>
          </a:xfrm>
          <a:prstGeom prst="rect">
            <a:avLst/>
          </a:prstGeom>
        </p:spPr>
      </p:pic>
    </p:spTree>
    <p:extLst>
      <p:ext uri="{BB962C8B-B14F-4D97-AF65-F5344CB8AC3E}">
        <p14:creationId xmlns:p14="http://schemas.microsoft.com/office/powerpoint/2010/main" val="668551151"/>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1990760"/>
            <a:ext cx="11353800" cy="28764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Are we not exhorted in </a:t>
            </a:r>
            <a:r>
              <a:rPr lang="en-US" altLang="en-US" sz="6000" dirty="0">
                <a:solidFill>
                  <a:schemeClr val="bg1"/>
                </a:solidFill>
              </a:rPr>
              <a:t>Hebrews 11-12:1 </a:t>
            </a:r>
            <a:r>
              <a:rPr lang="en-US" altLang="en-US" sz="6000" dirty="0">
                <a:solidFill>
                  <a:srgbClr val="FFC000"/>
                </a:solidFill>
              </a:rPr>
              <a:t>to run with patience the race that is set before us? </a:t>
            </a:r>
          </a:p>
        </p:txBody>
      </p:sp>
    </p:spTree>
    <p:extLst>
      <p:ext uri="{BB962C8B-B14F-4D97-AF65-F5344CB8AC3E}">
        <p14:creationId xmlns:p14="http://schemas.microsoft.com/office/powerpoint/2010/main" val="1579928582"/>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409519-012D-40D6-9AEF-A039F1804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14312"/>
            <a:ext cx="11430000" cy="6429376"/>
          </a:xfrm>
          <a:prstGeom prst="rect">
            <a:avLst/>
          </a:prstGeom>
        </p:spPr>
      </p:pic>
      <p:sp>
        <p:nvSpPr>
          <p:cNvPr id="2" name="TextBox 1">
            <a:extLst>
              <a:ext uri="{FF2B5EF4-FFF2-40B4-BE49-F238E27FC236}">
                <a16:creationId xmlns:a16="http://schemas.microsoft.com/office/drawing/2014/main" id="{ABB30114-240F-4D44-903A-74D9DDB1EB58}"/>
              </a:ext>
            </a:extLst>
          </p:cNvPr>
          <p:cNvSpPr txBox="1"/>
          <p:nvPr/>
        </p:nvSpPr>
        <p:spPr>
          <a:xfrm>
            <a:off x="647700" y="381000"/>
            <a:ext cx="10896600" cy="2554545"/>
          </a:xfrm>
          <a:prstGeom prst="rect">
            <a:avLst/>
          </a:prstGeom>
          <a:noFill/>
        </p:spPr>
        <p:txBody>
          <a:bodyPr wrap="square" rtlCol="0">
            <a:spAutoFit/>
          </a:bodyPr>
          <a:lstStyle/>
          <a:p>
            <a:r>
              <a:rPr lang="en-US" sz="3200" dirty="0"/>
              <a:t>Heb. 12</a:t>
            </a:r>
          </a:p>
          <a:p>
            <a:r>
              <a:rPr lang="en-US" sz="3200" i="1" dirty="0"/>
              <a:t>1 Wherefore seeing we also are compassed about with so great a cloud of witnesses, let us lay aside every weight, and the sin which doth so easily beset us, and let us run with patience the race that is set before us,</a:t>
            </a:r>
          </a:p>
        </p:txBody>
      </p:sp>
    </p:spTree>
    <p:extLst>
      <p:ext uri="{BB962C8B-B14F-4D97-AF65-F5344CB8AC3E}">
        <p14:creationId xmlns:p14="http://schemas.microsoft.com/office/powerpoint/2010/main" val="1019698764"/>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419100" y="1990760"/>
            <a:ext cx="11353800" cy="2876479"/>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Is not Jesus, the </a:t>
            </a:r>
          </a:p>
          <a:p>
            <a:pPr algn="ctr" eaLnBrk="1" hangingPunct="1">
              <a:spcBef>
                <a:spcPct val="0"/>
              </a:spcBef>
              <a:buFontTx/>
              <a:buNone/>
            </a:pPr>
            <a:r>
              <a:rPr lang="en-US" altLang="en-US" sz="6000" b="1" i="1" dirty="0">
                <a:solidFill>
                  <a:srgbClr val="FFFF00"/>
                </a:solidFill>
              </a:rPr>
              <a:t>author and finisher</a:t>
            </a:r>
            <a:r>
              <a:rPr lang="en-US" altLang="en-US" sz="6000" dirty="0">
                <a:solidFill>
                  <a:srgbClr val="FFC000"/>
                </a:solidFill>
              </a:rPr>
              <a:t>, </a:t>
            </a:r>
          </a:p>
          <a:p>
            <a:pPr algn="ctr" eaLnBrk="1" hangingPunct="1">
              <a:spcBef>
                <a:spcPct val="0"/>
              </a:spcBef>
              <a:buFontTx/>
              <a:buNone/>
            </a:pPr>
            <a:r>
              <a:rPr lang="en-US" altLang="en-US" sz="6000" dirty="0">
                <a:solidFill>
                  <a:srgbClr val="FFC000"/>
                </a:solidFill>
              </a:rPr>
              <a:t>even the perfecter, </a:t>
            </a:r>
            <a:r>
              <a:rPr lang="en-US" altLang="en-US" sz="6000" b="1" i="1" dirty="0">
                <a:solidFill>
                  <a:srgbClr val="FFFF00"/>
                </a:solidFill>
              </a:rPr>
              <a:t>of our faith</a:t>
            </a:r>
            <a:r>
              <a:rPr lang="en-US" altLang="en-US" sz="6000" b="1" i="1" dirty="0">
                <a:solidFill>
                  <a:srgbClr val="FFC000"/>
                </a:solidFill>
              </a:rPr>
              <a:t>?</a:t>
            </a:r>
            <a:r>
              <a:rPr lang="en-US" altLang="en-US" sz="6000" dirty="0">
                <a:solidFill>
                  <a:srgbClr val="FFC000"/>
                </a:solidFill>
              </a:rPr>
              <a:t> </a:t>
            </a:r>
          </a:p>
        </p:txBody>
      </p:sp>
    </p:spTree>
    <p:extLst>
      <p:ext uri="{BB962C8B-B14F-4D97-AF65-F5344CB8AC3E}">
        <p14:creationId xmlns:p14="http://schemas.microsoft.com/office/powerpoint/2010/main" val="4292483915"/>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E71AED-49B5-4EA3-8D06-C4FD4AC10B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82757535"/>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685800" y="1298263"/>
            <a:ext cx="10820399" cy="4261473"/>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Up ahead, even as many are falling away from the faith, some company of Christian / Messianic believers will answer the call. And they will run </a:t>
            </a:r>
          </a:p>
          <a:p>
            <a:pPr algn="ctr" eaLnBrk="1" hangingPunct="1">
              <a:spcBef>
                <a:spcPct val="0"/>
              </a:spcBef>
              <a:buFontTx/>
              <a:buNone/>
            </a:pPr>
            <a:r>
              <a:rPr lang="en-US" altLang="en-US" sz="5400" dirty="0">
                <a:solidFill>
                  <a:srgbClr val="FFC000"/>
                </a:solidFill>
              </a:rPr>
              <a:t>that </a:t>
            </a:r>
            <a:r>
              <a:rPr lang="en-US" altLang="en-US" sz="5400" dirty="0">
                <a:solidFill>
                  <a:srgbClr val="FFFF00"/>
                </a:solidFill>
              </a:rPr>
              <a:t>final leg </a:t>
            </a:r>
            <a:r>
              <a:rPr lang="en-US" altLang="en-US" sz="5400" dirty="0">
                <a:solidFill>
                  <a:srgbClr val="FFC000"/>
                </a:solidFill>
              </a:rPr>
              <a:t>of the relay race.</a:t>
            </a:r>
          </a:p>
        </p:txBody>
      </p:sp>
    </p:spTree>
    <p:extLst>
      <p:ext uri="{BB962C8B-B14F-4D97-AF65-F5344CB8AC3E}">
        <p14:creationId xmlns:p14="http://schemas.microsoft.com/office/powerpoint/2010/main" val="3410461918"/>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5AA064-31ED-4704-AAB2-E8A63F9DE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0500" y="647700"/>
            <a:ext cx="9271000" cy="5562600"/>
          </a:xfrm>
          <a:prstGeom prst="rect">
            <a:avLst/>
          </a:prstGeom>
        </p:spPr>
      </p:pic>
    </p:spTree>
    <p:extLst>
      <p:ext uri="{BB962C8B-B14F-4D97-AF65-F5344CB8AC3E}">
        <p14:creationId xmlns:p14="http://schemas.microsoft.com/office/powerpoint/2010/main" val="284922260"/>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904404" y="1067431"/>
            <a:ext cx="8383191" cy="4723138"/>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6000" dirty="0">
                <a:solidFill>
                  <a:srgbClr val="FFC000"/>
                </a:solidFill>
              </a:rPr>
              <a:t>And they will finish </a:t>
            </a:r>
          </a:p>
          <a:p>
            <a:pPr algn="ctr" eaLnBrk="1" hangingPunct="1">
              <a:spcBef>
                <a:spcPct val="0"/>
              </a:spcBef>
              <a:buFontTx/>
              <a:buNone/>
            </a:pPr>
            <a:r>
              <a:rPr lang="en-US" altLang="en-US" sz="6000" dirty="0">
                <a:solidFill>
                  <a:srgbClr val="FFC000"/>
                </a:solidFill>
              </a:rPr>
              <a:t>the race, not only for themselves, but on behalf of all the saints who have run before them.</a:t>
            </a:r>
          </a:p>
        </p:txBody>
      </p:sp>
    </p:spTree>
    <p:extLst>
      <p:ext uri="{BB962C8B-B14F-4D97-AF65-F5344CB8AC3E}">
        <p14:creationId xmlns:p14="http://schemas.microsoft.com/office/powerpoint/2010/main" val="547130462"/>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01 WORKSHOP\Chariots-of-Fir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917394"/>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1409700" y="467266"/>
            <a:ext cx="93726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5400" dirty="0">
                <a:solidFill>
                  <a:srgbClr val="FFC000"/>
                </a:solidFill>
              </a:rPr>
              <a:t>Amidst the cheers of that </a:t>
            </a:r>
            <a:r>
              <a:rPr lang="en-US" altLang="en-US" sz="5400" i="1" dirty="0">
                <a:solidFill>
                  <a:srgbClr val="FFFF00"/>
                </a:solidFill>
              </a:rPr>
              <a:t>great angelic cloud of witnesses </a:t>
            </a:r>
            <a:r>
              <a:rPr lang="en-US" altLang="en-US" sz="5400" dirty="0">
                <a:solidFill>
                  <a:srgbClr val="FFC000"/>
                </a:solidFill>
              </a:rPr>
              <a:t>The </a:t>
            </a:r>
            <a:r>
              <a:rPr lang="en-US" altLang="en-US" sz="5400" i="1" dirty="0">
                <a:solidFill>
                  <a:srgbClr val="FFFF00"/>
                </a:solidFill>
              </a:rPr>
              <a:t>breakthrough</a:t>
            </a:r>
            <a:r>
              <a:rPr lang="en-US" altLang="en-US" sz="5400" dirty="0">
                <a:solidFill>
                  <a:srgbClr val="FFC000"/>
                </a:solidFill>
              </a:rPr>
              <a:t> will come!</a:t>
            </a:r>
          </a:p>
          <a:p>
            <a:pPr algn="ctr" eaLnBrk="1" hangingPunct="1">
              <a:spcBef>
                <a:spcPct val="0"/>
              </a:spcBef>
              <a:buNone/>
            </a:pPr>
            <a:r>
              <a:rPr lang="en-US" altLang="en-US" sz="5400" dirty="0">
                <a:solidFill>
                  <a:srgbClr val="FFC000"/>
                </a:solidFill>
              </a:rPr>
              <a:t> </a:t>
            </a:r>
          </a:p>
          <a:p>
            <a:pPr algn="ctr" eaLnBrk="1" hangingPunct="1">
              <a:spcBef>
                <a:spcPct val="0"/>
              </a:spcBef>
              <a:buNone/>
            </a:pPr>
            <a:r>
              <a:rPr lang="en-US" altLang="en-US" sz="5400" dirty="0">
                <a:solidFill>
                  <a:srgbClr val="FFC000"/>
                </a:solidFill>
              </a:rPr>
              <a:t>So why are we balking at the </a:t>
            </a:r>
            <a:r>
              <a:rPr lang="en-US" altLang="en-US" sz="5400" i="1" dirty="0">
                <a:solidFill>
                  <a:srgbClr val="FFFF00"/>
                </a:solidFill>
              </a:rPr>
              <a:t>high calling</a:t>
            </a:r>
            <a:r>
              <a:rPr lang="en-US" altLang="en-US" sz="5400" dirty="0">
                <a:solidFill>
                  <a:srgbClr val="FFC000"/>
                </a:solidFill>
              </a:rPr>
              <a:t>? Is there not a glorious conclusion to it all?</a:t>
            </a:r>
          </a:p>
        </p:txBody>
      </p:sp>
    </p:spTree>
    <p:extLst>
      <p:ext uri="{BB962C8B-B14F-4D97-AF65-F5344CB8AC3E}">
        <p14:creationId xmlns:p14="http://schemas.microsoft.com/office/powerpoint/2010/main" val="2191520349"/>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tatic.guim.co.uk/sys-images/Admin/BkFill/Default_image_group/2012/7/9/1341852983827/Chariots-of-Fire-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457200"/>
            <a:ext cx="102870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932292"/>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
          <p:cNvSpPr>
            <a:spLocks noChangeArrowheads="1"/>
          </p:cNvSpPr>
          <p:nvPr/>
        </p:nvSpPr>
        <p:spPr bwMode="auto">
          <a:xfrm>
            <a:off x="723900" y="467266"/>
            <a:ext cx="10744200" cy="5923467"/>
          </a:xfrm>
          <a:prstGeom prst="rect">
            <a:avLst/>
          </a:prstGeom>
          <a:solidFill>
            <a:schemeClr val="tx2">
              <a:lumMod val="50000"/>
            </a:schemeClr>
          </a:solidFill>
          <a:ln>
            <a:noFill/>
          </a:ln>
          <a:extLst/>
        </p:spPr>
        <p:txBody>
          <a:bodyPr wrap="square" lIns="105463" tIns="52730" rIns="105463" bIns="5273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5400" dirty="0">
                <a:solidFill>
                  <a:srgbClr val="FFC000"/>
                </a:solidFill>
              </a:rPr>
              <a:t>We need entertain no doubts whatsoever about how the story ends. For those who bear witness to our coming Messiah a magnificent </a:t>
            </a:r>
            <a:r>
              <a:rPr lang="en-US" altLang="en-US" sz="5400" b="1" i="1" dirty="0">
                <a:solidFill>
                  <a:srgbClr val="FFFF00"/>
                </a:solidFill>
              </a:rPr>
              <a:t>victory banquet</a:t>
            </a:r>
            <a:r>
              <a:rPr lang="en-US" altLang="en-US" sz="5400" dirty="0">
                <a:solidFill>
                  <a:srgbClr val="FFC000"/>
                </a:solidFill>
              </a:rPr>
              <a:t>, a </a:t>
            </a:r>
            <a:r>
              <a:rPr lang="en-US" altLang="en-US" sz="5400" b="1" i="1" dirty="0">
                <a:solidFill>
                  <a:srgbClr val="FFFF00"/>
                </a:solidFill>
              </a:rPr>
              <a:t>Marriage Feast </a:t>
            </a:r>
            <a:r>
              <a:rPr lang="en-US" altLang="en-US" sz="5400" dirty="0">
                <a:solidFill>
                  <a:srgbClr val="FFC000"/>
                </a:solidFill>
              </a:rPr>
              <a:t>is being prepared. It is a future glory that beggars description. </a:t>
            </a:r>
          </a:p>
        </p:txBody>
      </p:sp>
    </p:spTree>
    <p:extLst>
      <p:ext uri="{BB962C8B-B14F-4D97-AF65-F5344CB8AC3E}">
        <p14:creationId xmlns:p14="http://schemas.microsoft.com/office/powerpoint/2010/main" val="3990459474"/>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FFD683-CF5B-4A97-BD31-6C01CD7C4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6096000" cy="6858000"/>
          </a:xfrm>
          <a:prstGeom prst="rect">
            <a:avLst/>
          </a:prstGeom>
        </p:spPr>
      </p:pic>
    </p:spTree>
    <p:extLst>
      <p:ext uri="{BB962C8B-B14F-4D97-AF65-F5344CB8AC3E}">
        <p14:creationId xmlns:p14="http://schemas.microsoft.com/office/powerpoint/2010/main" val="558285258"/>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542925" y="1305343"/>
            <a:ext cx="11106150" cy="4247313"/>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5400" dirty="0">
                <a:solidFill>
                  <a:srgbClr val="FFC000"/>
                </a:solidFill>
                <a:latin typeface="Arial" panose="020B0604020202020204" pitchFamily="34" charset="0"/>
                <a:cs typeface="Arial" panose="020B0604020202020204" pitchFamily="34" charset="0"/>
              </a:rPr>
              <a:t>So we need have no fear. The promised true and genuine </a:t>
            </a:r>
            <a:r>
              <a:rPr lang="en-US" altLang="en-US" sz="5400" dirty="0">
                <a:solidFill>
                  <a:srgbClr val="FFFF00"/>
                </a:solidFill>
                <a:latin typeface="Arial" panose="020B0604020202020204" pitchFamily="34" charset="0"/>
                <a:cs typeface="Arial" panose="020B0604020202020204" pitchFamily="34" charset="0"/>
              </a:rPr>
              <a:t>Latter Rain</a:t>
            </a:r>
            <a:r>
              <a:rPr lang="en-US" altLang="en-US" sz="5400" dirty="0">
                <a:solidFill>
                  <a:srgbClr val="FFC000"/>
                </a:solidFill>
                <a:latin typeface="Arial" panose="020B0604020202020204" pitchFamily="34" charset="0"/>
                <a:cs typeface="Arial" panose="020B0604020202020204" pitchFamily="34" charset="0"/>
              </a:rPr>
              <a:t>, the </a:t>
            </a:r>
            <a:r>
              <a:rPr lang="en-US" altLang="en-US" sz="5400" dirty="0">
                <a:solidFill>
                  <a:srgbClr val="FFFF00"/>
                </a:solidFill>
                <a:latin typeface="Arial" panose="020B0604020202020204" pitchFamily="34" charset="0"/>
                <a:cs typeface="Arial" panose="020B0604020202020204" pitchFamily="34" charset="0"/>
              </a:rPr>
              <a:t>Holy Spirit outpouring </a:t>
            </a:r>
            <a:r>
              <a:rPr lang="en-US" altLang="en-US" sz="5400" dirty="0">
                <a:solidFill>
                  <a:srgbClr val="FFC000"/>
                </a:solidFill>
                <a:latin typeface="Arial" panose="020B0604020202020204" pitchFamily="34" charset="0"/>
                <a:cs typeface="Arial" panose="020B0604020202020204" pitchFamily="34" charset="0"/>
              </a:rPr>
              <a:t>will surely come. And with it will come the glorious </a:t>
            </a:r>
            <a:r>
              <a:rPr lang="en-US" altLang="en-US" sz="5400" dirty="0">
                <a:solidFill>
                  <a:srgbClr val="FFFF00"/>
                </a:solidFill>
                <a:latin typeface="Arial" panose="020B0604020202020204" pitchFamily="34" charset="0"/>
                <a:cs typeface="Arial" panose="020B0604020202020204" pitchFamily="34" charset="0"/>
              </a:rPr>
              <a:t>End-time Revival</a:t>
            </a:r>
            <a:r>
              <a:rPr lang="en-US" altLang="en-US" sz="5400" dirty="0">
                <a:solidFill>
                  <a:srgbClr val="FFC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78264007"/>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DF029F-7701-43D5-9D42-89A65053F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0"/>
            <a:ext cx="10820400" cy="6858000"/>
          </a:xfrm>
          <a:prstGeom prst="rect">
            <a:avLst/>
          </a:prstGeom>
        </p:spPr>
      </p:pic>
    </p:spTree>
    <p:extLst>
      <p:ext uri="{BB962C8B-B14F-4D97-AF65-F5344CB8AC3E}">
        <p14:creationId xmlns:p14="http://schemas.microsoft.com/office/powerpoint/2010/main" val="2804333275"/>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1"/>
          <p:cNvSpPr>
            <a:spLocks noChangeArrowheads="1"/>
          </p:cNvSpPr>
          <p:nvPr/>
        </p:nvSpPr>
        <p:spPr bwMode="auto">
          <a:xfrm>
            <a:off x="5410200" y="151181"/>
            <a:ext cx="6591300" cy="6555637"/>
          </a:xfrm>
          <a:prstGeom prst="rect">
            <a:avLst/>
          </a:prstGeom>
          <a:solidFill>
            <a:schemeClr val="tx2">
              <a:lumMod val="50000"/>
            </a:schemeClr>
          </a:solidFill>
          <a:ln>
            <a:noFill/>
          </a:ln>
          <a:extLst/>
        </p:spPr>
        <p:txBody>
          <a:bodyPr wrap="square" lIns="91436" tIns="45718" rIns="91436" bIns="45718">
            <a:spAutoFit/>
          </a:bodyPr>
          <a:lstStyle/>
          <a:p>
            <a:pPr algn="ctr">
              <a:defRPr/>
            </a:pPr>
            <a:r>
              <a:rPr lang="en-US" altLang="en-US" sz="4200" dirty="0">
                <a:solidFill>
                  <a:srgbClr val="FFC000"/>
                </a:solidFill>
                <a:latin typeface="Arial" panose="020B0604020202020204" pitchFamily="34" charset="0"/>
                <a:cs typeface="Arial" panose="020B0604020202020204" pitchFamily="34" charset="0"/>
              </a:rPr>
              <a:t>The sands of time </a:t>
            </a:r>
          </a:p>
          <a:p>
            <a:pPr algn="ctr">
              <a:defRPr/>
            </a:pPr>
            <a:r>
              <a:rPr lang="en-US" altLang="en-US" sz="4200" dirty="0">
                <a:solidFill>
                  <a:srgbClr val="FFC000"/>
                </a:solidFill>
                <a:latin typeface="Arial" panose="020B0604020202020204" pitchFamily="34" charset="0"/>
                <a:cs typeface="Arial" panose="020B0604020202020204" pitchFamily="34" charset="0"/>
              </a:rPr>
              <a:t>are running out.</a:t>
            </a:r>
          </a:p>
          <a:p>
            <a:pPr algn="ctr">
              <a:defRPr/>
            </a:pPr>
            <a:endParaRPr lang="en-US" altLang="en-US" sz="4200" dirty="0">
              <a:solidFill>
                <a:srgbClr val="FFC000"/>
              </a:solidFill>
              <a:latin typeface="Arial" panose="020B0604020202020204" pitchFamily="34" charset="0"/>
              <a:cs typeface="Arial" panose="020B0604020202020204" pitchFamily="34" charset="0"/>
            </a:endParaRPr>
          </a:p>
          <a:p>
            <a:pPr algn="ctr">
              <a:defRPr/>
            </a:pPr>
            <a:r>
              <a:rPr lang="en-US" altLang="en-US" sz="4200" dirty="0">
                <a:solidFill>
                  <a:srgbClr val="FFC000"/>
                </a:solidFill>
                <a:latin typeface="Arial" panose="020B0604020202020204" pitchFamily="34" charset="0"/>
                <a:cs typeface="Arial" panose="020B0604020202020204" pitchFamily="34" charset="0"/>
              </a:rPr>
              <a:t>The return </a:t>
            </a:r>
          </a:p>
          <a:p>
            <a:pPr algn="ctr">
              <a:defRPr/>
            </a:pPr>
            <a:r>
              <a:rPr lang="en-US" altLang="en-US" sz="4200" dirty="0">
                <a:solidFill>
                  <a:srgbClr val="FFC000"/>
                </a:solidFill>
                <a:latin typeface="Arial" panose="020B0604020202020204" pitchFamily="34" charset="0"/>
                <a:cs typeface="Arial" panose="020B0604020202020204" pitchFamily="34" charset="0"/>
              </a:rPr>
              <a:t>of the King </a:t>
            </a:r>
          </a:p>
          <a:p>
            <a:pPr algn="ctr">
              <a:defRPr/>
            </a:pPr>
            <a:r>
              <a:rPr lang="en-US" altLang="en-US" sz="4200" dirty="0">
                <a:solidFill>
                  <a:srgbClr val="FFC000"/>
                </a:solidFill>
                <a:latin typeface="Arial" panose="020B0604020202020204" pitchFamily="34" charset="0"/>
                <a:cs typeface="Arial" panose="020B0604020202020204" pitchFamily="34" charset="0"/>
              </a:rPr>
              <a:t>draws near.</a:t>
            </a:r>
          </a:p>
          <a:p>
            <a:pPr algn="ctr">
              <a:defRPr/>
            </a:pPr>
            <a:endParaRPr lang="en-US" altLang="en-US" sz="4200" dirty="0">
              <a:solidFill>
                <a:srgbClr val="FFC000"/>
              </a:solidFill>
              <a:latin typeface="Arial" panose="020B0604020202020204" pitchFamily="34" charset="0"/>
              <a:cs typeface="Arial" panose="020B0604020202020204" pitchFamily="34" charset="0"/>
            </a:endParaRPr>
          </a:p>
          <a:p>
            <a:pPr algn="ctr">
              <a:defRPr/>
            </a:pPr>
            <a:r>
              <a:rPr lang="en-US" altLang="en-US" sz="4200" dirty="0">
                <a:solidFill>
                  <a:srgbClr val="FFC000"/>
                </a:solidFill>
                <a:latin typeface="Arial" panose="020B0604020202020204" pitchFamily="34" charset="0"/>
                <a:cs typeface="Arial" panose="020B0604020202020204" pitchFamily="34" charset="0"/>
              </a:rPr>
              <a:t> Grace and shalom </a:t>
            </a:r>
          </a:p>
          <a:p>
            <a:pPr algn="ctr">
              <a:defRPr/>
            </a:pPr>
            <a:r>
              <a:rPr lang="en-US" altLang="en-US" sz="4200" dirty="0">
                <a:solidFill>
                  <a:srgbClr val="FFC000"/>
                </a:solidFill>
                <a:latin typeface="Arial" panose="020B0604020202020204" pitchFamily="34" charset="0"/>
                <a:cs typeface="Arial" panose="020B0604020202020204" pitchFamily="34" charset="0"/>
              </a:rPr>
              <a:t>to all who love </a:t>
            </a:r>
          </a:p>
          <a:p>
            <a:pPr algn="ctr">
              <a:defRPr/>
            </a:pPr>
            <a:r>
              <a:rPr lang="en-US" altLang="en-US" sz="4200" dirty="0">
                <a:solidFill>
                  <a:srgbClr val="FFC000"/>
                </a:solidFill>
                <a:latin typeface="Arial" panose="020B0604020202020204" pitchFamily="34" charset="0"/>
                <a:cs typeface="Arial" panose="020B0604020202020204" pitchFamily="34" charset="0"/>
              </a:rPr>
              <a:t>His appearing.</a:t>
            </a:r>
          </a:p>
        </p:txBody>
      </p:sp>
      <p:pic>
        <p:nvPicPr>
          <p:cNvPr id="3" name="Picture 2">
            <a:extLst>
              <a:ext uri="{FF2B5EF4-FFF2-40B4-BE49-F238E27FC236}">
                <a16:creationId xmlns:a16="http://schemas.microsoft.com/office/drawing/2014/main" id="{135C92C3-2F75-46AF-A89C-07A45F86B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151181"/>
            <a:ext cx="4914900" cy="6555637"/>
          </a:xfrm>
          <a:prstGeom prst="rect">
            <a:avLst/>
          </a:prstGeom>
        </p:spPr>
      </p:pic>
    </p:spTree>
    <p:extLst>
      <p:ext uri="{BB962C8B-B14F-4D97-AF65-F5344CB8AC3E}">
        <p14:creationId xmlns:p14="http://schemas.microsoft.com/office/powerpoint/2010/main" val="183698104"/>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50" name="Picture 2" descr="D:\00 IMAGES for PowerPoint\end-time rev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2" y="2"/>
            <a:ext cx="10298113" cy="685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5E7FB4-22ED-4D19-997E-C2DEBE14B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
            <a:ext cx="12115800" cy="6857143"/>
          </a:xfrm>
          <a:prstGeom prst="rect">
            <a:avLst/>
          </a:prstGeom>
        </p:spPr>
      </p:pic>
    </p:spTree>
    <p:extLst>
      <p:ext uri="{BB962C8B-B14F-4D97-AF65-F5344CB8AC3E}">
        <p14:creationId xmlns:p14="http://schemas.microsoft.com/office/powerpoint/2010/main" val="3386392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14758</Words>
  <Application>Microsoft Office PowerPoint</Application>
  <PresentationFormat>Widescreen</PresentationFormat>
  <Paragraphs>1032</Paragraphs>
  <Slides>402</Slides>
  <Notes>43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402</vt:i4>
      </vt:variant>
    </vt:vector>
  </HeadingPairs>
  <TitlesOfParts>
    <vt:vector size="412" baseType="lpstr">
      <vt:lpstr>Algerian</vt:lpstr>
      <vt:lpstr>Arial</vt:lpstr>
      <vt:lpstr>Arial</vt:lpstr>
      <vt:lpstr>Baskerville Old Face</vt:lpstr>
      <vt:lpstr>Calibri</vt:lpstr>
      <vt:lpstr>Calibri Light</vt:lpstr>
      <vt:lpstr>Candara</vt:lpstr>
      <vt:lpstr>Papyrus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 in Bible Prophecy</dc:title>
  <dc:creator/>
  <cp:lastModifiedBy/>
  <cp:revision>1</cp:revision>
  <dcterms:created xsi:type="dcterms:W3CDTF">2018-11-15T02:04:41Z</dcterms:created>
  <dcterms:modified xsi:type="dcterms:W3CDTF">2018-12-13T03:41:38Z</dcterms:modified>
</cp:coreProperties>
</file>