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6"/>
  </p:notesMasterIdLst>
  <p:sldIdLst>
    <p:sldId id="487" r:id="rId2"/>
    <p:sldId id="297" r:id="rId3"/>
    <p:sldId id="699" r:id="rId4"/>
    <p:sldId id="658" r:id="rId5"/>
    <p:sldId id="660" r:id="rId6"/>
    <p:sldId id="3289" r:id="rId7"/>
    <p:sldId id="3286" r:id="rId8"/>
    <p:sldId id="3290" r:id="rId9"/>
    <p:sldId id="3288" r:id="rId10"/>
    <p:sldId id="3292" r:id="rId11"/>
    <p:sldId id="3291" r:id="rId12"/>
    <p:sldId id="3494" r:id="rId13"/>
    <p:sldId id="295" r:id="rId14"/>
    <p:sldId id="3130" r:id="rId15"/>
    <p:sldId id="3225" r:id="rId16"/>
    <p:sldId id="3125" r:id="rId17"/>
    <p:sldId id="3124" r:id="rId18"/>
    <p:sldId id="3126" r:id="rId19"/>
    <p:sldId id="708" r:id="rId20"/>
    <p:sldId id="3397" r:id="rId21"/>
    <p:sldId id="3396" r:id="rId22"/>
    <p:sldId id="709" r:id="rId23"/>
    <p:sldId id="3133" r:id="rId24"/>
    <p:sldId id="3440" r:id="rId25"/>
    <p:sldId id="3495" r:id="rId26"/>
    <p:sldId id="3438" r:id="rId27"/>
    <p:sldId id="3442" r:id="rId28"/>
    <p:sldId id="3424" r:id="rId29"/>
    <p:sldId id="3496" r:id="rId30"/>
    <p:sldId id="3399" r:id="rId31"/>
    <p:sldId id="3429" r:id="rId32"/>
    <p:sldId id="3506" r:id="rId33"/>
    <p:sldId id="3445" r:id="rId34"/>
    <p:sldId id="3448" r:id="rId35"/>
    <p:sldId id="3498" r:id="rId36"/>
    <p:sldId id="3507" r:id="rId37"/>
    <p:sldId id="3428" r:id="rId38"/>
    <p:sldId id="3296" r:id="rId39"/>
    <p:sldId id="3355" r:id="rId40"/>
    <p:sldId id="3319" r:id="rId41"/>
    <p:sldId id="3356" r:id="rId42"/>
    <p:sldId id="3414" r:id="rId43"/>
    <p:sldId id="3335" r:id="rId44"/>
    <p:sldId id="3329" r:id="rId45"/>
    <p:sldId id="3500" r:id="rId46"/>
    <p:sldId id="3226" r:id="rId47"/>
    <p:sldId id="710" r:id="rId48"/>
    <p:sldId id="3377" r:id="rId49"/>
    <p:sldId id="3378" r:id="rId50"/>
    <p:sldId id="3379" r:id="rId51"/>
    <p:sldId id="3232" r:id="rId52"/>
    <p:sldId id="3192" r:id="rId53"/>
    <p:sldId id="3233" r:id="rId54"/>
    <p:sldId id="3501" r:id="rId55"/>
    <p:sldId id="3193" r:id="rId56"/>
    <p:sldId id="3250" r:id="rId57"/>
    <p:sldId id="3135" r:id="rId58"/>
    <p:sldId id="3266" r:id="rId59"/>
    <p:sldId id="3235" r:id="rId60"/>
    <p:sldId id="3502" r:id="rId61"/>
    <p:sldId id="3503" r:id="rId62"/>
    <p:sldId id="3504" r:id="rId63"/>
    <p:sldId id="3505" r:id="rId64"/>
    <p:sldId id="3447" r:id="rId65"/>
    <p:sldId id="3437" r:id="rId66"/>
    <p:sldId id="3423" r:id="rId67"/>
    <p:sldId id="3244" r:id="rId68"/>
    <p:sldId id="3508" r:id="rId69"/>
    <p:sldId id="3149" r:id="rId70"/>
    <p:sldId id="3310" r:id="rId71"/>
    <p:sldId id="726" r:id="rId72"/>
    <p:sldId id="3173" r:id="rId73"/>
    <p:sldId id="3165" r:id="rId74"/>
    <p:sldId id="3509" r:id="rId75"/>
    <p:sldId id="3510" r:id="rId76"/>
    <p:sldId id="3413" r:id="rId77"/>
    <p:sldId id="3308" r:id="rId78"/>
    <p:sldId id="3306" r:id="rId79"/>
    <p:sldId id="3166" r:id="rId80"/>
    <p:sldId id="3402" r:id="rId81"/>
    <p:sldId id="3307" r:id="rId82"/>
    <p:sldId id="3164" r:id="rId83"/>
    <p:sldId id="3511" r:id="rId84"/>
    <p:sldId id="3194" r:id="rId85"/>
    <p:sldId id="3251" r:id="rId86"/>
    <p:sldId id="3418" r:id="rId87"/>
    <p:sldId id="3419" r:id="rId88"/>
    <p:sldId id="3420" r:id="rId89"/>
    <p:sldId id="3421" r:id="rId90"/>
    <p:sldId id="3417" r:id="rId91"/>
    <p:sldId id="3403" r:id="rId92"/>
    <p:sldId id="3138" r:id="rId93"/>
    <p:sldId id="3450" r:id="rId94"/>
    <p:sldId id="3451" r:id="rId95"/>
    <p:sldId id="3201" r:id="rId96"/>
    <p:sldId id="573" r:id="rId97"/>
    <p:sldId id="3202" r:id="rId98"/>
    <p:sldId id="579" r:id="rId99"/>
    <p:sldId id="578" r:id="rId100"/>
    <p:sldId id="3514" r:id="rId101"/>
    <p:sldId id="581" r:id="rId102"/>
    <p:sldId id="396" r:id="rId103"/>
    <p:sldId id="433" r:id="rId104"/>
    <p:sldId id="435" r:id="rId105"/>
    <p:sldId id="397" r:id="rId106"/>
    <p:sldId id="394" r:id="rId107"/>
    <p:sldId id="436" r:id="rId108"/>
    <p:sldId id="588" r:id="rId109"/>
    <p:sldId id="437" r:id="rId110"/>
    <p:sldId id="439" r:id="rId111"/>
    <p:sldId id="440" r:id="rId112"/>
    <p:sldId id="395" r:id="rId113"/>
    <p:sldId id="3515" r:id="rId114"/>
    <p:sldId id="593" r:id="rId115"/>
    <p:sldId id="576" r:id="rId116"/>
    <p:sldId id="772" r:id="rId117"/>
    <p:sldId id="3406" r:id="rId118"/>
    <p:sldId id="3456" r:id="rId119"/>
    <p:sldId id="3516" r:id="rId120"/>
    <p:sldId id="3228" r:id="rId121"/>
    <p:sldId id="3242" r:id="rId122"/>
    <p:sldId id="3229" r:id="rId123"/>
    <p:sldId id="3249" r:id="rId124"/>
    <p:sldId id="3457" r:id="rId125"/>
    <p:sldId id="271" r:id="rId126"/>
    <p:sldId id="897" r:id="rId127"/>
    <p:sldId id="895" r:id="rId128"/>
    <p:sldId id="265" r:id="rId129"/>
    <p:sldId id="725" r:id="rId130"/>
    <p:sldId id="600" r:id="rId131"/>
    <p:sldId id="601" r:id="rId132"/>
    <p:sldId id="602" r:id="rId133"/>
    <p:sldId id="603" r:id="rId134"/>
    <p:sldId id="604" r:id="rId135"/>
    <p:sldId id="3407" r:id="rId136"/>
    <p:sldId id="3408" r:id="rId137"/>
    <p:sldId id="607" r:id="rId138"/>
    <p:sldId id="3458" r:id="rId139"/>
    <p:sldId id="3459" r:id="rId140"/>
    <p:sldId id="609" r:id="rId141"/>
    <p:sldId id="932" r:id="rId142"/>
    <p:sldId id="842" r:id="rId143"/>
    <p:sldId id="2074" r:id="rId144"/>
    <p:sldId id="3362" r:id="rId145"/>
    <p:sldId id="3367" r:id="rId146"/>
    <p:sldId id="888" r:id="rId147"/>
    <p:sldId id="889" r:id="rId148"/>
    <p:sldId id="3363" r:id="rId149"/>
    <p:sldId id="892" r:id="rId150"/>
    <p:sldId id="3359" r:id="rId151"/>
    <p:sldId id="836" r:id="rId152"/>
    <p:sldId id="962" r:id="rId153"/>
    <p:sldId id="623" r:id="rId154"/>
    <p:sldId id="586" r:id="rId155"/>
    <p:sldId id="3517" r:id="rId156"/>
    <p:sldId id="3519" r:id="rId157"/>
    <p:sldId id="335" r:id="rId158"/>
    <p:sldId id="330" r:id="rId159"/>
    <p:sldId id="3527" r:id="rId160"/>
    <p:sldId id="3528" r:id="rId161"/>
    <p:sldId id="933" r:id="rId162"/>
    <p:sldId id="3470" r:id="rId163"/>
    <p:sldId id="3469" r:id="rId164"/>
    <p:sldId id="3171" r:id="rId165"/>
    <p:sldId id="720" r:id="rId166"/>
    <p:sldId id="3298" r:id="rId167"/>
    <p:sldId id="808" r:id="rId168"/>
    <p:sldId id="809" r:id="rId169"/>
    <p:sldId id="3357" r:id="rId170"/>
    <p:sldId id="929" r:id="rId171"/>
    <p:sldId id="3490" r:id="rId172"/>
    <p:sldId id="3491" r:id="rId173"/>
    <p:sldId id="3358" r:id="rId174"/>
    <p:sldId id="877" r:id="rId175"/>
    <p:sldId id="3524" r:id="rId176"/>
    <p:sldId id="3468" r:id="rId177"/>
    <p:sldId id="3488" r:id="rId178"/>
    <p:sldId id="3521" r:id="rId179"/>
    <p:sldId id="3520" r:id="rId180"/>
    <p:sldId id="930" r:id="rId181"/>
    <p:sldId id="931" r:id="rId182"/>
    <p:sldId id="3493" r:id="rId183"/>
    <p:sldId id="3522" r:id="rId184"/>
    <p:sldId id="3478" r:id="rId185"/>
    <p:sldId id="3370" r:id="rId186"/>
    <p:sldId id="3455" r:id="rId187"/>
    <p:sldId id="3454" r:id="rId188"/>
    <p:sldId id="3372" r:id="rId189"/>
    <p:sldId id="3274" r:id="rId190"/>
    <p:sldId id="3316" r:id="rId191"/>
    <p:sldId id="3293" r:id="rId192"/>
    <p:sldId id="688" r:id="rId193"/>
    <p:sldId id="3284" r:id="rId194"/>
    <p:sldId id="3525" r:id="rId195"/>
    <p:sldId id="3526" r:id="rId196"/>
    <p:sldId id="3285" r:id="rId197"/>
    <p:sldId id="789" r:id="rId198"/>
    <p:sldId id="3278" r:id="rId199"/>
    <p:sldId id="3279" r:id="rId200"/>
    <p:sldId id="3294" r:id="rId201"/>
    <p:sldId id="3434" r:id="rId202"/>
    <p:sldId id="3436" r:id="rId203"/>
    <p:sldId id="3409" r:id="rId204"/>
    <p:sldId id="885" r:id="rId205"/>
    <p:sldId id="3184" r:id="rId206"/>
    <p:sldId id="3480" r:id="rId207"/>
    <p:sldId id="956" r:id="rId208"/>
    <p:sldId id="3513" r:id="rId209"/>
    <p:sldId id="302" r:id="rId210"/>
    <p:sldId id="303" r:id="rId211"/>
    <p:sldId id="788" r:id="rId212"/>
    <p:sldId id="3302" r:id="rId213"/>
    <p:sldId id="3301" r:id="rId214"/>
    <p:sldId id="3283" r:id="rId215"/>
    <p:sldId id="955" r:id="rId216"/>
    <p:sldId id="625" r:id="rId217"/>
    <p:sldId id="420" r:id="rId218"/>
    <p:sldId id="3314" r:id="rId219"/>
    <p:sldId id="3512" r:id="rId220"/>
    <p:sldId id="3412" r:id="rId221"/>
    <p:sldId id="3410" r:id="rId222"/>
    <p:sldId id="3481" r:id="rId223"/>
    <p:sldId id="904" r:id="rId224"/>
    <p:sldId id="901" r:id="rId225"/>
    <p:sldId id="3338" r:id="rId226"/>
    <p:sldId id="3340" r:id="rId227"/>
    <p:sldId id="3339" r:id="rId228"/>
    <p:sldId id="3341" r:id="rId229"/>
    <p:sldId id="3342" r:id="rId230"/>
    <p:sldId id="3334" r:id="rId231"/>
    <p:sldId id="3344" r:id="rId232"/>
    <p:sldId id="905" r:id="rId233"/>
    <p:sldId id="906" r:id="rId234"/>
    <p:sldId id="535" r:id="rId235"/>
    <p:sldId id="3343" r:id="rId236"/>
    <p:sldId id="3350" r:id="rId237"/>
    <p:sldId id="3330" r:id="rId238"/>
    <p:sldId id="940" r:id="rId239"/>
    <p:sldId id="3348" r:id="rId240"/>
    <p:sldId id="908" r:id="rId241"/>
    <p:sldId id="3337" r:id="rId242"/>
    <p:sldId id="3304" r:id="rId243"/>
    <p:sldId id="3349" r:id="rId244"/>
    <p:sldId id="3320" r:id="rId245"/>
    <p:sldId id="3153" r:id="rId246"/>
    <p:sldId id="3295" r:id="rId247"/>
    <p:sldId id="3265" r:id="rId248"/>
    <p:sldId id="3248" r:id="rId249"/>
    <p:sldId id="938" r:id="rId250"/>
    <p:sldId id="3318" r:id="rId251"/>
    <p:sldId id="912" r:id="rId252"/>
    <p:sldId id="963" r:id="rId253"/>
    <p:sldId id="964" r:id="rId254"/>
    <p:sldId id="961" r:id="rId2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vin Finley" initials="GF" lastIdx="1" clrIdx="0">
    <p:extLst>
      <p:ext uri="{19B8F6BF-5375-455C-9EA6-DF929625EA0E}">
        <p15:presenceInfo xmlns:p15="http://schemas.microsoft.com/office/powerpoint/2012/main" userId="43b9ff6c226b3c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7101B"/>
    <a:srgbClr val="940202"/>
    <a:srgbClr val="500028"/>
    <a:srgbClr val="570101"/>
    <a:srgbClr val="660066"/>
    <a:srgbClr val="660033"/>
    <a:srgbClr val="663300"/>
    <a:srgbClr val="22040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573" autoAdjust="0"/>
    <p:restoredTop sz="94660"/>
  </p:normalViewPr>
  <p:slideViewPr>
    <p:cSldViewPr>
      <p:cViewPr varScale="1">
        <p:scale>
          <a:sx n="80" d="100"/>
          <a:sy n="80" d="100"/>
        </p:scale>
        <p:origin x="114" y="113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slide" Target="slides/slide253.xml"/><Relationship Id="rId259" Type="http://schemas.openxmlformats.org/officeDocument/2006/relationships/viewProps" Target="view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tableStyles" Target="tableStyle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commentAuthors" Target="commentAuthor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BB5F8-018B-4D66-B60C-A0849FC0A7CE}" type="datetimeFigureOut">
              <a:rPr lang="en-US" smtClean="0"/>
              <a:t>2/23/2019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BFC298-2D82-469E-9756-A7AA01A78C35}" type="slidenum">
              <a:rPr lang="en-US" smtClean="0"/>
              <a:t>‹#›</a:t>
            </a:fld>
            <a:endParaRPr lang="en-US"/>
          </a:p>
        </p:txBody>
      </p:sp>
    </p:spTree>
    <p:extLst>
      <p:ext uri="{BB962C8B-B14F-4D97-AF65-F5344CB8AC3E}">
        <p14:creationId xmlns:p14="http://schemas.microsoft.com/office/powerpoint/2010/main" val="3034510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55000" lnSpcReduction="20000"/>
          </a:bodyPr>
          <a:lstStyle/>
          <a:p>
            <a:pPr marL="228600" indent="-228600">
              <a:buFontTx/>
              <a:buAutoNum type="arabicPeriod"/>
              <a:defRPr/>
            </a:pPr>
            <a:r>
              <a:rPr lang="en-US" dirty="0"/>
              <a:t>ISRAEL AND THE CHURCH - AN INTRODUCTION.  An introductory teaser running through all the areas and zones of discussion.</a:t>
            </a:r>
          </a:p>
          <a:p>
            <a:pPr marL="228600" indent="-228600">
              <a:buFontTx/>
              <a:buAutoNum type="arabicPeriod"/>
              <a:defRPr/>
            </a:pPr>
            <a:endParaRPr lang="en-US" dirty="0"/>
          </a:p>
          <a:p>
            <a:pPr marL="228600" indent="-228600">
              <a:buFontTx/>
              <a:buAutoNum type="arabicPeriod"/>
              <a:defRPr/>
            </a:pPr>
            <a:r>
              <a:rPr lang="en-US" dirty="0"/>
              <a:t>THE CHURCH IS BIRTHED IN ISRAEL ON THE DAY OF PENTECOST The Church as an overflow out of Israel and still connected to Israel.  The Church is born on the same day on the Hebrew calendar that the nation of Israel was born back at Sinai. Are they different branches of the same company? Then show a </a:t>
            </a:r>
            <a:r>
              <a:rPr lang="en-US" dirty="0" err="1"/>
              <a:t>pic</a:t>
            </a:r>
            <a:r>
              <a:rPr lang="en-US" dirty="0"/>
              <a:t> of twelve tribes camped at Sinai. A discussion of Hebrew roots and the Seven Feasts of Israel.</a:t>
            </a:r>
          </a:p>
          <a:p>
            <a:pPr marL="228600" indent="-228600">
              <a:buFontTx/>
              <a:buAutoNum type="arabicPeriod"/>
              <a:defRPr/>
            </a:pPr>
            <a:endParaRPr lang="en-US" dirty="0"/>
          </a:p>
          <a:p>
            <a:pPr marL="228600" indent="-228600">
              <a:buFontTx/>
              <a:buAutoNum type="arabicPeriod"/>
              <a:defRPr/>
            </a:pPr>
            <a:r>
              <a:rPr lang="en-US" dirty="0"/>
              <a:t>THE CHURCH AND ISRAEL AND THE PRINCES AND MERCHANTS OF EUROPE But this devotion to the secular princes and dukes of Europe has always been dead against the devotion to the God of Israel and the anticipation of in His future Kingdom role. This humanistic antagonism to the Throne of David and the coming of the future Messiah is laid out very clearly in the song King David wrote. It is right there in Psalm 2. The secular rulers do not like to hear any discussion of a theocratic kingdom or Godly righteousness or hear anything about a coming Messiah. Here is a short movie clip of King Henry in a rage over the English Bible coming into England and his people discussing ANOTHER KINGDOM other than his kingdom. The kings and merchants don’t mind a little religion. But when mention is made of a coming Millennial Kingdom or a coming Messiah, or a second coming of Christ as Messiah they get antsy. It was especially noteworthy that </a:t>
            </a:r>
            <a:r>
              <a:rPr lang="en-US" dirty="0" err="1"/>
              <a:t>Frideric</a:t>
            </a:r>
            <a:r>
              <a:rPr lang="en-US" dirty="0"/>
              <a:t> Handel’s Messiah made some breakthrough here and shone some light on the coming messiah where western theologians had done nothing.</a:t>
            </a:r>
          </a:p>
          <a:p>
            <a:pPr marL="228600" indent="-228600">
              <a:buFontTx/>
              <a:buAutoNum type="arabicPeriod"/>
              <a:defRPr/>
            </a:pPr>
            <a:endParaRPr lang="en-US" dirty="0"/>
          </a:p>
          <a:p>
            <a:pPr marL="228600" indent="-228600">
              <a:buFontTx/>
              <a:buAutoNum type="arabicPeriod"/>
              <a:defRPr/>
            </a:pPr>
            <a:r>
              <a:rPr lang="en-US" dirty="0"/>
              <a:t>THE CHURCH AND ISRAEL. IS THE CHURCH GOMER?</a:t>
            </a:r>
          </a:p>
          <a:p>
            <a:pPr marL="228600" indent="-228600">
              <a:buFontTx/>
              <a:buAutoNum type="arabicPeriod"/>
              <a:defRPr/>
            </a:pPr>
            <a:endParaRPr lang="en-US" dirty="0"/>
          </a:p>
          <a:p>
            <a:pPr marL="228600" indent="-228600">
              <a:buFontTx/>
              <a:buAutoNum type="arabicPeriod"/>
              <a:defRPr/>
            </a:pPr>
            <a:r>
              <a:rPr lang="en-US" dirty="0"/>
              <a:t>THE CHURCH AND ISRAEL DIVIDED ASUNDER BY ORIGEN AND AUGUSTINE The Church and Israel are Hellenized and divided asunder by the theology of Origen and Augustine which tried to establish a theology that separates the two forever. Churchmen today in the evangelical dispensational school continue this Alexandrian tradition of splitting up and boxing up the holy people of God in our hearts and in our minds and in our institutions and in our religious traditions. A historical overview of what happened with Origen and Augustine,  and the </a:t>
            </a:r>
            <a:r>
              <a:rPr lang="en-US" dirty="0" err="1"/>
              <a:t>Niceae</a:t>
            </a:r>
            <a:r>
              <a:rPr lang="en-US" dirty="0"/>
              <a:t> etc. and how this is based on a humanistic Greek logical reasoning. Our Hellenized mindset pigeon holes and compartmentalizes and splits and dissects things that seem different and so we have a theology of Israel and the Church which ignores what has happened in past history, namely the Breach of Jeroboam!  It also ignores the prophetic message in Holy Scripture that refers repeatedly to the final restoration of </a:t>
            </a:r>
            <a:r>
              <a:rPr lang="en-US" dirty="0" err="1"/>
              <a:t>israel</a:t>
            </a:r>
            <a:r>
              <a:rPr lang="en-US" dirty="0"/>
              <a:t> as a nation as well as a priesthood. The Origen-Augustinian  compartmentalization of the Church and Israel is still with us today and it is time we began to question this seemingly established division that was divided asunder by men and not by God.</a:t>
            </a:r>
          </a:p>
          <a:p>
            <a:pPr marL="228600" indent="-228600">
              <a:buFontTx/>
              <a:buAutoNum type="arabicPeriod"/>
              <a:defRPr/>
            </a:pPr>
            <a:endParaRPr lang="en-US" dirty="0"/>
          </a:p>
          <a:p>
            <a:pPr marL="228600" indent="-228600">
              <a:buFontTx/>
              <a:buAutoNum type="arabicPeriod"/>
              <a:defRPr/>
            </a:pPr>
            <a:r>
              <a:rPr lang="en-US" dirty="0"/>
              <a:t>ISRAEL AND THE CHURCH AND AN OLD BLOOD FEUD AT THE BREACH OF JEROBOAM Israel and the Church do not get along? Why? Deep down in their forgotten past history they apparently know each other very </a:t>
            </a:r>
            <a:r>
              <a:rPr lang="en-US" dirty="0" err="1"/>
              <a:t>very</a:t>
            </a:r>
            <a:r>
              <a:rPr lang="en-US" dirty="0"/>
              <a:t> well. But the hurts are so severe and the bitterness is so deep that neither party even recognizes the other as their brethren. It is as if the other party does not exist. Brief rundown on Melchizedek and the dual anointing as a cleavage in the application of God’s Law and His Grace being the basis for a split. Then a brief reference to Israel’s split at the breach of Jeroboam and the Law=Grace theological problem. Then an intro to </a:t>
            </a:r>
            <a:r>
              <a:rPr lang="en-US" dirty="0" err="1"/>
              <a:t>Britam</a:t>
            </a:r>
            <a:r>
              <a:rPr lang="en-US" dirty="0"/>
              <a:t> and </a:t>
            </a:r>
            <a:r>
              <a:rPr lang="en-US" dirty="0" err="1"/>
              <a:t>yair</a:t>
            </a:r>
            <a:r>
              <a:rPr lang="en-US" dirty="0"/>
              <a:t> </a:t>
            </a:r>
            <a:r>
              <a:rPr lang="en-US" dirty="0" err="1"/>
              <a:t>davidiy</a:t>
            </a:r>
            <a:r>
              <a:rPr lang="en-US" dirty="0"/>
              <a:t> and his work on the lost tribes of Israel going west into Europe.</a:t>
            </a:r>
          </a:p>
        </p:txBody>
      </p:sp>
      <p:sp>
        <p:nvSpPr>
          <p:cNvPr id="207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266C80A-5CA8-477C-AF8B-B88E0BC5BCC3}" type="slidenum">
              <a:rPr lang="en-US" altLang="en-US" smtClean="0">
                <a:latin typeface="Arial" charset="0"/>
              </a:rPr>
              <a:pPr eaLnBrk="1" hangingPunct="1">
                <a:spcBef>
                  <a:spcPct val="0"/>
                </a:spcBef>
              </a:pPr>
              <a:t>1</a:t>
            </a:fld>
            <a:endParaRPr lang="en-US" alt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8984C-A76F-41C3-92F0-67108CF3B91C}" type="slidenum">
              <a:rPr lang="en-US" smtClean="0"/>
              <a:t>106</a:t>
            </a:fld>
            <a:endParaRPr lang="en-US"/>
          </a:p>
        </p:txBody>
      </p:sp>
    </p:spTree>
    <p:extLst>
      <p:ext uri="{BB962C8B-B14F-4D97-AF65-F5344CB8AC3E}">
        <p14:creationId xmlns:p14="http://schemas.microsoft.com/office/powerpoint/2010/main" val="2425540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8984C-A76F-41C3-92F0-67108CF3B91C}" type="slidenum">
              <a:rPr lang="en-US" smtClean="0"/>
              <a:t>108</a:t>
            </a:fld>
            <a:endParaRPr lang="en-US"/>
          </a:p>
        </p:txBody>
      </p:sp>
    </p:spTree>
    <p:extLst>
      <p:ext uri="{BB962C8B-B14F-4D97-AF65-F5344CB8AC3E}">
        <p14:creationId xmlns:p14="http://schemas.microsoft.com/office/powerpoint/2010/main" val="663028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Christians need to be aware that ultimately in Christ we really belong to the Commonwealth of Israel and that the redeemed of the Lord shall return, not to London, Berlin, Washington D.C. or Canberra but to Zion.. We need to avoid making the same mistakes the previous superpowers made when they came to the peak of their power.</a:t>
            </a:r>
          </a:p>
          <a:p>
            <a:r>
              <a:rPr lang="en-US" altLang="en-US"/>
              <a:t>In Ephesians 2:12-13 our Apostle Paul indicates that in the blood of Christ we are no longer heathen gentiles. His blood brings us into the Commonwealth of Israel. </a:t>
            </a:r>
          </a:p>
          <a:p>
            <a:endParaRPr lang="en-US" altLang="en-US"/>
          </a:p>
        </p:txBody>
      </p:sp>
      <p:sp>
        <p:nvSpPr>
          <p:cNvPr id="252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6D32FE-ABB4-4A28-A08C-C3F3D630B42A}" type="slidenum">
              <a:rPr lang="en-US" altLang="en-US" smtClean="0">
                <a:latin typeface="Arial" charset="0"/>
              </a:rPr>
              <a:pPr eaLnBrk="1" hangingPunct="1">
                <a:spcBef>
                  <a:spcPct val="0"/>
                </a:spcBef>
              </a:pPr>
              <a:t>126</a:t>
            </a:fld>
            <a:endParaRPr lang="en-US" alt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20000"/>
          </a:bodyPr>
          <a:lstStyle/>
          <a:p>
            <a:pPr>
              <a:defRPr/>
            </a:pPr>
            <a:r>
              <a:rPr lang="en-US" dirty="0">
                <a:solidFill>
                  <a:srgbClr val="C00000"/>
                </a:solidFill>
              </a:rPr>
              <a:t>Greetings and welcome. My name is </a:t>
            </a:r>
            <a:r>
              <a:rPr lang="en-US">
                <a:solidFill>
                  <a:srgbClr val="C00000"/>
                </a:solidFill>
              </a:rPr>
              <a:t>Gavin Finley </a:t>
            </a:r>
            <a:r>
              <a:rPr lang="en-US" dirty="0">
                <a:solidFill>
                  <a:srgbClr val="C00000"/>
                </a:solidFill>
              </a:rPr>
              <a:t>and in this video we shall be considering the rather daunting, multi-facetted problematical matter of Israel and the Church.</a:t>
            </a:r>
          </a:p>
          <a:p>
            <a:pPr>
              <a:defRPr/>
            </a:pPr>
            <a:endParaRPr lang="en-US" dirty="0">
              <a:solidFill>
                <a:srgbClr val="C00000"/>
              </a:solidFill>
            </a:endParaRPr>
          </a:p>
          <a:p>
            <a:pPr>
              <a:defRPr/>
            </a:pPr>
            <a:r>
              <a:rPr lang="en-US" dirty="0">
                <a:solidFill>
                  <a:srgbClr val="C00000"/>
                </a:solidFill>
              </a:rPr>
              <a:t>There are two groups of people who have a good claim to be the “called out ones”, the </a:t>
            </a:r>
            <a:r>
              <a:rPr lang="en-US" dirty="0" err="1">
                <a:solidFill>
                  <a:srgbClr val="C00000"/>
                </a:solidFill>
              </a:rPr>
              <a:t>ekklesia</a:t>
            </a:r>
            <a:r>
              <a:rPr lang="en-US" dirty="0">
                <a:solidFill>
                  <a:srgbClr val="C00000"/>
                </a:solidFill>
              </a:rPr>
              <a:t>,</a:t>
            </a:r>
          </a:p>
          <a:p>
            <a:pPr>
              <a:defRPr/>
            </a:pPr>
            <a:r>
              <a:rPr lang="en-US" dirty="0">
                <a:solidFill>
                  <a:srgbClr val="C00000"/>
                </a:solidFill>
              </a:rPr>
              <a:t>the Chosen People, the Elect.</a:t>
            </a:r>
          </a:p>
          <a:p>
            <a:pPr>
              <a:defRPr/>
            </a:pPr>
            <a:endParaRPr lang="en-US" dirty="0">
              <a:solidFill>
                <a:srgbClr val="C00000"/>
              </a:solidFill>
            </a:endParaRPr>
          </a:p>
          <a:p>
            <a:pPr>
              <a:defRPr/>
            </a:pPr>
            <a:r>
              <a:rPr lang="en-US" dirty="0">
                <a:solidFill>
                  <a:srgbClr val="C00000"/>
                </a:solidFill>
              </a:rPr>
              <a:t>We see our Jewish brethren in one box.</a:t>
            </a:r>
          </a:p>
          <a:p>
            <a:pPr>
              <a:defRPr/>
            </a:pPr>
            <a:r>
              <a:rPr lang="en-US" dirty="0">
                <a:solidFill>
                  <a:srgbClr val="C00000"/>
                </a:solidFill>
              </a:rPr>
              <a:t>And we see Christians in the other box.</a:t>
            </a:r>
          </a:p>
          <a:p>
            <a:pPr>
              <a:defRPr/>
            </a:pPr>
            <a:r>
              <a:rPr lang="en-US" dirty="0">
                <a:solidFill>
                  <a:srgbClr val="C00000"/>
                </a:solidFill>
              </a:rPr>
              <a:t>Both worship the same God, the God of Israel. </a:t>
            </a:r>
          </a:p>
          <a:p>
            <a:pPr>
              <a:defRPr/>
            </a:pPr>
            <a:r>
              <a:rPr lang="en-US" dirty="0">
                <a:solidFill>
                  <a:srgbClr val="C00000"/>
                </a:solidFill>
              </a:rPr>
              <a:t>Each company thinks that their party has it all.</a:t>
            </a:r>
          </a:p>
          <a:p>
            <a:pPr>
              <a:defRPr/>
            </a:pPr>
            <a:r>
              <a:rPr lang="en-US" dirty="0">
                <a:solidFill>
                  <a:srgbClr val="C00000"/>
                </a:solidFill>
              </a:rPr>
              <a:t>Each company thinks  that they don’t need the other.</a:t>
            </a:r>
          </a:p>
          <a:p>
            <a:pPr>
              <a:defRPr/>
            </a:pPr>
            <a:endParaRPr lang="en-US" dirty="0">
              <a:solidFill>
                <a:srgbClr val="C00000"/>
              </a:solidFill>
            </a:endParaRPr>
          </a:p>
          <a:p>
            <a:pPr>
              <a:defRPr/>
            </a:pPr>
            <a:r>
              <a:rPr lang="en-US" dirty="0">
                <a:solidFill>
                  <a:srgbClr val="C00000"/>
                </a:solidFill>
              </a:rPr>
              <a:t>One party vexes or troubles the other.</a:t>
            </a:r>
          </a:p>
          <a:p>
            <a:pPr>
              <a:defRPr/>
            </a:pPr>
            <a:r>
              <a:rPr lang="en-US" dirty="0">
                <a:solidFill>
                  <a:srgbClr val="C00000"/>
                </a:solidFill>
              </a:rPr>
              <a:t>And the other party gets jealous and persecutes the other.</a:t>
            </a:r>
          </a:p>
          <a:p>
            <a:pPr>
              <a:defRPr/>
            </a:pPr>
            <a:r>
              <a:rPr lang="en-US" dirty="0">
                <a:solidFill>
                  <a:srgbClr val="C00000"/>
                </a:solidFill>
              </a:rPr>
              <a:t>Clearly these behaviors are not pleasing to the God of Israel.</a:t>
            </a:r>
          </a:p>
          <a:p>
            <a:pPr>
              <a:defRPr/>
            </a:pPr>
            <a:endParaRPr lang="en-US" dirty="0">
              <a:solidFill>
                <a:srgbClr val="C00000"/>
              </a:solidFill>
            </a:endParaRPr>
          </a:p>
          <a:p>
            <a:pPr>
              <a:defRPr/>
            </a:pPr>
            <a:r>
              <a:rPr lang="en-US" dirty="0">
                <a:solidFill>
                  <a:srgbClr val="C00000"/>
                </a:solidFill>
              </a:rPr>
              <a:t>Of course we are jumping ahead of our discussion here.</a:t>
            </a:r>
          </a:p>
          <a:p>
            <a:pPr>
              <a:defRPr/>
            </a:pPr>
            <a:r>
              <a:rPr lang="en-US" dirty="0">
                <a:solidFill>
                  <a:srgbClr val="C00000"/>
                </a:solidFill>
              </a:rPr>
              <a:t>But if there is some good news then we should be appraised of it.</a:t>
            </a:r>
          </a:p>
          <a:p>
            <a:pPr>
              <a:defRPr/>
            </a:pPr>
            <a:r>
              <a:rPr lang="en-US" dirty="0">
                <a:solidFill>
                  <a:srgbClr val="C00000"/>
                </a:solidFill>
              </a:rPr>
              <a:t>If God has promised something good should we not know about it?</a:t>
            </a:r>
          </a:p>
          <a:p>
            <a:pPr>
              <a:defRPr/>
            </a:pPr>
            <a:r>
              <a:rPr lang="en-US" dirty="0">
                <a:solidFill>
                  <a:srgbClr val="C00000"/>
                </a:solidFill>
              </a:rPr>
              <a:t>Because the prophet Isaiah in Isaiah 11:13 says that there will come a time when this strife will cease.</a:t>
            </a:r>
          </a:p>
          <a:p>
            <a:pPr>
              <a:defRPr/>
            </a:pPr>
            <a:endParaRPr lang="en-US" dirty="0">
              <a:solidFill>
                <a:srgbClr val="C00000"/>
              </a:solidFill>
            </a:endParaRPr>
          </a:p>
          <a:p>
            <a:pPr>
              <a:defRPr/>
            </a:pPr>
            <a:r>
              <a:rPr lang="en-US" dirty="0">
                <a:solidFill>
                  <a:srgbClr val="C00000"/>
                </a:solidFill>
              </a:rPr>
              <a:t>So why do they continue to feud and squabble? </a:t>
            </a:r>
          </a:p>
          <a:p>
            <a:pPr>
              <a:defRPr/>
            </a:pPr>
            <a:r>
              <a:rPr lang="en-US" dirty="0">
                <a:solidFill>
                  <a:srgbClr val="C00000"/>
                </a:solidFill>
              </a:rPr>
              <a:t>Why hasn’t each party repented of their wrongs and found Grace and Shalom with Messiah?</a:t>
            </a:r>
          </a:p>
          <a:p>
            <a:pPr>
              <a:defRPr/>
            </a:pPr>
            <a:r>
              <a:rPr lang="en-US" dirty="0">
                <a:solidFill>
                  <a:srgbClr val="C00000"/>
                </a:solidFill>
              </a:rPr>
              <a:t>When will they be reconciled with their brethren in Grace and Peace?</a:t>
            </a:r>
          </a:p>
          <a:p>
            <a:pPr>
              <a:defRPr/>
            </a:pPr>
            <a:r>
              <a:rPr lang="en-US" dirty="0">
                <a:solidFill>
                  <a:srgbClr val="C00000"/>
                </a:solidFill>
              </a:rPr>
              <a:t>And when will holy history see Israel as a Nation and Israel as a Congregation, restored in the Peace of Jerusalem?</a:t>
            </a:r>
          </a:p>
          <a:p>
            <a:pPr>
              <a:defRPr/>
            </a:pPr>
            <a:endParaRPr lang="en-US" dirty="0">
              <a:solidFill>
                <a:srgbClr val="C00000"/>
              </a:solidFill>
            </a:endParaRPr>
          </a:p>
          <a:p>
            <a:pPr>
              <a:defRPr/>
            </a:pPr>
            <a:r>
              <a:rPr lang="en-US" dirty="0">
                <a:solidFill>
                  <a:srgbClr val="C00000"/>
                </a:solidFill>
              </a:rPr>
              <a:t>Well, we are going to find out.</a:t>
            </a:r>
          </a:p>
          <a:p>
            <a:pPr>
              <a:defRPr/>
            </a:pPr>
            <a:endParaRPr lang="en-US" dirty="0">
              <a:solidFill>
                <a:srgbClr val="C00000"/>
              </a:solidFill>
            </a:endParaRPr>
          </a:p>
          <a:p>
            <a:pPr>
              <a:defRPr/>
            </a:pPr>
            <a:endParaRPr lang="en-US" dirty="0">
              <a:solidFill>
                <a:srgbClr val="C00000"/>
              </a:solidFill>
            </a:endParaRPr>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713F6B3-CFB2-48FC-8761-AB74E4E5D147}" type="slidenum">
              <a:rPr lang="en-US" altLang="en-US" smtClean="0">
                <a:latin typeface="Arial" charset="0"/>
              </a:rPr>
              <a:pPr eaLnBrk="1" hangingPunct="1">
                <a:spcBef>
                  <a:spcPct val="0"/>
                </a:spcBef>
              </a:pPr>
              <a:t>141</a:t>
            </a:fld>
            <a:endParaRPr lang="en-US" alt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solidFill>
                  <a:srgbClr val="C00000"/>
                </a:solidFill>
              </a:rPr>
              <a:t>It is helpful if we take a long walk far away from Church tradition and the ministries we see in the West to day and ask a fundamental question.</a:t>
            </a:r>
          </a:p>
          <a:p>
            <a:pPr eaLnBrk="1" hangingPunct="1">
              <a:spcBef>
                <a:spcPct val="0"/>
              </a:spcBef>
            </a:pPr>
            <a:r>
              <a:rPr lang="en-US" altLang="en-US" dirty="0">
                <a:solidFill>
                  <a:srgbClr val="C00000"/>
                </a:solidFill>
              </a:rPr>
              <a:t>WHAT IS THE CHURCH?</a:t>
            </a:r>
          </a:p>
          <a:p>
            <a:pPr eaLnBrk="1" hangingPunct="1">
              <a:spcBef>
                <a:spcPct val="0"/>
              </a:spcBef>
            </a:pPr>
            <a:endParaRPr lang="en-US" altLang="en-US" dirty="0">
              <a:solidFill>
                <a:srgbClr val="C00000"/>
              </a:solidFill>
            </a:endParaRPr>
          </a:p>
          <a:p>
            <a:pPr eaLnBrk="1" hangingPunct="1">
              <a:spcBef>
                <a:spcPct val="0"/>
              </a:spcBef>
            </a:pPr>
            <a:r>
              <a:rPr lang="en-US" altLang="en-US" dirty="0">
                <a:solidFill>
                  <a:srgbClr val="C00000"/>
                </a:solidFill>
              </a:rPr>
              <a:t>The word “Church” comes from the Greek word </a:t>
            </a:r>
            <a:r>
              <a:rPr lang="en-US" altLang="en-US" b="1" dirty="0">
                <a:solidFill>
                  <a:srgbClr val="C00000"/>
                </a:solidFill>
              </a:rPr>
              <a:t>“</a:t>
            </a:r>
            <a:r>
              <a:rPr lang="en-US" altLang="en-US" b="1" dirty="0" err="1">
                <a:solidFill>
                  <a:srgbClr val="C00000"/>
                </a:solidFill>
              </a:rPr>
              <a:t>ekklesia</a:t>
            </a:r>
            <a:r>
              <a:rPr lang="en-US" altLang="en-US" b="1" dirty="0">
                <a:solidFill>
                  <a:srgbClr val="C00000"/>
                </a:solidFill>
              </a:rPr>
              <a:t>”.  </a:t>
            </a:r>
          </a:p>
          <a:p>
            <a:pPr eaLnBrk="1" hangingPunct="1">
              <a:spcBef>
                <a:spcPct val="0"/>
              </a:spcBef>
            </a:pPr>
            <a:endParaRPr lang="en-US" altLang="en-US" b="1" dirty="0">
              <a:solidFill>
                <a:srgbClr val="C00000"/>
              </a:solidFill>
            </a:endParaRPr>
          </a:p>
          <a:p>
            <a:pPr eaLnBrk="1" hangingPunct="1">
              <a:spcBef>
                <a:spcPct val="0"/>
              </a:spcBef>
            </a:pPr>
            <a:r>
              <a:rPr lang="en-US" altLang="en-US" dirty="0">
                <a:solidFill>
                  <a:srgbClr val="C00000"/>
                </a:solidFill>
              </a:rPr>
              <a:t>It is important for us to know that this word “</a:t>
            </a:r>
            <a:r>
              <a:rPr lang="en-US" altLang="en-US" dirty="0" err="1">
                <a:solidFill>
                  <a:srgbClr val="C00000"/>
                </a:solidFill>
              </a:rPr>
              <a:t>ekklesia</a:t>
            </a:r>
            <a:r>
              <a:rPr lang="en-US" altLang="en-US" dirty="0">
                <a:solidFill>
                  <a:srgbClr val="C00000"/>
                </a:solidFill>
              </a:rPr>
              <a:t>” has no special or holy meaning in itself. </a:t>
            </a:r>
          </a:p>
          <a:p>
            <a:pPr eaLnBrk="1" hangingPunct="1">
              <a:spcBef>
                <a:spcPct val="0"/>
              </a:spcBef>
            </a:pPr>
            <a:r>
              <a:rPr lang="en-US" altLang="en-US" dirty="0">
                <a:solidFill>
                  <a:srgbClr val="C00000"/>
                </a:solidFill>
              </a:rPr>
              <a:t>It is a common Greek word which merely means </a:t>
            </a:r>
            <a:br>
              <a:rPr lang="en-US" altLang="en-US" dirty="0">
                <a:solidFill>
                  <a:srgbClr val="C00000"/>
                </a:solidFill>
              </a:rPr>
            </a:br>
            <a:r>
              <a:rPr lang="en-US" altLang="en-US" b="1" dirty="0">
                <a:solidFill>
                  <a:srgbClr val="C00000"/>
                </a:solidFill>
              </a:rPr>
              <a:t>“called out assembly” </a:t>
            </a:r>
            <a:br>
              <a:rPr lang="en-US" altLang="en-US" dirty="0">
                <a:solidFill>
                  <a:srgbClr val="C00000"/>
                </a:solidFill>
              </a:rPr>
            </a:br>
            <a:r>
              <a:rPr lang="en-US" altLang="en-US" dirty="0">
                <a:solidFill>
                  <a:srgbClr val="C00000"/>
                </a:solidFill>
              </a:rPr>
              <a:t>or </a:t>
            </a:r>
            <a:r>
              <a:rPr lang="en-US" altLang="en-US" b="1" dirty="0">
                <a:solidFill>
                  <a:srgbClr val="C00000"/>
                </a:solidFill>
              </a:rPr>
              <a:t>“congregation”. </a:t>
            </a:r>
            <a:endParaRPr lang="en-US" altLang="en-US" dirty="0"/>
          </a:p>
        </p:txBody>
      </p:sp>
      <p:sp>
        <p:nvSpPr>
          <p:cNvPr id="316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9A19FDA-E95D-415E-A60C-394A6228A1F3}" type="slidenum">
              <a:rPr lang="en-US" altLang="en-US" smtClean="0">
                <a:latin typeface="Arial" charset="0"/>
              </a:rPr>
              <a:pPr eaLnBrk="1" hangingPunct="1">
                <a:spcBef>
                  <a:spcPct val="0"/>
                </a:spcBef>
              </a:pPr>
              <a:t>153</a:t>
            </a:fld>
            <a:endParaRPr lang="en-US" alt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solidFill>
                  <a:srgbClr val="C00000"/>
                </a:solidFill>
              </a:rPr>
              <a:t>If the church is a “called out company” or a</a:t>
            </a:r>
            <a:br>
              <a:rPr lang="en-US" altLang="en-US">
                <a:solidFill>
                  <a:srgbClr val="C00000"/>
                </a:solidFill>
              </a:rPr>
            </a:br>
            <a:r>
              <a:rPr lang="en-US" altLang="en-US" b="1">
                <a:solidFill>
                  <a:srgbClr val="C00000"/>
                </a:solidFill>
              </a:rPr>
              <a:t>“called out assembly” </a:t>
            </a:r>
            <a:r>
              <a:rPr lang="en-US" altLang="en-US">
                <a:solidFill>
                  <a:srgbClr val="C00000"/>
                </a:solidFill>
              </a:rPr>
              <a:t>or </a:t>
            </a:r>
            <a:r>
              <a:rPr lang="en-US" altLang="en-US" b="1">
                <a:solidFill>
                  <a:srgbClr val="C00000"/>
                </a:solidFill>
              </a:rPr>
              <a:t>“congregation” then the word “Church” in itself does not tell us anything. It can mean just about anything and nowadays it does mean just about anything. </a:t>
            </a:r>
          </a:p>
          <a:p>
            <a:pPr eaLnBrk="1" hangingPunct="1">
              <a:spcBef>
                <a:spcPct val="0"/>
              </a:spcBef>
            </a:pPr>
            <a:endParaRPr lang="en-US" altLang="en-US" b="1">
              <a:solidFill>
                <a:srgbClr val="C00000"/>
              </a:solidFill>
            </a:endParaRPr>
          </a:p>
          <a:p>
            <a:pPr eaLnBrk="1" hangingPunct="1">
              <a:spcBef>
                <a:spcPct val="0"/>
              </a:spcBef>
            </a:pPr>
            <a:r>
              <a:rPr lang="en-US" altLang="en-US" b="1">
                <a:solidFill>
                  <a:srgbClr val="C00000"/>
                </a:solidFill>
              </a:rPr>
              <a:t>The real question we then need to ask is this.</a:t>
            </a:r>
          </a:p>
          <a:p>
            <a:pPr eaLnBrk="1" hangingPunct="1">
              <a:spcBef>
                <a:spcPct val="0"/>
              </a:spcBef>
            </a:pPr>
            <a:r>
              <a:rPr lang="en-US" altLang="en-US" b="1">
                <a:solidFill>
                  <a:srgbClr val="C00000"/>
                </a:solidFill>
              </a:rPr>
              <a:t>If the Church is a “called out assembly” WHO is it that is “calling out” </a:t>
            </a:r>
          </a:p>
          <a:p>
            <a:pPr eaLnBrk="1" hangingPunct="1">
              <a:spcBef>
                <a:spcPct val="0"/>
              </a:spcBef>
            </a:pPr>
            <a:r>
              <a:rPr lang="en-US" altLang="en-US" b="1">
                <a:solidFill>
                  <a:srgbClr val="C00000"/>
                </a:solidFill>
              </a:rPr>
              <a:t>the called out this Congregation</a:t>
            </a:r>
            <a:endParaRPr lang="en-US" altLang="en-US"/>
          </a:p>
        </p:txBody>
      </p:sp>
      <p:sp>
        <p:nvSpPr>
          <p:cNvPr id="317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30F85BB-CF14-4D03-8BC8-5225AC3A3ED2}" type="slidenum">
              <a:rPr lang="en-US" altLang="en-US" smtClean="0">
                <a:latin typeface="Arial" charset="0"/>
              </a:rPr>
              <a:pPr eaLnBrk="1" hangingPunct="1">
                <a:spcBef>
                  <a:spcPct val="0"/>
                </a:spcBef>
              </a:pPr>
              <a:t>158</a:t>
            </a:fld>
            <a:endParaRPr lang="en-US" alt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20000"/>
          </a:bodyPr>
          <a:lstStyle/>
          <a:p>
            <a:pPr>
              <a:defRPr/>
            </a:pPr>
            <a:r>
              <a:rPr lang="en-US" dirty="0">
                <a:solidFill>
                  <a:srgbClr val="C00000"/>
                </a:solidFill>
              </a:rPr>
              <a:t>Greetings and welcome. My name is </a:t>
            </a:r>
            <a:r>
              <a:rPr lang="en-US">
                <a:solidFill>
                  <a:srgbClr val="C00000"/>
                </a:solidFill>
              </a:rPr>
              <a:t>Gavin Finley </a:t>
            </a:r>
            <a:r>
              <a:rPr lang="en-US" dirty="0">
                <a:solidFill>
                  <a:srgbClr val="C00000"/>
                </a:solidFill>
              </a:rPr>
              <a:t>and in this video we shall be considering the rather daunting, multi-facetted problematical matter of Israel and the Church.</a:t>
            </a:r>
          </a:p>
          <a:p>
            <a:pPr>
              <a:defRPr/>
            </a:pPr>
            <a:endParaRPr lang="en-US" dirty="0">
              <a:solidFill>
                <a:srgbClr val="C00000"/>
              </a:solidFill>
            </a:endParaRPr>
          </a:p>
          <a:p>
            <a:pPr>
              <a:defRPr/>
            </a:pPr>
            <a:r>
              <a:rPr lang="en-US" dirty="0">
                <a:solidFill>
                  <a:srgbClr val="C00000"/>
                </a:solidFill>
              </a:rPr>
              <a:t>There are two groups of people who have a good claim to be the “called out ones”, the </a:t>
            </a:r>
            <a:r>
              <a:rPr lang="en-US" dirty="0" err="1">
                <a:solidFill>
                  <a:srgbClr val="C00000"/>
                </a:solidFill>
              </a:rPr>
              <a:t>ekklesia</a:t>
            </a:r>
            <a:r>
              <a:rPr lang="en-US" dirty="0">
                <a:solidFill>
                  <a:srgbClr val="C00000"/>
                </a:solidFill>
              </a:rPr>
              <a:t>,</a:t>
            </a:r>
          </a:p>
          <a:p>
            <a:pPr>
              <a:defRPr/>
            </a:pPr>
            <a:r>
              <a:rPr lang="en-US" dirty="0">
                <a:solidFill>
                  <a:srgbClr val="C00000"/>
                </a:solidFill>
              </a:rPr>
              <a:t>the Chosen People, the Elect.</a:t>
            </a:r>
          </a:p>
          <a:p>
            <a:pPr>
              <a:defRPr/>
            </a:pPr>
            <a:endParaRPr lang="en-US" dirty="0">
              <a:solidFill>
                <a:srgbClr val="C00000"/>
              </a:solidFill>
            </a:endParaRPr>
          </a:p>
          <a:p>
            <a:pPr>
              <a:defRPr/>
            </a:pPr>
            <a:r>
              <a:rPr lang="en-US" dirty="0">
                <a:solidFill>
                  <a:srgbClr val="C00000"/>
                </a:solidFill>
              </a:rPr>
              <a:t>We see our Jewish brethren in one box.</a:t>
            </a:r>
          </a:p>
          <a:p>
            <a:pPr>
              <a:defRPr/>
            </a:pPr>
            <a:r>
              <a:rPr lang="en-US" dirty="0">
                <a:solidFill>
                  <a:srgbClr val="C00000"/>
                </a:solidFill>
              </a:rPr>
              <a:t>And we see Christians in the other box.</a:t>
            </a:r>
          </a:p>
          <a:p>
            <a:pPr>
              <a:defRPr/>
            </a:pPr>
            <a:r>
              <a:rPr lang="en-US" dirty="0">
                <a:solidFill>
                  <a:srgbClr val="C00000"/>
                </a:solidFill>
              </a:rPr>
              <a:t>Both worship the same God, the God of Israel. </a:t>
            </a:r>
          </a:p>
          <a:p>
            <a:pPr>
              <a:defRPr/>
            </a:pPr>
            <a:r>
              <a:rPr lang="en-US" dirty="0">
                <a:solidFill>
                  <a:srgbClr val="C00000"/>
                </a:solidFill>
              </a:rPr>
              <a:t>Each company thinks that their party has it all.</a:t>
            </a:r>
          </a:p>
          <a:p>
            <a:pPr>
              <a:defRPr/>
            </a:pPr>
            <a:r>
              <a:rPr lang="en-US" dirty="0">
                <a:solidFill>
                  <a:srgbClr val="C00000"/>
                </a:solidFill>
              </a:rPr>
              <a:t>Each company thinks  that they don’t need the other.</a:t>
            </a:r>
          </a:p>
          <a:p>
            <a:pPr>
              <a:defRPr/>
            </a:pPr>
            <a:endParaRPr lang="en-US" dirty="0">
              <a:solidFill>
                <a:srgbClr val="C00000"/>
              </a:solidFill>
            </a:endParaRPr>
          </a:p>
          <a:p>
            <a:pPr>
              <a:defRPr/>
            </a:pPr>
            <a:r>
              <a:rPr lang="en-US" dirty="0">
                <a:solidFill>
                  <a:srgbClr val="C00000"/>
                </a:solidFill>
              </a:rPr>
              <a:t>One party vexes or troubles the other.</a:t>
            </a:r>
          </a:p>
          <a:p>
            <a:pPr>
              <a:defRPr/>
            </a:pPr>
            <a:r>
              <a:rPr lang="en-US" dirty="0">
                <a:solidFill>
                  <a:srgbClr val="C00000"/>
                </a:solidFill>
              </a:rPr>
              <a:t>And the other party gets jealous and persecutes the other.</a:t>
            </a:r>
          </a:p>
          <a:p>
            <a:pPr>
              <a:defRPr/>
            </a:pPr>
            <a:r>
              <a:rPr lang="en-US" dirty="0">
                <a:solidFill>
                  <a:srgbClr val="C00000"/>
                </a:solidFill>
              </a:rPr>
              <a:t>Clearly these behaviors are not pleasing to the God of Israel.</a:t>
            </a:r>
          </a:p>
          <a:p>
            <a:pPr>
              <a:defRPr/>
            </a:pPr>
            <a:endParaRPr lang="en-US" dirty="0">
              <a:solidFill>
                <a:srgbClr val="C00000"/>
              </a:solidFill>
            </a:endParaRPr>
          </a:p>
          <a:p>
            <a:pPr>
              <a:defRPr/>
            </a:pPr>
            <a:r>
              <a:rPr lang="en-US" dirty="0">
                <a:solidFill>
                  <a:srgbClr val="C00000"/>
                </a:solidFill>
              </a:rPr>
              <a:t>Of course we are jumping ahead of our discussion here.</a:t>
            </a:r>
          </a:p>
          <a:p>
            <a:pPr>
              <a:defRPr/>
            </a:pPr>
            <a:r>
              <a:rPr lang="en-US" dirty="0">
                <a:solidFill>
                  <a:srgbClr val="C00000"/>
                </a:solidFill>
              </a:rPr>
              <a:t>But if there is some good news then we should be appraised of it.</a:t>
            </a:r>
          </a:p>
          <a:p>
            <a:pPr>
              <a:defRPr/>
            </a:pPr>
            <a:r>
              <a:rPr lang="en-US" dirty="0">
                <a:solidFill>
                  <a:srgbClr val="C00000"/>
                </a:solidFill>
              </a:rPr>
              <a:t>If God has promised something good should we not know about it?</a:t>
            </a:r>
          </a:p>
          <a:p>
            <a:pPr>
              <a:defRPr/>
            </a:pPr>
            <a:r>
              <a:rPr lang="en-US" dirty="0">
                <a:solidFill>
                  <a:srgbClr val="C00000"/>
                </a:solidFill>
              </a:rPr>
              <a:t>Because the prophet Isaiah in Isaiah 11:13 says that there will come a time when this strife will cease.</a:t>
            </a:r>
          </a:p>
          <a:p>
            <a:pPr>
              <a:defRPr/>
            </a:pPr>
            <a:endParaRPr lang="en-US" dirty="0">
              <a:solidFill>
                <a:srgbClr val="C00000"/>
              </a:solidFill>
            </a:endParaRPr>
          </a:p>
          <a:p>
            <a:pPr>
              <a:defRPr/>
            </a:pPr>
            <a:r>
              <a:rPr lang="en-US" dirty="0">
                <a:solidFill>
                  <a:srgbClr val="C00000"/>
                </a:solidFill>
              </a:rPr>
              <a:t>So why do they continue to feud and squabble? </a:t>
            </a:r>
          </a:p>
          <a:p>
            <a:pPr>
              <a:defRPr/>
            </a:pPr>
            <a:r>
              <a:rPr lang="en-US" dirty="0">
                <a:solidFill>
                  <a:srgbClr val="C00000"/>
                </a:solidFill>
              </a:rPr>
              <a:t>Why hasn’t each party repented of their wrongs and found Grace and Shalom with Messiah?</a:t>
            </a:r>
          </a:p>
          <a:p>
            <a:pPr>
              <a:defRPr/>
            </a:pPr>
            <a:r>
              <a:rPr lang="en-US" dirty="0">
                <a:solidFill>
                  <a:srgbClr val="C00000"/>
                </a:solidFill>
              </a:rPr>
              <a:t>When will they be reconciled with their brethren in Grace and Peace?</a:t>
            </a:r>
          </a:p>
          <a:p>
            <a:pPr>
              <a:defRPr/>
            </a:pPr>
            <a:r>
              <a:rPr lang="en-US" dirty="0">
                <a:solidFill>
                  <a:srgbClr val="C00000"/>
                </a:solidFill>
              </a:rPr>
              <a:t>And when will holy history see Israel as a Nation and Israel as a Congregation, restored in the Peace of Jerusalem?</a:t>
            </a:r>
          </a:p>
          <a:p>
            <a:pPr>
              <a:defRPr/>
            </a:pPr>
            <a:endParaRPr lang="en-US" dirty="0">
              <a:solidFill>
                <a:srgbClr val="C00000"/>
              </a:solidFill>
            </a:endParaRPr>
          </a:p>
          <a:p>
            <a:pPr>
              <a:defRPr/>
            </a:pPr>
            <a:r>
              <a:rPr lang="en-US" dirty="0">
                <a:solidFill>
                  <a:srgbClr val="C00000"/>
                </a:solidFill>
              </a:rPr>
              <a:t>Well, we are going to find out.</a:t>
            </a:r>
          </a:p>
          <a:p>
            <a:pPr>
              <a:defRPr/>
            </a:pPr>
            <a:endParaRPr lang="en-US" dirty="0">
              <a:solidFill>
                <a:srgbClr val="C00000"/>
              </a:solidFill>
            </a:endParaRPr>
          </a:p>
          <a:p>
            <a:pPr>
              <a:defRPr/>
            </a:pPr>
            <a:endParaRPr lang="en-US" dirty="0">
              <a:solidFill>
                <a:srgbClr val="C00000"/>
              </a:solidFill>
            </a:endParaRPr>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713F6B3-CFB2-48FC-8761-AB74E4E5D147}" type="slidenum">
              <a:rPr lang="en-US" altLang="en-US" smtClean="0">
                <a:latin typeface="Arial" charset="0"/>
              </a:rPr>
              <a:pPr eaLnBrk="1" hangingPunct="1">
                <a:spcBef>
                  <a:spcPct val="0"/>
                </a:spcBef>
              </a:pPr>
              <a:t>161</a:t>
            </a:fld>
            <a:endParaRPr lang="en-US" alt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Moses and the Apostle Peter did not prophesy of a royal nation Israel and a holy priesthood church.</a:t>
            </a:r>
            <a:endParaRPr lang="en-US" altLang="en-US">
              <a:solidFill>
                <a:srgbClr val="C00000"/>
              </a:solidFill>
            </a:endParaRPr>
          </a:p>
          <a:p>
            <a:endParaRPr lang="en-US" altLang="en-US">
              <a:solidFill>
                <a:srgbClr val="C00000"/>
              </a:solidFill>
            </a:endParaRPr>
          </a:p>
          <a:p>
            <a:r>
              <a:rPr lang="en-US" altLang="en-US">
                <a:solidFill>
                  <a:srgbClr val="C00000"/>
                </a:solidFill>
              </a:rPr>
              <a:t>Do we see any Biblical mention of </a:t>
            </a:r>
          </a:p>
          <a:p>
            <a:r>
              <a:rPr lang="en-US" altLang="en-US">
                <a:solidFill>
                  <a:srgbClr val="C00000"/>
                </a:solidFill>
              </a:rPr>
              <a:t>A. A royal nation of RIGHTEOUS RULE AND LAW? (lets say the Jews?) and</a:t>
            </a:r>
          </a:p>
          <a:p>
            <a:r>
              <a:rPr lang="en-US" altLang="en-US">
                <a:solidFill>
                  <a:srgbClr val="C00000"/>
                </a:solidFill>
              </a:rPr>
              <a:t>B. A holy priesthood of GRACE AND MERCY? (let’s say the Church)?</a:t>
            </a:r>
          </a:p>
          <a:p>
            <a:endParaRPr lang="en-US" altLang="en-US">
              <a:solidFill>
                <a:srgbClr val="C00000"/>
              </a:solidFill>
            </a:endParaRPr>
          </a:p>
          <a:p>
            <a:r>
              <a:rPr lang="en-US" altLang="en-US">
                <a:solidFill>
                  <a:srgbClr val="C00000"/>
                </a:solidFill>
              </a:rPr>
              <a:t>No we do not.</a:t>
            </a:r>
          </a:p>
          <a:p>
            <a:endParaRPr lang="en-US" altLang="en-US">
              <a:solidFill>
                <a:srgbClr val="C00000"/>
              </a:solidFill>
            </a:endParaRPr>
          </a:p>
          <a:p>
            <a:r>
              <a:rPr lang="en-US" altLang="en-US">
                <a:solidFill>
                  <a:srgbClr val="C00000"/>
                </a:solidFill>
              </a:rPr>
              <a:t>But after Augustine and Origen applied a Hellenized compartmentalizing pigeon-holing mindset</a:t>
            </a:r>
          </a:p>
          <a:p>
            <a:r>
              <a:rPr lang="en-US" altLang="en-US">
                <a:solidFill>
                  <a:srgbClr val="C00000"/>
                </a:solidFill>
              </a:rPr>
              <a:t>to the Church-Israel problem this was what they came up with.</a:t>
            </a:r>
          </a:p>
          <a:p>
            <a:r>
              <a:rPr lang="en-US" altLang="en-US">
                <a:solidFill>
                  <a:srgbClr val="C00000"/>
                </a:solidFill>
              </a:rPr>
              <a:t>It is a non.Biblical humanistic man-centered man-reasoned solution to the problem.</a:t>
            </a:r>
          </a:p>
          <a:p>
            <a:endParaRPr lang="en-US" altLang="en-US">
              <a:solidFill>
                <a:srgbClr val="C00000"/>
              </a:solidFill>
            </a:endParaRPr>
          </a:p>
          <a:p>
            <a:endParaRPr lang="en-US" altLang="en-US">
              <a:solidFill>
                <a:srgbClr val="C00000"/>
              </a:solidFill>
            </a:endParaRPr>
          </a:p>
        </p:txBody>
      </p:sp>
      <p:sp>
        <p:nvSpPr>
          <p:cNvPr id="220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74C4D21-E18A-4B9E-936B-ABE412D29179}" type="slidenum">
              <a:rPr lang="en-US" altLang="en-US" smtClean="0">
                <a:latin typeface="Arial" charset="0"/>
              </a:rPr>
              <a:pPr eaLnBrk="1" hangingPunct="1">
                <a:spcBef>
                  <a:spcPct val="0"/>
                </a:spcBef>
              </a:pPr>
              <a:t>209</a:t>
            </a:fld>
            <a:endParaRPr lang="en-US" altLang="en-US">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solidFill>
                  <a:srgbClr val="C00000"/>
                </a:solidFill>
              </a:rPr>
              <a:t>Instead, what do we see?</a:t>
            </a:r>
          </a:p>
          <a:p>
            <a:endParaRPr lang="en-US" altLang="en-US">
              <a:solidFill>
                <a:srgbClr val="C00000"/>
              </a:solidFill>
            </a:endParaRPr>
          </a:p>
          <a:p>
            <a:r>
              <a:rPr lang="en-US" altLang="en-US">
                <a:solidFill>
                  <a:srgbClr val="C00000"/>
                </a:solidFill>
              </a:rPr>
              <a:t>Moses in Exodus 19:6  and the Apostle Peter and 1Peter 2:9 both spoke of the very same thing.</a:t>
            </a:r>
          </a:p>
          <a:p>
            <a:r>
              <a:rPr lang="en-US" altLang="en-US">
                <a:solidFill>
                  <a:srgbClr val="C00000"/>
                </a:solidFill>
              </a:rPr>
              <a:t>They spoke of a cross-linked royal priesthood, (or kingdom of Priests),  and a holy nation.</a:t>
            </a:r>
          </a:p>
        </p:txBody>
      </p:sp>
      <p:sp>
        <p:nvSpPr>
          <p:cNvPr id="222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73198D4-D974-4350-831B-1822511F8D70}" type="slidenum">
              <a:rPr lang="en-US" altLang="en-US" smtClean="0">
                <a:latin typeface="Arial" charset="0"/>
              </a:rPr>
              <a:pPr eaLnBrk="1" hangingPunct="1">
                <a:spcBef>
                  <a:spcPct val="0"/>
                </a:spcBef>
              </a:pPr>
              <a:t>210</a:t>
            </a:fld>
            <a:endParaRPr lang="en-US" altLang="en-US">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solidFill>
                  <a:srgbClr val="C00000"/>
                </a:solidFill>
              </a:rPr>
              <a:t>What the Holy Spirit is spelling our for us is a crosslinking union of the nation and the priesthood.</a:t>
            </a:r>
          </a:p>
          <a:p>
            <a:r>
              <a:rPr lang="en-US" altLang="en-US">
                <a:solidFill>
                  <a:srgbClr val="C00000"/>
                </a:solidFill>
              </a:rPr>
              <a:t>We see the national virtue of royalty applied to the priesthood.</a:t>
            </a:r>
          </a:p>
          <a:p>
            <a:r>
              <a:rPr lang="en-US" altLang="en-US">
                <a:solidFill>
                  <a:srgbClr val="C00000"/>
                </a:solidFill>
              </a:rPr>
              <a:t>And we see the priestly virtue of holiness applied to the nation. </a:t>
            </a:r>
          </a:p>
          <a:p>
            <a:endParaRPr lang="en-US" altLang="en-US">
              <a:solidFill>
                <a:srgbClr val="C00000"/>
              </a:solidFill>
            </a:endParaRPr>
          </a:p>
          <a:p>
            <a:r>
              <a:rPr lang="en-US" altLang="en-US">
                <a:solidFill>
                  <a:srgbClr val="C00000"/>
                </a:solidFill>
              </a:rPr>
              <a:t>This is very very wonderful.</a:t>
            </a:r>
          </a:p>
          <a:p>
            <a:r>
              <a:rPr lang="en-US" altLang="en-US">
                <a:solidFill>
                  <a:srgbClr val="C00000"/>
                </a:solidFill>
              </a:rPr>
              <a:t>There is no chance of a dichotomy here at all.</a:t>
            </a:r>
          </a:p>
          <a:p>
            <a:r>
              <a:rPr lang="en-US" altLang="en-US">
                <a:solidFill>
                  <a:srgbClr val="C00000"/>
                </a:solidFill>
              </a:rPr>
              <a:t>And no more two kingdoms and two feuding parties.</a:t>
            </a:r>
          </a:p>
          <a:p>
            <a:r>
              <a:rPr lang="en-US" altLang="en-US">
                <a:solidFill>
                  <a:srgbClr val="C00000"/>
                </a:solidFill>
              </a:rPr>
              <a:t>YHVH-God is going to draw His elect from both.</a:t>
            </a:r>
          </a:p>
          <a:p>
            <a:r>
              <a:rPr lang="en-US" altLang="en-US">
                <a:solidFill>
                  <a:srgbClr val="C00000"/>
                </a:solidFill>
              </a:rPr>
              <a:t>Then he is going to wrap us all together as one remnant Elect.</a:t>
            </a:r>
          </a:p>
          <a:p>
            <a:r>
              <a:rPr lang="en-US" altLang="en-US">
                <a:solidFill>
                  <a:srgbClr val="C00000"/>
                </a:solidFill>
              </a:rPr>
              <a:t>We shall be a royal priesthood and holy nation just as Moses and the apostle Peter said.</a:t>
            </a:r>
          </a:p>
          <a:p>
            <a:endParaRPr lang="en-US" altLang="en-US">
              <a:solidFill>
                <a:srgbClr val="C00000"/>
              </a:solidFill>
            </a:endParaRPr>
          </a:p>
          <a:p>
            <a:r>
              <a:rPr lang="en-US" altLang="en-US">
                <a:solidFill>
                  <a:srgbClr val="C00000"/>
                </a:solidFill>
              </a:rPr>
              <a:t>We’ve arrived home at last!</a:t>
            </a:r>
          </a:p>
        </p:txBody>
      </p:sp>
      <p:sp>
        <p:nvSpPr>
          <p:cNvPr id="272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0647E74-3638-4932-A0A9-9FD159E27A8C}" type="slidenum">
              <a:rPr lang="en-US" altLang="en-US" smtClean="0">
                <a:latin typeface="Arial" charset="0"/>
              </a:rPr>
              <a:pPr eaLnBrk="1" hangingPunct="1">
                <a:spcBef>
                  <a:spcPct val="0"/>
                </a:spcBef>
              </a:pPr>
              <a:t>215</a:t>
            </a:fld>
            <a:endParaRPr lang="en-US" altLang="en-US">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a:p>
            <a:endParaRPr lang="en-US" altLang="en-US"/>
          </a:p>
          <a:p>
            <a:endParaRPr lang="en-US" altLang="en-US"/>
          </a:p>
        </p:txBody>
      </p:sp>
      <p:sp>
        <p:nvSpPr>
          <p:cNvPr id="277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952AE11-60FD-420D-AFFC-E7DD534C436B}" type="slidenum">
              <a:rPr lang="en-US" altLang="en-US" smtClean="0">
                <a:latin typeface="Arial" charset="0"/>
              </a:rPr>
              <a:pPr eaLnBrk="1" hangingPunct="1">
                <a:spcBef>
                  <a:spcPct val="0"/>
                </a:spcBef>
              </a:pPr>
              <a:t>240</a:t>
            </a:fld>
            <a:endParaRPr lang="en-US" altLang="en-US">
              <a:latin typeface="Arial" charset="0"/>
            </a:endParaRPr>
          </a:p>
        </p:txBody>
      </p:sp>
    </p:spTree>
    <p:extLst>
      <p:ext uri="{BB962C8B-B14F-4D97-AF65-F5344CB8AC3E}">
        <p14:creationId xmlns:p14="http://schemas.microsoft.com/office/powerpoint/2010/main" val="3391787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r>
              <a:rPr lang="en-US" dirty="0"/>
              <a:t>This is Mr. </a:t>
            </a:r>
            <a:r>
              <a:rPr lang="en-US" dirty="0" err="1"/>
              <a:t>Yair</a:t>
            </a:r>
            <a:r>
              <a:rPr lang="en-US" dirty="0"/>
              <a:t> </a:t>
            </a:r>
            <a:r>
              <a:rPr lang="en-US" dirty="0" err="1"/>
              <a:t>Davidiy</a:t>
            </a:r>
            <a:r>
              <a:rPr lang="en-US" dirty="0"/>
              <a:t>, a noted Orthodox Jewish scholar, researcher and author of several books on the subject of the lost ten tribes of Israel. His website is BRITAM.ORG</a:t>
            </a:r>
          </a:p>
          <a:p>
            <a:pPr>
              <a:defRPr/>
            </a:pPr>
            <a:r>
              <a:rPr lang="en-US" dirty="0" err="1"/>
              <a:t>Yair</a:t>
            </a:r>
            <a:r>
              <a:rPr lang="en-US" dirty="0"/>
              <a:t> has produced conclusive proof that the lost ten tribes of Israel  migrated west and gathered in their tribal groups to form the nations of Western Europe, the British Isles, and America.</a:t>
            </a:r>
          </a:p>
          <a:p>
            <a:pPr>
              <a:defRPr/>
            </a:pPr>
            <a:endParaRPr lang="en-US" dirty="0"/>
          </a:p>
          <a:p>
            <a:pPr>
              <a:defRPr/>
            </a:pPr>
            <a:r>
              <a:rPr lang="en-US" dirty="0"/>
              <a:t>Sad to say the tendency by Churchmen, historians, anthropologists, and even by the History Channel is to minimize or belittle the story or produce some pipsqueak substitute story to keep people who might be interested amused or bored. It is amazing. People are interested in looking for remnants of the lost ten tribes in the most obscure tribal groups. </a:t>
            </a:r>
          </a:p>
          <a:p>
            <a:pPr>
              <a:defRPr/>
            </a:pPr>
            <a:endParaRPr lang="en-US" dirty="0"/>
          </a:p>
          <a:p>
            <a:pPr>
              <a:defRPr/>
            </a:pPr>
            <a:r>
              <a:rPr lang="en-US" dirty="0"/>
              <a:t>I had the privilege of interviewing </a:t>
            </a:r>
            <a:r>
              <a:rPr lang="en-US" dirty="0" err="1"/>
              <a:t>Yair</a:t>
            </a:r>
            <a:r>
              <a:rPr lang="en-US" dirty="0"/>
              <a:t> during </a:t>
            </a:r>
            <a:r>
              <a:rPr lang="en-US" dirty="0" err="1"/>
              <a:t>Succot</a:t>
            </a:r>
            <a:r>
              <a:rPr lang="en-US" dirty="0"/>
              <a:t> in the fall of 2007. The interview is in several parts and is up on YouTube and GodTube.com</a:t>
            </a:r>
          </a:p>
          <a:p>
            <a:pPr>
              <a:defRPr/>
            </a:pPr>
            <a:r>
              <a:rPr lang="en-US" dirty="0"/>
              <a:t>Just go to YouTube and put </a:t>
            </a:r>
            <a:r>
              <a:rPr lang="en-US" dirty="0" err="1"/>
              <a:t>Yair’s</a:t>
            </a:r>
            <a:r>
              <a:rPr lang="en-US" dirty="0"/>
              <a:t> name in the search box and you will come to the interviews.</a:t>
            </a:r>
          </a:p>
        </p:txBody>
      </p:sp>
      <p:sp>
        <p:nvSpPr>
          <p:cNvPr id="276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8836089-526D-4344-94F9-DC1E8129CD7E}" type="slidenum">
              <a:rPr lang="en-US" altLang="en-US" smtClean="0">
                <a:latin typeface="Arial" charset="0"/>
              </a:rPr>
              <a:pPr eaLnBrk="1" hangingPunct="1">
                <a:spcBef>
                  <a:spcPct val="0"/>
                </a:spcBef>
              </a:pPr>
              <a:t>241</a:t>
            </a:fld>
            <a:endParaRPr lang="en-US" alt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00C3FE3-909A-4943-A851-B17AD056285B}"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0C3FE3-909A-4943-A851-B17AD056285B}"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0C3FE3-909A-4943-A851-B17AD056285B}"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0C3FE3-909A-4943-A851-B17AD056285B}" type="datetimeFigureOut">
              <a:rPr lang="en-US" smtClean="0"/>
              <a:pPr/>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0C3FE3-909A-4943-A851-B17AD056285B}" type="datetimeFigureOut">
              <a:rPr lang="en-US" smtClean="0"/>
              <a:pPr/>
              <a:t>2/23/2019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0C3FE3-909A-4943-A851-B17AD056285B}" type="datetimeFigureOut">
              <a:rPr lang="en-US" smtClean="0"/>
              <a:pPr/>
              <a:t>2/23/2019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C3FE3-909A-4943-A851-B17AD056285B}" type="datetimeFigureOut">
              <a:rPr lang="en-US" smtClean="0"/>
              <a:pPr/>
              <a:t>2/23/2019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0C3FE3-909A-4943-A851-B17AD056285B}" type="datetimeFigureOut">
              <a:rPr lang="en-US" smtClean="0"/>
              <a:pPr/>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0C3FE3-909A-4943-A851-B17AD056285B}" type="datetimeFigureOut">
              <a:rPr lang="en-US" smtClean="0"/>
              <a:pPr/>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0C3FE3-909A-4943-A851-B17AD056285B}"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2"/>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274642"/>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0C3FE3-909A-4943-A851-B17AD056285B}"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C381E-C245-4166-A54A-9D30399B5C6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0C3FE3-909A-4943-A851-B17AD056285B}" type="datetimeFigureOut">
              <a:rPr lang="en-US" smtClean="0"/>
              <a:pPr/>
              <a:t>2/23/2019</a:t>
            </a:fld>
            <a:endParaRPr lang="en-US"/>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C381E-C245-4166-A54A-9D30399B5C6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9.jpeg"/></Relationships>
</file>

<file path=ppt/slides/_rels/slide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0.jpeg"/></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35.jpeg"/><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0.jpeg"/></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7.png"/></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0.jpeg"/></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png"/></Relationships>
</file>

<file path=ppt/slides/_rels/slide9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gi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2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89.gif"/><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14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16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17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11.gif"/><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gif"/><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120.gif"/><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124.gif"/><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20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135.gif"/><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image" Target="../media/image135.gif"/><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381000" y="381000"/>
            <a:ext cx="11430000" cy="6096000"/>
          </a:xfrm>
          <a:solidFill>
            <a:schemeClr val="tx2">
              <a:lumMod val="50000"/>
            </a:schemeClr>
          </a:solidFill>
        </p:spPr>
        <p:txBody>
          <a:bodyPr>
            <a:normAutofit/>
          </a:bodyPr>
          <a:lstStyle/>
          <a:p>
            <a:pPr>
              <a:defRPr/>
            </a:pPr>
            <a:r>
              <a:rPr lang="en-US" altLang="en-US" sz="7200" b="1" dirty="0">
                <a:solidFill>
                  <a:srgbClr val="FFC000"/>
                </a:solidFill>
              </a:rPr>
              <a:t>THE COMMONWEALTH OF </a:t>
            </a:r>
            <a:br>
              <a:rPr lang="en-US" altLang="en-US" sz="7200" b="1" dirty="0">
                <a:solidFill>
                  <a:srgbClr val="FFC000"/>
                </a:solidFill>
              </a:rPr>
            </a:br>
            <a:r>
              <a:rPr lang="en-US" altLang="en-US" sz="7200" b="1" dirty="0">
                <a:solidFill>
                  <a:srgbClr val="FFC000"/>
                </a:solidFill>
              </a:rPr>
              <a:t>ISRAEL IS ESTABLISHED IN </a:t>
            </a:r>
            <a:br>
              <a:rPr lang="en-US" altLang="en-US" sz="7200" b="1" dirty="0">
                <a:solidFill>
                  <a:srgbClr val="FFC000"/>
                </a:solidFill>
              </a:rPr>
            </a:br>
            <a:r>
              <a:rPr lang="en-US" altLang="en-US" sz="7200" b="1" dirty="0">
                <a:solidFill>
                  <a:srgbClr val="FFC000"/>
                </a:solidFill>
              </a:rPr>
              <a:t>THE BLOOD OF MESSIAH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A8C827-9783-4B2A-94BA-D22092124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2" name="TextBox 1">
            <a:extLst>
              <a:ext uri="{FF2B5EF4-FFF2-40B4-BE49-F238E27FC236}">
                <a16:creationId xmlns:a16="http://schemas.microsoft.com/office/drawing/2014/main" id="{BD770FE5-F603-48B9-9F92-8B2A1EBEBB5B}"/>
              </a:ext>
            </a:extLst>
          </p:cNvPr>
          <p:cNvSpPr txBox="1"/>
          <p:nvPr/>
        </p:nvSpPr>
        <p:spPr>
          <a:xfrm>
            <a:off x="7010400" y="6485833"/>
            <a:ext cx="4749698" cy="369332"/>
          </a:xfrm>
          <a:prstGeom prst="rect">
            <a:avLst/>
          </a:prstGeom>
          <a:noFill/>
        </p:spPr>
        <p:txBody>
          <a:bodyPr wrap="none" rtlCol="0">
            <a:spAutoFit/>
          </a:bodyPr>
          <a:lstStyle/>
          <a:p>
            <a:r>
              <a:rPr lang="en-US" dirty="0"/>
              <a:t>Image: </a:t>
            </a:r>
            <a:r>
              <a:rPr lang="en-US" dirty="0" err="1"/>
              <a:t>Cervera</a:t>
            </a:r>
            <a:r>
              <a:rPr lang="en-US" dirty="0"/>
              <a:t> Sephardi Spanish Bible, ca 1100’s</a:t>
            </a:r>
          </a:p>
        </p:txBody>
      </p:sp>
    </p:spTree>
    <p:extLst>
      <p:ext uri="{BB962C8B-B14F-4D97-AF65-F5344CB8AC3E}">
        <p14:creationId xmlns:p14="http://schemas.microsoft.com/office/powerpoint/2010/main" val="3836508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2654246"/>
      </p:ext>
    </p:extLst>
  </p:cSld>
  <p:clrMapOvr>
    <a:masterClrMapping/>
  </p:clrMapOvr>
  <mc:AlternateContent xmlns:mc="http://schemas.openxmlformats.org/markup-compatibility/2006" xmlns:p14="http://schemas.microsoft.com/office/powerpoint/2010/main">
    <mc:Choice Requires="p14">
      <p:transition spd="slow" p14:dur="2000" advTm="1641"/>
    </mc:Choice>
    <mc:Fallback xmlns="">
      <p:transition spd="slow" advTm="164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02 IMAGES for PowerPoint\logo-gi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168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D:\02 IMAGES for PowerPoint\YouTube-chann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975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D4EC5C-B01E-44DA-B7F4-B6DED0D6D8D9}"/>
              </a:ext>
            </a:extLst>
          </p:cNvPr>
          <p:cNvSpPr txBox="1"/>
          <p:nvPr/>
        </p:nvSpPr>
        <p:spPr>
          <a:xfrm>
            <a:off x="457200" y="335845"/>
            <a:ext cx="11277600" cy="6186309"/>
          </a:xfrm>
          <a:prstGeom prst="rect">
            <a:avLst/>
          </a:prstGeom>
          <a:noFill/>
        </p:spPr>
        <p:txBody>
          <a:bodyPr wrap="square" rtlCol="0">
            <a:spAutoFit/>
          </a:bodyPr>
          <a:lstStyle/>
          <a:p>
            <a:pPr algn="ctr"/>
            <a:r>
              <a:rPr lang="en-US" sz="4400" dirty="0">
                <a:solidFill>
                  <a:srgbClr val="FFC000"/>
                </a:solidFill>
              </a:rPr>
              <a:t>Today we’ll take a look at how God will wrap </a:t>
            </a:r>
          </a:p>
          <a:p>
            <a:pPr algn="ctr"/>
            <a:r>
              <a:rPr lang="en-US" sz="4400" dirty="0">
                <a:solidFill>
                  <a:srgbClr val="FFC000"/>
                </a:solidFill>
              </a:rPr>
              <a:t>up His end-time agenda and the reconciliation, reunion, and restoration of </a:t>
            </a:r>
            <a:r>
              <a:rPr lang="en-US" sz="4400" b="1" i="1" dirty="0">
                <a:solidFill>
                  <a:srgbClr val="FFC000"/>
                </a:solidFill>
              </a:rPr>
              <a:t>ALL</a:t>
            </a:r>
            <a:r>
              <a:rPr lang="en-US" sz="4400" dirty="0">
                <a:solidFill>
                  <a:srgbClr val="FFC000"/>
                </a:solidFill>
              </a:rPr>
              <a:t> Israel, </a:t>
            </a:r>
            <a:r>
              <a:rPr lang="en-US" sz="4400" b="1" i="1" dirty="0">
                <a:solidFill>
                  <a:srgbClr val="FFC000"/>
                </a:solidFill>
              </a:rPr>
              <a:t>ALL</a:t>
            </a:r>
            <a:r>
              <a:rPr lang="en-US" sz="4400" dirty="0">
                <a:solidFill>
                  <a:srgbClr val="FFC000"/>
                </a:solidFill>
              </a:rPr>
              <a:t> His covenant people. So here is a quick question, and a teaser to start things off. Who were </a:t>
            </a:r>
          </a:p>
          <a:p>
            <a:pPr algn="ctr"/>
            <a:r>
              <a:rPr lang="en-US" sz="4400" dirty="0">
                <a:solidFill>
                  <a:srgbClr val="FFC000"/>
                </a:solidFill>
              </a:rPr>
              <a:t>the </a:t>
            </a:r>
            <a:r>
              <a:rPr lang="en-US" sz="4400" dirty="0">
                <a:solidFill>
                  <a:srgbClr val="FFFF00"/>
                </a:solidFill>
              </a:rPr>
              <a:t>two people </a:t>
            </a:r>
            <a:r>
              <a:rPr lang="en-US" sz="4400" dirty="0">
                <a:solidFill>
                  <a:srgbClr val="FFC000"/>
                </a:solidFill>
              </a:rPr>
              <a:t>who gave us </a:t>
            </a:r>
            <a:r>
              <a:rPr lang="en-US" sz="4400" b="1" i="1" dirty="0">
                <a:solidFill>
                  <a:srgbClr val="FFC000"/>
                </a:solidFill>
              </a:rPr>
              <a:t>most</a:t>
            </a:r>
            <a:r>
              <a:rPr lang="en-US" sz="4400" dirty="0">
                <a:solidFill>
                  <a:srgbClr val="FFC000"/>
                </a:solidFill>
              </a:rPr>
              <a:t> of Bible prophecy? Who in the </a:t>
            </a:r>
            <a:r>
              <a:rPr lang="en-US" sz="4400" b="1" i="1" dirty="0">
                <a:solidFill>
                  <a:srgbClr val="FFFF00"/>
                </a:solidFill>
              </a:rPr>
              <a:t>Old Testament </a:t>
            </a:r>
            <a:r>
              <a:rPr lang="en-US" sz="4400" dirty="0">
                <a:solidFill>
                  <a:srgbClr val="FFC000"/>
                </a:solidFill>
              </a:rPr>
              <a:t>gave </a:t>
            </a:r>
          </a:p>
          <a:p>
            <a:pPr algn="ctr"/>
            <a:r>
              <a:rPr lang="en-US" sz="4400" dirty="0">
                <a:solidFill>
                  <a:srgbClr val="FFC000"/>
                </a:solidFill>
              </a:rPr>
              <a:t>us the lions share of Scripture concerning </a:t>
            </a:r>
          </a:p>
          <a:p>
            <a:pPr algn="ctr"/>
            <a:r>
              <a:rPr lang="en-US" sz="4400" dirty="0">
                <a:solidFill>
                  <a:srgbClr val="FFC000"/>
                </a:solidFill>
              </a:rPr>
              <a:t>the events of the latter days? </a:t>
            </a:r>
          </a:p>
        </p:txBody>
      </p:sp>
    </p:spTree>
    <p:extLst>
      <p:ext uri="{BB962C8B-B14F-4D97-AF65-F5344CB8AC3E}">
        <p14:creationId xmlns:p14="http://schemas.microsoft.com/office/powerpoint/2010/main" val="1266586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7171" name="Picture 3" descr="D:\02 IMAGES for PowerPoint\daniel-lions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
            <a:ext cx="10972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2F68695-9099-470D-9367-47EC12F60B17}"/>
              </a:ext>
            </a:extLst>
          </p:cNvPr>
          <p:cNvSpPr txBox="1"/>
          <p:nvPr/>
        </p:nvSpPr>
        <p:spPr>
          <a:xfrm>
            <a:off x="609600" y="1524000"/>
            <a:ext cx="4104200" cy="707886"/>
          </a:xfrm>
          <a:prstGeom prst="rect">
            <a:avLst/>
          </a:prstGeom>
          <a:noFill/>
        </p:spPr>
        <p:txBody>
          <a:bodyPr wrap="none" rtlCol="0">
            <a:spAutoFit/>
          </a:bodyPr>
          <a:lstStyle/>
          <a:p>
            <a:r>
              <a:rPr lang="en-US" sz="4000" dirty="0">
                <a:solidFill>
                  <a:srgbClr val="FFC000"/>
                </a:solidFill>
              </a:rPr>
              <a:t>Daniel the prophet</a:t>
            </a:r>
          </a:p>
        </p:txBody>
      </p:sp>
    </p:spTree>
    <p:extLst>
      <p:ext uri="{BB962C8B-B14F-4D97-AF65-F5344CB8AC3E}">
        <p14:creationId xmlns:p14="http://schemas.microsoft.com/office/powerpoint/2010/main" val="131415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D4EC5C-B01E-44DA-B7F4-B6DED0D6D8D9}"/>
              </a:ext>
            </a:extLst>
          </p:cNvPr>
          <p:cNvSpPr txBox="1"/>
          <p:nvPr/>
        </p:nvSpPr>
        <p:spPr>
          <a:xfrm>
            <a:off x="1409700" y="474345"/>
            <a:ext cx="9372600" cy="5909310"/>
          </a:xfrm>
          <a:prstGeom prst="rect">
            <a:avLst/>
          </a:prstGeom>
          <a:noFill/>
        </p:spPr>
        <p:txBody>
          <a:bodyPr wrap="square" rtlCol="0">
            <a:spAutoFit/>
          </a:bodyPr>
          <a:lstStyle/>
          <a:p>
            <a:r>
              <a:rPr lang="en-US" sz="5400" dirty="0">
                <a:solidFill>
                  <a:srgbClr val="FFC000"/>
                </a:solidFill>
              </a:rPr>
              <a:t>God has an agenda for the total reconciliation of all of His Elect </a:t>
            </a:r>
          </a:p>
          <a:p>
            <a:r>
              <a:rPr lang="en-US" sz="5400" dirty="0">
                <a:solidFill>
                  <a:srgbClr val="FFC000"/>
                </a:solidFill>
              </a:rPr>
              <a:t>at the consummation of the age. </a:t>
            </a:r>
          </a:p>
          <a:p>
            <a:r>
              <a:rPr lang="en-US" sz="5400" dirty="0">
                <a:solidFill>
                  <a:srgbClr val="FFC000"/>
                </a:solidFill>
              </a:rPr>
              <a:t>Who in the </a:t>
            </a:r>
            <a:r>
              <a:rPr lang="en-US" sz="5400" i="1" u="sng" dirty="0">
                <a:solidFill>
                  <a:srgbClr val="FFFF00"/>
                </a:solidFill>
              </a:rPr>
              <a:t>New Testament</a:t>
            </a:r>
            <a:r>
              <a:rPr lang="en-US" sz="5400" b="1" i="1" dirty="0">
                <a:solidFill>
                  <a:srgbClr val="FFFF00"/>
                </a:solidFill>
              </a:rPr>
              <a:t> </a:t>
            </a:r>
            <a:r>
              <a:rPr lang="en-US" sz="5400" dirty="0">
                <a:solidFill>
                  <a:srgbClr val="FFC000"/>
                </a:solidFill>
              </a:rPr>
              <a:t>gave </a:t>
            </a:r>
          </a:p>
          <a:p>
            <a:r>
              <a:rPr lang="en-US" sz="5400" dirty="0">
                <a:solidFill>
                  <a:srgbClr val="FFC000"/>
                </a:solidFill>
              </a:rPr>
              <a:t>us most of the prophetic Biblical information to inform, explain, </a:t>
            </a:r>
          </a:p>
          <a:p>
            <a:r>
              <a:rPr lang="en-US" sz="5400" dirty="0">
                <a:solidFill>
                  <a:srgbClr val="FFC000"/>
                </a:solidFill>
              </a:rPr>
              <a:t>and equip His covenant people?</a:t>
            </a:r>
          </a:p>
        </p:txBody>
      </p:sp>
    </p:spTree>
    <p:extLst>
      <p:ext uri="{BB962C8B-B14F-4D97-AF65-F5344CB8AC3E}">
        <p14:creationId xmlns:p14="http://schemas.microsoft.com/office/powerpoint/2010/main" val="2263832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50" name="Picture 2" descr="Image result for apostle john on patmos">
            <a:extLst>
              <a:ext uri="{FF2B5EF4-FFF2-40B4-BE49-F238E27FC236}">
                <a16:creationId xmlns:a16="http://schemas.microsoft.com/office/drawing/2014/main" id="{BBBE892F-EB22-4847-B32B-9FBD195B6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EDF220C-4D6C-49E4-8FAD-A6CA442980B3}"/>
              </a:ext>
            </a:extLst>
          </p:cNvPr>
          <p:cNvSpPr txBox="1"/>
          <p:nvPr/>
        </p:nvSpPr>
        <p:spPr>
          <a:xfrm>
            <a:off x="238712" y="76200"/>
            <a:ext cx="2570575" cy="1323439"/>
          </a:xfrm>
          <a:prstGeom prst="rect">
            <a:avLst/>
          </a:prstGeom>
          <a:noFill/>
        </p:spPr>
        <p:txBody>
          <a:bodyPr wrap="none" rtlCol="0">
            <a:spAutoFit/>
          </a:bodyPr>
          <a:lstStyle/>
          <a:p>
            <a:r>
              <a:rPr lang="en-US" sz="4000" dirty="0">
                <a:solidFill>
                  <a:srgbClr val="FFC000"/>
                </a:solidFill>
              </a:rPr>
              <a:t>John </a:t>
            </a:r>
          </a:p>
          <a:p>
            <a:r>
              <a:rPr lang="en-US" sz="4000" dirty="0">
                <a:solidFill>
                  <a:srgbClr val="FFC000"/>
                </a:solidFill>
              </a:rPr>
              <a:t>the Apostle</a:t>
            </a:r>
          </a:p>
        </p:txBody>
      </p:sp>
      <p:sp>
        <p:nvSpPr>
          <p:cNvPr id="5" name="TextBox 4">
            <a:extLst>
              <a:ext uri="{FF2B5EF4-FFF2-40B4-BE49-F238E27FC236}">
                <a16:creationId xmlns:a16="http://schemas.microsoft.com/office/drawing/2014/main" id="{4D8143EF-BF7C-4A32-B2FB-BD717120D756}"/>
              </a:ext>
            </a:extLst>
          </p:cNvPr>
          <p:cNvSpPr txBox="1"/>
          <p:nvPr/>
        </p:nvSpPr>
        <p:spPr>
          <a:xfrm>
            <a:off x="6630997" y="1828800"/>
            <a:ext cx="4037003" cy="1323439"/>
          </a:xfrm>
          <a:prstGeom prst="rect">
            <a:avLst/>
          </a:prstGeom>
          <a:noFill/>
        </p:spPr>
        <p:txBody>
          <a:bodyPr wrap="none" rtlCol="0">
            <a:spAutoFit/>
          </a:bodyPr>
          <a:lstStyle/>
          <a:p>
            <a:pPr algn="ctr"/>
            <a:r>
              <a:rPr lang="en-US" sz="4000" dirty="0">
                <a:solidFill>
                  <a:srgbClr val="FFC000"/>
                </a:solidFill>
              </a:rPr>
              <a:t>Writer of the book</a:t>
            </a:r>
          </a:p>
          <a:p>
            <a:pPr algn="ctr"/>
            <a:r>
              <a:rPr lang="en-US" sz="4000" dirty="0">
                <a:solidFill>
                  <a:srgbClr val="FFC000"/>
                </a:solidFill>
              </a:rPr>
              <a:t>of Revelation</a:t>
            </a:r>
          </a:p>
        </p:txBody>
      </p:sp>
    </p:spTree>
    <p:extLst>
      <p:ext uri="{BB962C8B-B14F-4D97-AF65-F5344CB8AC3E}">
        <p14:creationId xmlns:p14="http://schemas.microsoft.com/office/powerpoint/2010/main" val="3861201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50" name="Picture 2" descr="Image result for apostle john on patmos">
            <a:extLst>
              <a:ext uri="{FF2B5EF4-FFF2-40B4-BE49-F238E27FC236}">
                <a16:creationId xmlns:a16="http://schemas.microsoft.com/office/drawing/2014/main" id="{BBBE892F-EB22-4847-B32B-9FBD195B6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05116"/>
            <a:ext cx="5797447" cy="43480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02 IMAGES for PowerPoint\daniel-lions2.jpg">
            <a:extLst>
              <a:ext uri="{FF2B5EF4-FFF2-40B4-BE49-F238E27FC236}">
                <a16:creationId xmlns:a16="http://schemas.microsoft.com/office/drawing/2014/main" id="{A0284023-63EA-40DB-858B-EBB285E8D92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013"/>
          <a:stretch/>
        </p:blipFill>
        <p:spPr bwMode="auto">
          <a:xfrm flipH="1">
            <a:off x="298553" y="2209801"/>
            <a:ext cx="5410200" cy="4343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CFC9888-F326-45B4-A418-A59A0ACC7BD9}"/>
              </a:ext>
            </a:extLst>
          </p:cNvPr>
          <p:cNvSpPr txBox="1"/>
          <p:nvPr/>
        </p:nvSpPr>
        <p:spPr>
          <a:xfrm>
            <a:off x="298553" y="304799"/>
            <a:ext cx="11594894" cy="1446550"/>
          </a:xfrm>
          <a:prstGeom prst="rect">
            <a:avLst/>
          </a:prstGeom>
          <a:noFill/>
        </p:spPr>
        <p:txBody>
          <a:bodyPr wrap="square" rtlCol="0">
            <a:spAutoFit/>
          </a:bodyPr>
          <a:lstStyle/>
          <a:p>
            <a:pPr algn="ctr"/>
            <a:r>
              <a:rPr lang="en-US" sz="4400" dirty="0">
                <a:solidFill>
                  <a:srgbClr val="FFC000"/>
                </a:solidFill>
              </a:rPr>
              <a:t>And </a:t>
            </a:r>
            <a:r>
              <a:rPr lang="en-US" sz="4400" b="1" i="1" u="sng" dirty="0">
                <a:solidFill>
                  <a:srgbClr val="FFC000"/>
                </a:solidFill>
              </a:rPr>
              <a:t>WHY</a:t>
            </a:r>
            <a:r>
              <a:rPr lang="en-US" sz="4400" dirty="0">
                <a:solidFill>
                  <a:srgbClr val="FFC000"/>
                </a:solidFill>
              </a:rPr>
              <a:t> were these two men entrusted with </a:t>
            </a:r>
          </a:p>
          <a:p>
            <a:pPr algn="ctr"/>
            <a:r>
              <a:rPr lang="en-US" sz="4400" dirty="0">
                <a:solidFill>
                  <a:srgbClr val="FFC000"/>
                </a:solidFill>
              </a:rPr>
              <a:t> the Word of God concerning end-time events?</a:t>
            </a:r>
          </a:p>
        </p:txBody>
      </p:sp>
    </p:spTree>
    <p:extLst>
      <p:ext uri="{BB962C8B-B14F-4D97-AF65-F5344CB8AC3E}">
        <p14:creationId xmlns:p14="http://schemas.microsoft.com/office/powerpoint/2010/main" val="1236161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50" name="Picture 2" descr="Image result for apostle john on patmos">
            <a:extLst>
              <a:ext uri="{FF2B5EF4-FFF2-40B4-BE49-F238E27FC236}">
                <a16:creationId xmlns:a16="http://schemas.microsoft.com/office/drawing/2014/main" id="{BBBE892F-EB22-4847-B32B-9FBD195B6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05116"/>
            <a:ext cx="5797447" cy="43480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02 IMAGES for PowerPoint\daniel-lions2.jpg">
            <a:extLst>
              <a:ext uri="{FF2B5EF4-FFF2-40B4-BE49-F238E27FC236}">
                <a16:creationId xmlns:a16="http://schemas.microsoft.com/office/drawing/2014/main" id="{A0284023-63EA-40DB-858B-EBB285E8D92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013"/>
          <a:stretch/>
        </p:blipFill>
        <p:spPr bwMode="auto">
          <a:xfrm flipH="1">
            <a:off x="298553" y="2209801"/>
            <a:ext cx="54102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67DF70-9DE5-4B83-B34B-717D9F755CF7}"/>
              </a:ext>
            </a:extLst>
          </p:cNvPr>
          <p:cNvSpPr txBox="1"/>
          <p:nvPr/>
        </p:nvSpPr>
        <p:spPr>
          <a:xfrm>
            <a:off x="2133600" y="3057825"/>
            <a:ext cx="3438182" cy="742349"/>
          </a:xfrm>
          <a:prstGeom prst="rect">
            <a:avLst/>
          </a:prstGeom>
          <a:noFill/>
        </p:spPr>
        <p:txBody>
          <a:bodyPr wrap="none" lIns="95090" tIns="47545" rIns="95090" bIns="47545" rtlCol="0">
            <a:spAutoFit/>
          </a:bodyPr>
          <a:lstStyle/>
          <a:p>
            <a:r>
              <a:rPr lang="en-US" sz="2400" b="1" i="1" dirty="0">
                <a:solidFill>
                  <a:srgbClr val="FFC000"/>
                </a:solidFill>
              </a:rPr>
              <a:t>“O man, greatly </a:t>
            </a:r>
            <a:r>
              <a:rPr lang="en-US" sz="2400" b="1" i="1" u="sng" dirty="0">
                <a:solidFill>
                  <a:srgbClr val="FFFF00"/>
                </a:solidFill>
              </a:rPr>
              <a:t>beloved</a:t>
            </a:r>
            <a:r>
              <a:rPr lang="en-US" sz="2400" b="1" i="1" dirty="0">
                <a:solidFill>
                  <a:srgbClr val="FFC000"/>
                </a:solidFill>
              </a:rPr>
              <a:t>”</a:t>
            </a:r>
          </a:p>
          <a:p>
            <a:r>
              <a:rPr lang="en-US" dirty="0">
                <a:solidFill>
                  <a:schemeClr val="bg1"/>
                </a:solidFill>
              </a:rPr>
              <a:t>- Dan. 10:19</a:t>
            </a:r>
          </a:p>
        </p:txBody>
      </p:sp>
      <p:sp>
        <p:nvSpPr>
          <p:cNvPr id="6" name="Rectangle 5">
            <a:extLst>
              <a:ext uri="{FF2B5EF4-FFF2-40B4-BE49-F238E27FC236}">
                <a16:creationId xmlns:a16="http://schemas.microsoft.com/office/drawing/2014/main" id="{47DDC39A-1544-480C-A949-CA909B7241CF}"/>
              </a:ext>
            </a:extLst>
          </p:cNvPr>
          <p:cNvSpPr/>
          <p:nvPr/>
        </p:nvSpPr>
        <p:spPr>
          <a:xfrm>
            <a:off x="9205370" y="3428999"/>
            <a:ext cx="2667000" cy="1265570"/>
          </a:xfrm>
          <a:prstGeom prst="rect">
            <a:avLst/>
          </a:prstGeom>
        </p:spPr>
        <p:txBody>
          <a:bodyPr wrap="square" lIns="95090" tIns="47545" rIns="95090" bIns="47545">
            <a:spAutoFit/>
          </a:bodyPr>
          <a:lstStyle/>
          <a:p>
            <a:r>
              <a:rPr lang="en-US" sz="2400" b="1" i="1" dirty="0">
                <a:solidFill>
                  <a:srgbClr val="FFC000"/>
                </a:solidFill>
              </a:rPr>
              <a:t>“The disciple whom </a:t>
            </a:r>
          </a:p>
          <a:p>
            <a:r>
              <a:rPr lang="en-US" sz="2400" b="1" i="1" dirty="0">
                <a:solidFill>
                  <a:srgbClr val="FFC000"/>
                </a:solidFill>
              </a:rPr>
              <a:t>Jesus </a:t>
            </a:r>
            <a:r>
              <a:rPr lang="en-US" sz="2400" b="1" i="1" u="sng" dirty="0">
                <a:solidFill>
                  <a:srgbClr val="FFFF00"/>
                </a:solidFill>
              </a:rPr>
              <a:t>loved</a:t>
            </a:r>
            <a:r>
              <a:rPr lang="en-US" sz="2400" b="1" i="1" dirty="0">
                <a:solidFill>
                  <a:srgbClr val="FFC000"/>
                </a:solidFill>
              </a:rPr>
              <a:t>.”</a:t>
            </a:r>
          </a:p>
          <a:p>
            <a:pPr algn="r"/>
            <a:r>
              <a:rPr lang="en-US" sz="2800" dirty="0">
                <a:solidFill>
                  <a:schemeClr val="bg1"/>
                </a:solidFill>
              </a:rPr>
              <a:t> </a:t>
            </a:r>
            <a:r>
              <a:rPr lang="en-US" sz="2000" dirty="0">
                <a:solidFill>
                  <a:schemeClr val="bg1"/>
                </a:solidFill>
              </a:rPr>
              <a:t>- John 13:23</a:t>
            </a:r>
          </a:p>
        </p:txBody>
      </p:sp>
      <p:sp>
        <p:nvSpPr>
          <p:cNvPr id="2" name="TextBox 1">
            <a:extLst>
              <a:ext uri="{FF2B5EF4-FFF2-40B4-BE49-F238E27FC236}">
                <a16:creationId xmlns:a16="http://schemas.microsoft.com/office/drawing/2014/main" id="{6CFC9888-F326-45B4-A418-A59A0ACC7BD9}"/>
              </a:ext>
            </a:extLst>
          </p:cNvPr>
          <p:cNvSpPr txBox="1"/>
          <p:nvPr/>
        </p:nvSpPr>
        <p:spPr>
          <a:xfrm>
            <a:off x="298553" y="485179"/>
            <a:ext cx="11594894" cy="1107996"/>
          </a:xfrm>
          <a:prstGeom prst="rect">
            <a:avLst/>
          </a:prstGeom>
          <a:noFill/>
        </p:spPr>
        <p:txBody>
          <a:bodyPr wrap="square" rtlCol="0">
            <a:spAutoFit/>
          </a:bodyPr>
          <a:lstStyle/>
          <a:p>
            <a:pPr algn="ctr"/>
            <a:r>
              <a:rPr lang="en-US" sz="6600" dirty="0">
                <a:solidFill>
                  <a:srgbClr val="FFC000"/>
                </a:solidFill>
              </a:rPr>
              <a:t>Here is a clue.</a:t>
            </a:r>
          </a:p>
        </p:txBody>
      </p:sp>
    </p:spTree>
    <p:extLst>
      <p:ext uri="{BB962C8B-B14F-4D97-AF65-F5344CB8AC3E}">
        <p14:creationId xmlns:p14="http://schemas.microsoft.com/office/powerpoint/2010/main" val="2776099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50" name="Picture 2" descr="Image result for apostle john on patmos">
            <a:extLst>
              <a:ext uri="{FF2B5EF4-FFF2-40B4-BE49-F238E27FC236}">
                <a16:creationId xmlns:a16="http://schemas.microsoft.com/office/drawing/2014/main" id="{BBBE892F-EB22-4847-B32B-9FBD195B6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05116"/>
            <a:ext cx="5797447" cy="43480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02 IMAGES for PowerPoint\daniel-lions2.jpg">
            <a:extLst>
              <a:ext uri="{FF2B5EF4-FFF2-40B4-BE49-F238E27FC236}">
                <a16:creationId xmlns:a16="http://schemas.microsoft.com/office/drawing/2014/main" id="{A0284023-63EA-40DB-858B-EBB285E8D92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013"/>
          <a:stretch/>
        </p:blipFill>
        <p:spPr bwMode="auto">
          <a:xfrm flipH="1">
            <a:off x="298553" y="2209801"/>
            <a:ext cx="54102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67DF70-9DE5-4B83-B34B-717D9F755CF7}"/>
              </a:ext>
            </a:extLst>
          </p:cNvPr>
          <p:cNvSpPr txBox="1"/>
          <p:nvPr/>
        </p:nvSpPr>
        <p:spPr>
          <a:xfrm>
            <a:off x="2133600" y="3057825"/>
            <a:ext cx="3438182" cy="742349"/>
          </a:xfrm>
          <a:prstGeom prst="rect">
            <a:avLst/>
          </a:prstGeom>
          <a:noFill/>
        </p:spPr>
        <p:txBody>
          <a:bodyPr wrap="none" lIns="95090" tIns="47545" rIns="95090" bIns="47545" rtlCol="0">
            <a:spAutoFit/>
          </a:bodyPr>
          <a:lstStyle/>
          <a:p>
            <a:r>
              <a:rPr lang="en-US" sz="2400" b="1" i="1" dirty="0">
                <a:solidFill>
                  <a:srgbClr val="FFC000"/>
                </a:solidFill>
              </a:rPr>
              <a:t>“O man, greatly </a:t>
            </a:r>
            <a:r>
              <a:rPr lang="en-US" sz="2400" b="1" i="1" u="sng" dirty="0">
                <a:solidFill>
                  <a:srgbClr val="FFFF00"/>
                </a:solidFill>
              </a:rPr>
              <a:t>beloved</a:t>
            </a:r>
            <a:r>
              <a:rPr lang="en-US" sz="2400" b="1" i="1" dirty="0">
                <a:solidFill>
                  <a:srgbClr val="FFC000"/>
                </a:solidFill>
              </a:rPr>
              <a:t>”</a:t>
            </a:r>
          </a:p>
          <a:p>
            <a:r>
              <a:rPr lang="en-US" dirty="0">
                <a:solidFill>
                  <a:schemeClr val="bg1"/>
                </a:solidFill>
              </a:rPr>
              <a:t>- Dan. 10:19</a:t>
            </a:r>
          </a:p>
        </p:txBody>
      </p:sp>
      <p:sp>
        <p:nvSpPr>
          <p:cNvPr id="6" name="Rectangle 5">
            <a:extLst>
              <a:ext uri="{FF2B5EF4-FFF2-40B4-BE49-F238E27FC236}">
                <a16:creationId xmlns:a16="http://schemas.microsoft.com/office/drawing/2014/main" id="{47DDC39A-1544-480C-A949-CA909B7241CF}"/>
              </a:ext>
            </a:extLst>
          </p:cNvPr>
          <p:cNvSpPr/>
          <p:nvPr/>
        </p:nvSpPr>
        <p:spPr>
          <a:xfrm>
            <a:off x="9205370" y="3428999"/>
            <a:ext cx="2667000" cy="1265570"/>
          </a:xfrm>
          <a:prstGeom prst="rect">
            <a:avLst/>
          </a:prstGeom>
        </p:spPr>
        <p:txBody>
          <a:bodyPr wrap="square" lIns="95090" tIns="47545" rIns="95090" bIns="47545">
            <a:spAutoFit/>
          </a:bodyPr>
          <a:lstStyle/>
          <a:p>
            <a:r>
              <a:rPr lang="en-US" sz="2400" b="1" i="1" dirty="0">
                <a:solidFill>
                  <a:srgbClr val="FFC000"/>
                </a:solidFill>
              </a:rPr>
              <a:t>“The disciple whom </a:t>
            </a:r>
          </a:p>
          <a:p>
            <a:r>
              <a:rPr lang="en-US" sz="2400" b="1" i="1" dirty="0">
                <a:solidFill>
                  <a:srgbClr val="FFC000"/>
                </a:solidFill>
              </a:rPr>
              <a:t>Jesus </a:t>
            </a:r>
            <a:r>
              <a:rPr lang="en-US" sz="2400" b="1" i="1" u="sng" dirty="0">
                <a:solidFill>
                  <a:srgbClr val="FFFF00"/>
                </a:solidFill>
              </a:rPr>
              <a:t>loved</a:t>
            </a:r>
            <a:r>
              <a:rPr lang="en-US" sz="2400" b="1" i="1" dirty="0">
                <a:solidFill>
                  <a:srgbClr val="FFC000"/>
                </a:solidFill>
              </a:rPr>
              <a:t>.”</a:t>
            </a:r>
          </a:p>
          <a:p>
            <a:pPr algn="r"/>
            <a:r>
              <a:rPr lang="en-US" sz="2800" dirty="0">
                <a:solidFill>
                  <a:schemeClr val="bg1"/>
                </a:solidFill>
              </a:rPr>
              <a:t> </a:t>
            </a:r>
            <a:r>
              <a:rPr lang="en-US" sz="2000" dirty="0">
                <a:solidFill>
                  <a:schemeClr val="bg1"/>
                </a:solidFill>
              </a:rPr>
              <a:t>- John 13:23</a:t>
            </a:r>
          </a:p>
        </p:txBody>
      </p:sp>
      <p:sp>
        <p:nvSpPr>
          <p:cNvPr id="2" name="TextBox 1">
            <a:extLst>
              <a:ext uri="{FF2B5EF4-FFF2-40B4-BE49-F238E27FC236}">
                <a16:creationId xmlns:a16="http://schemas.microsoft.com/office/drawing/2014/main" id="{6CFC9888-F326-45B4-A418-A59A0ACC7BD9}"/>
              </a:ext>
            </a:extLst>
          </p:cNvPr>
          <p:cNvSpPr txBox="1"/>
          <p:nvPr/>
        </p:nvSpPr>
        <p:spPr>
          <a:xfrm>
            <a:off x="298553" y="485179"/>
            <a:ext cx="11594894" cy="1107996"/>
          </a:xfrm>
          <a:prstGeom prst="rect">
            <a:avLst/>
          </a:prstGeom>
          <a:noFill/>
        </p:spPr>
        <p:txBody>
          <a:bodyPr wrap="square" rtlCol="0">
            <a:spAutoFit/>
          </a:bodyPr>
          <a:lstStyle/>
          <a:p>
            <a:pPr algn="ctr"/>
            <a:r>
              <a:rPr lang="en-US" sz="6600" dirty="0">
                <a:solidFill>
                  <a:srgbClr val="FFC000"/>
                </a:solidFill>
              </a:rPr>
              <a:t>It relates to </a:t>
            </a:r>
            <a:r>
              <a:rPr lang="en-US" sz="6600" i="1" dirty="0">
                <a:solidFill>
                  <a:srgbClr val="FFFF00"/>
                </a:solidFill>
              </a:rPr>
              <a:t>love and devotion</a:t>
            </a:r>
            <a:r>
              <a:rPr lang="en-US" sz="6600" dirty="0">
                <a:solidFill>
                  <a:srgbClr val="FFC000"/>
                </a:solidFill>
              </a:rPr>
              <a:t>.</a:t>
            </a:r>
          </a:p>
        </p:txBody>
      </p:sp>
    </p:spTree>
    <p:extLst>
      <p:ext uri="{BB962C8B-B14F-4D97-AF65-F5344CB8AC3E}">
        <p14:creationId xmlns:p14="http://schemas.microsoft.com/office/powerpoint/2010/main" val="198479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93140"/>
            <a:ext cx="11887200" cy="1782762"/>
          </a:xfrm>
          <a:solidFill>
            <a:schemeClr val="tx2">
              <a:lumMod val="50000"/>
            </a:schemeClr>
          </a:solidFill>
        </p:spPr>
        <p:txBody>
          <a:bodyPr>
            <a:noAutofit/>
          </a:bodyPr>
          <a:lstStyle/>
          <a:p>
            <a:r>
              <a:rPr lang="en-US" sz="4800" dirty="0">
                <a:solidFill>
                  <a:srgbClr val="FFC000"/>
                </a:solidFill>
              </a:rPr>
              <a:t>Let’s look at the Scriptures describing the </a:t>
            </a:r>
            <a:br>
              <a:rPr lang="en-US" sz="4800" b="1" dirty="0">
                <a:solidFill>
                  <a:srgbClr val="FFC000"/>
                </a:solidFill>
              </a:rPr>
            </a:br>
            <a:r>
              <a:rPr lang="en-US" sz="4800" b="1" i="1" u="sng" dirty="0">
                <a:solidFill>
                  <a:srgbClr val="FFC000"/>
                </a:solidFill>
              </a:rPr>
              <a:t>ENTRY</a:t>
            </a:r>
            <a:r>
              <a:rPr lang="en-US" sz="4800" b="1" dirty="0">
                <a:solidFill>
                  <a:srgbClr val="FFC000"/>
                </a:solidFill>
              </a:rPr>
              <a:t> </a:t>
            </a:r>
            <a:r>
              <a:rPr lang="en-US" sz="4800" dirty="0">
                <a:solidFill>
                  <a:srgbClr val="FFC000"/>
                </a:solidFill>
              </a:rPr>
              <a:t>into the </a:t>
            </a:r>
            <a:r>
              <a:rPr lang="en-US" sz="4800" b="1" dirty="0">
                <a:solidFill>
                  <a:srgbClr val="FFFF00"/>
                </a:solidFill>
              </a:rPr>
              <a:t>COMMONWEALTH of ISRAEL</a:t>
            </a:r>
          </a:p>
        </p:txBody>
      </p:sp>
      <p:pic>
        <p:nvPicPr>
          <p:cNvPr id="1026" name="Picture 2" descr="C:\Users\Gavriel\Pictures\0-IMAGES for PowerPoint\bible light2.jpg"/>
          <p:cNvPicPr>
            <a:picLocks noGrp="1" noChangeAspect="1" noChangeArrowheads="1"/>
          </p:cNvPicPr>
          <p:nvPr>
            <p:ph idx="1"/>
          </p:nvPr>
        </p:nvPicPr>
        <p:blipFill>
          <a:blip r:embed="rId2" cstate="print"/>
          <a:srcRect/>
          <a:stretch>
            <a:fillRect/>
          </a:stretch>
        </p:blipFill>
        <p:spPr bwMode="auto">
          <a:xfrm>
            <a:off x="419100" y="2222232"/>
            <a:ext cx="5486400" cy="4150260"/>
          </a:xfrm>
          <a:prstGeom prst="rect">
            <a:avLst/>
          </a:prstGeom>
          <a:noFill/>
        </p:spPr>
      </p:pic>
      <p:pic>
        <p:nvPicPr>
          <p:cNvPr id="4" name="Picture 3">
            <a:extLst>
              <a:ext uri="{FF2B5EF4-FFF2-40B4-BE49-F238E27FC236}">
                <a16:creationId xmlns:a16="http://schemas.microsoft.com/office/drawing/2014/main" id="{BD962E4D-4347-4778-8FAF-54DF5AFDB6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0" y="2222232"/>
            <a:ext cx="5486400" cy="4150260"/>
          </a:xfrm>
          <a:prstGeom prst="rect">
            <a:avLst/>
          </a:prstGeom>
        </p:spPr>
      </p:pic>
    </p:spTree>
    <p:extLst>
      <p:ext uri="{BB962C8B-B14F-4D97-AF65-F5344CB8AC3E}">
        <p14:creationId xmlns:p14="http://schemas.microsoft.com/office/powerpoint/2010/main" val="2741128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A27ED42-BF3B-4950-9A54-1E9D7846204D}"/>
              </a:ext>
            </a:extLst>
          </p:cNvPr>
          <p:cNvSpPr txBox="1"/>
          <p:nvPr/>
        </p:nvSpPr>
        <p:spPr>
          <a:xfrm>
            <a:off x="876300" y="474345"/>
            <a:ext cx="10439400" cy="5909310"/>
          </a:xfrm>
          <a:prstGeom prst="rect">
            <a:avLst/>
          </a:prstGeom>
          <a:noFill/>
        </p:spPr>
        <p:txBody>
          <a:bodyPr wrap="square" rtlCol="0">
            <a:spAutoFit/>
          </a:bodyPr>
          <a:lstStyle/>
          <a:p>
            <a:pPr algn="ctr"/>
            <a:r>
              <a:rPr lang="en-US" sz="5400" dirty="0">
                <a:solidFill>
                  <a:schemeClr val="bg1"/>
                </a:solidFill>
              </a:rPr>
              <a:t>Ephesians 2:11</a:t>
            </a:r>
          </a:p>
          <a:p>
            <a:pPr algn="ctr"/>
            <a:r>
              <a:rPr lang="en-US" sz="5400" dirty="0">
                <a:solidFill>
                  <a:srgbClr val="FFC000"/>
                </a:solidFill>
              </a:rPr>
              <a:t>So then, remember that formerly, you, </a:t>
            </a:r>
            <a:r>
              <a:rPr lang="en-US" sz="5400" b="1" i="1" dirty="0">
                <a:solidFill>
                  <a:schemeClr val="bg1">
                    <a:lumMod val="65000"/>
                  </a:schemeClr>
                </a:solidFill>
              </a:rPr>
              <a:t>Gentiles</a:t>
            </a:r>
            <a:r>
              <a:rPr lang="en-US" sz="5400" dirty="0">
                <a:solidFill>
                  <a:srgbClr val="FFC000"/>
                </a:solidFill>
              </a:rPr>
              <a:t> by </a:t>
            </a:r>
            <a:r>
              <a:rPr lang="en-US" sz="5400" b="1" i="1" dirty="0">
                <a:solidFill>
                  <a:schemeClr val="accent6">
                    <a:lumMod val="60000"/>
                    <a:lumOff val="40000"/>
                  </a:schemeClr>
                </a:solidFill>
              </a:rPr>
              <a:t>birth </a:t>
            </a:r>
            <a:r>
              <a:rPr lang="en-US" sz="5400" b="1" i="1" u="sng" dirty="0">
                <a:solidFill>
                  <a:schemeClr val="accent6">
                    <a:lumMod val="60000"/>
                    <a:lumOff val="40000"/>
                  </a:schemeClr>
                </a:solidFill>
              </a:rPr>
              <a:t>in the flesh</a:t>
            </a:r>
            <a:r>
              <a:rPr lang="en-US" sz="5400" dirty="0">
                <a:solidFill>
                  <a:srgbClr val="FFC000"/>
                </a:solidFill>
              </a:rPr>
              <a:t>, who are called </a:t>
            </a:r>
            <a:r>
              <a:rPr lang="en-US" sz="5400" b="1" i="1" dirty="0">
                <a:solidFill>
                  <a:schemeClr val="bg1">
                    <a:lumMod val="65000"/>
                  </a:schemeClr>
                </a:solidFill>
              </a:rPr>
              <a:t>“Uncircumcision” </a:t>
            </a:r>
          </a:p>
          <a:p>
            <a:pPr algn="ctr"/>
            <a:r>
              <a:rPr lang="en-US" sz="5400" dirty="0">
                <a:solidFill>
                  <a:srgbClr val="FFC000"/>
                </a:solidFill>
              </a:rPr>
              <a:t>by those who call themselves </a:t>
            </a:r>
            <a:r>
              <a:rPr lang="en-US" sz="5400" b="1" i="1" dirty="0">
                <a:solidFill>
                  <a:schemeClr val="accent5">
                    <a:lumMod val="75000"/>
                  </a:schemeClr>
                </a:solidFill>
              </a:rPr>
              <a:t>“the Circumcision”</a:t>
            </a:r>
            <a:r>
              <a:rPr lang="en-US" sz="5400" b="1" i="1" dirty="0">
                <a:solidFill>
                  <a:srgbClr val="FFC000"/>
                </a:solidFill>
              </a:rPr>
              <a:t> </a:t>
            </a:r>
            <a:r>
              <a:rPr lang="en-US" sz="5400" dirty="0">
                <a:solidFill>
                  <a:srgbClr val="FFC000"/>
                </a:solidFill>
              </a:rPr>
              <a:t>that is performed </a:t>
            </a:r>
          </a:p>
          <a:p>
            <a:pPr algn="ctr"/>
            <a:r>
              <a:rPr lang="en-US" sz="5400" b="1" i="1" u="sng" dirty="0">
                <a:solidFill>
                  <a:schemeClr val="accent6">
                    <a:lumMod val="60000"/>
                    <a:lumOff val="40000"/>
                  </a:schemeClr>
                </a:solidFill>
              </a:rPr>
              <a:t>in the flesh </a:t>
            </a:r>
            <a:r>
              <a:rPr lang="en-US" sz="5400" dirty="0">
                <a:solidFill>
                  <a:srgbClr val="FFC000"/>
                </a:solidFill>
              </a:rPr>
              <a:t>by human hands.   </a:t>
            </a:r>
          </a:p>
        </p:txBody>
      </p:sp>
    </p:spTree>
    <p:extLst>
      <p:ext uri="{BB962C8B-B14F-4D97-AF65-F5344CB8AC3E}">
        <p14:creationId xmlns:p14="http://schemas.microsoft.com/office/powerpoint/2010/main" val="813917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A27ED42-BF3B-4950-9A54-1E9D7846204D}"/>
              </a:ext>
            </a:extLst>
          </p:cNvPr>
          <p:cNvSpPr txBox="1"/>
          <p:nvPr/>
        </p:nvSpPr>
        <p:spPr>
          <a:xfrm>
            <a:off x="800100" y="474345"/>
            <a:ext cx="10591800" cy="5909310"/>
          </a:xfrm>
          <a:prstGeom prst="rect">
            <a:avLst/>
          </a:prstGeom>
          <a:noFill/>
        </p:spPr>
        <p:txBody>
          <a:bodyPr wrap="square" rtlCol="0">
            <a:spAutoFit/>
          </a:bodyPr>
          <a:lstStyle/>
          <a:p>
            <a:r>
              <a:rPr lang="en-US" sz="5400" dirty="0">
                <a:solidFill>
                  <a:schemeClr val="bg1"/>
                </a:solidFill>
              </a:rPr>
              <a:t>Paul is saying, </a:t>
            </a:r>
          </a:p>
          <a:p>
            <a:pPr algn="ctr"/>
            <a:r>
              <a:rPr lang="en-US" sz="5400" dirty="0">
                <a:solidFill>
                  <a:srgbClr val="FFC000"/>
                </a:solidFill>
              </a:rPr>
              <a:t>Formerly, you </a:t>
            </a:r>
            <a:r>
              <a:rPr lang="en-US" sz="5400" dirty="0">
                <a:solidFill>
                  <a:schemeClr val="bg1">
                    <a:lumMod val="65000"/>
                  </a:schemeClr>
                </a:solidFill>
              </a:rPr>
              <a:t>Gentiles</a:t>
            </a:r>
            <a:r>
              <a:rPr lang="en-US" sz="5400" dirty="0">
                <a:solidFill>
                  <a:srgbClr val="FFC000"/>
                </a:solidFill>
              </a:rPr>
              <a:t>, considered by the Jewish house as </a:t>
            </a:r>
            <a:r>
              <a:rPr lang="en-US" sz="5400" b="1" i="1" dirty="0">
                <a:solidFill>
                  <a:schemeClr val="bg1">
                    <a:lumMod val="65000"/>
                  </a:schemeClr>
                </a:solidFill>
              </a:rPr>
              <a:t>foreigners</a:t>
            </a:r>
            <a:r>
              <a:rPr lang="en-US" sz="5400" dirty="0">
                <a:solidFill>
                  <a:srgbClr val="FFC000"/>
                </a:solidFill>
              </a:rPr>
              <a:t> of other </a:t>
            </a:r>
            <a:r>
              <a:rPr lang="en-US" sz="5400" b="1" i="1" dirty="0">
                <a:solidFill>
                  <a:schemeClr val="bg1">
                    <a:lumMod val="65000"/>
                  </a:schemeClr>
                </a:solidFill>
              </a:rPr>
              <a:t>nations</a:t>
            </a:r>
            <a:r>
              <a:rPr lang="en-US" sz="5400" dirty="0">
                <a:solidFill>
                  <a:srgbClr val="FFC000"/>
                </a:solidFill>
              </a:rPr>
              <a:t>, based upon </a:t>
            </a:r>
            <a:r>
              <a:rPr lang="en-US" sz="5400" b="1" i="1" dirty="0">
                <a:solidFill>
                  <a:schemeClr val="bg1">
                    <a:lumMod val="65000"/>
                  </a:schemeClr>
                </a:solidFill>
              </a:rPr>
              <a:t>heritage</a:t>
            </a:r>
            <a:r>
              <a:rPr lang="en-US" sz="5400" dirty="0">
                <a:solidFill>
                  <a:schemeClr val="bg1">
                    <a:lumMod val="65000"/>
                  </a:schemeClr>
                </a:solidFill>
              </a:rPr>
              <a:t>, </a:t>
            </a:r>
            <a:r>
              <a:rPr lang="en-US" sz="5400" b="1" i="1" dirty="0">
                <a:solidFill>
                  <a:schemeClr val="bg1">
                    <a:lumMod val="65000"/>
                  </a:schemeClr>
                </a:solidFill>
              </a:rPr>
              <a:t>bloodline</a:t>
            </a:r>
            <a:r>
              <a:rPr lang="en-US" sz="5400" dirty="0">
                <a:solidFill>
                  <a:schemeClr val="bg1">
                    <a:lumMod val="65000"/>
                  </a:schemeClr>
                </a:solidFill>
              </a:rPr>
              <a:t>, </a:t>
            </a:r>
            <a:r>
              <a:rPr lang="en-US" sz="5400" b="1" i="1" dirty="0">
                <a:solidFill>
                  <a:schemeClr val="bg1">
                    <a:lumMod val="65000"/>
                  </a:schemeClr>
                </a:solidFill>
              </a:rPr>
              <a:t>DNA</a:t>
            </a:r>
            <a:r>
              <a:rPr lang="en-US" sz="5400" dirty="0">
                <a:solidFill>
                  <a:schemeClr val="bg1">
                    <a:lumMod val="65000"/>
                  </a:schemeClr>
                </a:solidFill>
              </a:rPr>
              <a:t>, </a:t>
            </a:r>
            <a:r>
              <a:rPr lang="en-US" sz="5400" b="1" i="1" dirty="0">
                <a:solidFill>
                  <a:schemeClr val="bg1">
                    <a:lumMod val="65000"/>
                  </a:schemeClr>
                </a:solidFill>
              </a:rPr>
              <a:t>ancestry</a:t>
            </a:r>
            <a:r>
              <a:rPr lang="en-US" sz="5400" dirty="0">
                <a:solidFill>
                  <a:schemeClr val="bg1">
                    <a:lumMod val="65000"/>
                  </a:schemeClr>
                </a:solidFill>
              </a:rPr>
              <a:t> </a:t>
            </a:r>
            <a:r>
              <a:rPr lang="en-US" sz="5400" dirty="0">
                <a:solidFill>
                  <a:srgbClr val="FFC000"/>
                </a:solidFill>
              </a:rPr>
              <a:t>and </a:t>
            </a:r>
            <a:r>
              <a:rPr lang="en-US" sz="5400" b="1" i="1" dirty="0">
                <a:solidFill>
                  <a:schemeClr val="bg1">
                    <a:lumMod val="65000"/>
                  </a:schemeClr>
                </a:solidFill>
              </a:rPr>
              <a:t>family</a:t>
            </a:r>
            <a:r>
              <a:rPr lang="en-US" sz="5400" dirty="0">
                <a:solidFill>
                  <a:schemeClr val="bg1">
                    <a:lumMod val="65000"/>
                  </a:schemeClr>
                </a:solidFill>
              </a:rPr>
              <a:t> </a:t>
            </a:r>
            <a:r>
              <a:rPr lang="en-US" sz="5400" b="1" i="1" dirty="0">
                <a:solidFill>
                  <a:schemeClr val="bg1">
                    <a:lumMod val="65000"/>
                  </a:schemeClr>
                </a:solidFill>
              </a:rPr>
              <a:t>descent</a:t>
            </a:r>
            <a:r>
              <a:rPr lang="en-US" sz="5400" dirty="0">
                <a:solidFill>
                  <a:srgbClr val="FFC000"/>
                </a:solidFill>
              </a:rPr>
              <a:t> and reckoned by our Jewish friends as </a:t>
            </a:r>
            <a:r>
              <a:rPr lang="en-US" sz="5400" b="1" i="1" dirty="0">
                <a:solidFill>
                  <a:schemeClr val="bg1">
                    <a:lumMod val="65000"/>
                  </a:schemeClr>
                </a:solidFill>
              </a:rPr>
              <a:t>goyim</a:t>
            </a:r>
            <a:r>
              <a:rPr lang="en-US" sz="5400" dirty="0">
                <a:solidFill>
                  <a:srgbClr val="FFC000"/>
                </a:solidFill>
              </a:rPr>
              <a:t>, </a:t>
            </a:r>
            <a:r>
              <a:rPr lang="en-US" sz="5400" b="1" i="1" dirty="0">
                <a:solidFill>
                  <a:schemeClr val="bg1">
                    <a:lumMod val="65000"/>
                  </a:schemeClr>
                </a:solidFill>
              </a:rPr>
              <a:t>“not one of us”.</a:t>
            </a:r>
          </a:p>
        </p:txBody>
      </p:sp>
    </p:spTree>
    <p:extLst>
      <p:ext uri="{BB962C8B-B14F-4D97-AF65-F5344CB8AC3E}">
        <p14:creationId xmlns:p14="http://schemas.microsoft.com/office/powerpoint/2010/main" val="2222096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A27ED42-BF3B-4950-9A54-1E9D7846204D}"/>
              </a:ext>
            </a:extLst>
          </p:cNvPr>
          <p:cNvSpPr txBox="1"/>
          <p:nvPr/>
        </p:nvSpPr>
        <p:spPr>
          <a:xfrm>
            <a:off x="457200" y="551289"/>
            <a:ext cx="11277600" cy="5755422"/>
          </a:xfrm>
          <a:prstGeom prst="rect">
            <a:avLst/>
          </a:prstGeom>
          <a:noFill/>
        </p:spPr>
        <p:txBody>
          <a:bodyPr wrap="square" rtlCol="0">
            <a:spAutoFit/>
          </a:bodyPr>
          <a:lstStyle/>
          <a:p>
            <a:pPr algn="ctr"/>
            <a:r>
              <a:rPr lang="en-US" sz="6000" dirty="0">
                <a:solidFill>
                  <a:schemeClr val="bg1"/>
                </a:solidFill>
              </a:rPr>
              <a:t>Ephesians 2:12 </a:t>
            </a:r>
          </a:p>
          <a:p>
            <a:pPr algn="ctr"/>
            <a:r>
              <a:rPr lang="en-US" altLang="en-US" sz="4400" dirty="0">
                <a:solidFill>
                  <a:srgbClr val="FFC000"/>
                </a:solidFill>
              </a:rPr>
              <a:t>At that time </a:t>
            </a:r>
            <a:r>
              <a:rPr lang="en-US" altLang="en-US" sz="4400" b="1" i="1" u="sng" dirty="0">
                <a:solidFill>
                  <a:srgbClr val="FFC000"/>
                </a:solidFill>
              </a:rPr>
              <a:t>you</a:t>
            </a:r>
            <a:r>
              <a:rPr lang="en-US" altLang="en-US" sz="4400" dirty="0">
                <a:solidFill>
                  <a:srgbClr val="FFC000"/>
                </a:solidFill>
              </a:rPr>
              <a:t>, </a:t>
            </a:r>
            <a:r>
              <a:rPr lang="en-US" altLang="en-US" sz="4400" dirty="0">
                <a:solidFill>
                  <a:schemeClr val="bg1">
                    <a:lumMod val="65000"/>
                  </a:schemeClr>
                </a:solidFill>
              </a:rPr>
              <a:t>(that is, </a:t>
            </a:r>
            <a:r>
              <a:rPr lang="en-US" altLang="en-US" sz="4400" b="1" i="1" dirty="0">
                <a:solidFill>
                  <a:schemeClr val="bg1">
                    <a:lumMod val="65000"/>
                  </a:schemeClr>
                </a:solidFill>
              </a:rPr>
              <a:t>Gentiles</a:t>
            </a:r>
            <a:r>
              <a:rPr lang="en-US" altLang="en-US" sz="4400" dirty="0">
                <a:solidFill>
                  <a:schemeClr val="bg1">
                    <a:lumMod val="65000"/>
                  </a:schemeClr>
                </a:solidFill>
              </a:rPr>
              <a:t>, </a:t>
            </a:r>
            <a:r>
              <a:rPr lang="en-US" altLang="en-US" sz="4400" b="1" i="1" u="sng" dirty="0">
                <a:solidFill>
                  <a:schemeClr val="bg1">
                    <a:lumMod val="65000"/>
                  </a:schemeClr>
                </a:solidFill>
              </a:rPr>
              <a:t>and</a:t>
            </a:r>
            <a:r>
              <a:rPr lang="en-US" altLang="en-US" sz="4400" dirty="0">
                <a:solidFill>
                  <a:schemeClr val="bg1">
                    <a:lumMod val="65000"/>
                  </a:schemeClr>
                </a:solidFill>
              </a:rPr>
              <a:t> the </a:t>
            </a:r>
            <a:r>
              <a:rPr lang="en-US" altLang="en-US" sz="4400" b="1" i="1" dirty="0">
                <a:solidFill>
                  <a:schemeClr val="bg1">
                    <a:lumMod val="65000"/>
                  </a:schemeClr>
                </a:solidFill>
              </a:rPr>
              <a:t>divorced ten tribes </a:t>
            </a:r>
            <a:r>
              <a:rPr lang="en-US" altLang="en-US" sz="4400" dirty="0">
                <a:solidFill>
                  <a:schemeClr val="bg1">
                    <a:lumMod val="65000"/>
                  </a:schemeClr>
                </a:solidFill>
              </a:rPr>
              <a:t>of the </a:t>
            </a:r>
            <a:r>
              <a:rPr lang="en-US" altLang="en-US" sz="4400" b="1" i="1" dirty="0">
                <a:solidFill>
                  <a:schemeClr val="bg1">
                    <a:lumMod val="65000"/>
                  </a:schemeClr>
                </a:solidFill>
              </a:rPr>
              <a:t>lost House of Israel </a:t>
            </a:r>
            <a:r>
              <a:rPr lang="en-US" altLang="en-US" sz="4400" dirty="0">
                <a:solidFill>
                  <a:schemeClr val="bg1">
                    <a:lumMod val="65000"/>
                  </a:schemeClr>
                </a:solidFill>
              </a:rPr>
              <a:t>mixed in with them after the Assyrian Captivity and also reckoned as Gentiles),  </a:t>
            </a:r>
            <a:r>
              <a:rPr lang="en-US" altLang="en-US" sz="4400" dirty="0">
                <a:solidFill>
                  <a:srgbClr val="FFC000"/>
                </a:solidFill>
              </a:rPr>
              <a:t>were </a:t>
            </a:r>
            <a:r>
              <a:rPr lang="en-US" altLang="en-US" sz="4400" b="1" i="1" dirty="0">
                <a:solidFill>
                  <a:schemeClr val="bg1">
                    <a:lumMod val="65000"/>
                  </a:schemeClr>
                </a:solidFill>
              </a:rPr>
              <a:t>without Christ</a:t>
            </a:r>
            <a:r>
              <a:rPr lang="en-US" altLang="en-US" sz="4400" dirty="0">
                <a:solidFill>
                  <a:schemeClr val="bg1">
                    <a:lumMod val="65000"/>
                  </a:schemeClr>
                </a:solidFill>
              </a:rPr>
              <a:t>, </a:t>
            </a:r>
            <a:r>
              <a:rPr lang="en-US" altLang="en-US" sz="4400" b="1" i="1" dirty="0">
                <a:solidFill>
                  <a:schemeClr val="bg1">
                    <a:lumMod val="65000"/>
                  </a:schemeClr>
                </a:solidFill>
              </a:rPr>
              <a:t>aliens</a:t>
            </a:r>
            <a:r>
              <a:rPr lang="en-US" altLang="en-US" sz="4400" dirty="0">
                <a:solidFill>
                  <a:schemeClr val="bg2">
                    <a:lumMod val="75000"/>
                  </a:schemeClr>
                </a:solidFill>
              </a:rPr>
              <a:t> </a:t>
            </a:r>
            <a:r>
              <a:rPr lang="en-US" altLang="en-US" sz="4400" dirty="0">
                <a:solidFill>
                  <a:srgbClr val="FFC000"/>
                </a:solidFill>
              </a:rPr>
              <a:t>from the </a:t>
            </a:r>
            <a:r>
              <a:rPr lang="en-US" altLang="en-US" sz="4400" b="1" i="1" dirty="0">
                <a:solidFill>
                  <a:srgbClr val="00B0F0"/>
                </a:solidFill>
              </a:rPr>
              <a:t>Commonwealth of Israel</a:t>
            </a:r>
            <a:r>
              <a:rPr lang="en-US" altLang="en-US" sz="4400" b="1" i="1" dirty="0">
                <a:solidFill>
                  <a:srgbClr val="FFC000"/>
                </a:solidFill>
              </a:rPr>
              <a:t>,</a:t>
            </a:r>
            <a:r>
              <a:rPr lang="en-US" altLang="en-US" sz="4400" dirty="0">
                <a:solidFill>
                  <a:srgbClr val="FFC000"/>
                </a:solidFill>
              </a:rPr>
              <a:t> </a:t>
            </a:r>
            <a:r>
              <a:rPr lang="en-US" altLang="en-US" sz="4400" b="1" i="1" dirty="0">
                <a:solidFill>
                  <a:schemeClr val="bg1">
                    <a:lumMod val="65000"/>
                  </a:schemeClr>
                </a:solidFill>
              </a:rPr>
              <a:t>strangers</a:t>
            </a:r>
            <a:r>
              <a:rPr lang="en-US" altLang="en-US" sz="4400" dirty="0">
                <a:solidFill>
                  <a:srgbClr val="FFC000"/>
                </a:solidFill>
              </a:rPr>
              <a:t> from the </a:t>
            </a:r>
            <a:r>
              <a:rPr lang="en-US" altLang="en-US" sz="4400" b="1" i="1" dirty="0">
                <a:solidFill>
                  <a:srgbClr val="FF0000"/>
                </a:solidFill>
              </a:rPr>
              <a:t>Covenants of Promise</a:t>
            </a:r>
            <a:r>
              <a:rPr lang="en-US" altLang="en-US" sz="4400" dirty="0">
                <a:solidFill>
                  <a:srgbClr val="FFC000"/>
                </a:solidFill>
              </a:rPr>
              <a:t>, having</a:t>
            </a:r>
            <a:r>
              <a:rPr lang="en-US" altLang="en-US" sz="4400" b="1" i="1" dirty="0">
                <a:solidFill>
                  <a:schemeClr val="accent3">
                    <a:lumMod val="60000"/>
                    <a:lumOff val="40000"/>
                  </a:schemeClr>
                </a:solidFill>
              </a:rPr>
              <a:t> </a:t>
            </a:r>
            <a:r>
              <a:rPr lang="en-US" altLang="en-US" sz="4400" b="1" i="1" dirty="0">
                <a:solidFill>
                  <a:schemeClr val="bg1">
                    <a:lumMod val="65000"/>
                  </a:schemeClr>
                </a:solidFill>
              </a:rPr>
              <a:t>no hope </a:t>
            </a:r>
            <a:r>
              <a:rPr lang="en-US" altLang="en-US" sz="4400" dirty="0">
                <a:solidFill>
                  <a:srgbClr val="FFC000"/>
                </a:solidFill>
              </a:rPr>
              <a:t>and </a:t>
            </a:r>
            <a:r>
              <a:rPr lang="en-US" altLang="en-US" sz="4400" b="1" i="1" dirty="0">
                <a:solidFill>
                  <a:schemeClr val="bg1">
                    <a:lumMod val="65000"/>
                  </a:schemeClr>
                </a:solidFill>
              </a:rPr>
              <a:t>without God </a:t>
            </a:r>
            <a:r>
              <a:rPr lang="en-US" altLang="en-US" sz="4400" dirty="0">
                <a:solidFill>
                  <a:srgbClr val="FFC000"/>
                </a:solidFill>
              </a:rPr>
              <a:t>in this world.”</a:t>
            </a:r>
          </a:p>
        </p:txBody>
      </p:sp>
    </p:spTree>
    <p:extLst>
      <p:ext uri="{BB962C8B-B14F-4D97-AF65-F5344CB8AC3E}">
        <p14:creationId xmlns:p14="http://schemas.microsoft.com/office/powerpoint/2010/main" val="1818726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F6846C-7118-40B8-90AB-626B58CF051B}"/>
              </a:ext>
            </a:extLst>
          </p:cNvPr>
          <p:cNvSpPr txBox="1"/>
          <p:nvPr/>
        </p:nvSpPr>
        <p:spPr>
          <a:xfrm>
            <a:off x="225674" y="152400"/>
            <a:ext cx="6556125" cy="3785652"/>
          </a:xfrm>
          <a:prstGeom prst="rect">
            <a:avLst/>
          </a:prstGeom>
          <a:noFill/>
        </p:spPr>
        <p:txBody>
          <a:bodyPr wrap="square" rtlCol="0">
            <a:spAutoFit/>
          </a:bodyPr>
          <a:lstStyle/>
          <a:p>
            <a:pPr algn="ctr"/>
            <a:r>
              <a:rPr lang="en-US" sz="4800" dirty="0">
                <a:solidFill>
                  <a:srgbClr val="FFC000"/>
                </a:solidFill>
              </a:rPr>
              <a:t>So, </a:t>
            </a:r>
            <a:r>
              <a:rPr lang="en-US" sz="4800" b="1" i="1" u="sng" dirty="0">
                <a:solidFill>
                  <a:schemeClr val="bg1">
                    <a:lumMod val="65000"/>
                  </a:schemeClr>
                </a:solidFill>
              </a:rPr>
              <a:t>before our salvation </a:t>
            </a:r>
            <a:r>
              <a:rPr lang="en-US" sz="4800" dirty="0">
                <a:solidFill>
                  <a:srgbClr val="FFC000"/>
                </a:solidFill>
              </a:rPr>
              <a:t>in our </a:t>
            </a:r>
            <a:r>
              <a:rPr lang="en-US" sz="4800" dirty="0">
                <a:solidFill>
                  <a:schemeClr val="bg1">
                    <a:lumMod val="65000"/>
                  </a:schemeClr>
                </a:solidFill>
              </a:rPr>
              <a:t>lost, fallen, and unredeemed state </a:t>
            </a:r>
          </a:p>
          <a:p>
            <a:pPr algn="ctr"/>
            <a:r>
              <a:rPr lang="en-US" sz="4800" dirty="0">
                <a:solidFill>
                  <a:srgbClr val="FFC000"/>
                </a:solidFill>
              </a:rPr>
              <a:t>we </a:t>
            </a:r>
            <a:r>
              <a:rPr lang="en-US" sz="4800" b="1" i="1" u="sng" dirty="0">
                <a:solidFill>
                  <a:srgbClr val="FFC000"/>
                </a:solidFill>
              </a:rPr>
              <a:t>were</a:t>
            </a:r>
            <a:r>
              <a:rPr lang="en-US" sz="4800" b="1" i="1" dirty="0">
                <a:solidFill>
                  <a:srgbClr val="FFC000"/>
                </a:solidFill>
              </a:rPr>
              <a:t> </a:t>
            </a:r>
            <a:r>
              <a:rPr lang="en-US" sz="4800" dirty="0">
                <a:solidFill>
                  <a:srgbClr val="FFC000"/>
                </a:solidFill>
              </a:rPr>
              <a:t>out here </a:t>
            </a:r>
          </a:p>
          <a:p>
            <a:pPr algn="ctr"/>
            <a:r>
              <a:rPr lang="en-US" sz="4800" b="1" i="1" u="sng" dirty="0">
                <a:solidFill>
                  <a:schemeClr val="bg1">
                    <a:lumMod val="65000"/>
                  </a:schemeClr>
                </a:solidFill>
              </a:rPr>
              <a:t>lost - and in darkness</a:t>
            </a:r>
            <a:r>
              <a:rPr lang="en-US" sz="4800" dirty="0">
                <a:solidFill>
                  <a:srgbClr val="FFC000"/>
                </a:solidFill>
              </a:rPr>
              <a:t>.</a:t>
            </a:r>
          </a:p>
        </p:txBody>
      </p:sp>
      <p:cxnSp>
        <p:nvCxnSpPr>
          <p:cNvPr id="5" name="Straight Arrow Connector 4">
            <a:extLst>
              <a:ext uri="{FF2B5EF4-FFF2-40B4-BE49-F238E27FC236}">
                <a16:creationId xmlns:a16="http://schemas.microsoft.com/office/drawing/2014/main" id="{B3460A00-8F57-4C1B-A98C-7AE1B731177F}"/>
              </a:ext>
            </a:extLst>
          </p:cNvPr>
          <p:cNvCxnSpPr>
            <a:cxnSpLocks/>
          </p:cNvCxnSpPr>
          <p:nvPr/>
        </p:nvCxnSpPr>
        <p:spPr>
          <a:xfrm>
            <a:off x="3503734" y="3886200"/>
            <a:ext cx="1" cy="804208"/>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482" name="Picture 2" descr="Image result for stick man">
            <a:extLst>
              <a:ext uri="{FF2B5EF4-FFF2-40B4-BE49-F238E27FC236}">
                <a16:creationId xmlns:a16="http://schemas.microsoft.com/office/drawing/2014/main" id="{83D50CDE-2CAF-4319-B212-33256AF945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9353" y="4953000"/>
            <a:ext cx="1528763" cy="1528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091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43800" y="228600"/>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522078" y="431559"/>
            <a:ext cx="5680338" cy="1569660"/>
          </a:xfrm>
          <a:prstGeom prst="rect">
            <a:avLst/>
          </a:prstGeom>
          <a:noFill/>
        </p:spPr>
        <p:txBody>
          <a:bodyPr wrap="none" rtlCol="0">
            <a:spAutoFit/>
          </a:bodyPr>
          <a:lstStyle/>
          <a:p>
            <a:pPr algn="ctr"/>
            <a:r>
              <a:rPr lang="en-US" sz="4800" dirty="0">
                <a:solidFill>
                  <a:srgbClr val="FFC000"/>
                </a:solidFill>
              </a:rPr>
              <a:t>Our central problem? </a:t>
            </a:r>
          </a:p>
          <a:p>
            <a:r>
              <a:rPr lang="en-US" sz="4800" dirty="0">
                <a:solidFill>
                  <a:srgbClr val="FFC000"/>
                </a:solidFill>
              </a:rPr>
              <a:t>We were</a:t>
            </a:r>
          </a:p>
        </p:txBody>
      </p:sp>
      <p:cxnSp>
        <p:nvCxnSpPr>
          <p:cNvPr id="5" name="Straight Arrow Connector 4">
            <a:extLst>
              <a:ext uri="{FF2B5EF4-FFF2-40B4-BE49-F238E27FC236}">
                <a16:creationId xmlns:a16="http://schemas.microsoft.com/office/drawing/2014/main" id="{B3460A00-8F57-4C1B-A98C-7AE1B731177F}"/>
              </a:ext>
            </a:extLst>
          </p:cNvPr>
          <p:cNvCxnSpPr>
            <a:cxnSpLocks/>
          </p:cNvCxnSpPr>
          <p:nvPr/>
        </p:nvCxnSpPr>
        <p:spPr>
          <a:xfrm>
            <a:off x="1842459" y="2053373"/>
            <a:ext cx="1" cy="68580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00D780-CC7C-4AC8-8C51-9DADF29CA51C}"/>
              </a:ext>
            </a:extLst>
          </p:cNvPr>
          <p:cNvSpPr txBox="1"/>
          <p:nvPr/>
        </p:nvSpPr>
        <p:spPr>
          <a:xfrm>
            <a:off x="914400" y="4884855"/>
            <a:ext cx="6400800" cy="1200329"/>
          </a:xfrm>
          <a:prstGeom prst="rect">
            <a:avLst/>
          </a:prstGeom>
          <a:noFill/>
        </p:spPr>
        <p:txBody>
          <a:bodyPr wrap="square" rtlCol="0">
            <a:spAutoFit/>
          </a:bodyPr>
          <a:lstStyle/>
          <a:p>
            <a:pPr lvl="0"/>
            <a:r>
              <a:rPr lang="en-US" altLang="en-US" sz="7200" b="1" i="1" dirty="0">
                <a:solidFill>
                  <a:schemeClr val="bg1">
                    <a:lumMod val="65000"/>
                  </a:schemeClr>
                </a:solidFill>
              </a:rPr>
              <a:t>without Christ</a:t>
            </a:r>
            <a:endParaRPr lang="en-US" altLang="en-US" sz="5400" dirty="0">
              <a:solidFill>
                <a:schemeClr val="bg1">
                  <a:lumMod val="65000"/>
                </a:schemeClr>
              </a:solidFill>
            </a:endParaRPr>
          </a:p>
        </p:txBody>
      </p:sp>
      <p:pic>
        <p:nvPicPr>
          <p:cNvPr id="10" name="Picture 2" descr="Image result for stick man">
            <a:extLst>
              <a:ext uri="{FF2B5EF4-FFF2-40B4-BE49-F238E27FC236}">
                <a16:creationId xmlns:a16="http://schemas.microsoft.com/office/drawing/2014/main" id="{2F9ED962-102D-4E3B-8734-45A16F461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193" y="2995495"/>
            <a:ext cx="152876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Gavin-As\Documents\02 ETP barebones\jesus.jpg">
            <a:extLst>
              <a:ext uri="{FF2B5EF4-FFF2-40B4-BE49-F238E27FC236}">
                <a16:creationId xmlns:a16="http://schemas.microsoft.com/office/drawing/2014/main" id="{92AE47B1-D77C-48AE-BB67-AF350BDE3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7826" y="533400"/>
            <a:ext cx="3740012" cy="271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Arrow Connector 11">
            <a:extLst>
              <a:ext uri="{FF2B5EF4-FFF2-40B4-BE49-F238E27FC236}">
                <a16:creationId xmlns:a16="http://schemas.microsoft.com/office/drawing/2014/main" id="{3916BF8B-89C0-4F95-96A3-C00E5F27494A}"/>
              </a:ext>
            </a:extLst>
          </p:cNvPr>
          <p:cNvCxnSpPr>
            <a:cxnSpLocks/>
          </p:cNvCxnSpPr>
          <p:nvPr/>
        </p:nvCxnSpPr>
        <p:spPr>
          <a:xfrm flipV="1">
            <a:off x="2743200" y="2286000"/>
            <a:ext cx="5154626" cy="1473876"/>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387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43801" y="228600"/>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3D8C6BC-9561-40D3-83B9-387C4874E0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4446" y="3276600"/>
            <a:ext cx="4203275" cy="2798088"/>
          </a:xfrm>
          <a:prstGeom prst="rect">
            <a:avLst/>
          </a:prstGeom>
        </p:spPr>
      </p:pic>
      <p:cxnSp>
        <p:nvCxnSpPr>
          <p:cNvPr id="5" name="Straight Arrow Connector 4">
            <a:extLst>
              <a:ext uri="{FF2B5EF4-FFF2-40B4-BE49-F238E27FC236}">
                <a16:creationId xmlns:a16="http://schemas.microsoft.com/office/drawing/2014/main" id="{B3460A00-8F57-4C1B-A98C-7AE1B731177F}"/>
              </a:ext>
            </a:extLst>
          </p:cNvPr>
          <p:cNvCxnSpPr>
            <a:cxnSpLocks/>
          </p:cNvCxnSpPr>
          <p:nvPr/>
        </p:nvCxnSpPr>
        <p:spPr>
          <a:xfrm flipH="1">
            <a:off x="2057400" y="938435"/>
            <a:ext cx="1" cy="540603"/>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22ACA05-5A1B-4578-B89B-E53BC4878974}"/>
              </a:ext>
            </a:extLst>
          </p:cNvPr>
          <p:cNvSpPr txBox="1"/>
          <p:nvPr/>
        </p:nvSpPr>
        <p:spPr>
          <a:xfrm>
            <a:off x="525448" y="4505742"/>
            <a:ext cx="6237581" cy="2123658"/>
          </a:xfrm>
          <a:prstGeom prst="rect">
            <a:avLst/>
          </a:prstGeom>
          <a:noFill/>
        </p:spPr>
        <p:txBody>
          <a:bodyPr wrap="square" rtlCol="0">
            <a:spAutoFit/>
          </a:bodyPr>
          <a:lstStyle/>
          <a:p>
            <a:pPr lvl="0"/>
            <a:r>
              <a:rPr lang="en-US" altLang="en-US" sz="5400" dirty="0">
                <a:solidFill>
                  <a:srgbClr val="FFC000"/>
                </a:solidFill>
              </a:rPr>
              <a:t>  </a:t>
            </a:r>
            <a:r>
              <a:rPr lang="en-US" altLang="en-US" sz="6600" b="1" i="1" dirty="0">
                <a:solidFill>
                  <a:srgbClr val="0070C0"/>
                </a:solidFill>
              </a:rPr>
              <a:t>Commonwealth </a:t>
            </a:r>
          </a:p>
          <a:p>
            <a:pPr lvl="0"/>
            <a:r>
              <a:rPr lang="en-US" altLang="en-US" sz="6600" b="1" i="1" dirty="0">
                <a:solidFill>
                  <a:srgbClr val="0070C0"/>
                </a:solidFill>
              </a:rPr>
              <a:t>                of Israel</a:t>
            </a:r>
            <a:r>
              <a:rPr lang="en-US" altLang="en-US" sz="6600" dirty="0">
                <a:solidFill>
                  <a:srgbClr val="FFC000"/>
                </a:solidFill>
              </a:rPr>
              <a:t> </a:t>
            </a:r>
          </a:p>
        </p:txBody>
      </p:sp>
      <p:sp>
        <p:nvSpPr>
          <p:cNvPr id="9" name="TextBox 8">
            <a:extLst>
              <a:ext uri="{FF2B5EF4-FFF2-40B4-BE49-F238E27FC236}">
                <a16:creationId xmlns:a16="http://schemas.microsoft.com/office/drawing/2014/main" id="{2000D780-CC7C-4AC8-8C51-9DADF29CA51C}"/>
              </a:ext>
            </a:extLst>
          </p:cNvPr>
          <p:cNvSpPr txBox="1"/>
          <p:nvPr/>
        </p:nvSpPr>
        <p:spPr>
          <a:xfrm>
            <a:off x="348703" y="3429394"/>
            <a:ext cx="6237580" cy="1200329"/>
          </a:xfrm>
          <a:prstGeom prst="rect">
            <a:avLst/>
          </a:prstGeom>
          <a:noFill/>
        </p:spPr>
        <p:txBody>
          <a:bodyPr wrap="square" rtlCol="0">
            <a:spAutoFit/>
          </a:bodyPr>
          <a:lstStyle/>
          <a:p>
            <a:pPr lvl="0"/>
            <a:r>
              <a:rPr lang="en-US" altLang="en-US" sz="7200" b="1" i="1" dirty="0">
                <a:solidFill>
                  <a:schemeClr val="bg1">
                    <a:lumMod val="65000"/>
                  </a:schemeClr>
                </a:solidFill>
              </a:rPr>
              <a:t>Aliens </a:t>
            </a:r>
            <a:r>
              <a:rPr lang="en-US" altLang="en-US" sz="5400" dirty="0">
                <a:solidFill>
                  <a:srgbClr val="FFC000"/>
                </a:solidFill>
              </a:rPr>
              <a:t>from the</a:t>
            </a:r>
          </a:p>
        </p:txBody>
      </p:sp>
      <p:pic>
        <p:nvPicPr>
          <p:cNvPr id="10" name="Picture 2" descr="Image result for stick man">
            <a:extLst>
              <a:ext uri="{FF2B5EF4-FFF2-40B4-BE49-F238E27FC236}">
                <a16:creationId xmlns:a16="http://schemas.microsoft.com/office/drawing/2014/main" id="{2F9ED962-102D-4E3B-8734-45A16F4614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018" y="1523364"/>
            <a:ext cx="152876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Gavin-As\Documents\02 ETP barebones\jesus.jpg">
            <a:extLst>
              <a:ext uri="{FF2B5EF4-FFF2-40B4-BE49-F238E27FC236}">
                <a16:creationId xmlns:a16="http://schemas.microsoft.com/office/drawing/2014/main" id="{0C814C3E-0F21-4299-AE46-6920E67A37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0180" y="478611"/>
            <a:ext cx="3798420" cy="2703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Arrow Connector 11">
            <a:extLst>
              <a:ext uri="{FF2B5EF4-FFF2-40B4-BE49-F238E27FC236}">
                <a16:creationId xmlns:a16="http://schemas.microsoft.com/office/drawing/2014/main" id="{BBE783BC-6116-4F35-91DE-42AD05BBEFC3}"/>
              </a:ext>
            </a:extLst>
          </p:cNvPr>
          <p:cNvCxnSpPr>
            <a:cxnSpLocks/>
          </p:cNvCxnSpPr>
          <p:nvPr/>
        </p:nvCxnSpPr>
        <p:spPr>
          <a:xfrm>
            <a:off x="6934200" y="4495800"/>
            <a:ext cx="1043585"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216F832-4D0B-4D9D-9223-CA5B331A25A3}"/>
              </a:ext>
            </a:extLst>
          </p:cNvPr>
          <p:cNvSpPr txBox="1"/>
          <p:nvPr/>
        </p:nvSpPr>
        <p:spPr>
          <a:xfrm>
            <a:off x="714315" y="63112"/>
            <a:ext cx="2410403" cy="830997"/>
          </a:xfrm>
          <a:prstGeom prst="rect">
            <a:avLst/>
          </a:prstGeom>
          <a:noFill/>
        </p:spPr>
        <p:txBody>
          <a:bodyPr wrap="none" rtlCol="0">
            <a:spAutoFit/>
          </a:bodyPr>
          <a:lstStyle/>
          <a:p>
            <a:pPr algn="ctr"/>
            <a:r>
              <a:rPr lang="en-US" sz="4800" dirty="0">
                <a:solidFill>
                  <a:srgbClr val="FFC000"/>
                </a:solidFill>
              </a:rPr>
              <a:t>We were</a:t>
            </a:r>
          </a:p>
        </p:txBody>
      </p:sp>
    </p:spTree>
    <p:extLst>
      <p:ext uri="{BB962C8B-B14F-4D97-AF65-F5344CB8AC3E}">
        <p14:creationId xmlns:p14="http://schemas.microsoft.com/office/powerpoint/2010/main" val="1608899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9216F832-4D0B-4D9D-9223-CA5B331A25A3}"/>
              </a:ext>
            </a:extLst>
          </p:cNvPr>
          <p:cNvSpPr txBox="1"/>
          <p:nvPr/>
        </p:nvSpPr>
        <p:spPr>
          <a:xfrm>
            <a:off x="304800" y="305068"/>
            <a:ext cx="11582400" cy="6247864"/>
          </a:xfrm>
          <a:prstGeom prst="rect">
            <a:avLst/>
          </a:prstGeom>
          <a:noFill/>
        </p:spPr>
        <p:txBody>
          <a:bodyPr wrap="square" rtlCol="0">
            <a:spAutoFit/>
          </a:bodyPr>
          <a:lstStyle/>
          <a:p>
            <a:r>
              <a:rPr lang="en-US" sz="4000" dirty="0">
                <a:solidFill>
                  <a:srgbClr val="FFC000"/>
                </a:solidFill>
              </a:rPr>
              <a:t>We were</a:t>
            </a:r>
          </a:p>
          <a:p>
            <a:pPr algn="ctr"/>
            <a:r>
              <a:rPr lang="en-US" sz="4000" dirty="0">
                <a:solidFill>
                  <a:srgbClr val="FFC000"/>
                </a:solidFill>
              </a:rPr>
              <a:t>“</a:t>
            </a:r>
            <a:r>
              <a:rPr lang="en-US" sz="4000" b="1" i="1" u="sng" dirty="0">
                <a:solidFill>
                  <a:srgbClr val="FFC000"/>
                </a:solidFill>
              </a:rPr>
              <a:t>aliens</a:t>
            </a:r>
            <a:r>
              <a:rPr lang="en-US" sz="4000" dirty="0">
                <a:solidFill>
                  <a:srgbClr val="FFC000"/>
                </a:solidFill>
              </a:rPr>
              <a:t> from the Gr. </a:t>
            </a:r>
            <a:r>
              <a:rPr lang="en-US" sz="4000" b="1" dirty="0">
                <a:solidFill>
                  <a:srgbClr val="FFFF00"/>
                </a:solidFill>
              </a:rPr>
              <a:t>“</a:t>
            </a:r>
            <a:r>
              <a:rPr lang="en-US" sz="4000" b="1" u="sng" dirty="0">
                <a:solidFill>
                  <a:srgbClr val="FFFF00"/>
                </a:solidFill>
              </a:rPr>
              <a:t>politeia</a:t>
            </a:r>
            <a:r>
              <a:rPr lang="en-US" sz="4000" b="1" dirty="0">
                <a:solidFill>
                  <a:srgbClr val="FFFF00"/>
                </a:solidFill>
              </a:rPr>
              <a:t>”  </a:t>
            </a:r>
            <a:r>
              <a:rPr lang="en-US" sz="4000" dirty="0">
                <a:solidFill>
                  <a:srgbClr val="FFC000"/>
                </a:solidFill>
              </a:rPr>
              <a:t>of Israel”</a:t>
            </a:r>
          </a:p>
          <a:p>
            <a:pPr algn="ctr"/>
            <a:r>
              <a:rPr lang="en-US" sz="4000" b="1" dirty="0">
                <a:solidFill>
                  <a:srgbClr val="FFFF00"/>
                </a:solidFill>
              </a:rPr>
              <a:t>“state </a:t>
            </a:r>
            <a:r>
              <a:rPr lang="en-US" sz="4000" dirty="0">
                <a:solidFill>
                  <a:srgbClr val="FFC000"/>
                </a:solidFill>
              </a:rPr>
              <a:t>or</a:t>
            </a:r>
            <a:r>
              <a:rPr lang="en-US" sz="4000" b="1" dirty="0">
                <a:solidFill>
                  <a:srgbClr val="FFFF00"/>
                </a:solidFill>
              </a:rPr>
              <a:t> commonwealth”</a:t>
            </a:r>
          </a:p>
          <a:p>
            <a:pPr algn="ctr"/>
            <a:r>
              <a:rPr lang="en-US" sz="4000" b="1" i="1" dirty="0">
                <a:solidFill>
                  <a:srgbClr val="FFFF00"/>
                </a:solidFill>
              </a:rPr>
              <a:t>“citizenship”</a:t>
            </a:r>
          </a:p>
          <a:p>
            <a:pPr algn="ctr"/>
            <a:r>
              <a:rPr lang="en-US" sz="4000" b="1" i="1" dirty="0">
                <a:solidFill>
                  <a:srgbClr val="FFFF00"/>
                </a:solidFill>
              </a:rPr>
              <a:t>“government”</a:t>
            </a:r>
          </a:p>
          <a:p>
            <a:pPr algn="ctr"/>
            <a:r>
              <a:rPr lang="en-US" sz="4000" b="1" dirty="0">
                <a:solidFill>
                  <a:srgbClr val="FFFF00"/>
                </a:solidFill>
              </a:rPr>
              <a:t>“administration of civil affairs”</a:t>
            </a:r>
          </a:p>
          <a:p>
            <a:pPr algn="ctr"/>
            <a:endParaRPr lang="en-US" sz="4000" b="1" dirty="0">
              <a:solidFill>
                <a:srgbClr val="FFFF00"/>
              </a:solidFill>
            </a:endParaRPr>
          </a:p>
          <a:p>
            <a:pPr algn="ctr"/>
            <a:r>
              <a:rPr lang="en-US" sz="4000" dirty="0">
                <a:solidFill>
                  <a:srgbClr val="FFC000"/>
                </a:solidFill>
              </a:rPr>
              <a:t>(def.) </a:t>
            </a:r>
            <a:r>
              <a:rPr lang="en-US" sz="4000" b="1" dirty="0">
                <a:solidFill>
                  <a:srgbClr val="FFFF00"/>
                </a:solidFill>
              </a:rPr>
              <a:t>Commonwealth – </a:t>
            </a:r>
            <a:r>
              <a:rPr lang="en-US" sz="4000" dirty="0">
                <a:solidFill>
                  <a:srgbClr val="FFC000"/>
                </a:solidFill>
              </a:rPr>
              <a:t>a government embracing </a:t>
            </a:r>
          </a:p>
          <a:p>
            <a:pPr algn="ctr"/>
            <a:r>
              <a:rPr lang="en-US" sz="4000" dirty="0">
                <a:solidFill>
                  <a:srgbClr val="FFC000"/>
                </a:solidFill>
              </a:rPr>
              <a:t>various </a:t>
            </a:r>
            <a:r>
              <a:rPr lang="en-US" sz="4000" b="1" i="1" u="sng" dirty="0">
                <a:solidFill>
                  <a:srgbClr val="FFC000"/>
                </a:solidFill>
              </a:rPr>
              <a:t>other</a:t>
            </a:r>
            <a:r>
              <a:rPr lang="en-US" sz="4000" dirty="0">
                <a:solidFill>
                  <a:srgbClr val="FFC000"/>
                </a:solidFill>
              </a:rPr>
              <a:t> nations in common rights </a:t>
            </a:r>
          </a:p>
          <a:p>
            <a:pPr algn="ctr"/>
            <a:r>
              <a:rPr lang="en-US" sz="4000" dirty="0">
                <a:solidFill>
                  <a:srgbClr val="FFC000"/>
                </a:solidFill>
              </a:rPr>
              <a:t>and privileges of citizenship.)</a:t>
            </a:r>
          </a:p>
        </p:txBody>
      </p:sp>
      <p:sp>
        <p:nvSpPr>
          <p:cNvPr id="2" name="TextBox 1">
            <a:extLst>
              <a:ext uri="{FF2B5EF4-FFF2-40B4-BE49-F238E27FC236}">
                <a16:creationId xmlns:a16="http://schemas.microsoft.com/office/drawing/2014/main" id="{6F42121F-D595-4970-BD7A-E4D5D29CB809}"/>
              </a:ext>
            </a:extLst>
          </p:cNvPr>
          <p:cNvSpPr txBox="1"/>
          <p:nvPr/>
        </p:nvSpPr>
        <p:spPr>
          <a:xfrm>
            <a:off x="6400800" y="609600"/>
            <a:ext cx="1154419" cy="369332"/>
          </a:xfrm>
          <a:prstGeom prst="rect">
            <a:avLst/>
          </a:prstGeom>
          <a:noFill/>
        </p:spPr>
        <p:txBody>
          <a:bodyPr wrap="none" rtlCol="0">
            <a:spAutoFit/>
          </a:bodyPr>
          <a:lstStyle/>
          <a:p>
            <a:r>
              <a:rPr lang="en-US" dirty="0">
                <a:solidFill>
                  <a:schemeClr val="bg2"/>
                </a:solidFill>
              </a:rPr>
              <a:t>Poly-TY-</a:t>
            </a:r>
            <a:r>
              <a:rPr lang="en-US" dirty="0" err="1">
                <a:solidFill>
                  <a:schemeClr val="bg2"/>
                </a:solidFill>
              </a:rPr>
              <a:t>ya</a:t>
            </a:r>
            <a:endParaRPr lang="en-US" dirty="0">
              <a:solidFill>
                <a:schemeClr val="bg2"/>
              </a:solidFill>
            </a:endParaRPr>
          </a:p>
        </p:txBody>
      </p:sp>
      <p:sp>
        <p:nvSpPr>
          <p:cNvPr id="3" name="TextBox 2">
            <a:extLst>
              <a:ext uri="{FF2B5EF4-FFF2-40B4-BE49-F238E27FC236}">
                <a16:creationId xmlns:a16="http://schemas.microsoft.com/office/drawing/2014/main" id="{5E1E1886-1C27-4CC5-9FBE-9F6EB7FA39F6}"/>
              </a:ext>
            </a:extLst>
          </p:cNvPr>
          <p:cNvSpPr txBox="1"/>
          <p:nvPr/>
        </p:nvSpPr>
        <p:spPr>
          <a:xfrm>
            <a:off x="8305800" y="209491"/>
            <a:ext cx="2161169" cy="769441"/>
          </a:xfrm>
          <a:prstGeom prst="rect">
            <a:avLst/>
          </a:prstGeom>
          <a:noFill/>
        </p:spPr>
        <p:txBody>
          <a:bodyPr wrap="none" rtlCol="0">
            <a:spAutoFit/>
          </a:bodyPr>
          <a:lstStyle/>
          <a:p>
            <a:r>
              <a:rPr lang="en-US" sz="4400" dirty="0">
                <a:solidFill>
                  <a:srgbClr val="00B050"/>
                </a:solidFill>
              </a:rPr>
              <a:t>(politics)</a:t>
            </a:r>
          </a:p>
        </p:txBody>
      </p:sp>
    </p:spTree>
    <p:extLst>
      <p:ext uri="{BB962C8B-B14F-4D97-AF65-F5344CB8AC3E}">
        <p14:creationId xmlns:p14="http://schemas.microsoft.com/office/powerpoint/2010/main" val="1767381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9216F832-4D0B-4D9D-9223-CA5B331A25A3}"/>
              </a:ext>
            </a:extLst>
          </p:cNvPr>
          <p:cNvSpPr txBox="1"/>
          <p:nvPr/>
        </p:nvSpPr>
        <p:spPr>
          <a:xfrm>
            <a:off x="228600" y="305068"/>
            <a:ext cx="11734800" cy="6247864"/>
          </a:xfrm>
          <a:prstGeom prst="rect">
            <a:avLst/>
          </a:prstGeom>
          <a:noFill/>
        </p:spPr>
        <p:txBody>
          <a:bodyPr wrap="square" rtlCol="0">
            <a:spAutoFit/>
          </a:bodyPr>
          <a:lstStyle/>
          <a:p>
            <a:r>
              <a:rPr lang="en-US" sz="4000" dirty="0">
                <a:solidFill>
                  <a:srgbClr val="FFC000"/>
                </a:solidFill>
              </a:rPr>
              <a:t>We were - </a:t>
            </a:r>
            <a:r>
              <a:rPr lang="en-US" sz="4000" b="1" i="1" u="sng" dirty="0">
                <a:solidFill>
                  <a:srgbClr val="FFC000"/>
                </a:solidFill>
              </a:rPr>
              <a:t>aliens</a:t>
            </a:r>
            <a:r>
              <a:rPr lang="en-US" sz="4000" dirty="0">
                <a:solidFill>
                  <a:srgbClr val="FFC000"/>
                </a:solidFill>
              </a:rPr>
              <a:t> from the </a:t>
            </a:r>
            <a:r>
              <a:rPr lang="en-US" sz="4000" dirty="0">
                <a:solidFill>
                  <a:schemeClr val="bg1"/>
                </a:solidFill>
              </a:rPr>
              <a:t>Gr.</a:t>
            </a:r>
            <a:r>
              <a:rPr lang="en-US" sz="4000" dirty="0">
                <a:solidFill>
                  <a:srgbClr val="FFC000"/>
                </a:solidFill>
              </a:rPr>
              <a:t> </a:t>
            </a:r>
            <a:r>
              <a:rPr lang="en-US" sz="4000" b="1" i="1" u="sng" dirty="0">
                <a:solidFill>
                  <a:srgbClr val="00B0F0"/>
                </a:solidFill>
              </a:rPr>
              <a:t>“politeia”</a:t>
            </a:r>
            <a:r>
              <a:rPr lang="en-US" sz="4000" b="1" i="1" dirty="0">
                <a:solidFill>
                  <a:srgbClr val="00B0F0"/>
                </a:solidFill>
              </a:rPr>
              <a:t>  </a:t>
            </a:r>
            <a:r>
              <a:rPr lang="en-US" sz="4000" dirty="0">
                <a:solidFill>
                  <a:srgbClr val="FFC000"/>
                </a:solidFill>
              </a:rPr>
              <a:t>of Israel”</a:t>
            </a:r>
          </a:p>
          <a:p>
            <a:r>
              <a:rPr lang="en-US" sz="4000" dirty="0">
                <a:solidFill>
                  <a:schemeClr val="bg1"/>
                </a:solidFill>
              </a:rPr>
              <a:t>KJV </a:t>
            </a:r>
            <a:r>
              <a:rPr lang="en-US" sz="4000" dirty="0">
                <a:solidFill>
                  <a:srgbClr val="FFC000"/>
                </a:solidFill>
              </a:rPr>
              <a:t>- </a:t>
            </a:r>
            <a:r>
              <a:rPr lang="en-US" sz="4000" b="1" i="1" dirty="0">
                <a:solidFill>
                  <a:srgbClr val="FFFF00"/>
                </a:solidFill>
              </a:rPr>
              <a:t>aliens</a:t>
            </a:r>
            <a:r>
              <a:rPr lang="en-US" sz="4000" dirty="0">
                <a:solidFill>
                  <a:srgbClr val="FFC000"/>
                </a:solidFill>
              </a:rPr>
              <a:t> from the </a:t>
            </a:r>
            <a:r>
              <a:rPr lang="en-US" sz="4000" b="1" dirty="0">
                <a:solidFill>
                  <a:srgbClr val="00B0F0"/>
                </a:solidFill>
              </a:rPr>
              <a:t>Commonwealth of Israel</a:t>
            </a:r>
            <a:endParaRPr lang="en-US" sz="4000" dirty="0">
              <a:solidFill>
                <a:srgbClr val="00B0F0"/>
              </a:solidFill>
            </a:endParaRPr>
          </a:p>
          <a:p>
            <a:r>
              <a:rPr lang="en-US" sz="4000" dirty="0">
                <a:solidFill>
                  <a:schemeClr val="bg1"/>
                </a:solidFill>
              </a:rPr>
              <a:t>NIV </a:t>
            </a:r>
            <a:r>
              <a:rPr lang="en-US" sz="4000" dirty="0">
                <a:solidFill>
                  <a:srgbClr val="FFC000"/>
                </a:solidFill>
              </a:rPr>
              <a:t>- </a:t>
            </a:r>
            <a:r>
              <a:rPr lang="en-US" sz="4000" b="1" i="1" dirty="0">
                <a:solidFill>
                  <a:srgbClr val="FFFF00"/>
                </a:solidFill>
              </a:rPr>
              <a:t>excluded</a:t>
            </a:r>
            <a:r>
              <a:rPr lang="en-US" sz="4000" dirty="0">
                <a:solidFill>
                  <a:srgbClr val="FFC000"/>
                </a:solidFill>
              </a:rPr>
              <a:t> from </a:t>
            </a:r>
            <a:r>
              <a:rPr lang="en-US" sz="4000" b="1" dirty="0">
                <a:solidFill>
                  <a:srgbClr val="00B0F0"/>
                </a:solidFill>
              </a:rPr>
              <a:t>Citizenship in Israel</a:t>
            </a:r>
            <a:r>
              <a:rPr lang="en-US" sz="4000" dirty="0">
                <a:solidFill>
                  <a:srgbClr val="FFC000"/>
                </a:solidFill>
              </a:rPr>
              <a:t>.</a:t>
            </a:r>
          </a:p>
          <a:p>
            <a:r>
              <a:rPr lang="en-US" sz="4000" dirty="0">
                <a:solidFill>
                  <a:schemeClr val="bg1"/>
                </a:solidFill>
              </a:rPr>
              <a:t>Good News Tr. </a:t>
            </a:r>
            <a:r>
              <a:rPr lang="en-US" sz="4000" dirty="0">
                <a:solidFill>
                  <a:srgbClr val="FFC000"/>
                </a:solidFill>
              </a:rPr>
              <a:t>- </a:t>
            </a:r>
            <a:r>
              <a:rPr lang="en-US" sz="4000" b="1" dirty="0">
                <a:solidFill>
                  <a:srgbClr val="FFFF00"/>
                </a:solidFill>
              </a:rPr>
              <a:t>foreigners</a:t>
            </a:r>
            <a:r>
              <a:rPr lang="en-US" sz="4000" dirty="0">
                <a:solidFill>
                  <a:srgbClr val="FFC000"/>
                </a:solidFill>
              </a:rPr>
              <a:t> and did not belong to God’s chosen people.</a:t>
            </a:r>
          </a:p>
          <a:p>
            <a:r>
              <a:rPr lang="en-US" sz="4000" dirty="0">
                <a:solidFill>
                  <a:schemeClr val="bg1">
                    <a:lumMod val="95000"/>
                  </a:schemeClr>
                </a:solidFill>
              </a:rPr>
              <a:t>Contemp. Eng. V. </a:t>
            </a:r>
            <a:r>
              <a:rPr lang="en-US" sz="4000" dirty="0">
                <a:solidFill>
                  <a:srgbClr val="FFC000"/>
                </a:solidFill>
              </a:rPr>
              <a:t>– </a:t>
            </a:r>
            <a:r>
              <a:rPr lang="en-US" sz="4000" b="1" dirty="0">
                <a:solidFill>
                  <a:srgbClr val="FFFF00"/>
                </a:solidFill>
              </a:rPr>
              <a:t>foreigners </a:t>
            </a:r>
            <a:r>
              <a:rPr lang="en-US" sz="4000" dirty="0">
                <a:solidFill>
                  <a:srgbClr val="FFC000"/>
                </a:solidFill>
              </a:rPr>
              <a:t>to the people of Israel.</a:t>
            </a:r>
          </a:p>
          <a:p>
            <a:r>
              <a:rPr lang="en-US" sz="4000" dirty="0">
                <a:solidFill>
                  <a:schemeClr val="bg1">
                    <a:lumMod val="95000"/>
                  </a:schemeClr>
                </a:solidFill>
              </a:rPr>
              <a:t>Berean Literal V.</a:t>
            </a:r>
            <a:r>
              <a:rPr lang="en-US" sz="4000" dirty="0">
                <a:solidFill>
                  <a:srgbClr val="FFC000"/>
                </a:solidFill>
              </a:rPr>
              <a:t> – </a:t>
            </a:r>
            <a:r>
              <a:rPr lang="en-US" sz="4000" b="1" i="1" dirty="0">
                <a:solidFill>
                  <a:srgbClr val="FFFF00"/>
                </a:solidFill>
              </a:rPr>
              <a:t>alienated</a:t>
            </a:r>
            <a:r>
              <a:rPr lang="en-US" sz="4000" dirty="0">
                <a:solidFill>
                  <a:srgbClr val="FFC000"/>
                </a:solidFill>
              </a:rPr>
              <a:t> </a:t>
            </a:r>
          </a:p>
          <a:p>
            <a:r>
              <a:rPr lang="en-US" sz="4000" dirty="0">
                <a:solidFill>
                  <a:srgbClr val="FFC000"/>
                </a:solidFill>
              </a:rPr>
              <a:t>from the </a:t>
            </a:r>
            <a:r>
              <a:rPr lang="en-US" sz="4000" b="1" dirty="0">
                <a:solidFill>
                  <a:srgbClr val="00B0F0"/>
                </a:solidFill>
              </a:rPr>
              <a:t>Commonwealth of Israel </a:t>
            </a:r>
          </a:p>
          <a:p>
            <a:r>
              <a:rPr lang="en-US" sz="4000" dirty="0">
                <a:solidFill>
                  <a:schemeClr val="bg1"/>
                </a:solidFill>
              </a:rPr>
              <a:t>Aramaic Bible in Plain English </a:t>
            </a:r>
            <a:r>
              <a:rPr lang="en-US" sz="4000" dirty="0">
                <a:solidFill>
                  <a:srgbClr val="FFC000"/>
                </a:solidFill>
              </a:rPr>
              <a:t>– </a:t>
            </a:r>
            <a:r>
              <a:rPr lang="en-US" sz="4000" b="1" i="1" dirty="0">
                <a:solidFill>
                  <a:srgbClr val="FFFF00"/>
                </a:solidFill>
              </a:rPr>
              <a:t>aliens</a:t>
            </a:r>
            <a:r>
              <a:rPr lang="en-US" sz="4000" dirty="0">
                <a:solidFill>
                  <a:srgbClr val="FFFF00"/>
                </a:solidFill>
              </a:rPr>
              <a:t> </a:t>
            </a:r>
          </a:p>
          <a:p>
            <a:r>
              <a:rPr lang="en-US" sz="4000" dirty="0">
                <a:solidFill>
                  <a:srgbClr val="FFC000"/>
                </a:solidFill>
              </a:rPr>
              <a:t>from the </a:t>
            </a:r>
            <a:r>
              <a:rPr lang="en-US" sz="4000" b="1" dirty="0">
                <a:solidFill>
                  <a:srgbClr val="00B0F0"/>
                </a:solidFill>
              </a:rPr>
              <a:t>government </a:t>
            </a:r>
            <a:r>
              <a:rPr lang="en-US" sz="4000" dirty="0">
                <a:solidFill>
                  <a:srgbClr val="00B0F0"/>
                </a:solidFill>
              </a:rPr>
              <a:t>of</a:t>
            </a:r>
            <a:r>
              <a:rPr lang="en-US" sz="4000" b="1" dirty="0">
                <a:solidFill>
                  <a:srgbClr val="00B0F0"/>
                </a:solidFill>
              </a:rPr>
              <a:t> Israel</a:t>
            </a:r>
          </a:p>
        </p:txBody>
      </p:sp>
    </p:spTree>
    <p:extLst>
      <p:ext uri="{BB962C8B-B14F-4D97-AF65-F5344CB8AC3E}">
        <p14:creationId xmlns:p14="http://schemas.microsoft.com/office/powerpoint/2010/main" val="3703105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89426" y="182534"/>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3D8C6BC-9561-40D3-83B9-387C4874E0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187" y="2300154"/>
            <a:ext cx="3167547" cy="2195646"/>
          </a:xfrm>
          <a:prstGeom prst="rect">
            <a:avLst/>
          </a:prstGeom>
        </p:spPr>
      </p:pic>
      <p:sp>
        <p:nvSpPr>
          <p:cNvPr id="9" name="TextBox 8">
            <a:extLst>
              <a:ext uri="{FF2B5EF4-FFF2-40B4-BE49-F238E27FC236}">
                <a16:creationId xmlns:a16="http://schemas.microsoft.com/office/drawing/2014/main" id="{2000D780-CC7C-4AC8-8C51-9DADF29CA51C}"/>
              </a:ext>
            </a:extLst>
          </p:cNvPr>
          <p:cNvSpPr txBox="1"/>
          <p:nvPr/>
        </p:nvSpPr>
        <p:spPr>
          <a:xfrm>
            <a:off x="419097" y="3183977"/>
            <a:ext cx="3886200" cy="1200329"/>
          </a:xfrm>
          <a:prstGeom prst="rect">
            <a:avLst/>
          </a:prstGeom>
          <a:noFill/>
        </p:spPr>
        <p:txBody>
          <a:bodyPr wrap="square" rtlCol="0">
            <a:spAutoFit/>
          </a:bodyPr>
          <a:lstStyle/>
          <a:p>
            <a:pPr lvl="0"/>
            <a:r>
              <a:rPr lang="en-US" altLang="en-US" sz="7200" b="1" i="1" u="sng" dirty="0">
                <a:solidFill>
                  <a:schemeClr val="bg1">
                    <a:lumMod val="65000"/>
                  </a:schemeClr>
                </a:solidFill>
              </a:rPr>
              <a:t>strangers</a:t>
            </a:r>
            <a:r>
              <a:rPr lang="en-US" altLang="en-US" sz="5400" dirty="0">
                <a:solidFill>
                  <a:schemeClr val="bg1">
                    <a:lumMod val="65000"/>
                  </a:schemeClr>
                </a:solidFill>
              </a:rPr>
              <a:t> </a:t>
            </a:r>
          </a:p>
        </p:txBody>
      </p:sp>
      <p:sp>
        <p:nvSpPr>
          <p:cNvPr id="10" name="TextBox 9">
            <a:extLst>
              <a:ext uri="{FF2B5EF4-FFF2-40B4-BE49-F238E27FC236}">
                <a16:creationId xmlns:a16="http://schemas.microsoft.com/office/drawing/2014/main" id="{EFC6674F-D943-441B-B42A-DD44138F89FC}"/>
              </a:ext>
            </a:extLst>
          </p:cNvPr>
          <p:cNvSpPr txBox="1"/>
          <p:nvPr/>
        </p:nvSpPr>
        <p:spPr>
          <a:xfrm>
            <a:off x="360298" y="4435814"/>
            <a:ext cx="7086600" cy="2123658"/>
          </a:xfrm>
          <a:prstGeom prst="rect">
            <a:avLst/>
          </a:prstGeom>
          <a:noFill/>
        </p:spPr>
        <p:txBody>
          <a:bodyPr wrap="square" rtlCol="0">
            <a:spAutoFit/>
          </a:bodyPr>
          <a:lstStyle/>
          <a:p>
            <a:pPr lvl="0"/>
            <a:r>
              <a:rPr lang="en-US" altLang="en-US" sz="5400" dirty="0">
                <a:solidFill>
                  <a:srgbClr val="FFC000"/>
                </a:solidFill>
              </a:rPr>
              <a:t>from the </a:t>
            </a:r>
            <a:r>
              <a:rPr lang="en-US" altLang="en-US" sz="6600" b="1" i="1" dirty="0">
                <a:solidFill>
                  <a:srgbClr val="C00000"/>
                </a:solidFill>
              </a:rPr>
              <a:t>Covenants </a:t>
            </a:r>
          </a:p>
          <a:p>
            <a:pPr lvl="0"/>
            <a:r>
              <a:rPr lang="en-US" altLang="en-US" sz="6600" b="1" i="1" dirty="0">
                <a:solidFill>
                  <a:srgbClr val="C00000"/>
                </a:solidFill>
              </a:rPr>
              <a:t>                of Promise</a:t>
            </a:r>
          </a:p>
        </p:txBody>
      </p:sp>
      <p:pic>
        <p:nvPicPr>
          <p:cNvPr id="12" name="Picture 2" descr="C:\Users\Gavin-As\Documents\02 ETP barebones\jesus.jpg">
            <a:extLst>
              <a:ext uri="{FF2B5EF4-FFF2-40B4-BE49-F238E27FC236}">
                <a16:creationId xmlns:a16="http://schemas.microsoft.com/office/drawing/2014/main" id="{A430FF28-1725-4942-8CF0-207CB61D5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8200" y="304801"/>
            <a:ext cx="2895600" cy="199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a:extLst>
              <a:ext uri="{FF2B5EF4-FFF2-40B4-BE49-F238E27FC236}">
                <a16:creationId xmlns:a16="http://schemas.microsoft.com/office/drawing/2014/main" id="{43F08384-41D0-4CFF-BE32-750F84E49BC4}"/>
              </a:ext>
            </a:extLst>
          </p:cNvPr>
          <p:cNvCxnSpPr>
            <a:cxnSpLocks/>
          </p:cNvCxnSpPr>
          <p:nvPr/>
        </p:nvCxnSpPr>
        <p:spPr>
          <a:xfrm>
            <a:off x="6930593" y="4953000"/>
            <a:ext cx="1229097"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79DD31F-00F8-4A47-A777-52D7180733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5226" y="4515302"/>
            <a:ext cx="3167547" cy="1977442"/>
          </a:xfrm>
          <a:prstGeom prst="rect">
            <a:avLst/>
          </a:prstGeom>
        </p:spPr>
      </p:pic>
      <p:cxnSp>
        <p:nvCxnSpPr>
          <p:cNvPr id="16" name="Straight Arrow Connector 15">
            <a:extLst>
              <a:ext uri="{FF2B5EF4-FFF2-40B4-BE49-F238E27FC236}">
                <a16:creationId xmlns:a16="http://schemas.microsoft.com/office/drawing/2014/main" id="{AF9971F3-3CE3-4C43-8136-78AE5B3D8393}"/>
              </a:ext>
            </a:extLst>
          </p:cNvPr>
          <p:cNvCxnSpPr>
            <a:cxnSpLocks/>
          </p:cNvCxnSpPr>
          <p:nvPr/>
        </p:nvCxnSpPr>
        <p:spPr>
          <a:xfrm>
            <a:off x="2362318" y="1035094"/>
            <a:ext cx="0" cy="425359"/>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2" descr="Image result for stick man">
            <a:extLst>
              <a:ext uri="{FF2B5EF4-FFF2-40B4-BE49-F238E27FC236}">
                <a16:creationId xmlns:a16="http://schemas.microsoft.com/office/drawing/2014/main" id="{EC6558CA-3561-4CAA-8FBF-3DED3DC7F9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7816" y="1629726"/>
            <a:ext cx="1528763" cy="152876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07CE627-1478-4EF2-8F51-31A0ACED5ABE}"/>
              </a:ext>
            </a:extLst>
          </p:cNvPr>
          <p:cNvSpPr txBox="1"/>
          <p:nvPr/>
        </p:nvSpPr>
        <p:spPr>
          <a:xfrm>
            <a:off x="400381" y="257764"/>
            <a:ext cx="3923638" cy="830997"/>
          </a:xfrm>
          <a:prstGeom prst="rect">
            <a:avLst/>
          </a:prstGeom>
          <a:noFill/>
        </p:spPr>
        <p:txBody>
          <a:bodyPr wrap="none" rtlCol="0">
            <a:spAutoFit/>
          </a:bodyPr>
          <a:lstStyle/>
          <a:p>
            <a:pPr algn="ctr"/>
            <a:r>
              <a:rPr lang="en-US" sz="4800" dirty="0">
                <a:solidFill>
                  <a:srgbClr val="FFC000"/>
                </a:solidFill>
              </a:rPr>
              <a:t>We were (also)</a:t>
            </a:r>
          </a:p>
        </p:txBody>
      </p:sp>
    </p:spTree>
    <p:extLst>
      <p:ext uri="{BB962C8B-B14F-4D97-AF65-F5344CB8AC3E}">
        <p14:creationId xmlns:p14="http://schemas.microsoft.com/office/powerpoint/2010/main" val="3965674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404106" y="362932"/>
            <a:ext cx="11632156"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02" y="2133600"/>
            <a:ext cx="4465398" cy="3636347"/>
          </a:xfrm>
          <a:prstGeom prst="rect">
            <a:avLst/>
          </a:prstGeom>
        </p:spPr>
      </p:pic>
      <p:cxnSp>
        <p:nvCxnSpPr>
          <p:cNvPr id="11" name="Straight Arrow Connector 10">
            <a:extLst>
              <a:ext uri="{FF2B5EF4-FFF2-40B4-BE49-F238E27FC236}">
                <a16:creationId xmlns:a16="http://schemas.microsoft.com/office/drawing/2014/main" id="{D21B9C86-2AD0-4826-8F06-FFDE2F5B8F82}"/>
              </a:ext>
            </a:extLst>
          </p:cNvPr>
          <p:cNvCxnSpPr>
            <a:cxnSpLocks/>
          </p:cNvCxnSpPr>
          <p:nvPr/>
        </p:nvCxnSpPr>
        <p:spPr>
          <a:xfrm>
            <a:off x="3962400" y="2616816"/>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DF65CD8C-51CF-4712-B271-C5BC06A116AB}"/>
              </a:ext>
            </a:extLst>
          </p:cNvPr>
          <p:cNvSpPr/>
          <p:nvPr/>
        </p:nvSpPr>
        <p:spPr>
          <a:xfrm>
            <a:off x="4953001" y="838200"/>
            <a:ext cx="6850557" cy="57089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DB178B6-66D0-48AC-895A-058DECC2E76E}"/>
              </a:ext>
            </a:extLst>
          </p:cNvPr>
          <p:cNvSpPr txBox="1"/>
          <p:nvPr/>
        </p:nvSpPr>
        <p:spPr>
          <a:xfrm>
            <a:off x="4988301" y="875082"/>
            <a:ext cx="6862858" cy="646331"/>
          </a:xfrm>
          <a:prstGeom prst="rect">
            <a:avLst/>
          </a:prstGeom>
          <a:solidFill>
            <a:schemeClr val="accent2">
              <a:lumMod val="20000"/>
              <a:lumOff val="80000"/>
            </a:schemeClr>
          </a:solidFill>
        </p:spPr>
        <p:txBody>
          <a:bodyPr wrap="square" rtlCol="0">
            <a:spAutoFit/>
          </a:bodyPr>
          <a:lstStyle/>
          <a:p>
            <a:pPr algn="ctr"/>
            <a:r>
              <a:rPr lang="en-US" sz="2800" b="1" u="sng" dirty="0"/>
              <a:t>Adamic Promise </a:t>
            </a:r>
            <a:r>
              <a:rPr lang="en-US" sz="2800" dirty="0"/>
              <a:t>- </a:t>
            </a:r>
            <a:r>
              <a:rPr lang="en-US" sz="3600" b="1" i="1" u="sng" dirty="0">
                <a:solidFill>
                  <a:schemeClr val="accent4">
                    <a:lumMod val="50000"/>
                  </a:schemeClr>
                </a:solidFill>
              </a:rPr>
              <a:t>Seed</a:t>
            </a:r>
            <a:r>
              <a:rPr lang="en-US" sz="3600" dirty="0"/>
              <a:t> </a:t>
            </a:r>
            <a:r>
              <a:rPr lang="en-US" sz="2800" dirty="0"/>
              <a:t>of the woman </a:t>
            </a:r>
          </a:p>
        </p:txBody>
      </p:sp>
      <p:sp>
        <p:nvSpPr>
          <p:cNvPr id="14" name="Rectangle: Rounded Corners 13">
            <a:extLst>
              <a:ext uri="{FF2B5EF4-FFF2-40B4-BE49-F238E27FC236}">
                <a16:creationId xmlns:a16="http://schemas.microsoft.com/office/drawing/2014/main" id="{D0454C59-F65E-4192-B3E9-85C4716B4D38}"/>
              </a:ext>
            </a:extLst>
          </p:cNvPr>
          <p:cNvSpPr/>
          <p:nvPr/>
        </p:nvSpPr>
        <p:spPr>
          <a:xfrm>
            <a:off x="4953001" y="4723090"/>
            <a:ext cx="6877080" cy="138566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70C31822-4139-43AE-827E-9307901C4A86}"/>
              </a:ext>
            </a:extLst>
          </p:cNvPr>
          <p:cNvSpPr/>
          <p:nvPr/>
        </p:nvSpPr>
        <p:spPr>
          <a:xfrm>
            <a:off x="4967223" y="2487519"/>
            <a:ext cx="6869586" cy="118912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3E998B0-D25E-4AFC-823B-7B4FB37F5C34}"/>
              </a:ext>
            </a:extLst>
          </p:cNvPr>
          <p:cNvSpPr txBox="1"/>
          <p:nvPr/>
        </p:nvSpPr>
        <p:spPr>
          <a:xfrm>
            <a:off x="4949637" y="2600961"/>
            <a:ext cx="6869585" cy="1077218"/>
          </a:xfrm>
          <a:prstGeom prst="rect">
            <a:avLst/>
          </a:prstGeom>
          <a:solidFill>
            <a:schemeClr val="accent2">
              <a:lumMod val="20000"/>
              <a:lumOff val="80000"/>
            </a:schemeClr>
          </a:solidFill>
        </p:spPr>
        <p:txBody>
          <a:bodyPr wrap="square" rtlCol="0">
            <a:spAutoFit/>
          </a:bodyPr>
          <a:lstStyle/>
          <a:p>
            <a:pPr algn="ctr"/>
            <a:r>
              <a:rPr lang="en-US" sz="2800" b="1" u="sng" dirty="0">
                <a:solidFill>
                  <a:schemeClr val="accent4">
                    <a:lumMod val="50000"/>
                  </a:schemeClr>
                </a:solidFill>
              </a:rPr>
              <a:t>Abrahamic</a:t>
            </a:r>
            <a:r>
              <a:rPr lang="en-US" sz="2800" u="sng" dirty="0">
                <a:solidFill>
                  <a:schemeClr val="accent4">
                    <a:lumMod val="50000"/>
                  </a:schemeClr>
                </a:solidFill>
              </a:rPr>
              <a:t> </a:t>
            </a:r>
            <a:r>
              <a:rPr lang="en-US" sz="2800" b="1" u="sng" dirty="0">
                <a:solidFill>
                  <a:schemeClr val="accent4">
                    <a:lumMod val="50000"/>
                  </a:schemeClr>
                </a:solidFill>
              </a:rPr>
              <a:t>Covenant</a:t>
            </a:r>
            <a:r>
              <a:rPr lang="en-US" sz="2800" u="sng" dirty="0">
                <a:solidFill>
                  <a:schemeClr val="accent4">
                    <a:lumMod val="50000"/>
                  </a:schemeClr>
                </a:solidFill>
              </a:rPr>
              <a:t> </a:t>
            </a:r>
            <a:r>
              <a:rPr lang="en-US" sz="2800" dirty="0"/>
              <a:t>of a </a:t>
            </a:r>
            <a:r>
              <a:rPr lang="en-US" sz="3200" b="1" u="sng" dirty="0">
                <a:solidFill>
                  <a:srgbClr val="002060"/>
                </a:solidFill>
              </a:rPr>
              <a:t>land/city</a:t>
            </a:r>
            <a:r>
              <a:rPr lang="en-US" sz="2800" dirty="0"/>
              <a:t>, plus a </a:t>
            </a:r>
            <a:r>
              <a:rPr lang="en-US" sz="2800" b="1" dirty="0"/>
              <a:t>Melo-</a:t>
            </a:r>
            <a:r>
              <a:rPr lang="en-US" sz="2800" b="1" dirty="0" err="1"/>
              <a:t>hagoyim</a:t>
            </a:r>
            <a:r>
              <a:rPr lang="en-US" sz="2800" b="1" dirty="0"/>
              <a:t> a </a:t>
            </a:r>
            <a:r>
              <a:rPr lang="en-US" sz="3200" b="1" u="sng" dirty="0">
                <a:solidFill>
                  <a:srgbClr val="C00000"/>
                </a:solidFill>
              </a:rPr>
              <a:t>myriad of descendants </a:t>
            </a:r>
          </a:p>
        </p:txBody>
      </p:sp>
      <p:sp>
        <p:nvSpPr>
          <p:cNvPr id="24" name="Rectangle: Rounded Corners 23">
            <a:extLst>
              <a:ext uri="{FF2B5EF4-FFF2-40B4-BE49-F238E27FC236}">
                <a16:creationId xmlns:a16="http://schemas.microsoft.com/office/drawing/2014/main" id="{5136A0CD-6003-4340-904F-357630A320F6}"/>
              </a:ext>
            </a:extLst>
          </p:cNvPr>
          <p:cNvSpPr/>
          <p:nvPr/>
        </p:nvSpPr>
        <p:spPr>
          <a:xfrm>
            <a:off x="4967222" y="3895104"/>
            <a:ext cx="6869585" cy="60953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C7BE43D7-9F40-4E25-8B01-FF33CC3CCBA5}"/>
              </a:ext>
            </a:extLst>
          </p:cNvPr>
          <p:cNvSpPr/>
          <p:nvPr/>
        </p:nvSpPr>
        <p:spPr>
          <a:xfrm>
            <a:off x="4949637" y="1647141"/>
            <a:ext cx="6869585" cy="60953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BC91F22-73A6-439E-9FB1-94CAAE1E5E51}"/>
              </a:ext>
            </a:extLst>
          </p:cNvPr>
          <p:cNvSpPr txBox="1"/>
          <p:nvPr/>
        </p:nvSpPr>
        <p:spPr>
          <a:xfrm>
            <a:off x="4953001" y="4708300"/>
            <a:ext cx="6883806" cy="1508105"/>
          </a:xfrm>
          <a:prstGeom prst="rect">
            <a:avLst/>
          </a:prstGeom>
          <a:solidFill>
            <a:schemeClr val="accent2">
              <a:lumMod val="40000"/>
              <a:lumOff val="60000"/>
            </a:schemeClr>
          </a:solidFill>
        </p:spPr>
        <p:txBody>
          <a:bodyPr wrap="square" rtlCol="0">
            <a:spAutoFit/>
          </a:bodyPr>
          <a:lstStyle/>
          <a:p>
            <a:pPr algn="ctr"/>
            <a:r>
              <a:rPr lang="en-US" sz="3600" b="1" i="1" u="sng" dirty="0">
                <a:solidFill>
                  <a:schemeClr val="accent4">
                    <a:lumMod val="75000"/>
                  </a:schemeClr>
                </a:solidFill>
              </a:rPr>
              <a:t>New Covenant </a:t>
            </a:r>
            <a:r>
              <a:rPr lang="en-US" sz="3600" dirty="0"/>
              <a:t>– </a:t>
            </a:r>
            <a:r>
              <a:rPr lang="en-US" sz="3600" b="1" i="1" u="sng" dirty="0">
                <a:solidFill>
                  <a:srgbClr val="C00000"/>
                </a:solidFill>
              </a:rPr>
              <a:t>Salvation</a:t>
            </a:r>
            <a:r>
              <a:rPr lang="en-US" sz="3600" dirty="0"/>
              <a:t> </a:t>
            </a:r>
            <a:r>
              <a:rPr lang="en-US" sz="2800" b="1" i="1" dirty="0"/>
              <a:t>by</a:t>
            </a:r>
            <a:r>
              <a:rPr lang="en-US" sz="2800" b="1" dirty="0"/>
              <a:t> </a:t>
            </a:r>
          </a:p>
          <a:p>
            <a:pPr algn="ctr"/>
            <a:r>
              <a:rPr lang="en-US" sz="2800" b="1" i="1" dirty="0"/>
              <a:t>grace through faith </a:t>
            </a:r>
            <a:r>
              <a:rPr lang="en-US" sz="2800" b="1" dirty="0"/>
              <a:t>in the atoning blood of</a:t>
            </a:r>
          </a:p>
          <a:p>
            <a:pPr algn="ctr"/>
            <a:r>
              <a:rPr lang="en-US" sz="2800" b="1" i="1" u="sng" dirty="0">
                <a:solidFill>
                  <a:srgbClr val="C00000"/>
                </a:solidFill>
              </a:rPr>
              <a:t>Sacrifice Lamb</a:t>
            </a:r>
            <a:r>
              <a:rPr lang="en-US" sz="2800" dirty="0"/>
              <a:t>, </a:t>
            </a:r>
            <a:r>
              <a:rPr lang="en-US" sz="2800" b="1" dirty="0"/>
              <a:t>+</a:t>
            </a:r>
            <a:r>
              <a:rPr lang="en-US" sz="2800" dirty="0"/>
              <a:t> </a:t>
            </a:r>
            <a:r>
              <a:rPr lang="en-US" sz="2800" b="1" i="1" u="sng" dirty="0">
                <a:solidFill>
                  <a:srgbClr val="0070C0"/>
                </a:solidFill>
              </a:rPr>
              <a:t>Law</a:t>
            </a:r>
            <a:r>
              <a:rPr lang="en-US" sz="2800" dirty="0"/>
              <a:t> </a:t>
            </a:r>
            <a:r>
              <a:rPr lang="en-US" sz="2800" b="1" dirty="0"/>
              <a:t>inscribed in hearts  </a:t>
            </a:r>
          </a:p>
        </p:txBody>
      </p:sp>
      <p:sp>
        <p:nvSpPr>
          <p:cNvPr id="26" name="TextBox 25">
            <a:extLst>
              <a:ext uri="{FF2B5EF4-FFF2-40B4-BE49-F238E27FC236}">
                <a16:creationId xmlns:a16="http://schemas.microsoft.com/office/drawing/2014/main" id="{0E2417DD-3CB6-457E-8357-A8133C218443}"/>
              </a:ext>
            </a:extLst>
          </p:cNvPr>
          <p:cNvSpPr txBox="1"/>
          <p:nvPr/>
        </p:nvSpPr>
        <p:spPr>
          <a:xfrm>
            <a:off x="4965301" y="3916075"/>
            <a:ext cx="6838258" cy="553998"/>
          </a:xfrm>
          <a:prstGeom prst="rect">
            <a:avLst/>
          </a:prstGeom>
          <a:noFill/>
        </p:spPr>
        <p:txBody>
          <a:bodyPr wrap="square" rtlCol="0">
            <a:spAutoFit/>
          </a:bodyPr>
          <a:lstStyle/>
          <a:p>
            <a:pPr algn="ctr"/>
            <a:r>
              <a:rPr lang="en-US" sz="2800" b="1" dirty="0"/>
              <a:t>Mosaic</a:t>
            </a:r>
            <a:r>
              <a:rPr lang="en-US" sz="2800" dirty="0"/>
              <a:t> </a:t>
            </a:r>
            <a:r>
              <a:rPr lang="en-US" sz="2800" b="1" dirty="0"/>
              <a:t>Covenant</a:t>
            </a:r>
            <a:r>
              <a:rPr lang="en-US" sz="2800" dirty="0"/>
              <a:t> based on </a:t>
            </a:r>
            <a:r>
              <a:rPr lang="en-US" sz="3000" b="1" i="1" u="sng" dirty="0"/>
              <a:t>keeping the Law</a:t>
            </a:r>
          </a:p>
        </p:txBody>
      </p:sp>
      <p:sp>
        <p:nvSpPr>
          <p:cNvPr id="2" name="TextBox 1">
            <a:extLst>
              <a:ext uri="{FF2B5EF4-FFF2-40B4-BE49-F238E27FC236}">
                <a16:creationId xmlns:a16="http://schemas.microsoft.com/office/drawing/2014/main" id="{7042D807-E43E-4D83-A434-25E391D2C931}"/>
              </a:ext>
            </a:extLst>
          </p:cNvPr>
          <p:cNvSpPr txBox="1"/>
          <p:nvPr/>
        </p:nvSpPr>
        <p:spPr>
          <a:xfrm>
            <a:off x="1428807" y="336203"/>
            <a:ext cx="2278188" cy="1754326"/>
          </a:xfrm>
          <a:prstGeom prst="rect">
            <a:avLst/>
          </a:prstGeom>
          <a:noFill/>
        </p:spPr>
        <p:txBody>
          <a:bodyPr wrap="none" rtlCol="0">
            <a:spAutoFit/>
          </a:bodyPr>
          <a:lstStyle/>
          <a:p>
            <a:r>
              <a:rPr lang="en-US" sz="3600" b="1" dirty="0">
                <a:solidFill>
                  <a:srgbClr val="940202"/>
                </a:solidFill>
              </a:rPr>
              <a:t>PRIESTLY</a:t>
            </a:r>
          </a:p>
          <a:p>
            <a:r>
              <a:rPr lang="en-US" sz="3600" b="1" dirty="0">
                <a:solidFill>
                  <a:srgbClr val="940202"/>
                </a:solidFill>
              </a:rPr>
              <a:t>MINISTRY </a:t>
            </a:r>
          </a:p>
          <a:p>
            <a:r>
              <a:rPr lang="en-US" sz="3600" b="1" dirty="0">
                <a:solidFill>
                  <a:srgbClr val="940202"/>
                </a:solidFill>
              </a:rPr>
              <a:t>of Messiah</a:t>
            </a:r>
          </a:p>
        </p:txBody>
      </p:sp>
      <p:sp>
        <p:nvSpPr>
          <p:cNvPr id="3" name="Rectangle: Rounded Corners 2">
            <a:extLst>
              <a:ext uri="{FF2B5EF4-FFF2-40B4-BE49-F238E27FC236}">
                <a16:creationId xmlns:a16="http://schemas.microsoft.com/office/drawing/2014/main" id="{CFC4FD1B-1DA0-4B3C-8990-240527C08028}"/>
              </a:ext>
            </a:extLst>
          </p:cNvPr>
          <p:cNvSpPr/>
          <p:nvPr/>
        </p:nvSpPr>
        <p:spPr>
          <a:xfrm>
            <a:off x="4907215" y="4670080"/>
            <a:ext cx="6943944" cy="1546325"/>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C3B9856-1FBF-44E9-BE52-D4A4B667A5EB}"/>
              </a:ext>
            </a:extLst>
          </p:cNvPr>
          <p:cNvSpPr txBox="1"/>
          <p:nvPr/>
        </p:nvSpPr>
        <p:spPr>
          <a:xfrm>
            <a:off x="4949637" y="1699251"/>
            <a:ext cx="6838257" cy="646331"/>
          </a:xfrm>
          <a:prstGeom prst="rect">
            <a:avLst/>
          </a:prstGeom>
          <a:solidFill>
            <a:schemeClr val="accent2">
              <a:lumMod val="20000"/>
              <a:lumOff val="80000"/>
            </a:schemeClr>
          </a:solidFill>
        </p:spPr>
        <p:txBody>
          <a:bodyPr wrap="square" rtlCol="0">
            <a:spAutoFit/>
          </a:bodyPr>
          <a:lstStyle/>
          <a:p>
            <a:pPr algn="ctr"/>
            <a:r>
              <a:rPr lang="en-US" sz="2800" b="1" dirty="0"/>
              <a:t>Noahic promise </a:t>
            </a:r>
            <a:r>
              <a:rPr lang="en-US" sz="2800" dirty="0"/>
              <a:t>of the </a:t>
            </a:r>
            <a:r>
              <a:rPr lang="en-US" sz="3600" b="1" i="1" dirty="0">
                <a:solidFill>
                  <a:srgbClr val="FF0000"/>
                </a:solidFill>
              </a:rPr>
              <a:t>r</a:t>
            </a:r>
            <a:r>
              <a:rPr lang="en-US" sz="3600" b="1" i="1" dirty="0">
                <a:solidFill>
                  <a:schemeClr val="accent6">
                    <a:lumMod val="75000"/>
                  </a:schemeClr>
                </a:solidFill>
              </a:rPr>
              <a:t>a</a:t>
            </a:r>
            <a:r>
              <a:rPr lang="en-US" sz="3600" b="1" i="1" dirty="0">
                <a:solidFill>
                  <a:srgbClr val="FFFF00"/>
                </a:solidFill>
              </a:rPr>
              <a:t>i</a:t>
            </a:r>
            <a:r>
              <a:rPr lang="en-US" sz="3600" b="1" i="1" dirty="0">
                <a:solidFill>
                  <a:schemeClr val="accent3">
                    <a:lumMod val="50000"/>
                  </a:schemeClr>
                </a:solidFill>
              </a:rPr>
              <a:t>n</a:t>
            </a:r>
            <a:r>
              <a:rPr lang="en-US" sz="3600" b="1" i="1" dirty="0">
                <a:solidFill>
                  <a:srgbClr val="00B0F0"/>
                </a:solidFill>
              </a:rPr>
              <a:t>b</a:t>
            </a:r>
            <a:r>
              <a:rPr lang="en-US" sz="3600" b="1" i="1" dirty="0">
                <a:solidFill>
                  <a:schemeClr val="tx2">
                    <a:lumMod val="50000"/>
                  </a:schemeClr>
                </a:solidFill>
              </a:rPr>
              <a:t>o</a:t>
            </a:r>
            <a:r>
              <a:rPr lang="en-US" sz="3600" b="1" i="1" dirty="0">
                <a:solidFill>
                  <a:schemeClr val="accent4">
                    <a:lumMod val="75000"/>
                  </a:schemeClr>
                </a:solidFill>
              </a:rPr>
              <a:t>w</a:t>
            </a:r>
            <a:r>
              <a:rPr lang="en-US" sz="2800" b="1" i="1" dirty="0"/>
              <a:t>  </a:t>
            </a:r>
          </a:p>
        </p:txBody>
      </p:sp>
      <p:sp>
        <p:nvSpPr>
          <p:cNvPr id="7" name="TextBox 6">
            <a:extLst>
              <a:ext uri="{FF2B5EF4-FFF2-40B4-BE49-F238E27FC236}">
                <a16:creationId xmlns:a16="http://schemas.microsoft.com/office/drawing/2014/main" id="{204AE537-519E-4CF8-B310-646D8E7A8DC6}"/>
              </a:ext>
            </a:extLst>
          </p:cNvPr>
          <p:cNvSpPr txBox="1"/>
          <p:nvPr/>
        </p:nvSpPr>
        <p:spPr>
          <a:xfrm>
            <a:off x="5486400" y="3657924"/>
            <a:ext cx="1755224" cy="584775"/>
          </a:xfrm>
          <a:prstGeom prst="rect">
            <a:avLst/>
          </a:prstGeom>
          <a:noFill/>
        </p:spPr>
        <p:txBody>
          <a:bodyPr wrap="none" rtlCol="0">
            <a:spAutoFit/>
          </a:bodyPr>
          <a:lstStyle/>
          <a:p>
            <a:r>
              <a:rPr lang="en-US" sz="3200" b="1" i="1" dirty="0"/>
              <a:t>(broken!)</a:t>
            </a:r>
          </a:p>
        </p:txBody>
      </p:sp>
    </p:spTree>
    <p:extLst>
      <p:ext uri="{BB962C8B-B14F-4D97-AF65-F5344CB8AC3E}">
        <p14:creationId xmlns:p14="http://schemas.microsoft.com/office/powerpoint/2010/main" val="2326051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w1970.podbean.com/mf/web/me8kwp/seed-of-the-woman-5-638.jpg">
            <a:extLst>
              <a:ext uri="{FF2B5EF4-FFF2-40B4-BE49-F238E27FC236}">
                <a16:creationId xmlns:a16="http://schemas.microsoft.com/office/drawing/2014/main" id="{15CB48C5-BC59-4857-A006-9ACCB878F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83"/>
            <a:ext cx="12192000" cy="68615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555EA81-E2A2-4F60-9796-219680D1EA6F}"/>
              </a:ext>
            </a:extLst>
          </p:cNvPr>
          <p:cNvSpPr txBox="1"/>
          <p:nvPr/>
        </p:nvSpPr>
        <p:spPr>
          <a:xfrm>
            <a:off x="1143000" y="-3583"/>
            <a:ext cx="4316118" cy="830997"/>
          </a:xfrm>
          <a:prstGeom prst="rect">
            <a:avLst/>
          </a:prstGeom>
          <a:noFill/>
        </p:spPr>
        <p:txBody>
          <a:bodyPr wrap="none" rtlCol="0">
            <a:spAutoFit/>
          </a:bodyPr>
          <a:lstStyle/>
          <a:p>
            <a:r>
              <a:rPr lang="en-US" sz="4800" b="1" dirty="0">
                <a:solidFill>
                  <a:schemeClr val="accent2">
                    <a:lumMod val="75000"/>
                  </a:schemeClr>
                </a:solidFill>
              </a:rPr>
              <a:t>Adamic Promise</a:t>
            </a:r>
          </a:p>
        </p:txBody>
      </p:sp>
    </p:spTree>
    <p:extLst>
      <p:ext uri="{BB962C8B-B14F-4D97-AF65-F5344CB8AC3E}">
        <p14:creationId xmlns:p14="http://schemas.microsoft.com/office/powerpoint/2010/main" val="2709840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1.wp.com/www.riksavisen.no/wp-content/uploads/117.jpg">
            <a:extLst>
              <a:ext uri="{FF2B5EF4-FFF2-40B4-BE49-F238E27FC236}">
                <a16:creationId xmlns:a16="http://schemas.microsoft.com/office/drawing/2014/main" id="{733470AF-AB3D-4336-B1F2-67272863D7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166" t="20000" r="14167" b="4445"/>
          <a:stretch/>
        </p:blipFill>
        <p:spPr bwMode="auto">
          <a:xfrm>
            <a:off x="3733800" y="175437"/>
            <a:ext cx="8305800" cy="6567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962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oahic promise rainbow">
            <a:extLst>
              <a:ext uri="{FF2B5EF4-FFF2-40B4-BE49-F238E27FC236}">
                <a16:creationId xmlns:a16="http://schemas.microsoft.com/office/drawing/2014/main" id="{B195DA93-39B9-404E-834F-01B088BEE7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602"/>
          <a:stretch/>
        </p:blipFill>
        <p:spPr bwMode="auto">
          <a:xfrm>
            <a:off x="0" y="-3582"/>
            <a:ext cx="12192000" cy="68615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1D848E4-35F5-4E7E-97B8-655DBE7CA734}"/>
              </a:ext>
            </a:extLst>
          </p:cNvPr>
          <p:cNvSpPr txBox="1"/>
          <p:nvPr/>
        </p:nvSpPr>
        <p:spPr>
          <a:xfrm>
            <a:off x="1295400" y="381000"/>
            <a:ext cx="3346237" cy="677108"/>
          </a:xfrm>
          <a:prstGeom prst="rect">
            <a:avLst/>
          </a:prstGeom>
          <a:solidFill>
            <a:schemeClr val="tx1"/>
          </a:solidFill>
        </p:spPr>
        <p:txBody>
          <a:bodyPr wrap="none" rtlCol="0">
            <a:spAutoFit/>
          </a:bodyPr>
          <a:lstStyle/>
          <a:p>
            <a:r>
              <a:rPr lang="en-US" sz="3800" b="1" dirty="0">
                <a:solidFill>
                  <a:srgbClr val="C00000"/>
                </a:solidFill>
              </a:rPr>
              <a:t>Noahic Promise</a:t>
            </a:r>
          </a:p>
        </p:txBody>
      </p:sp>
    </p:spTree>
    <p:extLst>
      <p:ext uri="{BB962C8B-B14F-4D97-AF65-F5344CB8AC3E}">
        <p14:creationId xmlns:p14="http://schemas.microsoft.com/office/powerpoint/2010/main" val="4273155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F16D73-6003-455F-BB53-2375B128CCC5}"/>
              </a:ext>
            </a:extLst>
          </p:cNvPr>
          <p:cNvPicPr>
            <a:picLocks noChangeAspect="1"/>
          </p:cNvPicPr>
          <p:nvPr/>
        </p:nvPicPr>
        <p:blipFill rotWithShape="1">
          <a:blip r:embed="rId2">
            <a:extLst>
              <a:ext uri="{28A0092B-C50C-407E-A947-70E740481C1C}">
                <a14:useLocalDpi xmlns:a14="http://schemas.microsoft.com/office/drawing/2010/main" val="0"/>
              </a:ext>
            </a:extLst>
          </a:blip>
          <a:srcRect l="3546" t="6741" r="3546" b="5618"/>
          <a:stretch/>
        </p:blipFill>
        <p:spPr>
          <a:xfrm>
            <a:off x="337037" y="0"/>
            <a:ext cx="11517925" cy="6858000"/>
          </a:xfrm>
          <a:prstGeom prst="rect">
            <a:avLst/>
          </a:prstGeom>
        </p:spPr>
      </p:pic>
      <p:sp>
        <p:nvSpPr>
          <p:cNvPr id="4" name="TextBox 3">
            <a:extLst>
              <a:ext uri="{FF2B5EF4-FFF2-40B4-BE49-F238E27FC236}">
                <a16:creationId xmlns:a16="http://schemas.microsoft.com/office/drawing/2014/main" id="{F913183F-DE3E-4A6D-AFB9-12F3BFF38092}"/>
              </a:ext>
            </a:extLst>
          </p:cNvPr>
          <p:cNvSpPr txBox="1"/>
          <p:nvPr/>
        </p:nvSpPr>
        <p:spPr>
          <a:xfrm rot="20711201">
            <a:off x="3195234" y="3331941"/>
            <a:ext cx="2409186" cy="1446550"/>
          </a:xfrm>
          <a:prstGeom prst="rect">
            <a:avLst/>
          </a:prstGeom>
          <a:noFill/>
        </p:spPr>
        <p:txBody>
          <a:bodyPr wrap="none" rtlCol="0">
            <a:spAutoFit/>
          </a:bodyPr>
          <a:lstStyle/>
          <a:p>
            <a:r>
              <a:rPr lang="en-US" sz="4400" b="1" dirty="0">
                <a:solidFill>
                  <a:srgbClr val="002060"/>
                </a:solidFill>
              </a:rPr>
              <a:t>Kingdom </a:t>
            </a:r>
          </a:p>
          <a:p>
            <a:r>
              <a:rPr lang="en-US" sz="4400" b="1" dirty="0">
                <a:solidFill>
                  <a:srgbClr val="002060"/>
                </a:solidFill>
              </a:rPr>
              <a:t>anointing</a:t>
            </a:r>
          </a:p>
        </p:txBody>
      </p:sp>
      <p:sp>
        <p:nvSpPr>
          <p:cNvPr id="5" name="TextBox 4">
            <a:extLst>
              <a:ext uri="{FF2B5EF4-FFF2-40B4-BE49-F238E27FC236}">
                <a16:creationId xmlns:a16="http://schemas.microsoft.com/office/drawing/2014/main" id="{CC2D61E1-B17E-4594-B7E6-85066C677FAC}"/>
              </a:ext>
            </a:extLst>
          </p:cNvPr>
          <p:cNvSpPr txBox="1"/>
          <p:nvPr/>
        </p:nvSpPr>
        <p:spPr>
          <a:xfrm rot="20695547">
            <a:off x="8609269" y="5241390"/>
            <a:ext cx="2409186" cy="1446550"/>
          </a:xfrm>
          <a:prstGeom prst="rect">
            <a:avLst/>
          </a:prstGeom>
          <a:noFill/>
        </p:spPr>
        <p:txBody>
          <a:bodyPr wrap="none" rtlCol="0">
            <a:spAutoFit/>
          </a:bodyPr>
          <a:lstStyle/>
          <a:p>
            <a:r>
              <a:rPr lang="en-US" sz="4400" b="1" dirty="0">
                <a:solidFill>
                  <a:srgbClr val="940202"/>
                </a:solidFill>
              </a:rPr>
              <a:t>Priestly </a:t>
            </a:r>
          </a:p>
          <a:p>
            <a:r>
              <a:rPr lang="en-US" sz="4400" b="1" dirty="0">
                <a:solidFill>
                  <a:srgbClr val="940202"/>
                </a:solidFill>
              </a:rPr>
              <a:t>anointing</a:t>
            </a:r>
          </a:p>
        </p:txBody>
      </p:sp>
      <p:sp>
        <p:nvSpPr>
          <p:cNvPr id="6" name="TextBox 5">
            <a:extLst>
              <a:ext uri="{FF2B5EF4-FFF2-40B4-BE49-F238E27FC236}">
                <a16:creationId xmlns:a16="http://schemas.microsoft.com/office/drawing/2014/main" id="{3CADA78C-483D-4D12-BA64-469DD0D30F12}"/>
              </a:ext>
            </a:extLst>
          </p:cNvPr>
          <p:cNvSpPr txBox="1"/>
          <p:nvPr/>
        </p:nvSpPr>
        <p:spPr>
          <a:xfrm>
            <a:off x="3787418" y="2438400"/>
            <a:ext cx="4617161" cy="707886"/>
          </a:xfrm>
          <a:prstGeom prst="rect">
            <a:avLst/>
          </a:prstGeom>
          <a:solidFill>
            <a:schemeClr val="accent4">
              <a:lumMod val="40000"/>
              <a:lumOff val="60000"/>
            </a:schemeClr>
          </a:solidFill>
        </p:spPr>
        <p:txBody>
          <a:bodyPr wrap="none" rtlCol="0">
            <a:spAutoFit/>
          </a:bodyPr>
          <a:lstStyle/>
          <a:p>
            <a:r>
              <a:rPr lang="en-US" sz="4000" b="1" dirty="0">
                <a:solidFill>
                  <a:schemeClr val="accent4">
                    <a:lumMod val="50000"/>
                  </a:schemeClr>
                </a:solidFill>
              </a:rPr>
              <a:t>Abrahamic Covenant</a:t>
            </a:r>
          </a:p>
        </p:txBody>
      </p:sp>
      <p:sp>
        <p:nvSpPr>
          <p:cNvPr id="2" name="TextBox 1">
            <a:extLst>
              <a:ext uri="{FF2B5EF4-FFF2-40B4-BE49-F238E27FC236}">
                <a16:creationId xmlns:a16="http://schemas.microsoft.com/office/drawing/2014/main" id="{82DE7030-3642-4742-9945-2C8F69D367F3}"/>
              </a:ext>
            </a:extLst>
          </p:cNvPr>
          <p:cNvSpPr txBox="1"/>
          <p:nvPr/>
        </p:nvSpPr>
        <p:spPr>
          <a:xfrm>
            <a:off x="437742" y="9942"/>
            <a:ext cx="5225213" cy="2123658"/>
          </a:xfrm>
          <a:prstGeom prst="rect">
            <a:avLst/>
          </a:prstGeom>
          <a:solidFill>
            <a:schemeClr val="accent1">
              <a:lumMod val="50000"/>
            </a:schemeClr>
          </a:solidFill>
        </p:spPr>
        <p:txBody>
          <a:bodyPr wrap="none" rtlCol="0">
            <a:spAutoFit/>
          </a:bodyPr>
          <a:lstStyle/>
          <a:p>
            <a:r>
              <a:rPr lang="en-US" sz="4400" dirty="0">
                <a:solidFill>
                  <a:srgbClr val="FFC000"/>
                </a:solidFill>
              </a:rPr>
              <a:t>A </a:t>
            </a:r>
            <a:r>
              <a:rPr lang="en-US" sz="4400" b="1" dirty="0">
                <a:solidFill>
                  <a:srgbClr val="00B0F0"/>
                </a:solidFill>
              </a:rPr>
              <a:t>Nation</a:t>
            </a:r>
            <a:r>
              <a:rPr lang="en-US" sz="4400" dirty="0">
                <a:solidFill>
                  <a:srgbClr val="FFC000"/>
                </a:solidFill>
              </a:rPr>
              <a:t>, a </a:t>
            </a:r>
            <a:r>
              <a:rPr lang="en-US" sz="4400" b="1" dirty="0">
                <a:solidFill>
                  <a:srgbClr val="00B0F0"/>
                </a:solidFill>
              </a:rPr>
              <a:t>Promised </a:t>
            </a:r>
          </a:p>
          <a:p>
            <a:r>
              <a:rPr lang="en-US" sz="4400" b="1" dirty="0">
                <a:solidFill>
                  <a:srgbClr val="00B0F0"/>
                </a:solidFill>
              </a:rPr>
              <a:t>Land</a:t>
            </a:r>
            <a:r>
              <a:rPr lang="en-US" sz="4400" dirty="0">
                <a:solidFill>
                  <a:srgbClr val="FFC000"/>
                </a:solidFill>
              </a:rPr>
              <a:t>, a </a:t>
            </a:r>
            <a:r>
              <a:rPr lang="en-US" sz="4400" b="1" dirty="0">
                <a:solidFill>
                  <a:srgbClr val="FFFF00"/>
                </a:solidFill>
              </a:rPr>
              <a:t>Holy Place</a:t>
            </a:r>
            <a:r>
              <a:rPr lang="en-US" sz="4400" dirty="0">
                <a:solidFill>
                  <a:srgbClr val="FFC000"/>
                </a:solidFill>
              </a:rPr>
              <a:t>, a </a:t>
            </a:r>
          </a:p>
          <a:p>
            <a:r>
              <a:rPr lang="en-US" sz="4400" b="1" dirty="0">
                <a:solidFill>
                  <a:srgbClr val="FFFF00"/>
                </a:solidFill>
              </a:rPr>
              <a:t>Holy City </a:t>
            </a:r>
            <a:r>
              <a:rPr lang="en-US" sz="4400" dirty="0">
                <a:solidFill>
                  <a:srgbClr val="FFC000"/>
                </a:solidFill>
              </a:rPr>
              <a:t>upon a Hill.</a:t>
            </a:r>
          </a:p>
        </p:txBody>
      </p:sp>
      <p:sp>
        <p:nvSpPr>
          <p:cNvPr id="7" name="TextBox 6">
            <a:extLst>
              <a:ext uri="{FF2B5EF4-FFF2-40B4-BE49-F238E27FC236}">
                <a16:creationId xmlns:a16="http://schemas.microsoft.com/office/drawing/2014/main" id="{9798D062-69F8-4ECB-BB4E-4272DAEA1FB7}"/>
              </a:ext>
            </a:extLst>
          </p:cNvPr>
          <p:cNvSpPr txBox="1"/>
          <p:nvPr/>
        </p:nvSpPr>
        <p:spPr>
          <a:xfrm>
            <a:off x="6818006" y="19965"/>
            <a:ext cx="5036956" cy="2123658"/>
          </a:xfrm>
          <a:prstGeom prst="rect">
            <a:avLst/>
          </a:prstGeom>
          <a:solidFill>
            <a:schemeClr val="accent1">
              <a:lumMod val="50000"/>
            </a:schemeClr>
          </a:solidFill>
        </p:spPr>
        <p:txBody>
          <a:bodyPr wrap="none" rtlCol="0">
            <a:spAutoFit/>
          </a:bodyPr>
          <a:lstStyle/>
          <a:p>
            <a:r>
              <a:rPr lang="en-US" sz="4400" dirty="0">
                <a:solidFill>
                  <a:srgbClr val="FFC000"/>
                </a:solidFill>
              </a:rPr>
              <a:t>A </a:t>
            </a:r>
            <a:r>
              <a:rPr lang="en-US" sz="4400" b="1" dirty="0">
                <a:solidFill>
                  <a:srgbClr val="C00000"/>
                </a:solidFill>
              </a:rPr>
              <a:t>Melo-ha Goyim</a:t>
            </a:r>
            <a:r>
              <a:rPr lang="en-US" sz="4400" dirty="0">
                <a:solidFill>
                  <a:srgbClr val="FFC000"/>
                </a:solidFill>
              </a:rPr>
              <a:t>, a</a:t>
            </a:r>
            <a:r>
              <a:rPr lang="en-US" sz="4400" b="1" dirty="0">
                <a:solidFill>
                  <a:srgbClr val="00B0F0"/>
                </a:solidFill>
              </a:rPr>
              <a:t> </a:t>
            </a:r>
          </a:p>
          <a:p>
            <a:r>
              <a:rPr lang="en-US" sz="4400" b="1" dirty="0">
                <a:solidFill>
                  <a:srgbClr val="C00000"/>
                </a:solidFill>
              </a:rPr>
              <a:t>Multitude </a:t>
            </a:r>
            <a:r>
              <a:rPr lang="en-US" sz="4400" dirty="0">
                <a:solidFill>
                  <a:srgbClr val="C00000"/>
                </a:solidFill>
              </a:rPr>
              <a:t>or </a:t>
            </a:r>
            <a:r>
              <a:rPr lang="en-US" sz="4400" b="1" dirty="0">
                <a:solidFill>
                  <a:srgbClr val="C00000"/>
                </a:solidFill>
              </a:rPr>
              <a:t>fullness</a:t>
            </a:r>
          </a:p>
          <a:p>
            <a:r>
              <a:rPr lang="en-US" sz="4400" b="1" dirty="0">
                <a:solidFill>
                  <a:srgbClr val="C00000"/>
                </a:solidFill>
              </a:rPr>
              <a:t>of Gentiles/nations.</a:t>
            </a:r>
          </a:p>
        </p:txBody>
      </p:sp>
    </p:spTree>
    <p:extLst>
      <p:ext uri="{BB962C8B-B14F-4D97-AF65-F5344CB8AC3E}">
        <p14:creationId xmlns:p14="http://schemas.microsoft.com/office/powerpoint/2010/main" val="2638240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C7ABD6B1-47C7-4F18-AD8B-922B52ECCE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0"/>
            <a:ext cx="1021080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D2CFB8-02F7-4398-AC1B-74E9E23F5BF4}"/>
              </a:ext>
            </a:extLst>
          </p:cNvPr>
          <p:cNvSpPr txBox="1"/>
          <p:nvPr/>
        </p:nvSpPr>
        <p:spPr>
          <a:xfrm>
            <a:off x="2057400" y="2057400"/>
            <a:ext cx="5478744" cy="2308324"/>
          </a:xfrm>
          <a:prstGeom prst="rect">
            <a:avLst/>
          </a:prstGeom>
          <a:noFill/>
        </p:spPr>
        <p:txBody>
          <a:bodyPr wrap="none" rtlCol="0">
            <a:spAutoFit/>
          </a:bodyPr>
          <a:lstStyle/>
          <a:p>
            <a:r>
              <a:rPr lang="en-US" sz="3600" dirty="0">
                <a:solidFill>
                  <a:schemeClr val="bg1"/>
                </a:solidFill>
              </a:rPr>
              <a:t>The people all </a:t>
            </a:r>
          </a:p>
          <a:p>
            <a:r>
              <a:rPr lang="en-US" sz="3600" dirty="0">
                <a:solidFill>
                  <a:schemeClr val="bg1"/>
                </a:solidFill>
              </a:rPr>
              <a:t>responded </a:t>
            </a:r>
            <a:r>
              <a:rPr lang="en-US" sz="3600" b="1" i="1" u="sng" dirty="0">
                <a:solidFill>
                  <a:schemeClr val="bg1"/>
                </a:solidFill>
              </a:rPr>
              <a:t>together</a:t>
            </a:r>
            <a:r>
              <a:rPr lang="en-US" sz="3600" dirty="0">
                <a:solidFill>
                  <a:schemeClr val="bg1"/>
                </a:solidFill>
              </a:rPr>
              <a:t>,</a:t>
            </a:r>
          </a:p>
          <a:p>
            <a:r>
              <a:rPr lang="en-US" sz="3600" dirty="0">
                <a:solidFill>
                  <a:schemeClr val="bg1"/>
                </a:solidFill>
              </a:rPr>
              <a:t>“We will do everything </a:t>
            </a:r>
          </a:p>
          <a:p>
            <a:r>
              <a:rPr lang="en-US" sz="3600" dirty="0">
                <a:solidFill>
                  <a:schemeClr val="bg1"/>
                </a:solidFill>
              </a:rPr>
              <a:t>the LORD has said.”- </a:t>
            </a:r>
            <a:r>
              <a:rPr lang="en-US" sz="3200" dirty="0">
                <a:solidFill>
                  <a:schemeClr val="bg1"/>
                </a:solidFill>
              </a:rPr>
              <a:t>Ex. 19:8</a:t>
            </a:r>
          </a:p>
        </p:txBody>
      </p:sp>
      <p:sp>
        <p:nvSpPr>
          <p:cNvPr id="2" name="TextBox 1">
            <a:extLst>
              <a:ext uri="{FF2B5EF4-FFF2-40B4-BE49-F238E27FC236}">
                <a16:creationId xmlns:a16="http://schemas.microsoft.com/office/drawing/2014/main" id="{6AB16789-B18F-43B2-ABCB-243E5B5D390A}"/>
              </a:ext>
            </a:extLst>
          </p:cNvPr>
          <p:cNvSpPr txBox="1"/>
          <p:nvPr/>
        </p:nvSpPr>
        <p:spPr>
          <a:xfrm>
            <a:off x="1005526" y="278940"/>
            <a:ext cx="5977021" cy="1692771"/>
          </a:xfrm>
          <a:prstGeom prst="rect">
            <a:avLst/>
          </a:prstGeom>
          <a:noFill/>
        </p:spPr>
        <p:txBody>
          <a:bodyPr wrap="none" rtlCol="0">
            <a:spAutoFit/>
          </a:bodyPr>
          <a:lstStyle/>
          <a:p>
            <a:r>
              <a:rPr lang="en-US" sz="4000" b="1" dirty="0"/>
              <a:t>MOSAIC COVENANT</a:t>
            </a:r>
          </a:p>
          <a:p>
            <a:r>
              <a:rPr lang="en-US" sz="3200" b="1" dirty="0"/>
              <a:t>A </a:t>
            </a:r>
            <a:r>
              <a:rPr lang="en-US" sz="3200" b="1" i="1" u="sng" dirty="0"/>
              <a:t>corporate</a:t>
            </a:r>
            <a:r>
              <a:rPr lang="en-US" sz="3200" b="1" dirty="0"/>
              <a:t> national commitment</a:t>
            </a:r>
          </a:p>
          <a:p>
            <a:r>
              <a:rPr lang="en-US" sz="3200" dirty="0"/>
              <a:t>and </a:t>
            </a:r>
            <a:r>
              <a:rPr lang="en-US" sz="3200" b="1" i="1" u="sng" dirty="0"/>
              <a:t>conditional</a:t>
            </a:r>
            <a:r>
              <a:rPr lang="en-US" sz="3200" b="1" dirty="0"/>
              <a:t> upon obedience</a:t>
            </a:r>
          </a:p>
        </p:txBody>
      </p:sp>
      <p:sp>
        <p:nvSpPr>
          <p:cNvPr id="5" name="TextBox 4">
            <a:extLst>
              <a:ext uri="{FF2B5EF4-FFF2-40B4-BE49-F238E27FC236}">
                <a16:creationId xmlns:a16="http://schemas.microsoft.com/office/drawing/2014/main" id="{D44D83E8-4006-49A3-B664-8DB7614A9328}"/>
              </a:ext>
            </a:extLst>
          </p:cNvPr>
          <p:cNvSpPr txBox="1"/>
          <p:nvPr/>
        </p:nvSpPr>
        <p:spPr>
          <a:xfrm rot="1113943">
            <a:off x="6637051" y="776635"/>
            <a:ext cx="4036874" cy="707886"/>
          </a:xfrm>
          <a:prstGeom prst="rect">
            <a:avLst/>
          </a:prstGeom>
          <a:noFill/>
        </p:spPr>
        <p:txBody>
          <a:bodyPr wrap="none" rtlCol="0">
            <a:spAutoFit/>
          </a:bodyPr>
          <a:lstStyle/>
          <a:p>
            <a:r>
              <a:rPr lang="en-US" sz="4000" b="1" i="1" u="sng" dirty="0"/>
              <a:t>BROKEN</a:t>
            </a:r>
            <a:r>
              <a:rPr lang="en-US" sz="4000" b="1" i="1" dirty="0"/>
              <a:t>!</a:t>
            </a:r>
            <a:r>
              <a:rPr lang="en-US" sz="4000" b="1" i="1" dirty="0">
                <a:solidFill>
                  <a:schemeClr val="accent4">
                    <a:lumMod val="50000"/>
                  </a:schemeClr>
                </a:solidFill>
              </a:rPr>
              <a:t> </a:t>
            </a:r>
            <a:r>
              <a:rPr lang="en-US" sz="2800" dirty="0">
                <a:solidFill>
                  <a:schemeClr val="bg1"/>
                </a:solidFill>
              </a:rPr>
              <a:t>(Jer. 31:32b)</a:t>
            </a:r>
          </a:p>
        </p:txBody>
      </p:sp>
    </p:spTree>
    <p:extLst>
      <p:ext uri="{BB962C8B-B14F-4D97-AF65-F5344CB8AC3E}">
        <p14:creationId xmlns:p14="http://schemas.microsoft.com/office/powerpoint/2010/main" val="3476105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404106" y="362932"/>
            <a:ext cx="11632156"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02" y="2133600"/>
            <a:ext cx="4465398" cy="3636347"/>
          </a:xfrm>
          <a:prstGeom prst="rect">
            <a:avLst/>
          </a:prstGeom>
        </p:spPr>
      </p:pic>
      <p:cxnSp>
        <p:nvCxnSpPr>
          <p:cNvPr id="11" name="Straight Arrow Connector 10">
            <a:extLst>
              <a:ext uri="{FF2B5EF4-FFF2-40B4-BE49-F238E27FC236}">
                <a16:creationId xmlns:a16="http://schemas.microsoft.com/office/drawing/2014/main" id="{D21B9C86-2AD0-4826-8F06-FFDE2F5B8F82}"/>
              </a:ext>
            </a:extLst>
          </p:cNvPr>
          <p:cNvCxnSpPr>
            <a:cxnSpLocks/>
          </p:cNvCxnSpPr>
          <p:nvPr/>
        </p:nvCxnSpPr>
        <p:spPr>
          <a:xfrm>
            <a:off x="3962400" y="2616816"/>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DF65CD8C-51CF-4712-B271-C5BC06A116AB}"/>
              </a:ext>
            </a:extLst>
          </p:cNvPr>
          <p:cNvSpPr/>
          <p:nvPr/>
        </p:nvSpPr>
        <p:spPr>
          <a:xfrm>
            <a:off x="4953002" y="875082"/>
            <a:ext cx="6850557" cy="646331"/>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accent4">
                    <a:lumMod val="75000"/>
                  </a:schemeClr>
                </a:solidFill>
              </a:rPr>
              <a:t>Edenic Promise </a:t>
            </a:r>
            <a:r>
              <a:rPr lang="en-US" sz="4000" dirty="0">
                <a:solidFill>
                  <a:schemeClr val="accent4">
                    <a:lumMod val="75000"/>
                  </a:schemeClr>
                </a:solidFill>
              </a:rPr>
              <a:t>- </a:t>
            </a:r>
            <a:r>
              <a:rPr lang="en-US" sz="4000" b="1" i="1" u="sng" dirty="0">
                <a:solidFill>
                  <a:schemeClr val="accent4">
                    <a:lumMod val="75000"/>
                  </a:schemeClr>
                </a:solidFill>
              </a:rPr>
              <a:t>Seed</a:t>
            </a:r>
            <a:r>
              <a:rPr lang="en-US" sz="4000" dirty="0">
                <a:solidFill>
                  <a:schemeClr val="accent4">
                    <a:lumMod val="75000"/>
                  </a:schemeClr>
                </a:solidFill>
              </a:rPr>
              <a:t> </a:t>
            </a:r>
            <a:r>
              <a:rPr lang="en-US" sz="3200" dirty="0">
                <a:solidFill>
                  <a:schemeClr val="accent4">
                    <a:lumMod val="75000"/>
                  </a:schemeClr>
                </a:solidFill>
              </a:rPr>
              <a:t>of the woman </a:t>
            </a:r>
          </a:p>
        </p:txBody>
      </p:sp>
      <p:sp>
        <p:nvSpPr>
          <p:cNvPr id="14" name="Rectangle: Rounded Corners 13">
            <a:extLst>
              <a:ext uri="{FF2B5EF4-FFF2-40B4-BE49-F238E27FC236}">
                <a16:creationId xmlns:a16="http://schemas.microsoft.com/office/drawing/2014/main" id="{D0454C59-F65E-4192-B3E9-85C4716B4D38}"/>
              </a:ext>
            </a:extLst>
          </p:cNvPr>
          <p:cNvSpPr/>
          <p:nvPr/>
        </p:nvSpPr>
        <p:spPr>
          <a:xfrm>
            <a:off x="4953001" y="5038794"/>
            <a:ext cx="6877080" cy="90805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5136A0CD-6003-4340-904F-357630A320F6}"/>
              </a:ext>
            </a:extLst>
          </p:cNvPr>
          <p:cNvSpPr/>
          <p:nvPr/>
        </p:nvSpPr>
        <p:spPr>
          <a:xfrm>
            <a:off x="4956748" y="3945291"/>
            <a:ext cx="6869585" cy="688719"/>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Mosaic</a:t>
            </a:r>
            <a:r>
              <a:rPr lang="en-US" sz="2800" dirty="0">
                <a:solidFill>
                  <a:schemeClr val="tx1"/>
                </a:solidFill>
              </a:rPr>
              <a:t> </a:t>
            </a:r>
            <a:r>
              <a:rPr lang="en-US" sz="2800" b="1" dirty="0">
                <a:solidFill>
                  <a:schemeClr val="tx1"/>
                </a:solidFill>
              </a:rPr>
              <a:t>Covenant</a:t>
            </a:r>
            <a:r>
              <a:rPr lang="en-US" sz="2800" dirty="0">
                <a:solidFill>
                  <a:schemeClr val="tx1"/>
                </a:solidFill>
              </a:rPr>
              <a:t> based on </a:t>
            </a:r>
            <a:r>
              <a:rPr lang="en-US" sz="2800" b="1" i="1" u="sng" dirty="0">
                <a:solidFill>
                  <a:schemeClr val="tx1"/>
                </a:solidFill>
              </a:rPr>
              <a:t>keeping the Law</a:t>
            </a:r>
          </a:p>
        </p:txBody>
      </p:sp>
      <p:sp>
        <p:nvSpPr>
          <p:cNvPr id="17" name="TextBox 16">
            <a:extLst>
              <a:ext uri="{FF2B5EF4-FFF2-40B4-BE49-F238E27FC236}">
                <a16:creationId xmlns:a16="http://schemas.microsoft.com/office/drawing/2014/main" id="{9BC91F22-73A6-439E-9FB1-94CAAE1E5E51}"/>
              </a:ext>
            </a:extLst>
          </p:cNvPr>
          <p:cNvSpPr txBox="1"/>
          <p:nvPr/>
        </p:nvSpPr>
        <p:spPr>
          <a:xfrm>
            <a:off x="4904088" y="5071701"/>
            <a:ext cx="6883806" cy="1200329"/>
          </a:xfrm>
          <a:prstGeom prst="rect">
            <a:avLst/>
          </a:prstGeom>
          <a:solidFill>
            <a:schemeClr val="accent2">
              <a:lumMod val="40000"/>
              <a:lumOff val="60000"/>
            </a:schemeClr>
          </a:solidFill>
        </p:spPr>
        <p:txBody>
          <a:bodyPr wrap="square" rtlCol="0">
            <a:spAutoFit/>
          </a:bodyPr>
          <a:lstStyle/>
          <a:p>
            <a:pPr algn="ctr"/>
            <a:r>
              <a:rPr lang="en-US" sz="7200" b="1" i="1" u="sng" dirty="0">
                <a:solidFill>
                  <a:schemeClr val="accent4">
                    <a:lumMod val="75000"/>
                  </a:schemeClr>
                </a:solidFill>
              </a:rPr>
              <a:t>New Covenant</a:t>
            </a:r>
            <a:endParaRPr lang="en-US" sz="7200" b="1" dirty="0"/>
          </a:p>
        </p:txBody>
      </p:sp>
      <p:sp>
        <p:nvSpPr>
          <p:cNvPr id="2" name="TextBox 1">
            <a:extLst>
              <a:ext uri="{FF2B5EF4-FFF2-40B4-BE49-F238E27FC236}">
                <a16:creationId xmlns:a16="http://schemas.microsoft.com/office/drawing/2014/main" id="{7042D807-E43E-4D83-A434-25E391D2C931}"/>
              </a:ext>
            </a:extLst>
          </p:cNvPr>
          <p:cNvSpPr txBox="1"/>
          <p:nvPr/>
        </p:nvSpPr>
        <p:spPr>
          <a:xfrm>
            <a:off x="1428807" y="336203"/>
            <a:ext cx="2278188" cy="1754326"/>
          </a:xfrm>
          <a:prstGeom prst="rect">
            <a:avLst/>
          </a:prstGeom>
          <a:noFill/>
        </p:spPr>
        <p:txBody>
          <a:bodyPr wrap="none" rtlCol="0">
            <a:spAutoFit/>
          </a:bodyPr>
          <a:lstStyle/>
          <a:p>
            <a:r>
              <a:rPr lang="en-US" sz="3600" b="1" dirty="0">
                <a:solidFill>
                  <a:srgbClr val="940202"/>
                </a:solidFill>
              </a:rPr>
              <a:t>PRIESTLY</a:t>
            </a:r>
          </a:p>
          <a:p>
            <a:r>
              <a:rPr lang="en-US" sz="3600" b="1" dirty="0">
                <a:solidFill>
                  <a:srgbClr val="940202"/>
                </a:solidFill>
              </a:rPr>
              <a:t>MINISTRY </a:t>
            </a:r>
          </a:p>
          <a:p>
            <a:r>
              <a:rPr lang="en-US" sz="3600" b="1" dirty="0">
                <a:solidFill>
                  <a:srgbClr val="940202"/>
                </a:solidFill>
              </a:rPr>
              <a:t>of Messiah</a:t>
            </a:r>
          </a:p>
        </p:txBody>
      </p:sp>
      <p:sp>
        <p:nvSpPr>
          <p:cNvPr id="3" name="Rectangle: Rounded Corners 2">
            <a:extLst>
              <a:ext uri="{FF2B5EF4-FFF2-40B4-BE49-F238E27FC236}">
                <a16:creationId xmlns:a16="http://schemas.microsoft.com/office/drawing/2014/main" id="{CFC4FD1B-1DA0-4B3C-8990-240527C08028}"/>
              </a:ext>
            </a:extLst>
          </p:cNvPr>
          <p:cNvSpPr/>
          <p:nvPr/>
        </p:nvSpPr>
        <p:spPr>
          <a:xfrm>
            <a:off x="4886137" y="5004233"/>
            <a:ext cx="6943944" cy="1312838"/>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04AE537-519E-4CF8-B310-646D8E7A8DC6}"/>
              </a:ext>
            </a:extLst>
          </p:cNvPr>
          <p:cNvSpPr txBox="1"/>
          <p:nvPr/>
        </p:nvSpPr>
        <p:spPr>
          <a:xfrm>
            <a:off x="5486400" y="3657924"/>
            <a:ext cx="1755224" cy="584775"/>
          </a:xfrm>
          <a:prstGeom prst="rect">
            <a:avLst/>
          </a:prstGeom>
          <a:noFill/>
        </p:spPr>
        <p:txBody>
          <a:bodyPr wrap="none" rtlCol="0">
            <a:spAutoFit/>
          </a:bodyPr>
          <a:lstStyle/>
          <a:p>
            <a:r>
              <a:rPr lang="en-US" sz="3200" b="1" i="1" dirty="0"/>
              <a:t>(broken!)</a:t>
            </a:r>
          </a:p>
        </p:txBody>
      </p:sp>
      <p:sp>
        <p:nvSpPr>
          <p:cNvPr id="8" name="Arrow: Down 7">
            <a:extLst>
              <a:ext uri="{FF2B5EF4-FFF2-40B4-BE49-F238E27FC236}">
                <a16:creationId xmlns:a16="http://schemas.microsoft.com/office/drawing/2014/main" id="{B1E8D615-9D7A-4516-9136-EE2304B51346}"/>
              </a:ext>
            </a:extLst>
          </p:cNvPr>
          <p:cNvSpPr/>
          <p:nvPr/>
        </p:nvSpPr>
        <p:spPr>
          <a:xfrm rot="19783417">
            <a:off x="6999308" y="4645378"/>
            <a:ext cx="484632" cy="71692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9E655AED-DA0C-4732-9477-41A88658C44F}"/>
              </a:ext>
            </a:extLst>
          </p:cNvPr>
          <p:cNvSpPr/>
          <p:nvPr/>
        </p:nvSpPr>
        <p:spPr>
          <a:xfrm>
            <a:off x="4966261" y="1664989"/>
            <a:ext cx="6850557" cy="646331"/>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4">
                    <a:lumMod val="75000"/>
                  </a:schemeClr>
                </a:solidFill>
              </a:rPr>
              <a:t>Noahic promise </a:t>
            </a:r>
            <a:r>
              <a:rPr lang="en-US" sz="3200" dirty="0">
                <a:solidFill>
                  <a:schemeClr val="accent4">
                    <a:lumMod val="75000"/>
                  </a:schemeClr>
                </a:solidFill>
              </a:rPr>
              <a:t>of the </a:t>
            </a:r>
            <a:r>
              <a:rPr lang="en-US" sz="4000" b="1" i="1" dirty="0">
                <a:solidFill>
                  <a:srgbClr val="FF0000"/>
                </a:solidFill>
              </a:rPr>
              <a:t>r</a:t>
            </a:r>
            <a:r>
              <a:rPr lang="en-US" sz="4000" b="1" i="1" dirty="0">
                <a:solidFill>
                  <a:schemeClr val="accent6">
                    <a:lumMod val="75000"/>
                  </a:schemeClr>
                </a:solidFill>
              </a:rPr>
              <a:t>a</a:t>
            </a:r>
            <a:r>
              <a:rPr lang="en-US" sz="4000" b="1" i="1" dirty="0">
                <a:solidFill>
                  <a:srgbClr val="FFFF00"/>
                </a:solidFill>
              </a:rPr>
              <a:t>i</a:t>
            </a:r>
            <a:r>
              <a:rPr lang="en-US" sz="4000" b="1" i="1" dirty="0">
                <a:solidFill>
                  <a:schemeClr val="accent3">
                    <a:lumMod val="50000"/>
                  </a:schemeClr>
                </a:solidFill>
              </a:rPr>
              <a:t>n</a:t>
            </a:r>
            <a:r>
              <a:rPr lang="en-US" sz="4000" b="1" i="1" dirty="0">
                <a:solidFill>
                  <a:srgbClr val="00B0F0"/>
                </a:solidFill>
              </a:rPr>
              <a:t>b</a:t>
            </a:r>
            <a:r>
              <a:rPr lang="en-US" sz="4000" b="1" i="1" dirty="0">
                <a:solidFill>
                  <a:schemeClr val="tx2">
                    <a:lumMod val="50000"/>
                  </a:schemeClr>
                </a:solidFill>
              </a:rPr>
              <a:t>o</a:t>
            </a:r>
            <a:r>
              <a:rPr lang="en-US" sz="4000" b="1" i="1" dirty="0">
                <a:solidFill>
                  <a:schemeClr val="accent4">
                    <a:lumMod val="75000"/>
                  </a:schemeClr>
                </a:solidFill>
              </a:rPr>
              <a:t>w</a:t>
            </a:r>
            <a:r>
              <a:rPr lang="en-US" sz="3200" b="1" i="1" dirty="0"/>
              <a:t>  </a:t>
            </a:r>
          </a:p>
        </p:txBody>
      </p:sp>
      <p:sp>
        <p:nvSpPr>
          <p:cNvPr id="20" name="Rectangle: Rounded Corners 19">
            <a:extLst>
              <a:ext uri="{FF2B5EF4-FFF2-40B4-BE49-F238E27FC236}">
                <a16:creationId xmlns:a16="http://schemas.microsoft.com/office/drawing/2014/main" id="{7A7DF52A-3250-4D2A-835B-AEE682FB6294}"/>
              </a:ext>
            </a:extLst>
          </p:cNvPr>
          <p:cNvSpPr/>
          <p:nvPr/>
        </p:nvSpPr>
        <p:spPr>
          <a:xfrm>
            <a:off x="4957012" y="2520610"/>
            <a:ext cx="6850557" cy="1215391"/>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accent4">
                    <a:lumMod val="75000"/>
                  </a:schemeClr>
                </a:solidFill>
              </a:rPr>
              <a:t>Abrahamic</a:t>
            </a:r>
            <a:r>
              <a:rPr lang="en-US" sz="3200" u="sng" dirty="0">
                <a:solidFill>
                  <a:schemeClr val="accent4">
                    <a:lumMod val="75000"/>
                  </a:schemeClr>
                </a:solidFill>
              </a:rPr>
              <a:t> </a:t>
            </a:r>
            <a:r>
              <a:rPr lang="en-US" sz="3200" b="1" u="sng" dirty="0">
                <a:solidFill>
                  <a:schemeClr val="accent4">
                    <a:lumMod val="75000"/>
                  </a:schemeClr>
                </a:solidFill>
              </a:rPr>
              <a:t>Covenant</a:t>
            </a:r>
            <a:r>
              <a:rPr lang="en-US" sz="3200" u="sng" dirty="0">
                <a:solidFill>
                  <a:schemeClr val="accent4">
                    <a:lumMod val="75000"/>
                  </a:schemeClr>
                </a:solidFill>
              </a:rPr>
              <a:t> / </a:t>
            </a:r>
            <a:r>
              <a:rPr lang="en-US" sz="3200" dirty="0">
                <a:solidFill>
                  <a:schemeClr val="accent4">
                    <a:lumMod val="75000"/>
                  </a:schemeClr>
                </a:solidFill>
              </a:rPr>
              <a:t>a </a:t>
            </a:r>
            <a:r>
              <a:rPr lang="en-US" sz="3600" b="1" u="sng" dirty="0">
                <a:solidFill>
                  <a:schemeClr val="accent4">
                    <a:lumMod val="75000"/>
                  </a:schemeClr>
                </a:solidFill>
              </a:rPr>
              <a:t>land/city</a:t>
            </a:r>
            <a:r>
              <a:rPr lang="en-US" sz="3200" dirty="0">
                <a:solidFill>
                  <a:schemeClr val="accent4">
                    <a:lumMod val="75000"/>
                  </a:schemeClr>
                </a:solidFill>
              </a:rPr>
              <a:t>, </a:t>
            </a:r>
          </a:p>
          <a:p>
            <a:pPr algn="ctr"/>
            <a:r>
              <a:rPr lang="en-US" sz="3200" b="1" dirty="0" err="1">
                <a:solidFill>
                  <a:srgbClr val="C00000"/>
                </a:solidFill>
              </a:rPr>
              <a:t>melo-hagoyim</a:t>
            </a:r>
            <a:r>
              <a:rPr lang="en-US" sz="3200" b="1" dirty="0">
                <a:solidFill>
                  <a:srgbClr val="C00000"/>
                </a:solidFill>
              </a:rPr>
              <a:t>/</a:t>
            </a:r>
            <a:r>
              <a:rPr lang="en-US" sz="3200" b="1" u="sng" dirty="0">
                <a:solidFill>
                  <a:srgbClr val="C00000"/>
                </a:solidFill>
              </a:rPr>
              <a:t>myriad of descendants </a:t>
            </a:r>
          </a:p>
        </p:txBody>
      </p:sp>
    </p:spTree>
    <p:extLst>
      <p:ext uri="{BB962C8B-B14F-4D97-AF65-F5344CB8AC3E}">
        <p14:creationId xmlns:p14="http://schemas.microsoft.com/office/powerpoint/2010/main" val="1694326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19458" name="Picture 2" descr="Image result for unleavened bread and wine cup of communion">
            <a:extLst>
              <a:ext uri="{FF2B5EF4-FFF2-40B4-BE49-F238E27FC236}">
                <a16:creationId xmlns:a16="http://schemas.microsoft.com/office/drawing/2014/main" id="{4BBDD9AC-635D-45C5-87C2-7940EA08B4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00"/>
          <a:stretch/>
        </p:blipFill>
        <p:spPr bwMode="auto">
          <a:xfrm flipH="1">
            <a:off x="0" y="802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AEFBF8B-76B7-41BC-AE63-C65FA3B4E7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626" y="152400"/>
            <a:ext cx="5596348" cy="3817779"/>
          </a:xfrm>
          <a:prstGeom prst="rect">
            <a:avLst/>
          </a:prstGeom>
        </p:spPr>
      </p:pic>
      <p:sp>
        <p:nvSpPr>
          <p:cNvPr id="4" name="TextBox 3">
            <a:extLst>
              <a:ext uri="{FF2B5EF4-FFF2-40B4-BE49-F238E27FC236}">
                <a16:creationId xmlns:a16="http://schemas.microsoft.com/office/drawing/2014/main" id="{80493656-F2F0-4A95-852B-B422D4006C55}"/>
              </a:ext>
            </a:extLst>
          </p:cNvPr>
          <p:cNvSpPr txBox="1"/>
          <p:nvPr/>
        </p:nvSpPr>
        <p:spPr>
          <a:xfrm>
            <a:off x="6705600" y="76200"/>
            <a:ext cx="4383892" cy="1754326"/>
          </a:xfrm>
          <a:prstGeom prst="rect">
            <a:avLst/>
          </a:prstGeom>
          <a:solidFill>
            <a:schemeClr val="accent2">
              <a:lumMod val="40000"/>
              <a:lumOff val="60000"/>
            </a:schemeClr>
          </a:solidFill>
        </p:spPr>
        <p:txBody>
          <a:bodyPr wrap="none" rtlCol="0">
            <a:spAutoFit/>
          </a:bodyPr>
          <a:lstStyle/>
          <a:p>
            <a:pPr algn="ctr"/>
            <a:r>
              <a:rPr lang="en-US" sz="5400" b="1" dirty="0">
                <a:solidFill>
                  <a:schemeClr val="accent4">
                    <a:lumMod val="75000"/>
                  </a:schemeClr>
                </a:solidFill>
              </a:rPr>
              <a:t>New Covenant</a:t>
            </a:r>
          </a:p>
          <a:p>
            <a:pPr algn="ctr"/>
            <a:r>
              <a:rPr lang="en-US" sz="5400" i="1" u="sng" dirty="0">
                <a:solidFill>
                  <a:schemeClr val="accent5">
                    <a:lumMod val="50000"/>
                  </a:schemeClr>
                </a:solidFill>
              </a:rPr>
              <a:t>(Personal)</a:t>
            </a:r>
          </a:p>
        </p:txBody>
      </p:sp>
      <p:sp>
        <p:nvSpPr>
          <p:cNvPr id="6" name="Arrow: Down 5">
            <a:extLst>
              <a:ext uri="{FF2B5EF4-FFF2-40B4-BE49-F238E27FC236}">
                <a16:creationId xmlns:a16="http://schemas.microsoft.com/office/drawing/2014/main" id="{5C959F81-F8A4-4346-BE1A-648BC15C4503}"/>
              </a:ext>
            </a:extLst>
          </p:cNvPr>
          <p:cNvSpPr/>
          <p:nvPr/>
        </p:nvSpPr>
        <p:spPr>
          <a:xfrm rot="16200000">
            <a:off x="6123757" y="522292"/>
            <a:ext cx="484632" cy="119219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6269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BC91F22-73A6-439E-9FB1-94CAAE1E5E51}"/>
              </a:ext>
            </a:extLst>
          </p:cNvPr>
          <p:cNvSpPr txBox="1"/>
          <p:nvPr/>
        </p:nvSpPr>
        <p:spPr>
          <a:xfrm>
            <a:off x="574759" y="152400"/>
            <a:ext cx="11042482" cy="1938992"/>
          </a:xfrm>
          <a:prstGeom prst="rect">
            <a:avLst/>
          </a:prstGeom>
          <a:noFill/>
        </p:spPr>
        <p:txBody>
          <a:bodyPr wrap="square" rtlCol="0">
            <a:spAutoFit/>
          </a:bodyPr>
          <a:lstStyle/>
          <a:p>
            <a:pPr algn="ctr"/>
            <a:r>
              <a:rPr lang="en-US" sz="4000" dirty="0">
                <a:solidFill>
                  <a:srgbClr val="FFC000"/>
                </a:solidFill>
              </a:rPr>
              <a:t>We first saw the </a:t>
            </a:r>
            <a:r>
              <a:rPr lang="en-US" sz="4000" b="1" dirty="0">
                <a:solidFill>
                  <a:srgbClr val="FFFF00"/>
                </a:solidFill>
              </a:rPr>
              <a:t>bread </a:t>
            </a:r>
            <a:r>
              <a:rPr lang="en-US" sz="4000" dirty="0">
                <a:solidFill>
                  <a:srgbClr val="FFFF00"/>
                </a:solidFill>
              </a:rPr>
              <a:t>and the </a:t>
            </a:r>
            <a:r>
              <a:rPr lang="en-US" sz="4000" b="1" dirty="0">
                <a:solidFill>
                  <a:srgbClr val="FFFF00"/>
                </a:solidFill>
              </a:rPr>
              <a:t>wine </a:t>
            </a:r>
            <a:r>
              <a:rPr lang="en-US" sz="4000" dirty="0">
                <a:solidFill>
                  <a:srgbClr val="FFC000"/>
                </a:solidFill>
              </a:rPr>
              <a:t>showcased </a:t>
            </a:r>
          </a:p>
          <a:p>
            <a:pPr algn="ctr"/>
            <a:r>
              <a:rPr lang="en-US" sz="4000" dirty="0">
                <a:solidFill>
                  <a:srgbClr val="FFC000"/>
                </a:solidFill>
              </a:rPr>
              <a:t>in the manner of </a:t>
            </a:r>
            <a:r>
              <a:rPr lang="en-US" sz="4000" b="1" dirty="0">
                <a:solidFill>
                  <a:srgbClr val="FFFF00"/>
                </a:solidFill>
              </a:rPr>
              <a:t>a covenant </a:t>
            </a:r>
            <a:r>
              <a:rPr lang="en-US" sz="4000" dirty="0">
                <a:solidFill>
                  <a:srgbClr val="FFC000"/>
                </a:solidFill>
              </a:rPr>
              <a:t>when </a:t>
            </a:r>
            <a:r>
              <a:rPr lang="en-US" sz="4000" b="1" dirty="0">
                <a:solidFill>
                  <a:schemeClr val="accent4">
                    <a:lumMod val="60000"/>
                    <a:lumOff val="40000"/>
                  </a:schemeClr>
                </a:solidFill>
              </a:rPr>
              <a:t>Melchizedek</a:t>
            </a:r>
            <a:r>
              <a:rPr lang="en-US" sz="4000" dirty="0">
                <a:solidFill>
                  <a:srgbClr val="FFC000"/>
                </a:solidFill>
              </a:rPr>
              <a:t> brought these elements to celebrate with </a:t>
            </a:r>
            <a:r>
              <a:rPr lang="en-US" sz="4000" b="1" dirty="0">
                <a:solidFill>
                  <a:srgbClr val="FFC000"/>
                </a:solidFill>
              </a:rPr>
              <a:t>Abraham</a:t>
            </a:r>
            <a:r>
              <a:rPr lang="en-US" sz="4000" dirty="0">
                <a:solidFill>
                  <a:srgbClr val="FFC000"/>
                </a:solidFill>
              </a:rPr>
              <a:t>.</a:t>
            </a:r>
          </a:p>
        </p:txBody>
      </p:sp>
      <p:pic>
        <p:nvPicPr>
          <p:cNvPr id="20" name="Picture 2" descr="Image result for unleavened bread and wine cup of communion">
            <a:extLst>
              <a:ext uri="{FF2B5EF4-FFF2-40B4-BE49-F238E27FC236}">
                <a16:creationId xmlns:a16="http://schemas.microsoft.com/office/drawing/2014/main" id="{684C9EC6-155E-4397-A675-E747D6A3A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209800"/>
            <a:ext cx="5747433" cy="42671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Gavriel\Pictures\0-IMAGES for PowerPoint\melchize.jpg">
            <a:extLst>
              <a:ext uri="{FF2B5EF4-FFF2-40B4-BE49-F238E27FC236}">
                <a16:creationId xmlns:a16="http://schemas.microsoft.com/office/drawing/2014/main" id="{601ACC4F-A2D5-4FF7-8FF3-540FC04C82EB}"/>
              </a:ext>
            </a:extLst>
          </p:cNvPr>
          <p:cNvPicPr>
            <a:picLocks noChangeAspect="1" noChangeArrowheads="1"/>
          </p:cNvPicPr>
          <p:nvPr/>
        </p:nvPicPr>
        <p:blipFill>
          <a:blip r:embed="rId3" cstate="print"/>
          <a:srcRect/>
          <a:stretch>
            <a:fillRect/>
          </a:stretch>
        </p:blipFill>
        <p:spPr bwMode="auto">
          <a:xfrm>
            <a:off x="424767" y="2209800"/>
            <a:ext cx="5468680" cy="4257890"/>
          </a:xfrm>
          <a:prstGeom prst="rect">
            <a:avLst/>
          </a:prstGeom>
          <a:noFill/>
          <a:ln w="9525">
            <a:noFill/>
            <a:miter lim="800000"/>
            <a:headEnd/>
            <a:tailEnd/>
          </a:ln>
        </p:spPr>
      </p:pic>
    </p:spTree>
    <p:extLst>
      <p:ext uri="{BB962C8B-B14F-4D97-AF65-F5344CB8AC3E}">
        <p14:creationId xmlns:p14="http://schemas.microsoft.com/office/powerpoint/2010/main" val="3917499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hrist in the Order of Melchizedek">
            <a:extLst>
              <a:ext uri="{FF2B5EF4-FFF2-40B4-BE49-F238E27FC236}">
                <a16:creationId xmlns:a16="http://schemas.microsoft.com/office/drawing/2014/main" id="{EC987602-147A-4731-BC30-57C642653A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333" b="11111"/>
          <a:stretch/>
        </p:blipFill>
        <p:spPr bwMode="auto">
          <a:xfrm>
            <a:off x="1" y="2822"/>
            <a:ext cx="12192000" cy="68551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1403148-FE83-40DE-8C92-F06BBD0CCFB1}"/>
              </a:ext>
            </a:extLst>
          </p:cNvPr>
          <p:cNvSpPr txBox="1"/>
          <p:nvPr/>
        </p:nvSpPr>
        <p:spPr>
          <a:xfrm>
            <a:off x="381000" y="2819400"/>
            <a:ext cx="6582315" cy="1446550"/>
          </a:xfrm>
          <a:prstGeom prst="rect">
            <a:avLst/>
          </a:prstGeom>
          <a:noFill/>
        </p:spPr>
        <p:txBody>
          <a:bodyPr wrap="none" rtlCol="0">
            <a:spAutoFit/>
          </a:bodyPr>
          <a:lstStyle/>
          <a:p>
            <a:r>
              <a:rPr lang="en-US" sz="4400" dirty="0">
                <a:solidFill>
                  <a:schemeClr val="bg1"/>
                </a:solidFill>
              </a:rPr>
              <a:t>Our key to understanding </a:t>
            </a:r>
          </a:p>
          <a:p>
            <a:r>
              <a:rPr lang="en-US" sz="4400" dirty="0">
                <a:solidFill>
                  <a:schemeClr val="bg1"/>
                </a:solidFill>
              </a:rPr>
              <a:t>the New Covenant in Christ.</a:t>
            </a:r>
          </a:p>
        </p:txBody>
      </p:sp>
    </p:spTree>
    <p:extLst>
      <p:ext uri="{BB962C8B-B14F-4D97-AF65-F5344CB8AC3E}">
        <p14:creationId xmlns:p14="http://schemas.microsoft.com/office/powerpoint/2010/main" val="814791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6626" name="Picture 2" descr="C:\Users\Gavriel\Pictures\0-IMAGES for PowerPoint\melchize.jpg"/>
          <p:cNvPicPr>
            <a:picLocks noChangeAspect="1" noChangeArrowheads="1"/>
          </p:cNvPicPr>
          <p:nvPr/>
        </p:nvPicPr>
        <p:blipFill>
          <a:blip r:embed="rId2" cstate="print"/>
          <a:srcRect/>
          <a:stretch>
            <a:fillRect/>
          </a:stretch>
        </p:blipFill>
        <p:spPr bwMode="auto">
          <a:xfrm>
            <a:off x="5181600" y="1065726"/>
            <a:ext cx="6858000" cy="5538846"/>
          </a:xfrm>
          <a:prstGeom prst="rect">
            <a:avLst/>
          </a:prstGeom>
          <a:noFill/>
          <a:ln w="9525">
            <a:noFill/>
            <a:miter lim="800000"/>
            <a:headEnd/>
            <a:tailEnd/>
          </a:ln>
        </p:spPr>
      </p:pic>
      <p:sp>
        <p:nvSpPr>
          <p:cNvPr id="2" name="TextBox 1"/>
          <p:cNvSpPr txBox="1"/>
          <p:nvPr/>
        </p:nvSpPr>
        <p:spPr>
          <a:xfrm>
            <a:off x="4860841" y="-11480"/>
            <a:ext cx="7331159" cy="1077206"/>
          </a:xfrm>
          <a:prstGeom prst="rect">
            <a:avLst/>
          </a:prstGeom>
          <a:solidFill>
            <a:schemeClr val="tx2">
              <a:lumMod val="50000"/>
            </a:schemeClr>
          </a:solidFill>
        </p:spPr>
        <p:txBody>
          <a:bodyPr wrap="square" lIns="91429" tIns="45714" rIns="91429" bIns="45714" rtlCol="0">
            <a:spAutoFit/>
          </a:bodyPr>
          <a:lstStyle/>
          <a:p>
            <a:pPr algn="ctr"/>
            <a:r>
              <a:rPr lang="en-US" sz="3200" b="1" i="1" dirty="0">
                <a:solidFill>
                  <a:schemeClr val="accent4">
                    <a:lumMod val="60000"/>
                    <a:lumOff val="40000"/>
                  </a:schemeClr>
                </a:solidFill>
              </a:rPr>
              <a:t>Melchizedek</a:t>
            </a:r>
            <a:r>
              <a:rPr lang="en-US" sz="3200" b="1" i="1" dirty="0">
                <a:solidFill>
                  <a:schemeClr val="accent4">
                    <a:lumMod val="40000"/>
                    <a:lumOff val="60000"/>
                  </a:schemeClr>
                </a:solidFill>
              </a:rPr>
              <a:t> </a:t>
            </a:r>
            <a:r>
              <a:rPr lang="en-US" sz="3200" dirty="0">
                <a:solidFill>
                  <a:srgbClr val="FFC000"/>
                </a:solidFill>
              </a:rPr>
              <a:t>brought</a:t>
            </a:r>
            <a:r>
              <a:rPr lang="en-US" sz="3200" b="1" i="1" dirty="0">
                <a:solidFill>
                  <a:schemeClr val="accent4">
                    <a:lumMod val="40000"/>
                    <a:lumOff val="60000"/>
                  </a:schemeClr>
                </a:solidFill>
              </a:rPr>
              <a:t> </a:t>
            </a:r>
            <a:r>
              <a:rPr lang="en-US" sz="3200" b="1" i="1" dirty="0">
                <a:solidFill>
                  <a:schemeClr val="accent4">
                    <a:lumMod val="60000"/>
                    <a:lumOff val="40000"/>
                  </a:schemeClr>
                </a:solidFill>
              </a:rPr>
              <a:t>Bread and Wine </a:t>
            </a:r>
          </a:p>
          <a:p>
            <a:pPr algn="ctr"/>
            <a:r>
              <a:rPr lang="en-US" sz="3200" dirty="0">
                <a:solidFill>
                  <a:srgbClr val="FFC000"/>
                </a:solidFill>
              </a:rPr>
              <a:t>in a</a:t>
            </a:r>
            <a:r>
              <a:rPr lang="en-US" sz="3200" b="1" i="1" dirty="0">
                <a:solidFill>
                  <a:schemeClr val="accent4">
                    <a:lumMod val="40000"/>
                    <a:lumOff val="60000"/>
                  </a:schemeClr>
                </a:solidFill>
              </a:rPr>
              <a:t> </a:t>
            </a:r>
            <a:r>
              <a:rPr lang="en-US" sz="3200" b="1" i="1" dirty="0">
                <a:solidFill>
                  <a:schemeClr val="accent4">
                    <a:lumMod val="60000"/>
                    <a:lumOff val="40000"/>
                  </a:schemeClr>
                </a:solidFill>
              </a:rPr>
              <a:t>communion</a:t>
            </a:r>
            <a:r>
              <a:rPr lang="en-US" sz="3200" b="1" i="1" dirty="0">
                <a:solidFill>
                  <a:schemeClr val="accent4">
                    <a:lumMod val="40000"/>
                    <a:lumOff val="60000"/>
                  </a:schemeClr>
                </a:solidFill>
              </a:rPr>
              <a:t> </a:t>
            </a:r>
            <a:r>
              <a:rPr lang="en-US" sz="3200" dirty="0">
                <a:solidFill>
                  <a:srgbClr val="FFC000"/>
                </a:solidFill>
              </a:rPr>
              <a:t>with</a:t>
            </a:r>
            <a:r>
              <a:rPr lang="en-US" sz="3200" b="1" i="1" dirty="0">
                <a:solidFill>
                  <a:schemeClr val="accent4">
                    <a:lumMod val="40000"/>
                    <a:lumOff val="60000"/>
                  </a:schemeClr>
                </a:solidFill>
              </a:rPr>
              <a:t> </a:t>
            </a:r>
            <a:r>
              <a:rPr lang="en-US" sz="3200" b="1" i="1" dirty="0">
                <a:solidFill>
                  <a:schemeClr val="accent4">
                    <a:lumMod val="60000"/>
                    <a:lumOff val="40000"/>
                  </a:schemeClr>
                </a:solidFill>
              </a:rPr>
              <a:t>Abraham</a:t>
            </a:r>
          </a:p>
        </p:txBody>
      </p:sp>
      <p:sp>
        <p:nvSpPr>
          <p:cNvPr id="3" name="TextBox 2">
            <a:extLst>
              <a:ext uri="{FF2B5EF4-FFF2-40B4-BE49-F238E27FC236}">
                <a16:creationId xmlns:a16="http://schemas.microsoft.com/office/drawing/2014/main" id="{95642C9F-2700-4C14-A5B1-1731382B762C}"/>
              </a:ext>
            </a:extLst>
          </p:cNvPr>
          <p:cNvSpPr txBox="1"/>
          <p:nvPr/>
        </p:nvSpPr>
        <p:spPr>
          <a:xfrm>
            <a:off x="152400" y="241744"/>
            <a:ext cx="4952999" cy="6093976"/>
          </a:xfrm>
          <a:prstGeom prst="rect">
            <a:avLst/>
          </a:prstGeom>
          <a:noFill/>
        </p:spPr>
        <p:txBody>
          <a:bodyPr wrap="square" rtlCol="0">
            <a:spAutoFit/>
          </a:bodyPr>
          <a:lstStyle/>
          <a:p>
            <a:r>
              <a:rPr lang="en-US" sz="3000" dirty="0">
                <a:solidFill>
                  <a:schemeClr val="bg1"/>
                </a:solidFill>
              </a:rPr>
              <a:t>Genesis 18</a:t>
            </a:r>
          </a:p>
          <a:p>
            <a:r>
              <a:rPr lang="en-US" sz="3000" dirty="0">
                <a:solidFill>
                  <a:srgbClr val="FFC000"/>
                </a:solidFill>
              </a:rPr>
              <a:t>14. And </a:t>
            </a:r>
            <a:r>
              <a:rPr lang="en-US" sz="3000" b="1" dirty="0">
                <a:solidFill>
                  <a:schemeClr val="accent4">
                    <a:lumMod val="60000"/>
                    <a:lumOff val="40000"/>
                  </a:schemeClr>
                </a:solidFill>
              </a:rPr>
              <a:t>Melchizedek</a:t>
            </a:r>
            <a:r>
              <a:rPr lang="en-US" sz="3000" b="1" dirty="0">
                <a:solidFill>
                  <a:srgbClr val="FFFF00"/>
                </a:solidFill>
              </a:rPr>
              <a:t> </a:t>
            </a:r>
            <a:r>
              <a:rPr lang="en-US" sz="3000" b="1" i="1" u="sng" dirty="0">
                <a:solidFill>
                  <a:srgbClr val="00B0F0"/>
                </a:solidFill>
              </a:rPr>
              <a:t>KING</a:t>
            </a:r>
            <a:r>
              <a:rPr lang="en-US" sz="3000" b="1" dirty="0">
                <a:solidFill>
                  <a:srgbClr val="00B0F0"/>
                </a:solidFill>
              </a:rPr>
              <a:t> of Salem</a:t>
            </a:r>
            <a:r>
              <a:rPr lang="en-US" sz="3000" b="1" dirty="0">
                <a:solidFill>
                  <a:srgbClr val="FFFF00"/>
                </a:solidFill>
              </a:rPr>
              <a:t> </a:t>
            </a:r>
            <a:r>
              <a:rPr lang="en-US" sz="3000" dirty="0">
                <a:solidFill>
                  <a:srgbClr val="FFC000"/>
                </a:solidFill>
              </a:rPr>
              <a:t>brought forth </a:t>
            </a:r>
            <a:r>
              <a:rPr lang="en-US" sz="3000" b="1" dirty="0">
                <a:solidFill>
                  <a:schemeClr val="accent4">
                    <a:lumMod val="60000"/>
                    <a:lumOff val="40000"/>
                  </a:schemeClr>
                </a:solidFill>
              </a:rPr>
              <a:t>bread and wine</a:t>
            </a:r>
            <a:r>
              <a:rPr lang="en-US" sz="3000" dirty="0">
                <a:solidFill>
                  <a:srgbClr val="FFC000"/>
                </a:solidFill>
              </a:rPr>
              <a:t>: and he </a:t>
            </a:r>
            <a:r>
              <a:rPr lang="en-US" sz="3000" i="1" dirty="0">
                <a:solidFill>
                  <a:srgbClr val="FFC000"/>
                </a:solidFill>
              </a:rPr>
              <a:t>was</a:t>
            </a:r>
            <a:r>
              <a:rPr lang="en-US" sz="3000" dirty="0">
                <a:solidFill>
                  <a:srgbClr val="FFC000"/>
                </a:solidFill>
              </a:rPr>
              <a:t> the </a:t>
            </a:r>
            <a:r>
              <a:rPr lang="en-US" sz="3000" b="1" i="1" u="sng" dirty="0">
                <a:solidFill>
                  <a:srgbClr val="FF0000"/>
                </a:solidFill>
              </a:rPr>
              <a:t>PRIEST</a:t>
            </a:r>
            <a:r>
              <a:rPr lang="en-US" sz="3000" dirty="0">
                <a:solidFill>
                  <a:srgbClr val="FF0000"/>
                </a:solidFill>
              </a:rPr>
              <a:t> </a:t>
            </a:r>
            <a:r>
              <a:rPr lang="en-US" sz="3000" dirty="0">
                <a:solidFill>
                  <a:schemeClr val="accent4">
                    <a:lumMod val="60000"/>
                    <a:lumOff val="40000"/>
                  </a:schemeClr>
                </a:solidFill>
              </a:rPr>
              <a:t>of the </a:t>
            </a:r>
            <a:r>
              <a:rPr lang="en-US" sz="3000" b="1" dirty="0">
                <a:solidFill>
                  <a:schemeClr val="accent4">
                    <a:lumMod val="60000"/>
                    <a:lumOff val="40000"/>
                  </a:schemeClr>
                </a:solidFill>
              </a:rPr>
              <a:t>Most High God</a:t>
            </a:r>
            <a:r>
              <a:rPr lang="en-US" sz="3000" dirty="0">
                <a:solidFill>
                  <a:srgbClr val="FFC000"/>
                </a:solidFill>
              </a:rPr>
              <a:t>. 15.  And he blessed him, and said, </a:t>
            </a:r>
            <a:r>
              <a:rPr lang="en-US" sz="3000" b="1" dirty="0">
                <a:solidFill>
                  <a:schemeClr val="accent4">
                    <a:lumMod val="60000"/>
                    <a:lumOff val="40000"/>
                  </a:schemeClr>
                </a:solidFill>
              </a:rPr>
              <a:t>Blessed </a:t>
            </a:r>
            <a:r>
              <a:rPr lang="en-US" sz="3000" b="1" i="1" dirty="0">
                <a:solidFill>
                  <a:schemeClr val="accent4">
                    <a:lumMod val="60000"/>
                    <a:lumOff val="40000"/>
                  </a:schemeClr>
                </a:solidFill>
              </a:rPr>
              <a:t>be</a:t>
            </a:r>
            <a:r>
              <a:rPr lang="en-US" sz="3000" b="1" dirty="0">
                <a:solidFill>
                  <a:schemeClr val="accent4">
                    <a:lumMod val="60000"/>
                    <a:lumOff val="40000"/>
                  </a:schemeClr>
                </a:solidFill>
              </a:rPr>
              <a:t> Abram </a:t>
            </a:r>
            <a:r>
              <a:rPr lang="en-US" sz="3000" dirty="0">
                <a:solidFill>
                  <a:srgbClr val="FFC000"/>
                </a:solidFill>
              </a:rPr>
              <a:t>of the </a:t>
            </a:r>
            <a:r>
              <a:rPr lang="en-US" sz="3000" b="1" dirty="0">
                <a:solidFill>
                  <a:schemeClr val="accent4">
                    <a:lumMod val="60000"/>
                    <a:lumOff val="40000"/>
                  </a:schemeClr>
                </a:solidFill>
              </a:rPr>
              <a:t>Most High God</a:t>
            </a:r>
            <a:r>
              <a:rPr lang="en-US" sz="3000" dirty="0">
                <a:solidFill>
                  <a:srgbClr val="FFC000"/>
                </a:solidFill>
              </a:rPr>
              <a:t>, </a:t>
            </a:r>
            <a:r>
              <a:rPr lang="en-US" sz="3000" b="1" dirty="0">
                <a:solidFill>
                  <a:srgbClr val="FFC000"/>
                </a:solidFill>
              </a:rPr>
              <a:t>possessor of heaven and earth</a:t>
            </a:r>
            <a:r>
              <a:rPr lang="en-US" sz="3000" dirty="0">
                <a:solidFill>
                  <a:srgbClr val="FFC000"/>
                </a:solidFill>
              </a:rPr>
              <a:t>: 20. And blessed be the </a:t>
            </a:r>
            <a:r>
              <a:rPr lang="en-US" sz="3000" b="1" dirty="0">
                <a:solidFill>
                  <a:schemeClr val="accent4">
                    <a:lumMod val="60000"/>
                    <a:lumOff val="40000"/>
                  </a:schemeClr>
                </a:solidFill>
              </a:rPr>
              <a:t>Most High God</a:t>
            </a:r>
            <a:r>
              <a:rPr lang="en-US" sz="3000" dirty="0">
                <a:solidFill>
                  <a:srgbClr val="FFC000"/>
                </a:solidFill>
              </a:rPr>
              <a:t>, which hath delivered thine enemies into thy hand. And he </a:t>
            </a:r>
            <a:r>
              <a:rPr lang="en-US" sz="3000" dirty="0">
                <a:solidFill>
                  <a:srgbClr val="FFFF00"/>
                </a:solidFill>
              </a:rPr>
              <a:t>gave him </a:t>
            </a:r>
            <a:r>
              <a:rPr lang="en-US" sz="3000" b="1" dirty="0">
                <a:solidFill>
                  <a:srgbClr val="FFFF00"/>
                </a:solidFill>
              </a:rPr>
              <a:t>tithes</a:t>
            </a:r>
            <a:r>
              <a:rPr lang="en-US" sz="3000" dirty="0">
                <a:solidFill>
                  <a:srgbClr val="FFFF00"/>
                </a:solidFill>
              </a:rPr>
              <a:t> </a:t>
            </a:r>
            <a:r>
              <a:rPr lang="en-US" sz="3000" dirty="0">
                <a:solidFill>
                  <a:srgbClr val="FFC000"/>
                </a:solidFill>
              </a:rPr>
              <a:t>of all.</a:t>
            </a:r>
          </a:p>
        </p:txBody>
      </p:sp>
    </p:spTree>
    <p:extLst>
      <p:ext uri="{BB962C8B-B14F-4D97-AF65-F5344CB8AC3E}">
        <p14:creationId xmlns:p14="http://schemas.microsoft.com/office/powerpoint/2010/main" val="1554119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386520" y="293132"/>
            <a:ext cx="11632156"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rotWithShape="1">
          <a:blip r:embed="rId2">
            <a:extLst>
              <a:ext uri="{28A0092B-C50C-407E-A947-70E740481C1C}">
                <a14:useLocalDpi xmlns:a14="http://schemas.microsoft.com/office/drawing/2010/main" val="0"/>
              </a:ext>
            </a:extLst>
          </a:blip>
          <a:srcRect b="53739"/>
          <a:stretch/>
        </p:blipFill>
        <p:spPr>
          <a:xfrm>
            <a:off x="5562600" y="618060"/>
            <a:ext cx="6019800" cy="2468747"/>
          </a:xfrm>
          <a:prstGeom prst="rect">
            <a:avLst/>
          </a:prstGeom>
        </p:spPr>
      </p:pic>
      <p:sp>
        <p:nvSpPr>
          <p:cNvPr id="2" name="TextBox 1">
            <a:extLst>
              <a:ext uri="{FF2B5EF4-FFF2-40B4-BE49-F238E27FC236}">
                <a16:creationId xmlns:a16="http://schemas.microsoft.com/office/drawing/2014/main" id="{7042D807-E43E-4D83-A434-25E391D2C931}"/>
              </a:ext>
            </a:extLst>
          </p:cNvPr>
          <p:cNvSpPr txBox="1"/>
          <p:nvPr/>
        </p:nvSpPr>
        <p:spPr>
          <a:xfrm>
            <a:off x="838200" y="538877"/>
            <a:ext cx="4658243" cy="5909310"/>
          </a:xfrm>
          <a:prstGeom prst="rect">
            <a:avLst/>
          </a:prstGeom>
          <a:noFill/>
        </p:spPr>
        <p:txBody>
          <a:bodyPr wrap="square" rtlCol="0">
            <a:spAutoFit/>
          </a:bodyPr>
          <a:lstStyle/>
          <a:p>
            <a:r>
              <a:rPr lang="en-US" sz="5400" b="1" dirty="0">
                <a:solidFill>
                  <a:schemeClr val="accent4">
                    <a:lumMod val="75000"/>
                  </a:schemeClr>
                </a:solidFill>
              </a:rPr>
              <a:t>New Covenant</a:t>
            </a:r>
          </a:p>
          <a:p>
            <a:r>
              <a:rPr lang="en-US" sz="5400" b="1" dirty="0">
                <a:solidFill>
                  <a:srgbClr val="940202"/>
                </a:solidFill>
              </a:rPr>
              <a:t>MINISTRY </a:t>
            </a:r>
          </a:p>
          <a:p>
            <a:r>
              <a:rPr lang="en-US" sz="5400" dirty="0">
                <a:solidFill>
                  <a:srgbClr val="940202"/>
                </a:solidFill>
              </a:rPr>
              <a:t>of</a:t>
            </a:r>
            <a:r>
              <a:rPr lang="en-US" sz="5400" b="1" dirty="0">
                <a:solidFill>
                  <a:srgbClr val="940202"/>
                </a:solidFill>
              </a:rPr>
              <a:t> MESSIAH</a:t>
            </a:r>
          </a:p>
          <a:p>
            <a:r>
              <a:rPr lang="en-US" sz="5400" dirty="0">
                <a:solidFill>
                  <a:srgbClr val="940202"/>
                </a:solidFill>
              </a:rPr>
              <a:t>as</a:t>
            </a:r>
            <a:r>
              <a:rPr lang="en-US" sz="5400" b="1" dirty="0">
                <a:solidFill>
                  <a:srgbClr val="940202"/>
                </a:solidFill>
              </a:rPr>
              <a:t> REDEEMER</a:t>
            </a:r>
          </a:p>
          <a:p>
            <a:r>
              <a:rPr lang="en-US" sz="5400" dirty="0">
                <a:solidFill>
                  <a:srgbClr val="940202"/>
                </a:solidFill>
              </a:rPr>
              <a:t>and </a:t>
            </a:r>
            <a:r>
              <a:rPr lang="en-US" sz="5400" b="1" dirty="0">
                <a:solidFill>
                  <a:srgbClr val="940202"/>
                </a:solidFill>
              </a:rPr>
              <a:t>HIGH</a:t>
            </a:r>
          </a:p>
          <a:p>
            <a:r>
              <a:rPr lang="en-US" sz="5400" b="1" dirty="0">
                <a:solidFill>
                  <a:srgbClr val="940202"/>
                </a:solidFill>
              </a:rPr>
              <a:t>PRIEST </a:t>
            </a:r>
            <a:r>
              <a:rPr lang="en-US" sz="5400" dirty="0">
                <a:solidFill>
                  <a:srgbClr val="940202"/>
                </a:solidFill>
              </a:rPr>
              <a:t>of</a:t>
            </a:r>
            <a:r>
              <a:rPr lang="en-US" sz="5400" b="1" dirty="0">
                <a:solidFill>
                  <a:srgbClr val="940202"/>
                </a:solidFill>
              </a:rPr>
              <a:t> God</a:t>
            </a:r>
          </a:p>
          <a:p>
            <a:r>
              <a:rPr lang="en-US" sz="5400" b="1" dirty="0">
                <a:solidFill>
                  <a:srgbClr val="940202"/>
                </a:solidFill>
              </a:rPr>
              <a:t>MOST HIGH</a:t>
            </a:r>
            <a:endParaRPr lang="en-US" sz="5400" dirty="0">
              <a:solidFill>
                <a:srgbClr val="940202"/>
              </a:solidFill>
            </a:endParaRPr>
          </a:p>
        </p:txBody>
      </p:sp>
      <p:pic>
        <p:nvPicPr>
          <p:cNvPr id="20" name="Picture 2" descr="Image result for unleavened bread and wine cup of communion">
            <a:extLst>
              <a:ext uri="{FF2B5EF4-FFF2-40B4-BE49-F238E27FC236}">
                <a16:creationId xmlns:a16="http://schemas.microsoft.com/office/drawing/2014/main" id="{B55BE4FE-C718-45FB-B07F-3D3D0024D7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910"/>
          <a:stretch/>
        </p:blipFill>
        <p:spPr bwMode="auto">
          <a:xfrm>
            <a:off x="5562600" y="3086807"/>
            <a:ext cx="6019800" cy="3164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366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386520" y="293132"/>
            <a:ext cx="11632156"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rotWithShape="1">
          <a:blip r:embed="rId2">
            <a:extLst>
              <a:ext uri="{28A0092B-C50C-407E-A947-70E740481C1C}">
                <a14:useLocalDpi xmlns:a14="http://schemas.microsoft.com/office/drawing/2010/main" val="0"/>
              </a:ext>
            </a:extLst>
          </a:blip>
          <a:srcRect b="53739"/>
          <a:stretch/>
        </p:blipFill>
        <p:spPr>
          <a:xfrm>
            <a:off x="5549058" y="618060"/>
            <a:ext cx="6033342" cy="2582340"/>
          </a:xfrm>
          <a:prstGeom prst="rect">
            <a:avLst/>
          </a:prstGeom>
        </p:spPr>
      </p:pic>
      <p:sp>
        <p:nvSpPr>
          <p:cNvPr id="2" name="TextBox 1">
            <a:extLst>
              <a:ext uri="{FF2B5EF4-FFF2-40B4-BE49-F238E27FC236}">
                <a16:creationId xmlns:a16="http://schemas.microsoft.com/office/drawing/2014/main" id="{7042D807-E43E-4D83-A434-25E391D2C931}"/>
              </a:ext>
            </a:extLst>
          </p:cNvPr>
          <p:cNvSpPr txBox="1"/>
          <p:nvPr/>
        </p:nvSpPr>
        <p:spPr>
          <a:xfrm>
            <a:off x="609600" y="538877"/>
            <a:ext cx="4796589" cy="5909310"/>
          </a:xfrm>
          <a:prstGeom prst="rect">
            <a:avLst/>
          </a:prstGeom>
          <a:noFill/>
        </p:spPr>
        <p:txBody>
          <a:bodyPr wrap="square" rtlCol="0">
            <a:spAutoFit/>
          </a:bodyPr>
          <a:lstStyle/>
          <a:p>
            <a:r>
              <a:rPr lang="en-US" sz="5400" b="1" dirty="0">
                <a:solidFill>
                  <a:schemeClr val="accent4">
                    <a:lumMod val="75000"/>
                  </a:schemeClr>
                </a:solidFill>
              </a:rPr>
              <a:t>New Covenant</a:t>
            </a:r>
          </a:p>
          <a:p>
            <a:r>
              <a:rPr lang="en-US" sz="5400" b="1" dirty="0">
                <a:solidFill>
                  <a:schemeClr val="tx2">
                    <a:lumMod val="50000"/>
                  </a:schemeClr>
                </a:solidFill>
              </a:rPr>
              <a:t>KINGDOM </a:t>
            </a:r>
          </a:p>
          <a:p>
            <a:r>
              <a:rPr lang="en-US" sz="5400" dirty="0">
                <a:solidFill>
                  <a:schemeClr val="tx2">
                    <a:lumMod val="50000"/>
                  </a:schemeClr>
                </a:solidFill>
              </a:rPr>
              <a:t>of</a:t>
            </a:r>
            <a:r>
              <a:rPr lang="en-US" sz="5400" b="1" dirty="0">
                <a:solidFill>
                  <a:schemeClr val="tx2">
                    <a:lumMod val="50000"/>
                  </a:schemeClr>
                </a:solidFill>
              </a:rPr>
              <a:t> MESSIAH,</a:t>
            </a:r>
          </a:p>
          <a:p>
            <a:r>
              <a:rPr lang="en-US" sz="5400" dirty="0">
                <a:solidFill>
                  <a:schemeClr val="tx2">
                    <a:lumMod val="50000"/>
                  </a:schemeClr>
                </a:solidFill>
              </a:rPr>
              <a:t>as</a:t>
            </a:r>
            <a:r>
              <a:rPr lang="en-US" sz="5400" b="1" dirty="0">
                <a:solidFill>
                  <a:schemeClr val="tx2">
                    <a:lumMod val="50000"/>
                  </a:schemeClr>
                </a:solidFill>
              </a:rPr>
              <a:t> </a:t>
            </a:r>
          </a:p>
          <a:p>
            <a:r>
              <a:rPr lang="en-US" sz="5400" b="1" dirty="0">
                <a:solidFill>
                  <a:schemeClr val="tx2">
                    <a:lumMod val="50000"/>
                  </a:schemeClr>
                </a:solidFill>
              </a:rPr>
              <a:t>KING </a:t>
            </a:r>
            <a:r>
              <a:rPr lang="en-US" sz="5400" dirty="0">
                <a:solidFill>
                  <a:schemeClr val="tx2">
                    <a:lumMod val="50000"/>
                  </a:schemeClr>
                </a:solidFill>
              </a:rPr>
              <a:t>of </a:t>
            </a:r>
            <a:r>
              <a:rPr lang="en-US" sz="5400" b="1" dirty="0">
                <a:solidFill>
                  <a:schemeClr val="tx2">
                    <a:lumMod val="50000"/>
                  </a:schemeClr>
                </a:solidFill>
              </a:rPr>
              <a:t>SALEM,</a:t>
            </a:r>
            <a:endParaRPr lang="en-US" sz="5400" dirty="0">
              <a:solidFill>
                <a:schemeClr val="tx2">
                  <a:lumMod val="50000"/>
                </a:schemeClr>
              </a:solidFill>
            </a:endParaRPr>
          </a:p>
          <a:p>
            <a:pPr algn="ctr"/>
            <a:r>
              <a:rPr lang="en-US" sz="5400" dirty="0">
                <a:solidFill>
                  <a:schemeClr val="tx2">
                    <a:lumMod val="50000"/>
                  </a:schemeClr>
                </a:solidFill>
              </a:rPr>
              <a:t>/</a:t>
            </a:r>
            <a:r>
              <a:rPr lang="en-US" sz="5400" b="1" dirty="0">
                <a:solidFill>
                  <a:schemeClr val="tx2">
                    <a:lumMod val="50000"/>
                  </a:schemeClr>
                </a:solidFill>
              </a:rPr>
              <a:t> PRINCE </a:t>
            </a:r>
            <a:r>
              <a:rPr lang="en-US" sz="5400" dirty="0">
                <a:solidFill>
                  <a:schemeClr val="tx2">
                    <a:lumMod val="50000"/>
                  </a:schemeClr>
                </a:solidFill>
              </a:rPr>
              <a:t>of</a:t>
            </a:r>
            <a:r>
              <a:rPr lang="en-US" sz="5400" b="1" dirty="0">
                <a:solidFill>
                  <a:schemeClr val="tx2">
                    <a:lumMod val="50000"/>
                  </a:schemeClr>
                </a:solidFill>
              </a:rPr>
              <a:t>    PEACE</a:t>
            </a:r>
          </a:p>
        </p:txBody>
      </p:sp>
      <p:pic>
        <p:nvPicPr>
          <p:cNvPr id="20" name="Picture 2" descr="Image result for unleavened bread and wine cup of communion">
            <a:extLst>
              <a:ext uri="{FF2B5EF4-FFF2-40B4-BE49-F238E27FC236}">
                <a16:creationId xmlns:a16="http://schemas.microsoft.com/office/drawing/2014/main" id="{B55BE4FE-C718-45FB-B07F-3D3D0024D7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910"/>
          <a:stretch/>
        </p:blipFill>
        <p:spPr bwMode="auto">
          <a:xfrm>
            <a:off x="5553069" y="3200400"/>
            <a:ext cx="6033342" cy="3164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193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BC91F22-73A6-439E-9FB1-94CAAE1E5E51}"/>
              </a:ext>
            </a:extLst>
          </p:cNvPr>
          <p:cNvSpPr txBox="1"/>
          <p:nvPr/>
        </p:nvSpPr>
        <p:spPr>
          <a:xfrm>
            <a:off x="235117" y="304817"/>
            <a:ext cx="11699355" cy="1569660"/>
          </a:xfrm>
          <a:prstGeom prst="rect">
            <a:avLst/>
          </a:prstGeom>
          <a:noFill/>
        </p:spPr>
        <p:txBody>
          <a:bodyPr wrap="square" rtlCol="0">
            <a:spAutoFit/>
          </a:bodyPr>
          <a:lstStyle/>
          <a:p>
            <a:pPr algn="ctr"/>
            <a:r>
              <a:rPr lang="en-US" sz="4800" dirty="0">
                <a:solidFill>
                  <a:srgbClr val="FFC000"/>
                </a:solidFill>
              </a:rPr>
              <a:t>So when we take communion, do we not identify with </a:t>
            </a:r>
            <a:r>
              <a:rPr lang="en-US" sz="4800" b="1" i="1" dirty="0">
                <a:solidFill>
                  <a:schemeClr val="accent4">
                    <a:lumMod val="60000"/>
                    <a:lumOff val="40000"/>
                  </a:schemeClr>
                </a:solidFill>
              </a:rPr>
              <a:t>Christ</a:t>
            </a:r>
            <a:r>
              <a:rPr lang="en-US" sz="4800" dirty="0">
                <a:solidFill>
                  <a:srgbClr val="FFC000"/>
                </a:solidFill>
              </a:rPr>
              <a:t> as </a:t>
            </a:r>
            <a:r>
              <a:rPr lang="en-US" sz="4800" b="1" i="1" dirty="0">
                <a:solidFill>
                  <a:srgbClr val="C00000"/>
                </a:solidFill>
              </a:rPr>
              <a:t>Savior</a:t>
            </a:r>
            <a:r>
              <a:rPr lang="en-US" sz="4800" dirty="0">
                <a:solidFill>
                  <a:srgbClr val="FFC000"/>
                </a:solidFill>
              </a:rPr>
              <a:t> </a:t>
            </a:r>
            <a:r>
              <a:rPr lang="en-US" sz="4800" i="1" u="sng" dirty="0">
                <a:solidFill>
                  <a:srgbClr val="FFC000"/>
                </a:solidFill>
              </a:rPr>
              <a:t>AND</a:t>
            </a:r>
            <a:r>
              <a:rPr lang="en-US" sz="4800" dirty="0">
                <a:solidFill>
                  <a:srgbClr val="FFC000"/>
                </a:solidFill>
              </a:rPr>
              <a:t> as </a:t>
            </a:r>
            <a:r>
              <a:rPr lang="en-US" sz="4800" b="1" i="1" dirty="0">
                <a:solidFill>
                  <a:srgbClr val="0070C0"/>
                </a:solidFill>
              </a:rPr>
              <a:t>King</a:t>
            </a:r>
            <a:r>
              <a:rPr lang="en-US" sz="4800" dirty="0">
                <a:solidFill>
                  <a:srgbClr val="FFC000"/>
                </a:solidFill>
              </a:rPr>
              <a:t>?</a:t>
            </a:r>
          </a:p>
        </p:txBody>
      </p:sp>
      <p:pic>
        <p:nvPicPr>
          <p:cNvPr id="20" name="Picture 2" descr="Image result for unleavened bread and wine cup of communion">
            <a:extLst>
              <a:ext uri="{FF2B5EF4-FFF2-40B4-BE49-F238E27FC236}">
                <a16:creationId xmlns:a16="http://schemas.microsoft.com/office/drawing/2014/main" id="{684C9EC6-155E-4397-A675-E747D6A3A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2895" y="2209800"/>
            <a:ext cx="7543800" cy="4343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702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BC91F22-73A6-439E-9FB1-94CAAE1E5E51}"/>
              </a:ext>
            </a:extLst>
          </p:cNvPr>
          <p:cNvSpPr txBox="1"/>
          <p:nvPr/>
        </p:nvSpPr>
        <p:spPr>
          <a:xfrm>
            <a:off x="235117" y="304817"/>
            <a:ext cx="11699355" cy="1569660"/>
          </a:xfrm>
          <a:prstGeom prst="rect">
            <a:avLst/>
          </a:prstGeom>
          <a:noFill/>
        </p:spPr>
        <p:txBody>
          <a:bodyPr wrap="square" rtlCol="0">
            <a:spAutoFit/>
          </a:bodyPr>
          <a:lstStyle/>
          <a:p>
            <a:pPr algn="ctr"/>
            <a:r>
              <a:rPr lang="en-US" sz="4800" dirty="0">
                <a:solidFill>
                  <a:srgbClr val="FFC000"/>
                </a:solidFill>
              </a:rPr>
              <a:t>So when was this</a:t>
            </a:r>
            <a:r>
              <a:rPr lang="en-US" sz="4800" b="1" dirty="0">
                <a:solidFill>
                  <a:schemeClr val="accent4">
                    <a:lumMod val="60000"/>
                    <a:lumOff val="40000"/>
                  </a:schemeClr>
                </a:solidFill>
              </a:rPr>
              <a:t> New Covenant </a:t>
            </a:r>
            <a:r>
              <a:rPr lang="en-US" sz="4800" dirty="0">
                <a:solidFill>
                  <a:srgbClr val="FFC000"/>
                </a:solidFill>
              </a:rPr>
              <a:t>first </a:t>
            </a:r>
          </a:p>
          <a:p>
            <a:pPr algn="ctr"/>
            <a:r>
              <a:rPr lang="en-US" sz="4800" dirty="0">
                <a:solidFill>
                  <a:srgbClr val="FFC000"/>
                </a:solidFill>
              </a:rPr>
              <a:t>spoken about specifically in Scripture?</a:t>
            </a:r>
          </a:p>
        </p:txBody>
      </p:sp>
      <p:pic>
        <p:nvPicPr>
          <p:cNvPr id="20" name="Picture 2" descr="Image result for unleavened bread and wine cup of communion">
            <a:extLst>
              <a:ext uri="{FF2B5EF4-FFF2-40B4-BE49-F238E27FC236}">
                <a16:creationId xmlns:a16="http://schemas.microsoft.com/office/drawing/2014/main" id="{684C9EC6-155E-4397-A675-E747D6A3A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2895" y="2209800"/>
            <a:ext cx="7543800" cy="4343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131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09600" y="2286000"/>
            <a:ext cx="7300609" cy="3785640"/>
          </a:xfrm>
          <a:prstGeom prst="rect">
            <a:avLst/>
          </a:prstGeom>
          <a:solidFill>
            <a:schemeClr val="tx2">
              <a:lumMod val="50000"/>
            </a:schemeClr>
          </a:solidFill>
        </p:spPr>
        <p:txBody>
          <a:bodyPr wrap="square" lIns="91429" tIns="45714" rIns="91429" bIns="45714" rtlCol="0">
            <a:spAutoFit/>
          </a:bodyPr>
          <a:lstStyle/>
          <a:p>
            <a:r>
              <a:rPr lang="en-US" sz="4800" b="1" baseline="30000" dirty="0">
                <a:solidFill>
                  <a:srgbClr val="FFC000"/>
                </a:solidFill>
              </a:rPr>
              <a:t>31 </a:t>
            </a:r>
            <a:r>
              <a:rPr lang="en-US" sz="4800" dirty="0">
                <a:solidFill>
                  <a:srgbClr val="FFC000"/>
                </a:solidFill>
              </a:rPr>
              <a:t>Behold, the days come, saith the </a:t>
            </a:r>
            <a:r>
              <a:rPr lang="en-US" sz="4800" cap="small" dirty="0">
                <a:solidFill>
                  <a:srgbClr val="FFC000"/>
                </a:solidFill>
              </a:rPr>
              <a:t>Lord</a:t>
            </a:r>
            <a:r>
              <a:rPr lang="en-US" sz="4800" dirty="0">
                <a:solidFill>
                  <a:srgbClr val="FFC000"/>
                </a:solidFill>
              </a:rPr>
              <a:t>, that I will make a </a:t>
            </a:r>
            <a:r>
              <a:rPr lang="en-US" sz="4800" b="1" i="1" u="sng" dirty="0">
                <a:solidFill>
                  <a:srgbClr val="7030A0"/>
                </a:solidFill>
              </a:rPr>
              <a:t>New Covenant </a:t>
            </a:r>
            <a:r>
              <a:rPr lang="en-US" sz="4800" dirty="0">
                <a:solidFill>
                  <a:srgbClr val="FFC000"/>
                </a:solidFill>
              </a:rPr>
              <a:t>with</a:t>
            </a:r>
            <a:r>
              <a:rPr lang="en-US" sz="4800" b="1" i="1" dirty="0">
                <a:solidFill>
                  <a:srgbClr val="FFFF00"/>
                </a:solidFill>
              </a:rPr>
              <a:t> </a:t>
            </a:r>
            <a:r>
              <a:rPr lang="en-US" sz="4800" b="1" i="1" u="sng" dirty="0">
                <a:solidFill>
                  <a:srgbClr val="C00000"/>
                </a:solidFill>
              </a:rPr>
              <a:t>the House of Israel</a:t>
            </a:r>
            <a:r>
              <a:rPr lang="en-US" sz="4800" b="1" i="1" dirty="0">
                <a:solidFill>
                  <a:srgbClr val="FFFF00"/>
                </a:solidFill>
              </a:rPr>
              <a:t>, </a:t>
            </a:r>
            <a:r>
              <a:rPr lang="en-US" sz="4800" dirty="0">
                <a:solidFill>
                  <a:srgbClr val="FFC000"/>
                </a:solidFill>
              </a:rPr>
              <a:t>and with </a:t>
            </a:r>
            <a:r>
              <a:rPr lang="en-US" sz="4800" b="1" i="1" u="sng" dirty="0">
                <a:solidFill>
                  <a:srgbClr val="0070C0"/>
                </a:solidFill>
              </a:rPr>
              <a:t>the house of Judah</a:t>
            </a:r>
            <a:r>
              <a:rPr lang="en-US" sz="4800" dirty="0">
                <a:solidFill>
                  <a:srgbClr val="FFC000"/>
                </a:solidFill>
              </a:rPr>
              <a:t>:</a:t>
            </a:r>
            <a:endParaRPr lang="en-US" sz="4800" dirty="0">
              <a:solidFill>
                <a:schemeClr val="accent3">
                  <a:lumMod val="60000"/>
                  <a:lumOff val="40000"/>
                </a:schemeClr>
              </a:solidFill>
            </a:endParaRPr>
          </a:p>
        </p:txBody>
      </p:sp>
      <p:sp>
        <p:nvSpPr>
          <p:cNvPr id="6" name="TextBox 5">
            <a:extLst>
              <a:ext uri="{FF2B5EF4-FFF2-40B4-BE49-F238E27FC236}">
                <a16:creationId xmlns:a16="http://schemas.microsoft.com/office/drawing/2014/main" id="{12E31D9E-0646-4DD9-B1B0-C2D48947A683}"/>
              </a:ext>
            </a:extLst>
          </p:cNvPr>
          <p:cNvSpPr txBox="1"/>
          <p:nvPr/>
        </p:nvSpPr>
        <p:spPr>
          <a:xfrm>
            <a:off x="210766" y="217916"/>
            <a:ext cx="3048000" cy="1415772"/>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b="1" i="1" dirty="0">
                <a:solidFill>
                  <a:schemeClr val="bg1"/>
                </a:solidFill>
              </a:rPr>
              <a:t>Jeremiah 31:31-32</a:t>
            </a:r>
            <a:r>
              <a:rPr lang="en-US" sz="4200" dirty="0">
                <a:solidFill>
                  <a:schemeClr val="bg1"/>
                </a:solidFill>
              </a:rPr>
              <a:t> </a:t>
            </a:r>
            <a:endParaRPr lang="en-US" sz="4200" dirty="0">
              <a:solidFill>
                <a:schemeClr val="accent6">
                  <a:lumMod val="75000"/>
                </a:schemeClr>
              </a:solidFill>
            </a:endParaRPr>
          </a:p>
        </p:txBody>
      </p:sp>
      <p:sp>
        <p:nvSpPr>
          <p:cNvPr id="7" name="TextBox 6">
            <a:extLst>
              <a:ext uri="{FF2B5EF4-FFF2-40B4-BE49-F238E27FC236}">
                <a16:creationId xmlns:a16="http://schemas.microsoft.com/office/drawing/2014/main" id="{A524458F-55AA-4CC8-8ED4-2B860D396B45}"/>
              </a:ext>
            </a:extLst>
          </p:cNvPr>
          <p:cNvSpPr txBox="1"/>
          <p:nvPr/>
        </p:nvSpPr>
        <p:spPr>
          <a:xfrm>
            <a:off x="3182566" y="217916"/>
            <a:ext cx="8763000" cy="1323439"/>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3600" b="1" i="1" dirty="0">
                <a:solidFill>
                  <a:schemeClr val="accent6">
                    <a:lumMod val="75000"/>
                  </a:schemeClr>
                </a:solidFill>
              </a:rPr>
              <a:t>A New Covenant with the lost House of Israel and with the Jewish House of Judah </a:t>
            </a:r>
            <a:endParaRPr lang="en-US" sz="3600" dirty="0">
              <a:solidFill>
                <a:schemeClr val="accent6">
                  <a:lumMod val="75000"/>
                </a:schemeClr>
              </a:solidFill>
            </a:endParaRPr>
          </a:p>
        </p:txBody>
      </p:sp>
      <p:pic>
        <p:nvPicPr>
          <p:cNvPr id="5" name="Picture 4">
            <a:extLst>
              <a:ext uri="{FF2B5EF4-FFF2-40B4-BE49-F238E27FC236}">
                <a16:creationId xmlns:a16="http://schemas.microsoft.com/office/drawing/2014/main" id="{5A4FF248-A5F5-4487-9AC2-A22C2B5F7037}"/>
              </a:ext>
            </a:extLst>
          </p:cNvPr>
          <p:cNvPicPr>
            <a:picLocks noChangeAspect="1"/>
          </p:cNvPicPr>
          <p:nvPr/>
        </p:nvPicPr>
        <p:blipFill rotWithShape="1">
          <a:blip r:embed="rId2">
            <a:extLst>
              <a:ext uri="{28A0092B-C50C-407E-A947-70E740481C1C}">
                <a14:useLocalDpi xmlns:a14="http://schemas.microsoft.com/office/drawing/2010/main" val="0"/>
              </a:ext>
            </a:extLst>
          </a:blip>
          <a:srcRect l="26258" t="29419" r="22069" b="17696"/>
          <a:stretch/>
        </p:blipFill>
        <p:spPr>
          <a:xfrm>
            <a:off x="8001000" y="1633688"/>
            <a:ext cx="3733800" cy="4803001"/>
          </a:xfrm>
          <a:prstGeom prst="rect">
            <a:avLst/>
          </a:prstGeom>
        </p:spPr>
      </p:pic>
    </p:spTree>
    <p:extLst>
      <p:ext uri="{BB962C8B-B14F-4D97-AF65-F5344CB8AC3E}">
        <p14:creationId xmlns:p14="http://schemas.microsoft.com/office/powerpoint/2010/main" val="1853230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95591" y="1905000"/>
            <a:ext cx="11400817" cy="4524303"/>
          </a:xfrm>
          <a:prstGeom prst="rect">
            <a:avLst/>
          </a:prstGeom>
          <a:solidFill>
            <a:schemeClr val="tx2">
              <a:lumMod val="50000"/>
            </a:schemeClr>
          </a:solidFill>
        </p:spPr>
        <p:txBody>
          <a:bodyPr wrap="square" lIns="91429" tIns="45714" rIns="91429" bIns="45714" rtlCol="0">
            <a:spAutoFit/>
          </a:bodyPr>
          <a:lstStyle/>
          <a:p>
            <a:r>
              <a:rPr lang="en-US" sz="4800" b="1" baseline="30000" dirty="0">
                <a:solidFill>
                  <a:srgbClr val="FFC000"/>
                </a:solidFill>
              </a:rPr>
              <a:t>32 </a:t>
            </a:r>
            <a:r>
              <a:rPr lang="en-US" sz="4800" dirty="0">
                <a:solidFill>
                  <a:srgbClr val="FFC000"/>
                </a:solidFill>
              </a:rPr>
              <a:t>Not according to the covenant that I made with their fathers in the day that I took them by the hand to bring them out of the land of Egypt; </a:t>
            </a:r>
            <a:r>
              <a:rPr lang="en-US" sz="4800" dirty="0">
                <a:solidFill>
                  <a:schemeClr val="accent3">
                    <a:lumMod val="60000"/>
                    <a:lumOff val="40000"/>
                  </a:schemeClr>
                </a:solidFill>
              </a:rPr>
              <a:t>which </a:t>
            </a:r>
            <a:r>
              <a:rPr lang="en-US" sz="4800" b="1" i="1" u="sng" dirty="0">
                <a:solidFill>
                  <a:schemeClr val="accent3">
                    <a:lumMod val="60000"/>
                    <a:lumOff val="40000"/>
                  </a:schemeClr>
                </a:solidFill>
              </a:rPr>
              <a:t>my covenant they broke</a:t>
            </a:r>
            <a:r>
              <a:rPr lang="en-US" sz="4800" dirty="0">
                <a:solidFill>
                  <a:schemeClr val="accent3">
                    <a:lumMod val="60000"/>
                    <a:lumOff val="40000"/>
                  </a:schemeClr>
                </a:solidFill>
              </a:rPr>
              <a:t>, although </a:t>
            </a:r>
            <a:r>
              <a:rPr lang="en-US" sz="4800" b="1" dirty="0">
                <a:solidFill>
                  <a:srgbClr val="FFFF00"/>
                </a:solidFill>
              </a:rPr>
              <a:t>I </a:t>
            </a:r>
            <a:r>
              <a:rPr lang="en-US" sz="4800" dirty="0">
                <a:solidFill>
                  <a:srgbClr val="FFFF00"/>
                </a:solidFill>
              </a:rPr>
              <a:t>was an </a:t>
            </a:r>
            <a:r>
              <a:rPr lang="en-US" sz="4800" b="1" i="1" dirty="0">
                <a:solidFill>
                  <a:srgbClr val="FFFF00"/>
                </a:solidFill>
              </a:rPr>
              <a:t>husband</a:t>
            </a:r>
            <a:r>
              <a:rPr lang="en-US" sz="4800" dirty="0">
                <a:solidFill>
                  <a:srgbClr val="FFFF00"/>
                </a:solidFill>
              </a:rPr>
              <a:t> unto them</a:t>
            </a:r>
            <a:r>
              <a:rPr lang="en-US" sz="4800" dirty="0">
                <a:solidFill>
                  <a:schemeClr val="accent3">
                    <a:lumMod val="60000"/>
                    <a:lumOff val="40000"/>
                  </a:schemeClr>
                </a:solidFill>
              </a:rPr>
              <a:t>, </a:t>
            </a:r>
          </a:p>
          <a:p>
            <a:r>
              <a:rPr lang="en-US" sz="4800" dirty="0">
                <a:solidFill>
                  <a:schemeClr val="accent3">
                    <a:lumMod val="60000"/>
                    <a:lumOff val="40000"/>
                  </a:schemeClr>
                </a:solidFill>
              </a:rPr>
              <a:t>saith </a:t>
            </a:r>
            <a:r>
              <a:rPr lang="en-US" sz="4800" b="1" dirty="0" err="1">
                <a:solidFill>
                  <a:schemeClr val="accent4">
                    <a:lumMod val="60000"/>
                    <a:lumOff val="40000"/>
                  </a:schemeClr>
                </a:solidFill>
              </a:rPr>
              <a:t>Yehovah</a:t>
            </a:r>
            <a:r>
              <a:rPr lang="en-US" sz="4800" b="1" dirty="0">
                <a:solidFill>
                  <a:schemeClr val="accent4">
                    <a:lumMod val="60000"/>
                    <a:lumOff val="40000"/>
                  </a:schemeClr>
                </a:solidFill>
              </a:rPr>
              <a:t>-Almighty God</a:t>
            </a:r>
            <a:r>
              <a:rPr lang="en-US" sz="4800" dirty="0">
                <a:solidFill>
                  <a:schemeClr val="accent3">
                    <a:lumMod val="60000"/>
                    <a:lumOff val="40000"/>
                  </a:schemeClr>
                </a:solidFill>
              </a:rPr>
              <a:t>:</a:t>
            </a:r>
          </a:p>
        </p:txBody>
      </p:sp>
      <p:sp>
        <p:nvSpPr>
          <p:cNvPr id="6" name="TextBox 5">
            <a:extLst>
              <a:ext uri="{FF2B5EF4-FFF2-40B4-BE49-F238E27FC236}">
                <a16:creationId xmlns:a16="http://schemas.microsoft.com/office/drawing/2014/main" id="{12E31D9E-0646-4DD9-B1B0-C2D48947A683}"/>
              </a:ext>
            </a:extLst>
          </p:cNvPr>
          <p:cNvSpPr txBox="1"/>
          <p:nvPr/>
        </p:nvSpPr>
        <p:spPr>
          <a:xfrm>
            <a:off x="0" y="210131"/>
            <a:ext cx="3048000" cy="1415772"/>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b="1" i="1" dirty="0">
                <a:solidFill>
                  <a:schemeClr val="bg1"/>
                </a:solidFill>
              </a:rPr>
              <a:t>Jeremiah 31:32</a:t>
            </a:r>
            <a:r>
              <a:rPr lang="en-US" sz="4200" dirty="0">
                <a:solidFill>
                  <a:schemeClr val="bg1"/>
                </a:solidFill>
              </a:rPr>
              <a:t> </a:t>
            </a:r>
            <a:endParaRPr lang="en-US" sz="4200" dirty="0">
              <a:solidFill>
                <a:schemeClr val="accent6">
                  <a:lumMod val="75000"/>
                </a:schemeClr>
              </a:solidFill>
            </a:endParaRPr>
          </a:p>
        </p:txBody>
      </p:sp>
      <p:sp>
        <p:nvSpPr>
          <p:cNvPr id="7" name="TextBox 6">
            <a:extLst>
              <a:ext uri="{FF2B5EF4-FFF2-40B4-BE49-F238E27FC236}">
                <a16:creationId xmlns:a16="http://schemas.microsoft.com/office/drawing/2014/main" id="{A524458F-55AA-4CC8-8ED4-2B860D396B45}"/>
              </a:ext>
            </a:extLst>
          </p:cNvPr>
          <p:cNvSpPr txBox="1"/>
          <p:nvPr/>
        </p:nvSpPr>
        <p:spPr>
          <a:xfrm>
            <a:off x="2590800" y="217916"/>
            <a:ext cx="9354766" cy="1384995"/>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000" dirty="0">
                <a:solidFill>
                  <a:schemeClr val="accent6">
                    <a:lumMod val="75000"/>
                  </a:schemeClr>
                </a:solidFill>
              </a:rPr>
              <a:t>A</a:t>
            </a:r>
            <a:r>
              <a:rPr lang="en-US" sz="4000" b="1" i="1" dirty="0">
                <a:solidFill>
                  <a:schemeClr val="accent6">
                    <a:lumMod val="75000"/>
                  </a:schemeClr>
                </a:solidFill>
              </a:rPr>
              <a:t> </a:t>
            </a:r>
            <a:r>
              <a:rPr lang="en-US" sz="4000" b="1" i="1" dirty="0">
                <a:solidFill>
                  <a:schemeClr val="accent4">
                    <a:lumMod val="60000"/>
                    <a:lumOff val="40000"/>
                  </a:schemeClr>
                </a:solidFill>
              </a:rPr>
              <a:t>New Covenant </a:t>
            </a:r>
            <a:r>
              <a:rPr lang="en-US" sz="4000" dirty="0">
                <a:solidFill>
                  <a:schemeClr val="accent6">
                    <a:lumMod val="75000"/>
                  </a:schemeClr>
                </a:solidFill>
              </a:rPr>
              <a:t>with the </a:t>
            </a:r>
            <a:r>
              <a:rPr lang="en-US" sz="4000" b="1" i="1" dirty="0">
                <a:solidFill>
                  <a:srgbClr val="FF0000"/>
                </a:solidFill>
              </a:rPr>
              <a:t>(lost) House of Israel</a:t>
            </a:r>
            <a:r>
              <a:rPr lang="en-US" sz="4000" b="1" i="1" dirty="0">
                <a:solidFill>
                  <a:srgbClr val="C00000"/>
                </a:solidFill>
              </a:rPr>
              <a:t> </a:t>
            </a:r>
            <a:r>
              <a:rPr lang="en-US" sz="4000" dirty="0">
                <a:solidFill>
                  <a:schemeClr val="accent6">
                    <a:lumMod val="75000"/>
                  </a:schemeClr>
                </a:solidFill>
              </a:rPr>
              <a:t>and with the </a:t>
            </a:r>
            <a:r>
              <a:rPr lang="en-US" sz="4000" b="1" i="1" dirty="0">
                <a:solidFill>
                  <a:srgbClr val="00B0F0"/>
                </a:solidFill>
              </a:rPr>
              <a:t>(Jewish) House of Judah </a:t>
            </a:r>
            <a:endParaRPr lang="en-US" sz="4000" dirty="0">
              <a:solidFill>
                <a:srgbClr val="00B0F0"/>
              </a:solidFill>
            </a:endParaRPr>
          </a:p>
        </p:txBody>
      </p:sp>
    </p:spTree>
    <p:extLst>
      <p:ext uri="{BB962C8B-B14F-4D97-AF65-F5344CB8AC3E}">
        <p14:creationId xmlns:p14="http://schemas.microsoft.com/office/powerpoint/2010/main" val="26195363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57200" y="3039105"/>
            <a:ext cx="11582400" cy="2585311"/>
          </a:xfrm>
          <a:prstGeom prst="rect">
            <a:avLst/>
          </a:prstGeom>
          <a:solidFill>
            <a:schemeClr val="tx2">
              <a:lumMod val="50000"/>
            </a:schemeClr>
          </a:solidFill>
        </p:spPr>
        <p:txBody>
          <a:bodyPr wrap="square" lIns="91429" tIns="45714" rIns="91429" bIns="45714" rtlCol="0">
            <a:spAutoFit/>
          </a:bodyPr>
          <a:lstStyle/>
          <a:p>
            <a:r>
              <a:rPr lang="en-US" sz="5400" b="1" baseline="30000" dirty="0">
                <a:solidFill>
                  <a:srgbClr val="FFC000"/>
                </a:solidFill>
              </a:rPr>
              <a:t>33 </a:t>
            </a:r>
            <a:r>
              <a:rPr lang="en-US" sz="5400" dirty="0">
                <a:solidFill>
                  <a:srgbClr val="FFC000"/>
                </a:solidFill>
              </a:rPr>
              <a:t>But </a:t>
            </a:r>
            <a:r>
              <a:rPr lang="en-US" sz="5400" b="1" i="1" u="sng" dirty="0">
                <a:solidFill>
                  <a:srgbClr val="FFFF00"/>
                </a:solidFill>
              </a:rPr>
              <a:t>this</a:t>
            </a:r>
            <a:r>
              <a:rPr lang="en-US" sz="5400" dirty="0">
                <a:solidFill>
                  <a:srgbClr val="FFC000"/>
                </a:solidFill>
              </a:rPr>
              <a:t> shall be the covenant that I will make with the house of Israel; </a:t>
            </a:r>
          </a:p>
          <a:p>
            <a:r>
              <a:rPr lang="en-US" sz="5400" dirty="0">
                <a:solidFill>
                  <a:srgbClr val="FFC000"/>
                </a:solidFill>
              </a:rPr>
              <a:t>After those days, saith the </a:t>
            </a:r>
            <a:r>
              <a:rPr lang="en-US" sz="5400" cap="small" dirty="0">
                <a:solidFill>
                  <a:srgbClr val="FFC000"/>
                </a:solidFill>
              </a:rPr>
              <a:t>Lord</a:t>
            </a:r>
            <a:r>
              <a:rPr lang="en-US" sz="5400" dirty="0">
                <a:solidFill>
                  <a:srgbClr val="FFC000"/>
                </a:solidFill>
              </a:rPr>
              <a:t>, </a:t>
            </a:r>
            <a:endParaRPr lang="en-US" sz="5400" dirty="0">
              <a:solidFill>
                <a:srgbClr val="FF0000"/>
              </a:solidFill>
            </a:endParaRPr>
          </a:p>
        </p:txBody>
      </p:sp>
      <p:sp>
        <p:nvSpPr>
          <p:cNvPr id="6" name="TextBox 5">
            <a:extLst>
              <a:ext uri="{FF2B5EF4-FFF2-40B4-BE49-F238E27FC236}">
                <a16:creationId xmlns:a16="http://schemas.microsoft.com/office/drawing/2014/main" id="{12E31D9E-0646-4DD9-B1B0-C2D48947A683}"/>
              </a:ext>
            </a:extLst>
          </p:cNvPr>
          <p:cNvSpPr txBox="1"/>
          <p:nvPr/>
        </p:nvSpPr>
        <p:spPr>
          <a:xfrm>
            <a:off x="210766" y="217916"/>
            <a:ext cx="3048000" cy="1415772"/>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b="1" i="1" dirty="0">
                <a:solidFill>
                  <a:schemeClr val="bg1"/>
                </a:solidFill>
              </a:rPr>
              <a:t>Jeremiah 31:33</a:t>
            </a:r>
            <a:r>
              <a:rPr lang="en-US" sz="4200" dirty="0">
                <a:solidFill>
                  <a:schemeClr val="bg1"/>
                </a:solidFill>
              </a:rPr>
              <a:t> </a:t>
            </a:r>
            <a:endParaRPr lang="en-US" sz="4200" dirty="0">
              <a:solidFill>
                <a:schemeClr val="accent6">
                  <a:lumMod val="75000"/>
                </a:schemeClr>
              </a:solidFill>
            </a:endParaRPr>
          </a:p>
        </p:txBody>
      </p:sp>
      <p:sp>
        <p:nvSpPr>
          <p:cNvPr id="7" name="TextBox 6">
            <a:extLst>
              <a:ext uri="{FF2B5EF4-FFF2-40B4-BE49-F238E27FC236}">
                <a16:creationId xmlns:a16="http://schemas.microsoft.com/office/drawing/2014/main" id="{A524458F-55AA-4CC8-8ED4-2B860D396B45}"/>
              </a:ext>
            </a:extLst>
          </p:cNvPr>
          <p:cNvSpPr txBox="1"/>
          <p:nvPr/>
        </p:nvSpPr>
        <p:spPr>
          <a:xfrm>
            <a:off x="3182566" y="217916"/>
            <a:ext cx="8763000" cy="2308324"/>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800" dirty="0">
                <a:solidFill>
                  <a:schemeClr val="accent6">
                    <a:lumMod val="75000"/>
                  </a:schemeClr>
                </a:solidFill>
              </a:rPr>
              <a:t>A</a:t>
            </a:r>
            <a:r>
              <a:rPr lang="en-US" sz="4800" b="1" i="1" dirty="0">
                <a:solidFill>
                  <a:schemeClr val="accent6">
                    <a:lumMod val="75000"/>
                  </a:schemeClr>
                </a:solidFill>
              </a:rPr>
              <a:t> </a:t>
            </a:r>
            <a:r>
              <a:rPr lang="en-US" sz="4800" b="1" i="1" dirty="0">
                <a:solidFill>
                  <a:schemeClr val="accent4">
                    <a:lumMod val="60000"/>
                    <a:lumOff val="40000"/>
                  </a:schemeClr>
                </a:solidFill>
              </a:rPr>
              <a:t>New Covenant </a:t>
            </a:r>
            <a:r>
              <a:rPr lang="en-US" sz="4800" dirty="0">
                <a:solidFill>
                  <a:schemeClr val="accent6">
                    <a:lumMod val="75000"/>
                  </a:schemeClr>
                </a:solidFill>
              </a:rPr>
              <a:t>with the </a:t>
            </a:r>
            <a:r>
              <a:rPr lang="en-US" sz="4800" b="1" i="1" dirty="0">
                <a:solidFill>
                  <a:srgbClr val="C00000"/>
                </a:solidFill>
              </a:rPr>
              <a:t>lost House of Israel</a:t>
            </a:r>
            <a:r>
              <a:rPr lang="en-US" sz="4800" b="1" i="1" dirty="0">
                <a:solidFill>
                  <a:schemeClr val="accent6">
                    <a:lumMod val="75000"/>
                  </a:schemeClr>
                </a:solidFill>
              </a:rPr>
              <a:t> </a:t>
            </a:r>
            <a:r>
              <a:rPr lang="en-US" sz="4800" dirty="0">
                <a:solidFill>
                  <a:schemeClr val="accent6">
                    <a:lumMod val="75000"/>
                  </a:schemeClr>
                </a:solidFill>
              </a:rPr>
              <a:t>and with the </a:t>
            </a:r>
            <a:r>
              <a:rPr lang="en-US" sz="4800" b="1" i="1" dirty="0">
                <a:solidFill>
                  <a:srgbClr val="00B0F0"/>
                </a:solidFill>
              </a:rPr>
              <a:t>Jewish House of Judah </a:t>
            </a:r>
            <a:endParaRPr lang="en-US" sz="4800" dirty="0">
              <a:solidFill>
                <a:srgbClr val="00B0F0"/>
              </a:solidFill>
            </a:endParaRPr>
          </a:p>
        </p:txBody>
      </p:sp>
    </p:spTree>
    <p:extLst>
      <p:ext uri="{BB962C8B-B14F-4D97-AF65-F5344CB8AC3E}">
        <p14:creationId xmlns:p14="http://schemas.microsoft.com/office/powerpoint/2010/main" val="17097194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40112" y="998041"/>
            <a:ext cx="7338256" cy="4247304"/>
          </a:xfrm>
          <a:prstGeom prst="rect">
            <a:avLst/>
          </a:prstGeom>
          <a:solidFill>
            <a:schemeClr val="tx2">
              <a:lumMod val="50000"/>
            </a:schemeClr>
          </a:solidFill>
        </p:spPr>
        <p:txBody>
          <a:bodyPr wrap="square" lIns="91429" tIns="45714" rIns="91429" bIns="45714" rtlCol="0">
            <a:spAutoFit/>
          </a:bodyPr>
          <a:lstStyle/>
          <a:p>
            <a:r>
              <a:rPr lang="en-US" sz="5400" b="1" i="1" dirty="0">
                <a:solidFill>
                  <a:srgbClr val="FFFF00"/>
                </a:solidFill>
              </a:rPr>
              <a:t>I will </a:t>
            </a:r>
            <a:r>
              <a:rPr lang="en-US" sz="5400" b="1" i="1" u="sng" dirty="0">
                <a:solidFill>
                  <a:srgbClr val="00B0F0"/>
                </a:solidFill>
              </a:rPr>
              <a:t>put my law </a:t>
            </a:r>
            <a:r>
              <a:rPr lang="en-US" sz="5400" b="1" i="1" u="sng" dirty="0">
                <a:solidFill>
                  <a:srgbClr val="FFFF00"/>
                </a:solidFill>
              </a:rPr>
              <a:t>in their inward parts</a:t>
            </a:r>
            <a:r>
              <a:rPr lang="en-US" sz="5400" dirty="0">
                <a:solidFill>
                  <a:srgbClr val="FFC000"/>
                </a:solidFill>
              </a:rPr>
              <a:t>, and </a:t>
            </a:r>
            <a:r>
              <a:rPr lang="en-US" sz="5400" b="1" i="1" dirty="0">
                <a:solidFill>
                  <a:srgbClr val="FFFF00"/>
                </a:solidFill>
              </a:rPr>
              <a:t>write it </a:t>
            </a:r>
            <a:r>
              <a:rPr lang="en-US" sz="5400" b="1" i="1" u="sng" dirty="0">
                <a:solidFill>
                  <a:srgbClr val="FFFF00"/>
                </a:solidFill>
              </a:rPr>
              <a:t>in their hearts</a:t>
            </a:r>
            <a:r>
              <a:rPr lang="en-US" sz="5400" dirty="0">
                <a:solidFill>
                  <a:srgbClr val="FFC000"/>
                </a:solidFill>
              </a:rPr>
              <a:t>; and I will be their God, and they shall be my people.     </a:t>
            </a:r>
          </a:p>
        </p:txBody>
      </p:sp>
      <p:sp>
        <p:nvSpPr>
          <p:cNvPr id="6" name="TextBox 5">
            <a:extLst>
              <a:ext uri="{FF2B5EF4-FFF2-40B4-BE49-F238E27FC236}">
                <a16:creationId xmlns:a16="http://schemas.microsoft.com/office/drawing/2014/main" id="{12E31D9E-0646-4DD9-B1B0-C2D48947A683}"/>
              </a:ext>
            </a:extLst>
          </p:cNvPr>
          <p:cNvSpPr txBox="1"/>
          <p:nvPr/>
        </p:nvSpPr>
        <p:spPr>
          <a:xfrm>
            <a:off x="152400" y="228600"/>
            <a:ext cx="4361234" cy="769441"/>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b="1" i="1" dirty="0">
                <a:solidFill>
                  <a:schemeClr val="bg1"/>
                </a:solidFill>
              </a:rPr>
              <a:t>Jeremiah 31:33</a:t>
            </a:r>
            <a:r>
              <a:rPr lang="en-US" sz="4200" dirty="0">
                <a:solidFill>
                  <a:schemeClr val="bg1"/>
                </a:solidFill>
              </a:rPr>
              <a:t> </a:t>
            </a:r>
            <a:endParaRPr lang="en-US" sz="4200" dirty="0">
              <a:solidFill>
                <a:schemeClr val="accent6">
                  <a:lumMod val="75000"/>
                </a:schemeClr>
              </a:solidFill>
            </a:endParaRPr>
          </a:p>
        </p:txBody>
      </p:sp>
      <p:pic>
        <p:nvPicPr>
          <p:cNvPr id="5" name="Picture 4">
            <a:extLst>
              <a:ext uri="{FF2B5EF4-FFF2-40B4-BE49-F238E27FC236}">
                <a16:creationId xmlns:a16="http://schemas.microsoft.com/office/drawing/2014/main" id="{0F640237-CDDF-45A5-B146-61960D8E8284}"/>
              </a:ext>
            </a:extLst>
          </p:cNvPr>
          <p:cNvPicPr>
            <a:picLocks noChangeAspect="1"/>
          </p:cNvPicPr>
          <p:nvPr/>
        </p:nvPicPr>
        <p:blipFill rotWithShape="1">
          <a:blip r:embed="rId2">
            <a:extLst>
              <a:ext uri="{28A0092B-C50C-407E-A947-70E740481C1C}">
                <a14:useLocalDpi xmlns:a14="http://schemas.microsoft.com/office/drawing/2010/main" val="0"/>
              </a:ext>
            </a:extLst>
          </a:blip>
          <a:srcRect l="26258" t="29419" r="22069" b="17696"/>
          <a:stretch/>
        </p:blipFill>
        <p:spPr>
          <a:xfrm>
            <a:off x="7813288" y="258438"/>
            <a:ext cx="4191000" cy="5305356"/>
          </a:xfrm>
          <a:prstGeom prst="rect">
            <a:avLst/>
          </a:prstGeom>
        </p:spPr>
      </p:pic>
    </p:spTree>
    <p:extLst>
      <p:ext uri="{BB962C8B-B14F-4D97-AF65-F5344CB8AC3E}">
        <p14:creationId xmlns:p14="http://schemas.microsoft.com/office/powerpoint/2010/main" val="4220178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BC91F22-73A6-439E-9FB1-94CAAE1E5E51}"/>
              </a:ext>
            </a:extLst>
          </p:cNvPr>
          <p:cNvSpPr txBox="1"/>
          <p:nvPr/>
        </p:nvSpPr>
        <p:spPr>
          <a:xfrm>
            <a:off x="235118" y="133833"/>
            <a:ext cx="4565481" cy="6617196"/>
          </a:xfrm>
          <a:prstGeom prst="rect">
            <a:avLst/>
          </a:prstGeom>
          <a:noFill/>
        </p:spPr>
        <p:txBody>
          <a:bodyPr wrap="square" rtlCol="0">
            <a:spAutoFit/>
          </a:bodyPr>
          <a:lstStyle/>
          <a:p>
            <a:pPr algn="ctr"/>
            <a:r>
              <a:rPr lang="en-US" sz="4400" dirty="0">
                <a:solidFill>
                  <a:schemeClr val="accent4">
                    <a:lumMod val="60000"/>
                    <a:lumOff val="40000"/>
                  </a:schemeClr>
                </a:solidFill>
              </a:rPr>
              <a:t>The</a:t>
            </a:r>
            <a:r>
              <a:rPr lang="en-US" sz="4400" b="1" dirty="0">
                <a:solidFill>
                  <a:schemeClr val="accent4">
                    <a:lumMod val="60000"/>
                    <a:lumOff val="40000"/>
                  </a:schemeClr>
                </a:solidFill>
              </a:rPr>
              <a:t> New Covenant  </a:t>
            </a:r>
            <a:r>
              <a:rPr lang="en-US" sz="3800" b="1" i="1" u="sng" dirty="0">
                <a:solidFill>
                  <a:srgbClr val="FFFF00"/>
                </a:solidFill>
              </a:rPr>
              <a:t>PERSONAL</a:t>
            </a:r>
            <a:r>
              <a:rPr lang="en-US" sz="3800" b="1" u="sng" dirty="0">
                <a:solidFill>
                  <a:srgbClr val="FFFF00"/>
                </a:solidFill>
              </a:rPr>
              <a:t> faith</a:t>
            </a:r>
            <a:endParaRPr lang="en-US" sz="3800" b="1" u="sng" dirty="0">
              <a:solidFill>
                <a:srgbClr val="FFC000"/>
              </a:solidFill>
            </a:endParaRPr>
          </a:p>
          <a:p>
            <a:pPr algn="ctr"/>
            <a:r>
              <a:rPr lang="en-US" sz="3800" dirty="0">
                <a:solidFill>
                  <a:srgbClr val="FFC000"/>
                </a:solidFill>
              </a:rPr>
              <a:t> </a:t>
            </a:r>
          </a:p>
          <a:p>
            <a:pPr algn="ctr"/>
            <a:r>
              <a:rPr lang="en-US" sz="3800" b="1" u="sng" dirty="0">
                <a:solidFill>
                  <a:srgbClr val="FF0000"/>
                </a:solidFill>
              </a:rPr>
              <a:t>SAVING</a:t>
            </a:r>
            <a:r>
              <a:rPr lang="en-US" sz="3800" u="sng" dirty="0">
                <a:solidFill>
                  <a:srgbClr val="FFC000"/>
                </a:solidFill>
              </a:rPr>
              <a:t> </a:t>
            </a:r>
            <a:r>
              <a:rPr lang="en-US" sz="3800" b="1" u="sng" dirty="0">
                <a:solidFill>
                  <a:srgbClr val="FF0000"/>
                </a:solidFill>
              </a:rPr>
              <a:t>GRACE</a:t>
            </a:r>
            <a:r>
              <a:rPr lang="en-US" sz="3800" dirty="0">
                <a:solidFill>
                  <a:srgbClr val="FFC000"/>
                </a:solidFill>
              </a:rPr>
              <a:t> in the </a:t>
            </a:r>
            <a:r>
              <a:rPr lang="en-US" sz="3800" b="1" dirty="0">
                <a:solidFill>
                  <a:srgbClr val="FF0000"/>
                </a:solidFill>
              </a:rPr>
              <a:t>atoning blood </a:t>
            </a:r>
            <a:r>
              <a:rPr lang="en-US" sz="3800" dirty="0">
                <a:solidFill>
                  <a:srgbClr val="FF0000"/>
                </a:solidFill>
              </a:rPr>
              <a:t>of</a:t>
            </a:r>
            <a:r>
              <a:rPr lang="en-US" sz="3800" b="1" dirty="0">
                <a:solidFill>
                  <a:srgbClr val="FF0000"/>
                </a:solidFill>
              </a:rPr>
              <a:t> Israel’s Promised Sacrifice Lamb</a:t>
            </a:r>
            <a:r>
              <a:rPr lang="en-US" sz="3800" dirty="0">
                <a:solidFill>
                  <a:srgbClr val="FFC000"/>
                </a:solidFill>
              </a:rPr>
              <a:t>,</a:t>
            </a:r>
          </a:p>
          <a:p>
            <a:pPr algn="ctr"/>
            <a:r>
              <a:rPr lang="en-US" sz="3800" dirty="0">
                <a:solidFill>
                  <a:srgbClr val="FFC000"/>
                </a:solidFill>
              </a:rPr>
              <a:t>and the</a:t>
            </a:r>
          </a:p>
          <a:p>
            <a:pPr algn="ctr"/>
            <a:r>
              <a:rPr lang="en-US" sz="3800" dirty="0">
                <a:solidFill>
                  <a:srgbClr val="FFC000"/>
                </a:solidFill>
              </a:rPr>
              <a:t> </a:t>
            </a:r>
            <a:r>
              <a:rPr lang="en-US" sz="3800" b="1" u="sng" dirty="0">
                <a:solidFill>
                  <a:srgbClr val="00B0F0"/>
                </a:solidFill>
              </a:rPr>
              <a:t>LAW / TEACHINGS</a:t>
            </a:r>
          </a:p>
          <a:p>
            <a:pPr algn="ctr"/>
            <a:r>
              <a:rPr lang="en-US" sz="3800" dirty="0">
                <a:solidFill>
                  <a:srgbClr val="00B0F0"/>
                </a:solidFill>
              </a:rPr>
              <a:t> are </a:t>
            </a:r>
            <a:r>
              <a:rPr lang="en-US" sz="3800" b="1" dirty="0">
                <a:solidFill>
                  <a:srgbClr val="00B0F0"/>
                </a:solidFill>
              </a:rPr>
              <a:t>inscribed </a:t>
            </a:r>
          </a:p>
          <a:p>
            <a:pPr algn="ctr"/>
            <a:r>
              <a:rPr lang="en-US" sz="3800" b="1" dirty="0">
                <a:solidFill>
                  <a:srgbClr val="00B0F0"/>
                </a:solidFill>
              </a:rPr>
              <a:t>in the hearts  </a:t>
            </a:r>
          </a:p>
        </p:txBody>
      </p:sp>
      <p:pic>
        <p:nvPicPr>
          <p:cNvPr id="20" name="Picture 2" descr="Image result for unleavened bread and wine cup of communion">
            <a:extLst>
              <a:ext uri="{FF2B5EF4-FFF2-40B4-BE49-F238E27FC236}">
                <a16:creationId xmlns:a16="http://schemas.microsoft.com/office/drawing/2014/main" id="{684C9EC6-155E-4397-A675-E747D6A3A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4016" y="1295408"/>
            <a:ext cx="6922866" cy="42671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F451A64-44F0-43DB-BD43-83E6087218B9}"/>
              </a:ext>
            </a:extLst>
          </p:cNvPr>
          <p:cNvSpPr txBox="1"/>
          <p:nvPr/>
        </p:nvSpPr>
        <p:spPr>
          <a:xfrm>
            <a:off x="4953000" y="228600"/>
            <a:ext cx="3655488" cy="646331"/>
          </a:xfrm>
          <a:prstGeom prst="rect">
            <a:avLst/>
          </a:prstGeom>
          <a:noFill/>
        </p:spPr>
        <p:txBody>
          <a:bodyPr wrap="none" rtlCol="0">
            <a:spAutoFit/>
          </a:bodyPr>
          <a:lstStyle/>
          <a:p>
            <a:r>
              <a:rPr lang="en-US" sz="3600" dirty="0">
                <a:solidFill>
                  <a:schemeClr val="bg1"/>
                </a:solidFill>
              </a:rPr>
              <a:t>Jeremiah 31:31-32</a:t>
            </a:r>
          </a:p>
        </p:txBody>
      </p:sp>
    </p:spTree>
    <p:extLst>
      <p:ext uri="{BB962C8B-B14F-4D97-AF65-F5344CB8AC3E}">
        <p14:creationId xmlns:p14="http://schemas.microsoft.com/office/powerpoint/2010/main" val="2993274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5362" name="Picture 2" descr="Image result for new covenant written in the hearts">
            <a:extLst>
              <a:ext uri="{FF2B5EF4-FFF2-40B4-BE49-F238E27FC236}">
                <a16:creationId xmlns:a16="http://schemas.microsoft.com/office/drawing/2014/main" id="{E3783429-BF28-4A75-A454-B5056F4686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33" y="583348"/>
            <a:ext cx="11890411" cy="35314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62E995-8872-4EBB-91D4-5EA193659130}"/>
              </a:ext>
            </a:extLst>
          </p:cNvPr>
          <p:cNvSpPr txBox="1"/>
          <p:nvPr/>
        </p:nvSpPr>
        <p:spPr>
          <a:xfrm>
            <a:off x="773738" y="4419600"/>
            <a:ext cx="10591800" cy="1938992"/>
          </a:xfrm>
          <a:prstGeom prst="rect">
            <a:avLst/>
          </a:prstGeom>
          <a:noFill/>
        </p:spPr>
        <p:txBody>
          <a:bodyPr wrap="square" rtlCol="0">
            <a:spAutoFit/>
          </a:bodyPr>
          <a:lstStyle/>
          <a:p>
            <a:pPr algn="ctr"/>
            <a:r>
              <a:rPr lang="en-US" sz="6000" dirty="0">
                <a:solidFill>
                  <a:srgbClr val="FFC000"/>
                </a:solidFill>
              </a:rPr>
              <a:t>When was this </a:t>
            </a:r>
            <a:r>
              <a:rPr lang="en-US" sz="6000" b="1" dirty="0">
                <a:solidFill>
                  <a:schemeClr val="accent4">
                    <a:lumMod val="60000"/>
                    <a:lumOff val="40000"/>
                  </a:schemeClr>
                </a:solidFill>
              </a:rPr>
              <a:t>New Covenant </a:t>
            </a:r>
          </a:p>
          <a:p>
            <a:pPr algn="ctr"/>
            <a:r>
              <a:rPr lang="en-US" sz="6000" i="1" u="sng" dirty="0">
                <a:solidFill>
                  <a:srgbClr val="FFC000"/>
                </a:solidFill>
              </a:rPr>
              <a:t>made </a:t>
            </a:r>
            <a:r>
              <a:rPr lang="en-US" sz="6000" b="1" i="1" u="sng" dirty="0">
                <a:solidFill>
                  <a:srgbClr val="FFC000"/>
                </a:solidFill>
              </a:rPr>
              <a:t>manifest</a:t>
            </a:r>
            <a:r>
              <a:rPr lang="en-US" sz="6000" b="1" i="1" dirty="0">
                <a:solidFill>
                  <a:srgbClr val="FFC000"/>
                </a:solidFill>
              </a:rPr>
              <a:t> </a:t>
            </a:r>
            <a:r>
              <a:rPr lang="en-US" sz="6000" dirty="0">
                <a:solidFill>
                  <a:srgbClr val="FFC000"/>
                </a:solidFill>
              </a:rPr>
              <a:t>in holy history?</a:t>
            </a:r>
          </a:p>
        </p:txBody>
      </p:sp>
    </p:spTree>
    <p:extLst>
      <p:ext uri="{BB962C8B-B14F-4D97-AF65-F5344CB8AC3E}">
        <p14:creationId xmlns:p14="http://schemas.microsoft.com/office/powerpoint/2010/main" val="4107250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567355-F38C-49EB-9ED7-91015043C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
            <a:ext cx="12192000" cy="6868160"/>
          </a:xfrm>
          <a:prstGeom prst="rect">
            <a:avLst/>
          </a:prstGeom>
        </p:spPr>
      </p:pic>
      <p:sp>
        <p:nvSpPr>
          <p:cNvPr id="4" name="Rectangle 3">
            <a:extLst>
              <a:ext uri="{FF2B5EF4-FFF2-40B4-BE49-F238E27FC236}">
                <a16:creationId xmlns:a16="http://schemas.microsoft.com/office/drawing/2014/main" id="{D083A2BB-4EFA-468D-85D4-D0DCA11868DD}"/>
              </a:ext>
            </a:extLst>
          </p:cNvPr>
          <p:cNvSpPr/>
          <p:nvPr/>
        </p:nvSpPr>
        <p:spPr>
          <a:xfrm>
            <a:off x="3505200" y="152400"/>
            <a:ext cx="7696200" cy="1569660"/>
          </a:xfrm>
          <a:prstGeom prst="rect">
            <a:avLst/>
          </a:prstGeom>
        </p:spPr>
        <p:txBody>
          <a:bodyPr wrap="square">
            <a:spAutoFit/>
          </a:bodyPr>
          <a:lstStyle/>
          <a:p>
            <a:r>
              <a:rPr lang="en-US" sz="2400" b="1" dirty="0">
                <a:solidFill>
                  <a:srgbClr val="7030A0"/>
                </a:solidFill>
                <a:latin typeface="Helvetica Neue"/>
              </a:rPr>
              <a:t>And he took the cup, and gave thanks, and gave it to them, saying, “This cup is the </a:t>
            </a:r>
            <a:r>
              <a:rPr lang="en-US" sz="2400" b="1" u="sng" dirty="0">
                <a:solidFill>
                  <a:srgbClr val="7030A0"/>
                </a:solidFill>
                <a:latin typeface="Helvetica Neue"/>
              </a:rPr>
              <a:t>New Covenant in my blood</a:t>
            </a:r>
            <a:r>
              <a:rPr lang="en-US" sz="2400" b="1" dirty="0">
                <a:solidFill>
                  <a:srgbClr val="7030A0"/>
                </a:solidFill>
                <a:latin typeface="Helvetica Neue"/>
              </a:rPr>
              <a:t>, which is shed for you, -- shed for many. Drink ye all of it.”</a:t>
            </a:r>
            <a:endParaRPr lang="en-US" sz="2400" b="1" dirty="0">
              <a:solidFill>
                <a:srgbClr val="7030A0"/>
              </a:solidFill>
            </a:endParaRPr>
          </a:p>
        </p:txBody>
      </p:sp>
    </p:spTree>
    <p:extLst>
      <p:ext uri="{BB962C8B-B14F-4D97-AF65-F5344CB8AC3E}">
        <p14:creationId xmlns:p14="http://schemas.microsoft.com/office/powerpoint/2010/main" val="4046793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000D780-CC7C-4AC8-8C51-9DADF29CA51C}"/>
              </a:ext>
            </a:extLst>
          </p:cNvPr>
          <p:cNvSpPr txBox="1"/>
          <p:nvPr/>
        </p:nvSpPr>
        <p:spPr>
          <a:xfrm>
            <a:off x="533400" y="228600"/>
            <a:ext cx="10820400" cy="3416320"/>
          </a:xfrm>
          <a:prstGeom prst="rect">
            <a:avLst/>
          </a:prstGeom>
          <a:noFill/>
        </p:spPr>
        <p:txBody>
          <a:bodyPr wrap="square" rtlCol="0">
            <a:spAutoFit/>
          </a:bodyPr>
          <a:lstStyle/>
          <a:p>
            <a:pPr lvl="0"/>
            <a:r>
              <a:rPr lang="en-US" altLang="en-US" sz="7200" dirty="0">
                <a:solidFill>
                  <a:srgbClr val="FFC000"/>
                </a:solidFill>
              </a:rPr>
              <a:t>So formerly, </a:t>
            </a:r>
          </a:p>
          <a:p>
            <a:pPr lvl="0"/>
            <a:r>
              <a:rPr lang="en-US" altLang="en-US" sz="7200" dirty="0">
                <a:solidFill>
                  <a:srgbClr val="FFC000"/>
                </a:solidFill>
              </a:rPr>
              <a:t>we were in </a:t>
            </a:r>
          </a:p>
          <a:p>
            <a:pPr lvl="0"/>
            <a:r>
              <a:rPr lang="en-US" altLang="en-US" sz="7200" dirty="0">
                <a:solidFill>
                  <a:srgbClr val="FFC000"/>
                </a:solidFill>
              </a:rPr>
              <a:t>a lost state.</a:t>
            </a:r>
            <a:endParaRPr lang="en-US" altLang="en-US" sz="7200" u="sng" dirty="0">
              <a:solidFill>
                <a:srgbClr val="FFC000"/>
              </a:solidFill>
            </a:endParaRPr>
          </a:p>
        </p:txBody>
      </p:sp>
      <p:pic>
        <p:nvPicPr>
          <p:cNvPr id="11" name="Picture 2" descr="Image result for stick man">
            <a:extLst>
              <a:ext uri="{FF2B5EF4-FFF2-40B4-BE49-F238E27FC236}">
                <a16:creationId xmlns:a16="http://schemas.microsoft.com/office/drawing/2014/main" id="{32C59A77-C2FC-4F5A-A08C-0FA280011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267200"/>
            <a:ext cx="2059782" cy="205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424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89426" y="182534"/>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3D8C6BC-9561-40D3-83B9-387C4874E0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187" y="2300154"/>
            <a:ext cx="3167547" cy="2195646"/>
          </a:xfrm>
          <a:prstGeom prst="rect">
            <a:avLst/>
          </a:prstGeom>
        </p:spPr>
      </p:pic>
      <p:pic>
        <p:nvPicPr>
          <p:cNvPr id="12" name="Picture 2" descr="C:\Users\Gavin-As\Documents\02 ETP barebones\jesus.jpg">
            <a:extLst>
              <a:ext uri="{FF2B5EF4-FFF2-40B4-BE49-F238E27FC236}">
                <a16:creationId xmlns:a16="http://schemas.microsoft.com/office/drawing/2014/main" id="{A430FF28-1725-4942-8CF0-207CB61D5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8200" y="304801"/>
            <a:ext cx="2895600" cy="199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Image result for stick man">
            <a:extLst>
              <a:ext uri="{FF2B5EF4-FFF2-40B4-BE49-F238E27FC236}">
                <a16:creationId xmlns:a16="http://schemas.microsoft.com/office/drawing/2014/main" id="{EC6558CA-3561-4CAA-8FBF-3DED3DC7F9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852" y="5262186"/>
            <a:ext cx="1473548" cy="147354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9E1E74ED-29C4-4C7A-B232-036B220ADE1C}"/>
              </a:ext>
            </a:extLst>
          </p:cNvPr>
          <p:cNvCxnSpPr>
            <a:cxnSpLocks/>
          </p:cNvCxnSpPr>
          <p:nvPr/>
        </p:nvCxnSpPr>
        <p:spPr>
          <a:xfrm>
            <a:off x="7239000" y="4648200"/>
            <a:ext cx="914400" cy="45720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A9F5E45-10D0-4526-BEA9-18484A261BE1}"/>
              </a:ext>
            </a:extLst>
          </p:cNvPr>
          <p:cNvCxnSpPr>
            <a:cxnSpLocks/>
          </p:cNvCxnSpPr>
          <p:nvPr/>
        </p:nvCxnSpPr>
        <p:spPr>
          <a:xfrm>
            <a:off x="7187878" y="2870522"/>
            <a:ext cx="965522" cy="373811"/>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F3518EF-D0AA-436F-A1A6-ABF3BED5E85C}"/>
              </a:ext>
            </a:extLst>
          </p:cNvPr>
          <p:cNvCxnSpPr>
            <a:cxnSpLocks/>
          </p:cNvCxnSpPr>
          <p:nvPr/>
        </p:nvCxnSpPr>
        <p:spPr>
          <a:xfrm>
            <a:off x="7239000" y="1317575"/>
            <a:ext cx="838200"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12C3C1A-81BC-4455-BBD3-C1B34ADA0272}"/>
              </a:ext>
            </a:extLst>
          </p:cNvPr>
          <p:cNvSpPr txBox="1"/>
          <p:nvPr/>
        </p:nvSpPr>
        <p:spPr>
          <a:xfrm>
            <a:off x="276457" y="297474"/>
            <a:ext cx="6380922" cy="6170920"/>
          </a:xfrm>
          <a:prstGeom prst="rect">
            <a:avLst/>
          </a:prstGeom>
          <a:noFill/>
        </p:spPr>
        <p:txBody>
          <a:bodyPr wrap="square" rtlCol="0">
            <a:spAutoFit/>
          </a:bodyPr>
          <a:lstStyle/>
          <a:p>
            <a:pPr algn="ctr"/>
            <a:r>
              <a:rPr lang="en-US" sz="4100" dirty="0">
                <a:solidFill>
                  <a:schemeClr val="bg1"/>
                </a:solidFill>
              </a:rPr>
              <a:t>Ephesians 2:12 </a:t>
            </a:r>
          </a:p>
          <a:p>
            <a:pPr algn="ctr"/>
            <a:r>
              <a:rPr lang="en-US" altLang="en-US" sz="4100" dirty="0">
                <a:solidFill>
                  <a:srgbClr val="FFC000"/>
                </a:solidFill>
              </a:rPr>
              <a:t>In your heathen Gentile state, we were </a:t>
            </a:r>
            <a:r>
              <a:rPr lang="en-US" altLang="en-US" sz="4100" b="1" i="1" dirty="0">
                <a:solidFill>
                  <a:schemeClr val="bg1">
                    <a:lumMod val="65000"/>
                  </a:schemeClr>
                </a:solidFill>
              </a:rPr>
              <a:t>without Christ</a:t>
            </a:r>
            <a:r>
              <a:rPr lang="en-US" altLang="en-US" sz="4100" dirty="0">
                <a:solidFill>
                  <a:schemeClr val="bg1">
                    <a:lumMod val="65000"/>
                  </a:schemeClr>
                </a:solidFill>
              </a:rPr>
              <a:t>, </a:t>
            </a:r>
            <a:r>
              <a:rPr lang="en-US" altLang="en-US" sz="4100" b="1" i="1" dirty="0">
                <a:solidFill>
                  <a:schemeClr val="bg1">
                    <a:lumMod val="65000"/>
                  </a:schemeClr>
                </a:solidFill>
              </a:rPr>
              <a:t>aliens</a:t>
            </a:r>
            <a:r>
              <a:rPr lang="en-US" altLang="en-US" sz="4100" dirty="0">
                <a:solidFill>
                  <a:schemeClr val="bg1">
                    <a:lumMod val="65000"/>
                  </a:schemeClr>
                </a:solidFill>
              </a:rPr>
              <a:t> </a:t>
            </a:r>
            <a:r>
              <a:rPr lang="en-US" altLang="en-US" sz="4100" dirty="0">
                <a:solidFill>
                  <a:srgbClr val="FFC000"/>
                </a:solidFill>
              </a:rPr>
              <a:t>from the </a:t>
            </a:r>
            <a:r>
              <a:rPr lang="en-US" altLang="en-US" sz="4100" b="1" i="1" dirty="0">
                <a:solidFill>
                  <a:srgbClr val="00B0F0"/>
                </a:solidFill>
              </a:rPr>
              <a:t>Commonwealth / Citizenship of Israel</a:t>
            </a:r>
            <a:r>
              <a:rPr lang="en-US" altLang="en-US" sz="4100" b="1" i="1" dirty="0">
                <a:solidFill>
                  <a:srgbClr val="FFC000"/>
                </a:solidFill>
              </a:rPr>
              <a:t>,</a:t>
            </a:r>
            <a:r>
              <a:rPr lang="en-US" altLang="en-US" sz="4100" dirty="0">
                <a:solidFill>
                  <a:srgbClr val="FFC000"/>
                </a:solidFill>
              </a:rPr>
              <a:t> </a:t>
            </a:r>
            <a:r>
              <a:rPr lang="en-US" altLang="en-US" sz="4100" b="1" i="1" dirty="0">
                <a:solidFill>
                  <a:schemeClr val="accent3">
                    <a:lumMod val="60000"/>
                    <a:lumOff val="40000"/>
                  </a:schemeClr>
                </a:solidFill>
              </a:rPr>
              <a:t>strangers</a:t>
            </a:r>
            <a:r>
              <a:rPr lang="en-US" altLang="en-US" sz="4100" dirty="0">
                <a:solidFill>
                  <a:srgbClr val="FFC000"/>
                </a:solidFill>
              </a:rPr>
              <a:t> from the   </a:t>
            </a:r>
            <a:r>
              <a:rPr lang="en-US" altLang="en-US" sz="4800" b="1" i="1" dirty="0">
                <a:solidFill>
                  <a:srgbClr val="C00000"/>
                </a:solidFill>
              </a:rPr>
              <a:t>Covenants </a:t>
            </a:r>
          </a:p>
          <a:p>
            <a:pPr algn="r"/>
            <a:r>
              <a:rPr lang="en-US" altLang="en-US" sz="4800" b="1" i="1" dirty="0">
                <a:solidFill>
                  <a:srgbClr val="C00000"/>
                </a:solidFill>
              </a:rPr>
              <a:t>of Promise</a:t>
            </a:r>
            <a:r>
              <a:rPr lang="en-US" altLang="en-US" sz="4100" dirty="0">
                <a:solidFill>
                  <a:srgbClr val="C00000"/>
                </a:solidFill>
              </a:rPr>
              <a:t>,</a:t>
            </a:r>
            <a:r>
              <a:rPr lang="en-US" altLang="en-US" sz="4100" dirty="0">
                <a:solidFill>
                  <a:srgbClr val="FFC000"/>
                </a:solidFill>
              </a:rPr>
              <a:t> </a:t>
            </a:r>
          </a:p>
        </p:txBody>
      </p:sp>
      <p:pic>
        <p:nvPicPr>
          <p:cNvPr id="3" name="Picture 2">
            <a:extLst>
              <a:ext uri="{FF2B5EF4-FFF2-40B4-BE49-F238E27FC236}">
                <a16:creationId xmlns:a16="http://schemas.microsoft.com/office/drawing/2014/main" id="{C937E356-EBE1-4850-AD36-0092A1B4C7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7879" y="4495800"/>
            <a:ext cx="3167547" cy="1995353"/>
          </a:xfrm>
          <a:prstGeom prst="rect">
            <a:avLst/>
          </a:prstGeom>
        </p:spPr>
      </p:pic>
    </p:spTree>
    <p:extLst>
      <p:ext uri="{BB962C8B-B14F-4D97-AF65-F5344CB8AC3E}">
        <p14:creationId xmlns:p14="http://schemas.microsoft.com/office/powerpoint/2010/main" val="508389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000D780-CC7C-4AC8-8C51-9DADF29CA51C}"/>
              </a:ext>
            </a:extLst>
          </p:cNvPr>
          <p:cNvSpPr txBox="1"/>
          <p:nvPr/>
        </p:nvSpPr>
        <p:spPr>
          <a:xfrm>
            <a:off x="609600" y="228600"/>
            <a:ext cx="6477000" cy="4524315"/>
          </a:xfrm>
          <a:prstGeom prst="rect">
            <a:avLst/>
          </a:prstGeom>
          <a:noFill/>
        </p:spPr>
        <p:txBody>
          <a:bodyPr wrap="square" rtlCol="0">
            <a:spAutoFit/>
          </a:bodyPr>
          <a:lstStyle/>
          <a:p>
            <a:pPr lvl="0"/>
            <a:r>
              <a:rPr lang="en-US" altLang="en-US" sz="7200" dirty="0">
                <a:solidFill>
                  <a:srgbClr val="FFC000"/>
                </a:solidFill>
              </a:rPr>
              <a:t>We had </a:t>
            </a:r>
            <a:r>
              <a:rPr lang="en-US" altLang="en-US" sz="7200" b="1" i="1" u="sng" dirty="0">
                <a:solidFill>
                  <a:schemeClr val="bg2">
                    <a:lumMod val="75000"/>
                  </a:schemeClr>
                </a:solidFill>
              </a:rPr>
              <a:t>no hope </a:t>
            </a:r>
          </a:p>
          <a:p>
            <a:pPr lvl="0"/>
            <a:r>
              <a:rPr lang="en-US" altLang="en-US" sz="5400" u="sng" dirty="0">
                <a:solidFill>
                  <a:schemeClr val="bg2">
                    <a:lumMod val="75000"/>
                  </a:schemeClr>
                </a:solidFill>
              </a:rPr>
              <a:t> </a:t>
            </a:r>
            <a:r>
              <a:rPr lang="en-US" altLang="en-US" sz="7200" dirty="0">
                <a:solidFill>
                  <a:srgbClr val="FFC000"/>
                </a:solidFill>
              </a:rPr>
              <a:t>and we were</a:t>
            </a:r>
          </a:p>
          <a:p>
            <a:pPr lvl="0"/>
            <a:r>
              <a:rPr lang="en-US" altLang="en-US" sz="7200" b="1" i="1" u="sng" dirty="0">
                <a:solidFill>
                  <a:schemeClr val="bg2">
                    <a:lumMod val="75000"/>
                  </a:schemeClr>
                </a:solidFill>
              </a:rPr>
              <a:t>without God </a:t>
            </a:r>
          </a:p>
          <a:p>
            <a:pPr lvl="0"/>
            <a:r>
              <a:rPr lang="en-US" altLang="en-US" sz="7200" dirty="0">
                <a:solidFill>
                  <a:srgbClr val="FFC000"/>
                </a:solidFill>
              </a:rPr>
              <a:t>in this world.</a:t>
            </a:r>
            <a:endParaRPr lang="en-US" altLang="en-US" sz="7200" u="sng" dirty="0">
              <a:solidFill>
                <a:srgbClr val="FFC000"/>
              </a:solidFill>
            </a:endParaRPr>
          </a:p>
        </p:txBody>
      </p:sp>
      <p:pic>
        <p:nvPicPr>
          <p:cNvPr id="11" name="Picture 2" descr="Image result for stick man">
            <a:extLst>
              <a:ext uri="{FF2B5EF4-FFF2-40B4-BE49-F238E27FC236}">
                <a16:creationId xmlns:a16="http://schemas.microsoft.com/office/drawing/2014/main" id="{32C59A77-C2FC-4F5A-A08C-0FA280011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419600"/>
            <a:ext cx="2059782" cy="205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494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 name="Picture 2" descr="Image result for stick man">
            <a:extLst>
              <a:ext uri="{FF2B5EF4-FFF2-40B4-BE49-F238E27FC236}">
                <a16:creationId xmlns:a16="http://schemas.microsoft.com/office/drawing/2014/main" id="{EC6558CA-3561-4CAA-8FBF-3DED3DC7F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300" y="580801"/>
            <a:ext cx="1473548" cy="1473548"/>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a:extLst>
              <a:ext uri="{FF2B5EF4-FFF2-40B4-BE49-F238E27FC236}">
                <a16:creationId xmlns:a16="http://schemas.microsoft.com/office/drawing/2014/main" id="{5F3518EF-D0AA-436F-A1A6-ABF3BED5E85C}"/>
              </a:ext>
            </a:extLst>
          </p:cNvPr>
          <p:cNvCxnSpPr>
            <a:cxnSpLocks/>
          </p:cNvCxnSpPr>
          <p:nvPr/>
        </p:nvCxnSpPr>
        <p:spPr>
          <a:xfrm>
            <a:off x="7162800" y="1317575"/>
            <a:ext cx="914400"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A241465-8ED3-48BA-9746-98A03DDF41DE}"/>
              </a:ext>
            </a:extLst>
          </p:cNvPr>
          <p:cNvSpPr txBox="1"/>
          <p:nvPr/>
        </p:nvSpPr>
        <p:spPr>
          <a:xfrm>
            <a:off x="-114657" y="150789"/>
            <a:ext cx="5640514" cy="2031325"/>
          </a:xfrm>
          <a:prstGeom prst="rect">
            <a:avLst/>
          </a:prstGeom>
          <a:noFill/>
        </p:spPr>
        <p:txBody>
          <a:bodyPr wrap="square" rtlCol="0">
            <a:spAutoFit/>
          </a:bodyPr>
          <a:lstStyle/>
          <a:p>
            <a:pPr algn="ctr"/>
            <a:r>
              <a:rPr lang="en-US" sz="6000" dirty="0">
                <a:solidFill>
                  <a:schemeClr val="bg1"/>
                </a:solidFill>
              </a:rPr>
              <a:t>Ephesians 2:13 </a:t>
            </a:r>
          </a:p>
          <a:p>
            <a:pPr algn="ctr"/>
            <a:r>
              <a:rPr lang="en-US" sz="6600" b="1" i="1" dirty="0">
                <a:solidFill>
                  <a:srgbClr val="FFFF00"/>
                </a:solidFill>
              </a:rPr>
              <a:t>BUT NOW!</a:t>
            </a:r>
          </a:p>
        </p:txBody>
      </p:sp>
      <p:sp>
        <p:nvSpPr>
          <p:cNvPr id="13" name="TextBox 12">
            <a:extLst>
              <a:ext uri="{FF2B5EF4-FFF2-40B4-BE49-F238E27FC236}">
                <a16:creationId xmlns:a16="http://schemas.microsoft.com/office/drawing/2014/main" id="{AFFBCCE2-81EA-4F9B-AD43-ACF70B945584}"/>
              </a:ext>
            </a:extLst>
          </p:cNvPr>
          <p:cNvSpPr txBox="1"/>
          <p:nvPr/>
        </p:nvSpPr>
        <p:spPr>
          <a:xfrm>
            <a:off x="688181" y="2105085"/>
            <a:ext cx="6400800" cy="4524315"/>
          </a:xfrm>
          <a:prstGeom prst="rect">
            <a:avLst/>
          </a:prstGeom>
          <a:noFill/>
        </p:spPr>
        <p:txBody>
          <a:bodyPr wrap="square" rtlCol="0">
            <a:spAutoFit/>
          </a:bodyPr>
          <a:lstStyle/>
          <a:p>
            <a:pPr lvl="0"/>
            <a:r>
              <a:rPr lang="en-US" altLang="en-US" sz="7200" b="1" i="1" dirty="0">
                <a:solidFill>
                  <a:srgbClr val="FFC000"/>
                </a:solidFill>
              </a:rPr>
              <a:t>through </a:t>
            </a:r>
          </a:p>
          <a:p>
            <a:pPr lvl="0"/>
            <a:r>
              <a:rPr lang="en-US" altLang="en-US" sz="7200" b="1" i="1" dirty="0">
                <a:solidFill>
                  <a:srgbClr val="7030A0"/>
                </a:solidFill>
              </a:rPr>
              <a:t>Christ Jesus,</a:t>
            </a:r>
          </a:p>
          <a:p>
            <a:pPr lvl="0"/>
            <a:r>
              <a:rPr lang="en-US" altLang="en-US" sz="7200" b="1" i="1" dirty="0" err="1">
                <a:solidFill>
                  <a:srgbClr val="7030A0"/>
                </a:solidFill>
              </a:rPr>
              <a:t>Yeshua</a:t>
            </a:r>
            <a:r>
              <a:rPr lang="en-US" altLang="en-US" sz="7200" b="1" i="1" dirty="0">
                <a:solidFill>
                  <a:srgbClr val="7030A0"/>
                </a:solidFill>
              </a:rPr>
              <a:t> </a:t>
            </a:r>
            <a:r>
              <a:rPr lang="en-US" altLang="en-US" sz="7200" b="1" i="1" dirty="0" err="1">
                <a:solidFill>
                  <a:srgbClr val="7030A0"/>
                </a:solidFill>
              </a:rPr>
              <a:t>Hamashiach</a:t>
            </a:r>
            <a:endParaRPr lang="en-US" altLang="en-US" sz="5400" dirty="0">
              <a:solidFill>
                <a:srgbClr val="7030A0"/>
              </a:solidFill>
            </a:endParaRPr>
          </a:p>
        </p:txBody>
      </p:sp>
      <p:sp>
        <p:nvSpPr>
          <p:cNvPr id="16" name="Rectangle: Rounded Corners 15">
            <a:extLst>
              <a:ext uri="{FF2B5EF4-FFF2-40B4-BE49-F238E27FC236}">
                <a16:creationId xmlns:a16="http://schemas.microsoft.com/office/drawing/2014/main" id="{DF075AC0-6676-4DC5-909C-ECA2231F7560}"/>
              </a:ext>
            </a:extLst>
          </p:cNvPr>
          <p:cNvSpPr/>
          <p:nvPr/>
        </p:nvSpPr>
        <p:spPr>
          <a:xfrm>
            <a:off x="7589426" y="182534"/>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80F4AB-A913-4208-A93B-02C656DB29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187" y="2300154"/>
            <a:ext cx="3167547" cy="2195646"/>
          </a:xfrm>
          <a:prstGeom prst="rect">
            <a:avLst/>
          </a:prstGeom>
        </p:spPr>
      </p:pic>
      <p:pic>
        <p:nvPicPr>
          <p:cNvPr id="22" name="Picture 2" descr="C:\Users\Gavin-As\Documents\02 ETP barebones\jesus.jpg">
            <a:extLst>
              <a:ext uri="{FF2B5EF4-FFF2-40B4-BE49-F238E27FC236}">
                <a16:creationId xmlns:a16="http://schemas.microsoft.com/office/drawing/2014/main" id="{A0ABE120-C94F-4820-8C89-315C49AE12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304801"/>
            <a:ext cx="2895600" cy="199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51CE99AD-3DD4-4330-96AE-01035136D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7879" y="4495800"/>
            <a:ext cx="3167547" cy="1995353"/>
          </a:xfrm>
          <a:prstGeom prst="rect">
            <a:avLst/>
          </a:prstGeom>
        </p:spPr>
      </p:pic>
    </p:spTree>
    <p:extLst>
      <p:ext uri="{BB962C8B-B14F-4D97-AF65-F5344CB8AC3E}">
        <p14:creationId xmlns:p14="http://schemas.microsoft.com/office/powerpoint/2010/main" val="31447717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867400" y="228599"/>
            <a:ext cx="60960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228600" y="58846"/>
            <a:ext cx="3853287" cy="5078313"/>
          </a:xfrm>
          <a:prstGeom prst="rect">
            <a:avLst/>
          </a:prstGeom>
          <a:noFill/>
        </p:spPr>
        <p:txBody>
          <a:bodyPr wrap="square" rtlCol="0">
            <a:spAutoFit/>
          </a:bodyPr>
          <a:lstStyle/>
          <a:p>
            <a:pPr algn="ctr"/>
            <a:r>
              <a:rPr lang="en-US" sz="5400" dirty="0">
                <a:solidFill>
                  <a:srgbClr val="FFC000"/>
                </a:solidFill>
              </a:rPr>
              <a:t>You who sometimes were </a:t>
            </a:r>
            <a:r>
              <a:rPr lang="en-US" sz="5400" b="1" i="1" dirty="0">
                <a:solidFill>
                  <a:schemeClr val="bg2">
                    <a:lumMod val="75000"/>
                  </a:schemeClr>
                </a:solidFill>
              </a:rPr>
              <a:t>afar off,</a:t>
            </a:r>
            <a:r>
              <a:rPr lang="en-US" sz="5400" b="1" i="1" dirty="0">
                <a:solidFill>
                  <a:srgbClr val="FFC000"/>
                </a:solidFill>
              </a:rPr>
              <a:t> </a:t>
            </a:r>
            <a:r>
              <a:rPr lang="en-US" sz="5400" dirty="0">
                <a:solidFill>
                  <a:srgbClr val="FFC000"/>
                </a:solidFill>
              </a:rPr>
              <a:t>are</a:t>
            </a:r>
            <a:r>
              <a:rPr lang="en-US" sz="5400" b="1" i="1" dirty="0">
                <a:solidFill>
                  <a:srgbClr val="FFC000"/>
                </a:solidFill>
              </a:rPr>
              <a:t> </a:t>
            </a:r>
            <a:r>
              <a:rPr lang="en-US" sz="5400" b="1" i="1" dirty="0">
                <a:solidFill>
                  <a:srgbClr val="FFFF00"/>
                </a:solidFill>
              </a:rPr>
              <a:t>brought near </a:t>
            </a:r>
            <a:r>
              <a:rPr lang="en-US" sz="5400" dirty="0">
                <a:solidFill>
                  <a:srgbClr val="FFC000"/>
                </a:solidFill>
              </a:rPr>
              <a:t>by the</a:t>
            </a:r>
            <a:endParaRPr lang="en-US" sz="5400" b="1" i="1" dirty="0">
              <a:solidFill>
                <a:srgbClr val="FFC000"/>
              </a:solidFill>
            </a:endParaRP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3860286" y="958821"/>
            <a:ext cx="3871100" cy="2991655"/>
          </a:xfrm>
          <a:prstGeom prst="rect">
            <a:avLst/>
          </a:prstGeom>
        </p:spPr>
      </p:pic>
      <p:pic>
        <p:nvPicPr>
          <p:cNvPr id="13" name="Picture 2" descr="Image result for stick man">
            <a:extLst>
              <a:ext uri="{FF2B5EF4-FFF2-40B4-BE49-F238E27FC236}">
                <a16:creationId xmlns:a16="http://schemas.microsoft.com/office/drawing/2014/main" id="{0FB03BC3-4336-4A7A-B201-91A34E262D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6170" y="2427929"/>
            <a:ext cx="127740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4627" y="944966"/>
            <a:ext cx="3699639" cy="2564476"/>
          </a:xfrm>
          <a:prstGeom prst="rect">
            <a:avLst/>
          </a:prstGeom>
        </p:spPr>
      </p:pic>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4628" y="3654157"/>
            <a:ext cx="3676128" cy="2597686"/>
          </a:xfrm>
          <a:prstGeom prst="rect">
            <a:avLst/>
          </a:prstGeom>
        </p:spPr>
      </p:pic>
      <p:cxnSp>
        <p:nvCxnSpPr>
          <p:cNvPr id="19" name="Straight Arrow Connector 18">
            <a:extLst>
              <a:ext uri="{FF2B5EF4-FFF2-40B4-BE49-F238E27FC236}">
                <a16:creationId xmlns:a16="http://schemas.microsoft.com/office/drawing/2014/main" id="{B170B139-901C-468A-B3CC-26BF9C5D4389}"/>
              </a:ext>
            </a:extLst>
          </p:cNvPr>
          <p:cNvCxnSpPr>
            <a:cxnSpLocks/>
          </p:cNvCxnSpPr>
          <p:nvPr/>
        </p:nvCxnSpPr>
        <p:spPr>
          <a:xfrm>
            <a:off x="7731386" y="2454648"/>
            <a:ext cx="1025970" cy="1375043"/>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7731386" y="2427929"/>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19CEFE7-F95B-48AB-86E9-F3C9A8846358}"/>
              </a:ext>
            </a:extLst>
          </p:cNvPr>
          <p:cNvSpPr txBox="1"/>
          <p:nvPr/>
        </p:nvSpPr>
        <p:spPr>
          <a:xfrm>
            <a:off x="1066800" y="5091625"/>
            <a:ext cx="4800600" cy="923330"/>
          </a:xfrm>
          <a:prstGeom prst="rect">
            <a:avLst/>
          </a:prstGeom>
          <a:noFill/>
        </p:spPr>
        <p:txBody>
          <a:bodyPr wrap="square" rtlCol="0">
            <a:spAutoFit/>
          </a:bodyPr>
          <a:lstStyle/>
          <a:p>
            <a:pPr algn="ctr"/>
            <a:r>
              <a:rPr lang="en-US" sz="5400" b="1" i="1" dirty="0">
                <a:solidFill>
                  <a:srgbClr val="FF0000"/>
                </a:solidFill>
              </a:rPr>
              <a:t>blood of Christ.</a:t>
            </a:r>
          </a:p>
        </p:txBody>
      </p:sp>
    </p:spTree>
    <p:extLst>
      <p:ext uri="{BB962C8B-B14F-4D97-AF65-F5344CB8AC3E}">
        <p14:creationId xmlns:p14="http://schemas.microsoft.com/office/powerpoint/2010/main" val="3198631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8194" name="Picture 2" descr="Image result for brought near to what?">
            <a:extLst>
              <a:ext uri="{FF2B5EF4-FFF2-40B4-BE49-F238E27FC236}">
                <a16:creationId xmlns:a16="http://schemas.microsoft.com/office/drawing/2014/main" id="{BE9195C6-9CAE-4BCE-A2C5-E7617BB98C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251"/>
          <a:stretch/>
        </p:blipFill>
        <p:spPr bwMode="auto">
          <a:xfrm>
            <a:off x="0" y="0"/>
            <a:ext cx="5562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D9B3003-4A67-4674-99B7-3DCDAAB1F7A0}"/>
              </a:ext>
            </a:extLst>
          </p:cNvPr>
          <p:cNvSpPr/>
          <p:nvPr/>
        </p:nvSpPr>
        <p:spPr>
          <a:xfrm>
            <a:off x="6096000" y="151179"/>
            <a:ext cx="5638800" cy="6555641"/>
          </a:xfrm>
          <a:prstGeom prst="rect">
            <a:avLst/>
          </a:prstGeom>
        </p:spPr>
        <p:txBody>
          <a:bodyPr wrap="square">
            <a:spAutoFit/>
          </a:bodyPr>
          <a:lstStyle/>
          <a:p>
            <a:r>
              <a:rPr lang="en-US" sz="6000" b="1" i="1" dirty="0">
                <a:solidFill>
                  <a:srgbClr val="FFC000"/>
                </a:solidFill>
              </a:rPr>
              <a:t>Brought near?</a:t>
            </a:r>
          </a:p>
          <a:p>
            <a:endParaRPr lang="en-US" sz="6000" b="1" i="1" dirty="0">
              <a:solidFill>
                <a:srgbClr val="FFC000"/>
              </a:solidFill>
            </a:endParaRPr>
          </a:p>
          <a:p>
            <a:r>
              <a:rPr lang="en-US" sz="6000" b="1" i="1" dirty="0">
                <a:solidFill>
                  <a:srgbClr val="FFC000"/>
                </a:solidFill>
              </a:rPr>
              <a:t>In the context</a:t>
            </a:r>
          </a:p>
          <a:p>
            <a:r>
              <a:rPr lang="en-US" sz="6000" b="1" i="1" dirty="0">
                <a:solidFill>
                  <a:srgbClr val="FFC000"/>
                </a:solidFill>
              </a:rPr>
              <a:t>brought near </a:t>
            </a:r>
          </a:p>
          <a:p>
            <a:r>
              <a:rPr lang="en-US" sz="6000" b="1" i="1" dirty="0">
                <a:solidFill>
                  <a:srgbClr val="FFFF00"/>
                </a:solidFill>
              </a:rPr>
              <a:t>to WHOM</a:t>
            </a:r>
            <a:r>
              <a:rPr lang="en-US" sz="6000" b="1" i="1" dirty="0">
                <a:solidFill>
                  <a:srgbClr val="FFC000"/>
                </a:solidFill>
              </a:rPr>
              <a:t>?</a:t>
            </a:r>
          </a:p>
          <a:p>
            <a:endParaRPr lang="en-US" sz="6000" b="1" i="1" dirty="0">
              <a:solidFill>
                <a:srgbClr val="FFC000"/>
              </a:solidFill>
            </a:endParaRPr>
          </a:p>
          <a:p>
            <a:r>
              <a:rPr lang="en-US" sz="6000" b="1" i="1" dirty="0">
                <a:solidFill>
                  <a:srgbClr val="FFC000"/>
                </a:solidFill>
              </a:rPr>
              <a:t>And </a:t>
            </a:r>
            <a:r>
              <a:rPr lang="en-US" sz="6000" b="1" i="1" dirty="0">
                <a:solidFill>
                  <a:srgbClr val="FFFF00"/>
                </a:solidFill>
              </a:rPr>
              <a:t>to WHAT</a:t>
            </a:r>
            <a:r>
              <a:rPr lang="en-US" sz="6000" b="1" i="1" dirty="0">
                <a:solidFill>
                  <a:srgbClr val="FFC000"/>
                </a:solidFill>
              </a:rPr>
              <a:t>?</a:t>
            </a:r>
            <a:endParaRPr lang="en-US" sz="6000" dirty="0"/>
          </a:p>
        </p:txBody>
      </p:sp>
    </p:spTree>
    <p:extLst>
      <p:ext uri="{BB962C8B-B14F-4D97-AF65-F5344CB8AC3E}">
        <p14:creationId xmlns:p14="http://schemas.microsoft.com/office/powerpoint/2010/main" val="3839736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Jesus only">
            <a:extLst>
              <a:ext uri="{FF2B5EF4-FFF2-40B4-BE49-F238E27FC236}">
                <a16:creationId xmlns:a16="http://schemas.microsoft.com/office/drawing/2014/main" id="{9F4B5E43-082B-448B-B7C3-DA8D7B848F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66"/>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9054B66-D3BD-474B-997F-958B4A54D8BF}"/>
              </a:ext>
            </a:extLst>
          </p:cNvPr>
          <p:cNvSpPr/>
          <p:nvPr/>
        </p:nvSpPr>
        <p:spPr>
          <a:xfrm>
            <a:off x="1295400" y="228600"/>
            <a:ext cx="9144000" cy="6555641"/>
          </a:xfrm>
          <a:prstGeom prst="rect">
            <a:avLst/>
          </a:prstGeom>
        </p:spPr>
        <p:txBody>
          <a:bodyPr wrap="square">
            <a:spAutoFit/>
          </a:bodyPr>
          <a:lstStyle/>
          <a:p>
            <a:r>
              <a:rPr lang="en-US" sz="6000" b="1" i="1" dirty="0">
                <a:solidFill>
                  <a:srgbClr val="FFC000"/>
                </a:solidFill>
              </a:rPr>
              <a:t>brought near </a:t>
            </a:r>
            <a:r>
              <a:rPr lang="en-US" sz="6000" b="1" i="1" dirty="0">
                <a:solidFill>
                  <a:srgbClr val="FFFF00"/>
                </a:solidFill>
              </a:rPr>
              <a:t>to Jesus?</a:t>
            </a:r>
          </a:p>
          <a:p>
            <a:r>
              <a:rPr lang="en-US" sz="6000" b="1" i="1" dirty="0">
                <a:solidFill>
                  <a:srgbClr val="FFC000"/>
                </a:solidFill>
              </a:rPr>
              <a:t>.</a:t>
            </a:r>
          </a:p>
          <a:p>
            <a:r>
              <a:rPr lang="en-US" sz="6000" b="1" i="1" dirty="0">
                <a:solidFill>
                  <a:srgbClr val="FFC000"/>
                </a:solidFill>
              </a:rPr>
              <a:t>.</a:t>
            </a:r>
          </a:p>
          <a:p>
            <a:r>
              <a:rPr lang="en-US" sz="6000" b="1" i="1" dirty="0">
                <a:solidFill>
                  <a:srgbClr val="FFC000"/>
                </a:solidFill>
              </a:rPr>
              <a:t>Yes.</a:t>
            </a:r>
          </a:p>
          <a:p>
            <a:r>
              <a:rPr lang="en-US" sz="6000" b="1" i="1" dirty="0">
                <a:solidFill>
                  <a:srgbClr val="FFC000"/>
                </a:solidFill>
              </a:rPr>
              <a:t>But,</a:t>
            </a:r>
          </a:p>
          <a:p>
            <a:r>
              <a:rPr lang="en-US" sz="6000" b="1" i="1" dirty="0">
                <a:solidFill>
                  <a:srgbClr val="FFC000"/>
                </a:solidFill>
              </a:rPr>
              <a:t>that does that exhaust the full content of the message?</a:t>
            </a:r>
          </a:p>
        </p:txBody>
      </p:sp>
    </p:spTree>
    <p:extLst>
      <p:ext uri="{BB962C8B-B14F-4D97-AF65-F5344CB8AC3E}">
        <p14:creationId xmlns:p14="http://schemas.microsoft.com/office/powerpoint/2010/main" val="31625009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8194" name="Picture 2" descr="Image result for brought near to what?">
            <a:extLst>
              <a:ext uri="{FF2B5EF4-FFF2-40B4-BE49-F238E27FC236}">
                <a16:creationId xmlns:a16="http://schemas.microsoft.com/office/drawing/2014/main" id="{BE9195C6-9CAE-4BCE-A2C5-E7617BB98C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251"/>
          <a:stretch/>
        </p:blipFill>
        <p:spPr bwMode="auto">
          <a:xfrm>
            <a:off x="0" y="0"/>
            <a:ext cx="5562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D9B3003-4A67-4674-99B7-3DCDAAB1F7A0}"/>
              </a:ext>
            </a:extLst>
          </p:cNvPr>
          <p:cNvSpPr/>
          <p:nvPr/>
        </p:nvSpPr>
        <p:spPr>
          <a:xfrm>
            <a:off x="6248400" y="228600"/>
            <a:ext cx="5638800" cy="3416320"/>
          </a:xfrm>
          <a:prstGeom prst="rect">
            <a:avLst/>
          </a:prstGeom>
        </p:spPr>
        <p:txBody>
          <a:bodyPr wrap="square">
            <a:spAutoFit/>
          </a:bodyPr>
          <a:lstStyle/>
          <a:p>
            <a:r>
              <a:rPr lang="en-US" sz="5400" b="1" i="1" dirty="0">
                <a:solidFill>
                  <a:srgbClr val="FFC000"/>
                </a:solidFill>
              </a:rPr>
              <a:t>Brought near?</a:t>
            </a:r>
          </a:p>
          <a:p>
            <a:r>
              <a:rPr lang="en-US" sz="5400" b="1" i="1" dirty="0">
                <a:solidFill>
                  <a:srgbClr val="FFC000"/>
                </a:solidFill>
              </a:rPr>
              <a:t>In the context</a:t>
            </a:r>
          </a:p>
          <a:p>
            <a:r>
              <a:rPr lang="en-US" sz="5400" b="1" i="1" dirty="0">
                <a:solidFill>
                  <a:srgbClr val="FFC000"/>
                </a:solidFill>
              </a:rPr>
              <a:t>brought near </a:t>
            </a:r>
          </a:p>
          <a:p>
            <a:r>
              <a:rPr lang="en-US" sz="5400" b="1" i="1" dirty="0">
                <a:solidFill>
                  <a:srgbClr val="FFFF00"/>
                </a:solidFill>
              </a:rPr>
              <a:t>to WHOM</a:t>
            </a:r>
            <a:r>
              <a:rPr lang="en-US" sz="5400" b="1" i="1" dirty="0">
                <a:solidFill>
                  <a:srgbClr val="FFC000"/>
                </a:solidFill>
              </a:rPr>
              <a:t>?</a:t>
            </a:r>
          </a:p>
        </p:txBody>
      </p:sp>
      <p:sp>
        <p:nvSpPr>
          <p:cNvPr id="5" name="Rectangle 4">
            <a:extLst>
              <a:ext uri="{FF2B5EF4-FFF2-40B4-BE49-F238E27FC236}">
                <a16:creationId xmlns:a16="http://schemas.microsoft.com/office/drawing/2014/main" id="{FE366A40-7856-4F76-A22C-32CC02CE7C74}"/>
              </a:ext>
            </a:extLst>
          </p:cNvPr>
          <p:cNvSpPr/>
          <p:nvPr/>
        </p:nvSpPr>
        <p:spPr>
          <a:xfrm>
            <a:off x="6230418" y="3644920"/>
            <a:ext cx="4858271" cy="2862322"/>
          </a:xfrm>
          <a:prstGeom prst="rect">
            <a:avLst/>
          </a:prstGeom>
        </p:spPr>
        <p:txBody>
          <a:bodyPr wrap="square">
            <a:spAutoFit/>
          </a:bodyPr>
          <a:lstStyle/>
          <a:p>
            <a:r>
              <a:rPr lang="en-US" sz="6000" b="1" i="1" dirty="0">
                <a:solidFill>
                  <a:srgbClr val="FFC000"/>
                </a:solidFill>
              </a:rPr>
              <a:t> And </a:t>
            </a:r>
          </a:p>
          <a:p>
            <a:r>
              <a:rPr lang="en-US" sz="6000" b="1" i="1" dirty="0">
                <a:solidFill>
                  <a:srgbClr val="FFC000"/>
                </a:solidFill>
              </a:rPr>
              <a:t>brought near</a:t>
            </a:r>
          </a:p>
          <a:p>
            <a:r>
              <a:rPr lang="en-US" sz="6000" b="1" i="1" dirty="0">
                <a:solidFill>
                  <a:srgbClr val="FFFF00"/>
                </a:solidFill>
              </a:rPr>
              <a:t>to WHAT</a:t>
            </a:r>
            <a:r>
              <a:rPr lang="en-US" sz="6000" b="1" i="1" dirty="0">
                <a:solidFill>
                  <a:srgbClr val="FFC000"/>
                </a:solidFill>
              </a:rPr>
              <a:t>?</a:t>
            </a:r>
            <a:endParaRPr lang="en-US" sz="6000" dirty="0"/>
          </a:p>
        </p:txBody>
      </p:sp>
    </p:spTree>
    <p:extLst>
      <p:ext uri="{BB962C8B-B14F-4D97-AF65-F5344CB8AC3E}">
        <p14:creationId xmlns:p14="http://schemas.microsoft.com/office/powerpoint/2010/main" val="2007899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89426" y="182534"/>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FC6674F-D943-441B-B42A-DD44138F89FC}"/>
              </a:ext>
            </a:extLst>
          </p:cNvPr>
          <p:cNvSpPr txBox="1"/>
          <p:nvPr/>
        </p:nvSpPr>
        <p:spPr>
          <a:xfrm>
            <a:off x="271288" y="151280"/>
            <a:ext cx="6510511" cy="6524863"/>
          </a:xfrm>
          <a:prstGeom prst="rect">
            <a:avLst/>
          </a:prstGeom>
          <a:noFill/>
        </p:spPr>
        <p:txBody>
          <a:bodyPr wrap="square" rtlCol="0">
            <a:spAutoFit/>
          </a:bodyPr>
          <a:lstStyle/>
          <a:p>
            <a:pPr lvl="0"/>
            <a:r>
              <a:rPr lang="en-US" altLang="en-US" sz="3800" dirty="0">
                <a:solidFill>
                  <a:srgbClr val="FFC000"/>
                </a:solidFill>
              </a:rPr>
              <a:t>Brought near </a:t>
            </a:r>
          </a:p>
          <a:p>
            <a:pPr lvl="0" algn="ctr"/>
            <a:r>
              <a:rPr lang="en-US" altLang="en-US" sz="3800" dirty="0">
                <a:solidFill>
                  <a:srgbClr val="FFC000"/>
                </a:solidFill>
              </a:rPr>
              <a:t>to</a:t>
            </a:r>
            <a:r>
              <a:rPr lang="en-US" altLang="en-US" sz="3800" dirty="0">
                <a:solidFill>
                  <a:srgbClr val="FFFF00"/>
                </a:solidFill>
              </a:rPr>
              <a:t> </a:t>
            </a:r>
            <a:r>
              <a:rPr lang="en-US" altLang="en-US" sz="3800" b="1" dirty="0">
                <a:solidFill>
                  <a:schemeClr val="accent4">
                    <a:lumMod val="60000"/>
                    <a:lumOff val="40000"/>
                  </a:schemeClr>
                </a:solidFill>
              </a:rPr>
              <a:t>Christ</a:t>
            </a:r>
            <a:r>
              <a:rPr lang="en-US" altLang="en-US" sz="3800" dirty="0">
                <a:solidFill>
                  <a:srgbClr val="FFC000"/>
                </a:solidFill>
              </a:rPr>
              <a:t>? </a:t>
            </a:r>
            <a:r>
              <a:rPr lang="en-US" altLang="en-US" sz="3800" b="1" dirty="0">
                <a:solidFill>
                  <a:srgbClr val="00B050"/>
                </a:solidFill>
              </a:rPr>
              <a:t>OK.</a:t>
            </a:r>
          </a:p>
          <a:p>
            <a:pPr lvl="0" algn="ctr"/>
            <a:endParaRPr lang="en-US" altLang="en-US" sz="3800" b="1" dirty="0">
              <a:solidFill>
                <a:srgbClr val="00B050"/>
              </a:solidFill>
            </a:endParaRPr>
          </a:p>
          <a:p>
            <a:pPr lvl="0"/>
            <a:r>
              <a:rPr lang="en-US" altLang="en-US" sz="3800" dirty="0">
                <a:solidFill>
                  <a:srgbClr val="FFC000"/>
                </a:solidFill>
              </a:rPr>
              <a:t>Near the</a:t>
            </a:r>
            <a:r>
              <a:rPr lang="en-US" altLang="en-US" sz="3800" b="1" i="1" dirty="0">
                <a:solidFill>
                  <a:srgbClr val="FFFF00"/>
                </a:solidFill>
              </a:rPr>
              <a:t> </a:t>
            </a:r>
            <a:r>
              <a:rPr lang="en-US" altLang="en-US" sz="3800" b="1" dirty="0">
                <a:solidFill>
                  <a:srgbClr val="C00000"/>
                </a:solidFill>
              </a:rPr>
              <a:t>Covenants </a:t>
            </a:r>
          </a:p>
          <a:p>
            <a:pPr lvl="0"/>
            <a:r>
              <a:rPr lang="en-US" altLang="en-US" sz="3800" b="1" dirty="0">
                <a:solidFill>
                  <a:srgbClr val="C00000"/>
                </a:solidFill>
              </a:rPr>
              <a:t>        of Promise</a:t>
            </a:r>
            <a:r>
              <a:rPr lang="en-US" altLang="en-US" sz="3800" dirty="0">
                <a:solidFill>
                  <a:srgbClr val="FFC000"/>
                </a:solidFill>
              </a:rPr>
              <a:t>?</a:t>
            </a:r>
            <a:r>
              <a:rPr lang="en-US" altLang="en-US" sz="3800" b="1" i="1" dirty="0">
                <a:solidFill>
                  <a:srgbClr val="FFC000"/>
                </a:solidFill>
              </a:rPr>
              <a:t> </a:t>
            </a:r>
            <a:r>
              <a:rPr lang="en-US" altLang="en-US" sz="3800" b="1" dirty="0">
                <a:solidFill>
                  <a:srgbClr val="00B050"/>
                </a:solidFill>
              </a:rPr>
              <a:t>OK.</a:t>
            </a:r>
          </a:p>
          <a:p>
            <a:pPr lvl="0"/>
            <a:endParaRPr lang="en-US" altLang="en-US" sz="3800" b="1" i="1" dirty="0">
              <a:solidFill>
                <a:srgbClr val="FFC000"/>
              </a:solidFill>
            </a:endParaRPr>
          </a:p>
          <a:p>
            <a:pPr lvl="0" algn="ctr"/>
            <a:r>
              <a:rPr lang="en-US" altLang="en-US" sz="3800" dirty="0">
                <a:solidFill>
                  <a:srgbClr val="FFC000"/>
                </a:solidFill>
              </a:rPr>
              <a:t>But being brought near the </a:t>
            </a:r>
            <a:r>
              <a:rPr lang="en-US" altLang="en-US" sz="3800" b="1" dirty="0">
                <a:solidFill>
                  <a:srgbClr val="00B0F0"/>
                </a:solidFill>
              </a:rPr>
              <a:t>COMMONWEALTH /</a:t>
            </a:r>
          </a:p>
          <a:p>
            <a:pPr lvl="0" algn="ctr"/>
            <a:r>
              <a:rPr lang="en-US" altLang="en-US" sz="3800" b="1" dirty="0">
                <a:solidFill>
                  <a:srgbClr val="00B0F0"/>
                </a:solidFill>
              </a:rPr>
              <a:t>CITIZENSHIP</a:t>
            </a:r>
            <a:r>
              <a:rPr lang="en-US" altLang="en-US" sz="3800" b="1" i="1" dirty="0">
                <a:solidFill>
                  <a:srgbClr val="00B0F0"/>
                </a:solidFill>
              </a:rPr>
              <a:t> </a:t>
            </a:r>
            <a:r>
              <a:rPr lang="en-US" altLang="en-US" sz="3800" dirty="0">
                <a:solidFill>
                  <a:srgbClr val="00B0F0"/>
                </a:solidFill>
              </a:rPr>
              <a:t>of</a:t>
            </a:r>
            <a:r>
              <a:rPr lang="en-US" altLang="en-US" sz="3800" b="1" i="1" dirty="0">
                <a:solidFill>
                  <a:srgbClr val="00B0F0"/>
                </a:solidFill>
              </a:rPr>
              <a:t> </a:t>
            </a:r>
            <a:r>
              <a:rPr lang="en-US" altLang="en-US" sz="3800" b="1" dirty="0">
                <a:solidFill>
                  <a:srgbClr val="00B0F0"/>
                </a:solidFill>
              </a:rPr>
              <a:t>ISRAEL</a:t>
            </a:r>
            <a:r>
              <a:rPr lang="en-US" altLang="en-US" sz="3800" b="1" dirty="0">
                <a:solidFill>
                  <a:srgbClr val="FFC000"/>
                </a:solidFill>
              </a:rPr>
              <a:t>? ?</a:t>
            </a:r>
          </a:p>
          <a:p>
            <a:pPr lvl="0" algn="ctr"/>
            <a:r>
              <a:rPr lang="en-US" altLang="en-US" sz="3200" i="1" dirty="0">
                <a:solidFill>
                  <a:schemeClr val="bg1"/>
                </a:solidFill>
              </a:rPr>
              <a:t>(Christians under the princes of this world have some problems with that.)</a:t>
            </a:r>
          </a:p>
        </p:txBody>
      </p:sp>
      <p:cxnSp>
        <p:nvCxnSpPr>
          <p:cNvPr id="20" name="Straight Arrow Connector 19">
            <a:extLst>
              <a:ext uri="{FF2B5EF4-FFF2-40B4-BE49-F238E27FC236}">
                <a16:creationId xmlns:a16="http://schemas.microsoft.com/office/drawing/2014/main" id="{5F3518EF-D0AA-436F-A1A6-ABF3BED5E85C}"/>
              </a:ext>
            </a:extLst>
          </p:cNvPr>
          <p:cNvCxnSpPr>
            <a:cxnSpLocks/>
          </p:cNvCxnSpPr>
          <p:nvPr/>
        </p:nvCxnSpPr>
        <p:spPr>
          <a:xfrm>
            <a:off x="7010400" y="1317575"/>
            <a:ext cx="1219200"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 descr="C:\Users\Gavin-As\Documents\02 ETP barebones\jesus.jpg">
            <a:extLst>
              <a:ext uri="{FF2B5EF4-FFF2-40B4-BE49-F238E27FC236}">
                <a16:creationId xmlns:a16="http://schemas.microsoft.com/office/drawing/2014/main" id="{7F1505F2-CA81-4E06-98FB-3338684158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2226" y="304801"/>
            <a:ext cx="3167546" cy="2037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Image result for stick man">
            <a:extLst>
              <a:ext uri="{FF2B5EF4-FFF2-40B4-BE49-F238E27FC236}">
                <a16:creationId xmlns:a16="http://schemas.microsoft.com/office/drawing/2014/main" id="{CB8FFF6D-3B8D-464C-8E8B-228DC9AD20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097" y="1548301"/>
            <a:ext cx="152876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60307D5-8872-4610-B120-943C88EE2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400" y="2335097"/>
            <a:ext cx="3167547" cy="1995353"/>
          </a:xfrm>
          <a:prstGeom prst="rect">
            <a:avLst/>
          </a:prstGeom>
        </p:spPr>
      </p:pic>
      <p:pic>
        <p:nvPicPr>
          <p:cNvPr id="12" name="Picture 11">
            <a:extLst>
              <a:ext uri="{FF2B5EF4-FFF2-40B4-BE49-F238E27FC236}">
                <a16:creationId xmlns:a16="http://schemas.microsoft.com/office/drawing/2014/main" id="{70A77386-05D5-4225-BB02-C791B58860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5055">
            <a:off x="8592410" y="4330500"/>
            <a:ext cx="2967876" cy="1954794"/>
          </a:xfrm>
          <a:prstGeom prst="rect">
            <a:avLst/>
          </a:prstGeom>
        </p:spPr>
      </p:pic>
      <p:cxnSp>
        <p:nvCxnSpPr>
          <p:cNvPr id="13" name="Straight Connector 12">
            <a:extLst>
              <a:ext uri="{FF2B5EF4-FFF2-40B4-BE49-F238E27FC236}">
                <a16:creationId xmlns:a16="http://schemas.microsoft.com/office/drawing/2014/main" id="{B88B5AB2-7D78-4D52-ACFD-1C6BFA364B50}"/>
              </a:ext>
            </a:extLst>
          </p:cNvPr>
          <p:cNvCxnSpPr>
            <a:cxnSpLocks/>
          </p:cNvCxnSpPr>
          <p:nvPr/>
        </p:nvCxnSpPr>
        <p:spPr>
          <a:xfrm flipV="1">
            <a:off x="8563021" y="4800600"/>
            <a:ext cx="3167547" cy="1066801"/>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4D4234-B793-4947-A2A4-288E84F2964A}"/>
              </a:ext>
            </a:extLst>
          </p:cNvPr>
          <p:cNvCxnSpPr>
            <a:cxnSpLocks/>
          </p:cNvCxnSpPr>
          <p:nvPr/>
        </p:nvCxnSpPr>
        <p:spPr>
          <a:xfrm>
            <a:off x="8991600" y="4114800"/>
            <a:ext cx="2209800" cy="2368213"/>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Isosceles Triangle 14">
            <a:extLst>
              <a:ext uri="{FF2B5EF4-FFF2-40B4-BE49-F238E27FC236}">
                <a16:creationId xmlns:a16="http://schemas.microsoft.com/office/drawing/2014/main" id="{9CEA6838-4557-4D1B-9179-6846D0AAB687}"/>
              </a:ext>
            </a:extLst>
          </p:cNvPr>
          <p:cNvSpPr/>
          <p:nvPr/>
        </p:nvSpPr>
        <p:spPr>
          <a:xfrm rot="2624191">
            <a:off x="5672330" y="631053"/>
            <a:ext cx="152229" cy="93917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E3E45F88-BCE2-44BB-B82A-81B92415512F}"/>
              </a:ext>
            </a:extLst>
          </p:cNvPr>
          <p:cNvSpPr/>
          <p:nvPr/>
        </p:nvSpPr>
        <p:spPr>
          <a:xfrm rot="19345101" flipH="1">
            <a:off x="5293166" y="1063787"/>
            <a:ext cx="136286" cy="43716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46E00571-6744-4C89-8931-38E62E6A1944}"/>
              </a:ext>
            </a:extLst>
          </p:cNvPr>
          <p:cNvSpPr/>
          <p:nvPr/>
        </p:nvSpPr>
        <p:spPr>
          <a:xfrm rot="2624191">
            <a:off x="5672330" y="2607479"/>
            <a:ext cx="152229" cy="93917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B32162B9-0E0F-40B6-A25D-8D2E828064FD}"/>
              </a:ext>
            </a:extLst>
          </p:cNvPr>
          <p:cNvSpPr/>
          <p:nvPr/>
        </p:nvSpPr>
        <p:spPr>
          <a:xfrm rot="19345101" flipH="1">
            <a:off x="5293166" y="3040213"/>
            <a:ext cx="136286" cy="43716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93848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6E3953-7702-43A3-9BAD-00E73A05E54B}"/>
              </a:ext>
            </a:extLst>
          </p:cNvPr>
          <p:cNvPicPr>
            <a:picLocks noChangeAspect="1"/>
          </p:cNvPicPr>
          <p:nvPr/>
        </p:nvPicPr>
        <p:blipFill rotWithShape="1">
          <a:blip r:embed="rId2">
            <a:extLst>
              <a:ext uri="{28A0092B-C50C-407E-A947-70E740481C1C}">
                <a14:useLocalDpi xmlns:a14="http://schemas.microsoft.com/office/drawing/2010/main" val="0"/>
              </a:ext>
            </a:extLst>
          </a:blip>
          <a:srcRect b="14438"/>
          <a:stretch/>
        </p:blipFill>
        <p:spPr>
          <a:xfrm>
            <a:off x="1676400" y="0"/>
            <a:ext cx="10515600" cy="6858000"/>
          </a:xfrm>
          <a:prstGeom prst="rect">
            <a:avLst/>
          </a:prstGeom>
        </p:spPr>
      </p:pic>
      <p:sp>
        <p:nvSpPr>
          <p:cNvPr id="4" name="Rectangle: Rounded Corners 3">
            <a:extLst>
              <a:ext uri="{FF2B5EF4-FFF2-40B4-BE49-F238E27FC236}">
                <a16:creationId xmlns:a16="http://schemas.microsoft.com/office/drawing/2014/main" id="{2447E0EE-1C9F-48BA-A82E-FEC21626ED19}"/>
              </a:ext>
            </a:extLst>
          </p:cNvPr>
          <p:cNvSpPr/>
          <p:nvPr/>
        </p:nvSpPr>
        <p:spPr>
          <a:xfrm>
            <a:off x="76199" y="152400"/>
            <a:ext cx="7852559" cy="15240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What? </a:t>
            </a:r>
            <a:r>
              <a:rPr lang="en-US" sz="4400" dirty="0">
                <a:solidFill>
                  <a:schemeClr val="tx1"/>
                </a:solidFill>
              </a:rPr>
              <a:t>You think you belong to</a:t>
            </a:r>
          </a:p>
          <a:p>
            <a:pPr algn="ctr"/>
            <a:r>
              <a:rPr lang="en-US" sz="4400" dirty="0">
                <a:solidFill>
                  <a:schemeClr val="tx1"/>
                </a:solidFill>
              </a:rPr>
              <a:t>the </a:t>
            </a:r>
            <a:r>
              <a:rPr lang="en-US" sz="4400" b="1" i="1" u="sng" dirty="0">
                <a:solidFill>
                  <a:schemeClr val="tx1"/>
                </a:solidFill>
              </a:rPr>
              <a:t>Commonwealth </a:t>
            </a:r>
            <a:r>
              <a:rPr lang="en-US" sz="4400" i="1" u="sng" dirty="0">
                <a:solidFill>
                  <a:schemeClr val="tx1"/>
                </a:solidFill>
              </a:rPr>
              <a:t>of</a:t>
            </a:r>
            <a:r>
              <a:rPr lang="en-US" sz="4400" b="1" i="1" u="sng" dirty="0">
                <a:solidFill>
                  <a:schemeClr val="tx1"/>
                </a:solidFill>
              </a:rPr>
              <a:t>  Israel</a:t>
            </a:r>
            <a:r>
              <a:rPr lang="en-US" sz="4400" b="1" i="1" dirty="0">
                <a:solidFill>
                  <a:schemeClr val="tx1"/>
                </a:solidFill>
              </a:rPr>
              <a:t>!</a:t>
            </a:r>
          </a:p>
        </p:txBody>
      </p:sp>
      <p:sp>
        <p:nvSpPr>
          <p:cNvPr id="5" name="Isosceles Triangle 4">
            <a:extLst>
              <a:ext uri="{FF2B5EF4-FFF2-40B4-BE49-F238E27FC236}">
                <a16:creationId xmlns:a16="http://schemas.microsoft.com/office/drawing/2014/main" id="{BB373F17-F841-4601-93F2-5CABA770FBB0}"/>
              </a:ext>
            </a:extLst>
          </p:cNvPr>
          <p:cNvSpPr/>
          <p:nvPr/>
        </p:nvSpPr>
        <p:spPr>
          <a:xfrm rot="8691651" flipH="1">
            <a:off x="7786196" y="1041461"/>
            <a:ext cx="514168" cy="1269877"/>
          </a:xfrm>
          <a:prstGeom prst="triangle">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00675B0-7648-4CE1-96AD-9D98F36C5A3A}"/>
              </a:ext>
            </a:extLst>
          </p:cNvPr>
          <p:cNvSpPr txBox="1"/>
          <p:nvPr/>
        </p:nvSpPr>
        <p:spPr>
          <a:xfrm>
            <a:off x="228600" y="4419600"/>
            <a:ext cx="614271" cy="369332"/>
          </a:xfrm>
          <a:prstGeom prst="rect">
            <a:avLst/>
          </a:prstGeom>
          <a:noFill/>
        </p:spPr>
        <p:txBody>
          <a:bodyPr wrap="none" rtlCol="0">
            <a:spAutoFit/>
          </a:bodyPr>
          <a:lstStyle/>
          <a:p>
            <a:r>
              <a:rPr lang="en-US" dirty="0"/>
              <a:t>This </a:t>
            </a:r>
          </a:p>
        </p:txBody>
      </p:sp>
      <p:sp>
        <p:nvSpPr>
          <p:cNvPr id="6" name="TextBox 5">
            <a:extLst>
              <a:ext uri="{FF2B5EF4-FFF2-40B4-BE49-F238E27FC236}">
                <a16:creationId xmlns:a16="http://schemas.microsoft.com/office/drawing/2014/main" id="{E67B67AC-0D39-4D8D-9AFE-13C669280572}"/>
              </a:ext>
            </a:extLst>
          </p:cNvPr>
          <p:cNvSpPr txBox="1"/>
          <p:nvPr/>
        </p:nvSpPr>
        <p:spPr>
          <a:xfrm>
            <a:off x="186312" y="2005042"/>
            <a:ext cx="2980175" cy="4524315"/>
          </a:xfrm>
          <a:prstGeom prst="rect">
            <a:avLst/>
          </a:prstGeom>
          <a:noFill/>
        </p:spPr>
        <p:txBody>
          <a:bodyPr wrap="none" rtlCol="0">
            <a:spAutoFit/>
          </a:bodyPr>
          <a:lstStyle/>
          <a:p>
            <a:r>
              <a:rPr lang="en-US" sz="2400" dirty="0">
                <a:solidFill>
                  <a:srgbClr val="FFC000"/>
                </a:solidFill>
              </a:rPr>
              <a:t>This question of </a:t>
            </a:r>
          </a:p>
          <a:p>
            <a:r>
              <a:rPr lang="en-US" sz="2400" dirty="0">
                <a:solidFill>
                  <a:srgbClr val="FFC000"/>
                </a:solidFill>
              </a:rPr>
              <a:t>“who is Israel” is </a:t>
            </a:r>
          </a:p>
          <a:p>
            <a:r>
              <a:rPr lang="en-US" sz="2400" dirty="0">
                <a:solidFill>
                  <a:srgbClr val="FFC000"/>
                </a:solidFill>
              </a:rPr>
              <a:t>highly contested and </a:t>
            </a:r>
          </a:p>
          <a:p>
            <a:r>
              <a:rPr lang="en-US" sz="2400" dirty="0">
                <a:solidFill>
                  <a:srgbClr val="FFC000"/>
                </a:solidFill>
              </a:rPr>
              <a:t>heavily guarded by</a:t>
            </a:r>
          </a:p>
          <a:p>
            <a:r>
              <a:rPr lang="en-US" sz="2400" dirty="0">
                <a:solidFill>
                  <a:srgbClr val="FFC000"/>
                </a:solidFill>
              </a:rPr>
              <a:t>political and religious </a:t>
            </a:r>
          </a:p>
          <a:p>
            <a:r>
              <a:rPr lang="en-US" sz="2400" dirty="0">
                <a:solidFill>
                  <a:srgbClr val="FFC000"/>
                </a:solidFill>
              </a:rPr>
              <a:t>trolling spirits. These </a:t>
            </a:r>
          </a:p>
          <a:p>
            <a:r>
              <a:rPr lang="en-US" sz="2400" dirty="0">
                <a:solidFill>
                  <a:srgbClr val="FFC000"/>
                </a:solidFill>
              </a:rPr>
              <a:t>angelic rulers, the </a:t>
            </a:r>
          </a:p>
          <a:p>
            <a:r>
              <a:rPr lang="en-US" sz="2400" dirty="0">
                <a:solidFill>
                  <a:srgbClr val="FFC000"/>
                </a:solidFill>
              </a:rPr>
              <a:t>Principalities and </a:t>
            </a:r>
          </a:p>
          <a:p>
            <a:r>
              <a:rPr lang="en-US" sz="2400" dirty="0">
                <a:solidFill>
                  <a:srgbClr val="FFC000"/>
                </a:solidFill>
              </a:rPr>
              <a:t>Powers rule over and </a:t>
            </a:r>
          </a:p>
          <a:p>
            <a:r>
              <a:rPr lang="en-US" sz="2400" dirty="0">
                <a:solidFill>
                  <a:srgbClr val="FFC000"/>
                </a:solidFill>
              </a:rPr>
              <a:t>feed disinformation to</a:t>
            </a:r>
          </a:p>
          <a:p>
            <a:r>
              <a:rPr lang="en-US" sz="2400" dirty="0">
                <a:solidFill>
                  <a:srgbClr val="FFC000"/>
                </a:solidFill>
              </a:rPr>
              <a:t>BOTH houses of Israel.</a:t>
            </a:r>
          </a:p>
          <a:p>
            <a:r>
              <a:rPr lang="en-US" sz="2400" dirty="0">
                <a:solidFill>
                  <a:srgbClr val="FFC000"/>
                </a:solidFill>
              </a:rPr>
              <a:t>The must be evicted.</a:t>
            </a:r>
          </a:p>
        </p:txBody>
      </p:sp>
    </p:spTree>
    <p:extLst>
      <p:ext uri="{BB962C8B-B14F-4D97-AF65-F5344CB8AC3E}">
        <p14:creationId xmlns:p14="http://schemas.microsoft.com/office/powerpoint/2010/main" val="23597347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867400" y="228599"/>
            <a:ext cx="60960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98238" y="58845"/>
            <a:ext cx="3768986" cy="6740307"/>
          </a:xfrm>
          <a:prstGeom prst="rect">
            <a:avLst/>
          </a:prstGeom>
          <a:noFill/>
        </p:spPr>
        <p:txBody>
          <a:bodyPr wrap="square" rtlCol="0">
            <a:spAutoFit/>
          </a:bodyPr>
          <a:lstStyle/>
          <a:p>
            <a:pPr algn="ctr"/>
            <a:r>
              <a:rPr lang="en-US" sz="4800" b="1" i="1" dirty="0">
                <a:solidFill>
                  <a:srgbClr val="FFC000"/>
                </a:solidFill>
              </a:rPr>
              <a:t>Yes, there </a:t>
            </a:r>
          </a:p>
          <a:p>
            <a:pPr algn="ctr"/>
            <a:r>
              <a:rPr lang="en-US" sz="4800" b="1" i="1" dirty="0">
                <a:solidFill>
                  <a:srgbClr val="FFC000"/>
                </a:solidFill>
              </a:rPr>
              <a:t>is a </a:t>
            </a:r>
            <a:r>
              <a:rPr lang="en-US" sz="4800" b="1" i="1" u="sng" dirty="0">
                <a:solidFill>
                  <a:srgbClr val="FFFF00"/>
                </a:solidFill>
              </a:rPr>
              <a:t>dual heritage </a:t>
            </a:r>
            <a:r>
              <a:rPr lang="en-US" sz="4800" b="1" i="1" dirty="0">
                <a:solidFill>
                  <a:srgbClr val="FFC000"/>
                </a:solidFill>
              </a:rPr>
              <a:t>in</a:t>
            </a:r>
          </a:p>
          <a:p>
            <a:pPr algn="ctr"/>
            <a:r>
              <a:rPr lang="en-US" sz="4800" b="1" i="1" dirty="0">
                <a:solidFill>
                  <a:srgbClr val="FFC000"/>
                </a:solidFill>
              </a:rPr>
              <a:t>the </a:t>
            </a:r>
            <a:r>
              <a:rPr lang="en-US" sz="4800" b="1" i="1" dirty="0">
                <a:solidFill>
                  <a:srgbClr val="FF0000"/>
                </a:solidFill>
              </a:rPr>
              <a:t>blood </a:t>
            </a:r>
          </a:p>
          <a:p>
            <a:pPr algn="ctr"/>
            <a:r>
              <a:rPr lang="en-US" sz="4800" b="1" i="1" dirty="0">
                <a:solidFill>
                  <a:srgbClr val="FF0000"/>
                </a:solidFill>
              </a:rPr>
              <a:t>of Christ </a:t>
            </a:r>
            <a:r>
              <a:rPr lang="en-US" sz="4800" b="1" i="1" dirty="0">
                <a:solidFill>
                  <a:srgbClr val="FFC000"/>
                </a:solidFill>
              </a:rPr>
              <a:t>through which we now become recipients.  </a:t>
            </a: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3962400" y="958821"/>
            <a:ext cx="3768986" cy="2991655"/>
          </a:xfrm>
          <a:prstGeom prst="rect">
            <a:avLst/>
          </a:prstGeom>
        </p:spPr>
      </p:pic>
      <p:pic>
        <p:nvPicPr>
          <p:cNvPr id="13" name="Picture 2" descr="Image result for stick man">
            <a:extLst>
              <a:ext uri="{FF2B5EF4-FFF2-40B4-BE49-F238E27FC236}">
                <a16:creationId xmlns:a16="http://schemas.microsoft.com/office/drawing/2014/main" id="{0FB03BC3-4336-4A7A-B201-91A34E262D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6170" y="2427929"/>
            <a:ext cx="127740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4627" y="944966"/>
            <a:ext cx="3699639" cy="2564476"/>
          </a:xfrm>
          <a:prstGeom prst="rect">
            <a:avLst/>
          </a:prstGeom>
        </p:spPr>
      </p:pic>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52933"/>
          <a:stretch/>
        </p:blipFill>
        <p:spPr>
          <a:xfrm>
            <a:off x="8192737" y="3654158"/>
            <a:ext cx="3676128" cy="1222643"/>
          </a:xfrm>
          <a:prstGeom prst="rect">
            <a:avLst/>
          </a:prstGeom>
        </p:spPr>
      </p:pic>
      <p:cxnSp>
        <p:nvCxnSpPr>
          <p:cNvPr id="19" name="Straight Arrow Connector 18">
            <a:extLst>
              <a:ext uri="{FF2B5EF4-FFF2-40B4-BE49-F238E27FC236}">
                <a16:creationId xmlns:a16="http://schemas.microsoft.com/office/drawing/2014/main" id="{B170B139-901C-468A-B3CC-26BF9C5D4389}"/>
              </a:ext>
            </a:extLst>
          </p:cNvPr>
          <p:cNvCxnSpPr>
            <a:cxnSpLocks/>
          </p:cNvCxnSpPr>
          <p:nvPr/>
        </p:nvCxnSpPr>
        <p:spPr>
          <a:xfrm>
            <a:off x="7731386" y="2454648"/>
            <a:ext cx="1025970" cy="1375043"/>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7731386" y="2427929"/>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unleavened bread and wine cup of communion">
            <a:extLst>
              <a:ext uri="{FF2B5EF4-FFF2-40B4-BE49-F238E27FC236}">
                <a16:creationId xmlns:a16="http://schemas.microsoft.com/office/drawing/2014/main" id="{5B025ED4-5993-4481-8A10-204E650F62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9774"/>
          <a:stretch/>
        </p:blipFill>
        <p:spPr bwMode="auto">
          <a:xfrm>
            <a:off x="8184628" y="4876801"/>
            <a:ext cx="3676128"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9050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181600" y="228599"/>
            <a:ext cx="6781800" cy="4247316"/>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109665" y="271010"/>
            <a:ext cx="3853287" cy="4247317"/>
          </a:xfrm>
          <a:prstGeom prst="rect">
            <a:avLst/>
          </a:prstGeom>
          <a:noFill/>
        </p:spPr>
        <p:txBody>
          <a:bodyPr wrap="square" rtlCol="0">
            <a:spAutoFit/>
          </a:bodyPr>
          <a:lstStyle/>
          <a:p>
            <a:pPr algn="ctr"/>
            <a:r>
              <a:rPr lang="en-US" sz="5400" dirty="0">
                <a:solidFill>
                  <a:srgbClr val="FFC000"/>
                </a:solidFill>
              </a:rPr>
              <a:t>Through the </a:t>
            </a:r>
            <a:r>
              <a:rPr lang="en-US" sz="5400" b="1" i="1" dirty="0">
                <a:solidFill>
                  <a:srgbClr val="C00000"/>
                </a:solidFill>
              </a:rPr>
              <a:t>blood of Christ </a:t>
            </a:r>
            <a:r>
              <a:rPr lang="en-US" sz="5400" dirty="0">
                <a:solidFill>
                  <a:srgbClr val="FFC000"/>
                </a:solidFill>
              </a:rPr>
              <a:t>the redeemed are brought</a:t>
            </a: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4055256" y="958821"/>
            <a:ext cx="3676129" cy="2991655"/>
          </a:xfrm>
          <a:prstGeom prst="rect">
            <a:avLst/>
          </a:prstGeom>
        </p:spPr>
      </p:pic>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7776628" y="1676400"/>
            <a:ext cx="4220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A2DE3FC-F7D5-4B58-A133-55633652E13D}"/>
              </a:ext>
            </a:extLst>
          </p:cNvPr>
          <p:cNvSpPr txBox="1"/>
          <p:nvPr/>
        </p:nvSpPr>
        <p:spPr>
          <a:xfrm>
            <a:off x="1143000" y="4646762"/>
            <a:ext cx="11506200" cy="1754326"/>
          </a:xfrm>
          <a:prstGeom prst="rect">
            <a:avLst/>
          </a:prstGeom>
          <a:noFill/>
        </p:spPr>
        <p:txBody>
          <a:bodyPr wrap="square" rtlCol="0">
            <a:spAutoFit/>
          </a:bodyPr>
          <a:lstStyle/>
          <a:p>
            <a:pPr algn="ctr"/>
            <a:r>
              <a:rPr lang="en-US" sz="5400" b="1" i="1" dirty="0">
                <a:solidFill>
                  <a:schemeClr val="bg1"/>
                </a:solidFill>
              </a:rPr>
              <a:t>near to </a:t>
            </a:r>
            <a:r>
              <a:rPr lang="en-US" sz="5400" b="1" i="1" dirty="0">
                <a:solidFill>
                  <a:schemeClr val="accent4">
                    <a:lumMod val="60000"/>
                    <a:lumOff val="40000"/>
                  </a:schemeClr>
                </a:solidFill>
              </a:rPr>
              <a:t>Christ</a:t>
            </a:r>
            <a:r>
              <a:rPr lang="en-US" sz="5400" dirty="0">
                <a:solidFill>
                  <a:srgbClr val="FFC000"/>
                </a:solidFill>
              </a:rPr>
              <a:t>, . . . </a:t>
            </a:r>
            <a:r>
              <a:rPr lang="en-US" sz="5400" i="1" u="sng" dirty="0">
                <a:solidFill>
                  <a:srgbClr val="FFC000"/>
                </a:solidFill>
              </a:rPr>
              <a:t>AND</a:t>
            </a:r>
            <a:r>
              <a:rPr lang="en-US" sz="5400" dirty="0">
                <a:solidFill>
                  <a:srgbClr val="FFC000"/>
                </a:solidFill>
              </a:rPr>
              <a:t> </a:t>
            </a:r>
            <a:r>
              <a:rPr lang="en-US" sz="5400" b="1" i="1" dirty="0">
                <a:solidFill>
                  <a:schemeClr val="bg1"/>
                </a:solidFill>
              </a:rPr>
              <a:t>near to </a:t>
            </a:r>
          </a:p>
          <a:p>
            <a:pPr algn="ctr"/>
            <a:r>
              <a:rPr lang="en-US" sz="5400" dirty="0">
                <a:solidFill>
                  <a:srgbClr val="FFC000"/>
                </a:solidFill>
              </a:rPr>
              <a:t>His</a:t>
            </a:r>
            <a:r>
              <a:rPr lang="en-US" sz="5400" b="1" i="1" dirty="0">
                <a:solidFill>
                  <a:schemeClr val="bg1"/>
                </a:solidFill>
              </a:rPr>
              <a:t> </a:t>
            </a:r>
            <a:r>
              <a:rPr lang="en-US" sz="5400" b="1" i="1" dirty="0">
                <a:solidFill>
                  <a:srgbClr val="FF0000"/>
                </a:solidFill>
              </a:rPr>
              <a:t>Covenants of Promise </a:t>
            </a:r>
          </a:p>
        </p:txBody>
      </p:sp>
      <p:pic>
        <p:nvPicPr>
          <p:cNvPr id="12" name="Picture 11">
            <a:extLst>
              <a:ext uri="{FF2B5EF4-FFF2-40B4-BE49-F238E27FC236}">
                <a16:creationId xmlns:a16="http://schemas.microsoft.com/office/drawing/2014/main" id="{C9D391BA-035D-456C-AC43-D2AB3378C9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2933"/>
          <a:stretch/>
        </p:blipFill>
        <p:spPr>
          <a:xfrm>
            <a:off x="8198642" y="952607"/>
            <a:ext cx="3676128" cy="1506192"/>
          </a:xfrm>
          <a:prstGeom prst="rect">
            <a:avLst/>
          </a:prstGeom>
        </p:spPr>
      </p:pic>
      <p:pic>
        <p:nvPicPr>
          <p:cNvPr id="13" name="Picture 2" descr="Image result for unleavened bread and wine cup of communion">
            <a:extLst>
              <a:ext uri="{FF2B5EF4-FFF2-40B4-BE49-F238E27FC236}">
                <a16:creationId xmlns:a16="http://schemas.microsoft.com/office/drawing/2014/main" id="{119FB581-5EEE-4C87-A90F-87A430F301A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774"/>
          <a:stretch/>
        </p:blipFill>
        <p:spPr bwMode="auto">
          <a:xfrm>
            <a:off x="8194968" y="2422825"/>
            <a:ext cx="3676128"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stick man">
            <a:extLst>
              <a:ext uri="{FF2B5EF4-FFF2-40B4-BE49-F238E27FC236}">
                <a16:creationId xmlns:a16="http://schemas.microsoft.com/office/drawing/2014/main" id="{0285B041-48B4-41DB-8649-81715B23E1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1514" y="2416562"/>
            <a:ext cx="1277403" cy="1528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738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181600" y="228599"/>
            <a:ext cx="6781800" cy="3990434"/>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184157" y="228599"/>
            <a:ext cx="3853287" cy="4247317"/>
          </a:xfrm>
          <a:prstGeom prst="rect">
            <a:avLst/>
          </a:prstGeom>
          <a:noFill/>
        </p:spPr>
        <p:txBody>
          <a:bodyPr wrap="square" rtlCol="0">
            <a:spAutoFit/>
          </a:bodyPr>
          <a:lstStyle/>
          <a:p>
            <a:pPr algn="ctr"/>
            <a:r>
              <a:rPr lang="en-US" sz="5400" dirty="0">
                <a:solidFill>
                  <a:srgbClr val="FFC000"/>
                </a:solidFill>
              </a:rPr>
              <a:t>And through the </a:t>
            </a:r>
            <a:r>
              <a:rPr lang="en-US" sz="5400" b="1" i="1" dirty="0">
                <a:solidFill>
                  <a:srgbClr val="C00000"/>
                </a:solidFill>
              </a:rPr>
              <a:t>blood of Christ </a:t>
            </a:r>
            <a:r>
              <a:rPr lang="en-US" sz="5400" dirty="0">
                <a:solidFill>
                  <a:srgbClr val="FFC000"/>
                </a:solidFill>
              </a:rPr>
              <a:t>the redeemed are brought</a:t>
            </a: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4055256" y="958821"/>
            <a:ext cx="3676129" cy="2991655"/>
          </a:xfrm>
          <a:prstGeom prst="rect">
            <a:avLst/>
          </a:prstGeom>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4627" y="944966"/>
            <a:ext cx="3699639" cy="2564476"/>
          </a:xfrm>
          <a:prstGeom prst="rect">
            <a:avLst/>
          </a:prstGeom>
        </p:spPr>
      </p:pic>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7731386" y="2427929"/>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A2DE3FC-F7D5-4B58-A133-55633652E13D}"/>
              </a:ext>
            </a:extLst>
          </p:cNvPr>
          <p:cNvSpPr txBox="1"/>
          <p:nvPr/>
        </p:nvSpPr>
        <p:spPr>
          <a:xfrm>
            <a:off x="304800" y="4446259"/>
            <a:ext cx="11538451" cy="923330"/>
          </a:xfrm>
          <a:prstGeom prst="rect">
            <a:avLst/>
          </a:prstGeom>
          <a:noFill/>
        </p:spPr>
        <p:txBody>
          <a:bodyPr wrap="square" rtlCol="0">
            <a:spAutoFit/>
          </a:bodyPr>
          <a:lstStyle/>
          <a:p>
            <a:pPr algn="r"/>
            <a:r>
              <a:rPr lang="en-US" sz="5400" dirty="0">
                <a:solidFill>
                  <a:srgbClr val="FFC000"/>
                </a:solidFill>
              </a:rPr>
              <a:t> </a:t>
            </a:r>
            <a:r>
              <a:rPr lang="en-US" sz="5400" b="1" i="1" dirty="0">
                <a:solidFill>
                  <a:schemeClr val="bg1"/>
                </a:solidFill>
              </a:rPr>
              <a:t>near to </a:t>
            </a:r>
            <a:r>
              <a:rPr lang="en-US" sz="5400" b="1" i="1" dirty="0">
                <a:solidFill>
                  <a:schemeClr val="accent4">
                    <a:lumMod val="60000"/>
                    <a:lumOff val="40000"/>
                  </a:schemeClr>
                </a:solidFill>
              </a:rPr>
              <a:t>Christ</a:t>
            </a:r>
            <a:r>
              <a:rPr lang="en-US" sz="5400" dirty="0">
                <a:solidFill>
                  <a:srgbClr val="FFC000"/>
                </a:solidFill>
              </a:rPr>
              <a:t>, . . . </a:t>
            </a:r>
            <a:r>
              <a:rPr lang="en-US" sz="5400" i="1" dirty="0">
                <a:solidFill>
                  <a:srgbClr val="FFC000"/>
                </a:solidFill>
              </a:rPr>
              <a:t>AND</a:t>
            </a:r>
            <a:r>
              <a:rPr lang="en-US" sz="5400" dirty="0">
                <a:solidFill>
                  <a:srgbClr val="FFC000"/>
                </a:solidFill>
              </a:rPr>
              <a:t> </a:t>
            </a:r>
            <a:r>
              <a:rPr lang="en-US" sz="5400" b="1" i="1" dirty="0">
                <a:solidFill>
                  <a:schemeClr val="bg1"/>
                </a:solidFill>
              </a:rPr>
              <a:t>near to</a:t>
            </a:r>
            <a:r>
              <a:rPr lang="en-US" sz="5400" dirty="0">
                <a:solidFill>
                  <a:srgbClr val="FFC000"/>
                </a:solidFill>
              </a:rPr>
              <a:t> His </a:t>
            </a:r>
            <a:r>
              <a:rPr lang="en-US" sz="5400" b="1" i="1" dirty="0">
                <a:solidFill>
                  <a:srgbClr val="00B0F0"/>
                </a:solidFill>
              </a:rPr>
              <a:t> </a:t>
            </a:r>
          </a:p>
        </p:txBody>
      </p:sp>
      <p:pic>
        <p:nvPicPr>
          <p:cNvPr id="9" name="Picture 2" descr="Image result for stick man">
            <a:extLst>
              <a:ext uri="{FF2B5EF4-FFF2-40B4-BE49-F238E27FC236}">
                <a16:creationId xmlns:a16="http://schemas.microsoft.com/office/drawing/2014/main" id="{22AD57C1-0DAD-46D9-BEEB-28D688145E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9305" y="2559100"/>
            <a:ext cx="1277403" cy="152876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CCE6B92-7190-4563-A823-F3B14881386B}"/>
              </a:ext>
            </a:extLst>
          </p:cNvPr>
          <p:cNvSpPr txBox="1"/>
          <p:nvPr/>
        </p:nvSpPr>
        <p:spPr>
          <a:xfrm>
            <a:off x="914400" y="5393809"/>
            <a:ext cx="11049000" cy="923330"/>
          </a:xfrm>
          <a:prstGeom prst="rect">
            <a:avLst/>
          </a:prstGeom>
          <a:noFill/>
        </p:spPr>
        <p:txBody>
          <a:bodyPr wrap="square" rtlCol="0">
            <a:spAutoFit/>
          </a:bodyPr>
          <a:lstStyle/>
          <a:p>
            <a:pPr algn="r"/>
            <a:r>
              <a:rPr lang="en-US" sz="5400" dirty="0">
                <a:solidFill>
                  <a:srgbClr val="FFC000"/>
                </a:solidFill>
              </a:rPr>
              <a:t> </a:t>
            </a:r>
            <a:r>
              <a:rPr lang="en-US" sz="5400" b="1" i="1" u="sng" dirty="0">
                <a:solidFill>
                  <a:srgbClr val="00B0F0"/>
                </a:solidFill>
              </a:rPr>
              <a:t>Commonwealth / Citizenship of Israel </a:t>
            </a:r>
          </a:p>
        </p:txBody>
      </p:sp>
    </p:spTree>
    <p:extLst>
      <p:ext uri="{BB962C8B-B14F-4D97-AF65-F5344CB8AC3E}">
        <p14:creationId xmlns:p14="http://schemas.microsoft.com/office/powerpoint/2010/main" val="3550784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228600" y="228600"/>
            <a:ext cx="11363064"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334" y="990600"/>
            <a:ext cx="5018653" cy="2658149"/>
          </a:xfrm>
          <a:prstGeom prst="rect">
            <a:avLst/>
          </a:prstGeom>
        </p:spPr>
      </p:pic>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2209800" y="7772400"/>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D52773A-673D-4957-8D9A-DF2EFC7F7B85}"/>
              </a:ext>
            </a:extLst>
          </p:cNvPr>
          <p:cNvSpPr txBox="1"/>
          <p:nvPr/>
        </p:nvSpPr>
        <p:spPr>
          <a:xfrm>
            <a:off x="2284339" y="248939"/>
            <a:ext cx="6228756" cy="830997"/>
          </a:xfrm>
          <a:prstGeom prst="rect">
            <a:avLst/>
          </a:prstGeom>
          <a:noFill/>
        </p:spPr>
        <p:txBody>
          <a:bodyPr wrap="none" rtlCol="0">
            <a:spAutoFit/>
          </a:bodyPr>
          <a:lstStyle/>
          <a:p>
            <a:r>
              <a:rPr lang="en-US" sz="4800" b="1" u="sng" dirty="0">
                <a:solidFill>
                  <a:srgbClr val="C00000"/>
                </a:solidFill>
              </a:rPr>
              <a:t>The BLOOD of MESSIAH</a:t>
            </a:r>
          </a:p>
        </p:txBody>
      </p:sp>
      <p:sp>
        <p:nvSpPr>
          <p:cNvPr id="7" name="TextBox 6">
            <a:extLst>
              <a:ext uri="{FF2B5EF4-FFF2-40B4-BE49-F238E27FC236}">
                <a16:creationId xmlns:a16="http://schemas.microsoft.com/office/drawing/2014/main" id="{936AA837-4568-4B98-AE79-EEDE43A029DD}"/>
              </a:ext>
            </a:extLst>
          </p:cNvPr>
          <p:cNvSpPr txBox="1"/>
          <p:nvPr/>
        </p:nvSpPr>
        <p:spPr>
          <a:xfrm>
            <a:off x="600336" y="3648749"/>
            <a:ext cx="5018652" cy="2862322"/>
          </a:xfrm>
          <a:prstGeom prst="rect">
            <a:avLst/>
          </a:prstGeom>
          <a:solidFill>
            <a:schemeClr val="accent6">
              <a:lumMod val="20000"/>
              <a:lumOff val="80000"/>
            </a:schemeClr>
          </a:solidFill>
        </p:spPr>
        <p:txBody>
          <a:bodyPr wrap="square" rtlCol="0">
            <a:spAutoFit/>
          </a:bodyPr>
          <a:lstStyle/>
          <a:p>
            <a:pPr algn="ctr"/>
            <a:r>
              <a:rPr lang="en-US" sz="3600" b="1" dirty="0">
                <a:solidFill>
                  <a:srgbClr val="002060"/>
                </a:solidFill>
              </a:rPr>
              <a:t>The Righteous Rule of Law, Christ in the hearts, the indwelling Living Torah, the teachings, </a:t>
            </a:r>
          </a:p>
          <a:p>
            <a:pPr algn="ctr"/>
            <a:r>
              <a:rPr lang="en-US" sz="3600" b="1" dirty="0">
                <a:solidFill>
                  <a:srgbClr val="002060"/>
                </a:solidFill>
              </a:rPr>
              <a:t> anointing of </a:t>
            </a:r>
            <a:r>
              <a:rPr lang="en-US" sz="3600" b="1" i="1" u="sng" dirty="0">
                <a:solidFill>
                  <a:srgbClr val="002060"/>
                </a:solidFill>
              </a:rPr>
              <a:t>JUDAH</a:t>
            </a:r>
            <a:r>
              <a:rPr lang="en-US" sz="3600" b="1" dirty="0">
                <a:solidFill>
                  <a:srgbClr val="002060"/>
                </a:solidFill>
              </a:rPr>
              <a:t>.  </a:t>
            </a:r>
          </a:p>
        </p:txBody>
      </p:sp>
      <p:sp>
        <p:nvSpPr>
          <p:cNvPr id="9" name="TextBox 8">
            <a:extLst>
              <a:ext uri="{FF2B5EF4-FFF2-40B4-BE49-F238E27FC236}">
                <a16:creationId xmlns:a16="http://schemas.microsoft.com/office/drawing/2014/main" id="{778DD21F-6C44-42F8-90B0-DCEA979DDEEC}"/>
              </a:ext>
            </a:extLst>
          </p:cNvPr>
          <p:cNvSpPr txBox="1"/>
          <p:nvPr/>
        </p:nvSpPr>
        <p:spPr>
          <a:xfrm>
            <a:off x="6096000" y="3648749"/>
            <a:ext cx="5181601" cy="2862322"/>
          </a:xfrm>
          <a:prstGeom prst="rect">
            <a:avLst/>
          </a:prstGeom>
          <a:solidFill>
            <a:schemeClr val="accent6">
              <a:lumMod val="20000"/>
              <a:lumOff val="80000"/>
            </a:schemeClr>
          </a:solidFill>
        </p:spPr>
        <p:txBody>
          <a:bodyPr wrap="square" rtlCol="0">
            <a:spAutoFit/>
          </a:bodyPr>
          <a:lstStyle/>
          <a:p>
            <a:pPr algn="ctr"/>
            <a:r>
              <a:rPr lang="en-US" sz="3600" b="1" dirty="0">
                <a:solidFill>
                  <a:srgbClr val="C00000"/>
                </a:solidFill>
              </a:rPr>
              <a:t> The shepherd ministry of redemption and salvation by Grace through Faith, the indwelling Christ, the anointing of </a:t>
            </a:r>
            <a:r>
              <a:rPr lang="en-US" sz="3600" b="1" i="1" u="sng" dirty="0">
                <a:solidFill>
                  <a:srgbClr val="C00000"/>
                </a:solidFill>
              </a:rPr>
              <a:t>JOSEPH</a:t>
            </a:r>
            <a:r>
              <a:rPr lang="en-US" sz="3600" b="1" dirty="0">
                <a:solidFill>
                  <a:srgbClr val="C00000"/>
                </a:solidFill>
              </a:rPr>
              <a:t>. </a:t>
            </a:r>
          </a:p>
        </p:txBody>
      </p:sp>
      <p:pic>
        <p:nvPicPr>
          <p:cNvPr id="13" name="Picture 12">
            <a:extLst>
              <a:ext uri="{FF2B5EF4-FFF2-40B4-BE49-F238E27FC236}">
                <a16:creationId xmlns:a16="http://schemas.microsoft.com/office/drawing/2014/main" id="{39CBFBCA-DB70-4D1B-BC7A-B6192AC4B8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0721" y="1100275"/>
            <a:ext cx="5286881" cy="2524467"/>
          </a:xfrm>
          <a:prstGeom prst="rect">
            <a:avLst/>
          </a:prstGeom>
        </p:spPr>
      </p:pic>
    </p:spTree>
    <p:extLst>
      <p:ext uri="{BB962C8B-B14F-4D97-AF65-F5344CB8AC3E}">
        <p14:creationId xmlns:p14="http://schemas.microsoft.com/office/powerpoint/2010/main" val="24203934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228600" y="228600"/>
            <a:ext cx="11363064"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337" y="1091939"/>
            <a:ext cx="5018652" cy="2438481"/>
          </a:xfrm>
          <a:prstGeom prst="rect">
            <a:avLst/>
          </a:prstGeom>
        </p:spPr>
      </p:pic>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2209800" y="7772400"/>
            <a:ext cx="8792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D52773A-673D-4957-8D9A-DF2EFC7F7B85}"/>
              </a:ext>
            </a:extLst>
          </p:cNvPr>
          <p:cNvSpPr txBox="1"/>
          <p:nvPr/>
        </p:nvSpPr>
        <p:spPr>
          <a:xfrm>
            <a:off x="2376025" y="260942"/>
            <a:ext cx="6228756" cy="830997"/>
          </a:xfrm>
          <a:prstGeom prst="rect">
            <a:avLst/>
          </a:prstGeom>
          <a:noFill/>
        </p:spPr>
        <p:txBody>
          <a:bodyPr wrap="none" rtlCol="0">
            <a:spAutoFit/>
          </a:bodyPr>
          <a:lstStyle/>
          <a:p>
            <a:r>
              <a:rPr lang="en-US" sz="4800" b="1" u="sng" dirty="0">
                <a:solidFill>
                  <a:srgbClr val="C00000"/>
                </a:solidFill>
              </a:rPr>
              <a:t>The BLOOD of MESSIAH</a:t>
            </a:r>
          </a:p>
        </p:txBody>
      </p:sp>
      <p:sp>
        <p:nvSpPr>
          <p:cNvPr id="7" name="TextBox 6">
            <a:extLst>
              <a:ext uri="{FF2B5EF4-FFF2-40B4-BE49-F238E27FC236}">
                <a16:creationId xmlns:a16="http://schemas.microsoft.com/office/drawing/2014/main" id="{936AA837-4568-4B98-AE79-EEDE43A029DD}"/>
              </a:ext>
            </a:extLst>
          </p:cNvPr>
          <p:cNvSpPr txBox="1"/>
          <p:nvPr/>
        </p:nvSpPr>
        <p:spPr>
          <a:xfrm>
            <a:off x="600336" y="3553674"/>
            <a:ext cx="5018652" cy="2862322"/>
          </a:xfrm>
          <a:prstGeom prst="rect">
            <a:avLst/>
          </a:prstGeom>
          <a:solidFill>
            <a:schemeClr val="accent6">
              <a:lumMod val="20000"/>
              <a:lumOff val="80000"/>
            </a:schemeClr>
          </a:solidFill>
        </p:spPr>
        <p:txBody>
          <a:bodyPr wrap="square" rtlCol="0">
            <a:spAutoFit/>
          </a:bodyPr>
          <a:lstStyle/>
          <a:p>
            <a:pPr algn="ctr"/>
            <a:r>
              <a:rPr lang="en-US" sz="3600" b="1" dirty="0">
                <a:solidFill>
                  <a:srgbClr val="002060"/>
                </a:solidFill>
              </a:rPr>
              <a:t>National sovereignty, a scepter and a throne, </a:t>
            </a:r>
            <a:r>
              <a:rPr lang="en-US" sz="3600" b="1" u="sng" dirty="0">
                <a:solidFill>
                  <a:srgbClr val="002060"/>
                </a:solidFill>
              </a:rPr>
              <a:t>CITIZENSHIP in the   COMMONWEALTH </a:t>
            </a:r>
          </a:p>
          <a:p>
            <a:pPr algn="ctr"/>
            <a:r>
              <a:rPr lang="en-US" sz="3600" b="1" u="sng" dirty="0">
                <a:solidFill>
                  <a:srgbClr val="002060"/>
                </a:solidFill>
              </a:rPr>
              <a:t>of ISRAEL </a:t>
            </a:r>
          </a:p>
        </p:txBody>
      </p:sp>
      <p:sp>
        <p:nvSpPr>
          <p:cNvPr id="9" name="TextBox 8">
            <a:extLst>
              <a:ext uri="{FF2B5EF4-FFF2-40B4-BE49-F238E27FC236}">
                <a16:creationId xmlns:a16="http://schemas.microsoft.com/office/drawing/2014/main" id="{778DD21F-6C44-42F8-90B0-DCEA979DDEEC}"/>
              </a:ext>
            </a:extLst>
          </p:cNvPr>
          <p:cNvSpPr txBox="1"/>
          <p:nvPr/>
        </p:nvSpPr>
        <p:spPr>
          <a:xfrm>
            <a:off x="6258950" y="3527453"/>
            <a:ext cx="5018652" cy="2862322"/>
          </a:xfrm>
          <a:prstGeom prst="rect">
            <a:avLst/>
          </a:prstGeom>
          <a:solidFill>
            <a:schemeClr val="accent6">
              <a:lumMod val="20000"/>
              <a:lumOff val="80000"/>
            </a:schemeClr>
          </a:solidFill>
        </p:spPr>
        <p:txBody>
          <a:bodyPr wrap="square" rtlCol="0">
            <a:spAutoFit/>
          </a:bodyPr>
          <a:lstStyle/>
          <a:p>
            <a:pPr algn="ctr"/>
            <a:r>
              <a:rPr lang="en-US" sz="3600" b="1" dirty="0">
                <a:solidFill>
                  <a:srgbClr val="C00000"/>
                </a:solidFill>
              </a:rPr>
              <a:t>Redemption, salvation, a priesthood of believers</a:t>
            </a:r>
          </a:p>
          <a:p>
            <a:pPr algn="ctr"/>
            <a:r>
              <a:rPr lang="en-US" sz="3600" b="1" u="sng" dirty="0">
                <a:solidFill>
                  <a:srgbClr val="C00000"/>
                </a:solidFill>
              </a:rPr>
              <a:t>MEMBERSHIP in the </a:t>
            </a:r>
          </a:p>
          <a:p>
            <a:pPr algn="ctr"/>
            <a:r>
              <a:rPr lang="en-US" sz="3600" b="1" u="sng" dirty="0">
                <a:solidFill>
                  <a:srgbClr val="C00000"/>
                </a:solidFill>
              </a:rPr>
              <a:t>CONGREGATION</a:t>
            </a:r>
          </a:p>
          <a:p>
            <a:pPr algn="ctr"/>
            <a:r>
              <a:rPr lang="en-US" sz="3600" b="1" u="sng" dirty="0">
                <a:solidFill>
                  <a:srgbClr val="C00000"/>
                </a:solidFill>
              </a:rPr>
              <a:t>of ISRAEL </a:t>
            </a:r>
          </a:p>
        </p:txBody>
      </p:sp>
      <p:pic>
        <p:nvPicPr>
          <p:cNvPr id="11" name="Picture 10">
            <a:extLst>
              <a:ext uri="{FF2B5EF4-FFF2-40B4-BE49-F238E27FC236}">
                <a16:creationId xmlns:a16="http://schemas.microsoft.com/office/drawing/2014/main" id="{EE519347-E165-4992-BC74-36C4D4D04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8949" y="1091939"/>
            <a:ext cx="5018653" cy="2438481"/>
          </a:xfrm>
          <a:prstGeom prst="rect">
            <a:avLst/>
          </a:prstGeom>
        </p:spPr>
      </p:pic>
    </p:spTree>
    <p:extLst>
      <p:ext uri="{BB962C8B-B14F-4D97-AF65-F5344CB8AC3E}">
        <p14:creationId xmlns:p14="http://schemas.microsoft.com/office/powerpoint/2010/main" val="319312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89426" y="182534"/>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FC6674F-D943-441B-B42A-DD44138F89FC}"/>
              </a:ext>
            </a:extLst>
          </p:cNvPr>
          <p:cNvSpPr txBox="1"/>
          <p:nvPr/>
        </p:nvSpPr>
        <p:spPr>
          <a:xfrm>
            <a:off x="271288" y="151280"/>
            <a:ext cx="6510511" cy="6524863"/>
          </a:xfrm>
          <a:prstGeom prst="rect">
            <a:avLst/>
          </a:prstGeom>
          <a:solidFill>
            <a:schemeClr val="tx1"/>
          </a:solidFill>
        </p:spPr>
        <p:txBody>
          <a:bodyPr wrap="square" rtlCol="0">
            <a:spAutoFit/>
          </a:bodyPr>
          <a:lstStyle/>
          <a:p>
            <a:pPr lvl="0"/>
            <a:r>
              <a:rPr lang="en-US" altLang="en-US" sz="3800" dirty="0">
                <a:solidFill>
                  <a:srgbClr val="FFC000"/>
                </a:solidFill>
              </a:rPr>
              <a:t>Brought near </a:t>
            </a:r>
          </a:p>
          <a:p>
            <a:pPr lvl="0" algn="ctr"/>
            <a:r>
              <a:rPr lang="en-US" altLang="en-US" sz="3800" dirty="0">
                <a:solidFill>
                  <a:srgbClr val="FFC000"/>
                </a:solidFill>
              </a:rPr>
              <a:t>to</a:t>
            </a:r>
            <a:r>
              <a:rPr lang="en-US" altLang="en-US" sz="3800" dirty="0">
                <a:solidFill>
                  <a:srgbClr val="FFFF00"/>
                </a:solidFill>
              </a:rPr>
              <a:t> </a:t>
            </a:r>
            <a:r>
              <a:rPr lang="en-US" altLang="en-US" sz="3800" b="1" dirty="0">
                <a:solidFill>
                  <a:schemeClr val="accent4">
                    <a:lumMod val="60000"/>
                    <a:lumOff val="40000"/>
                  </a:schemeClr>
                </a:solidFill>
              </a:rPr>
              <a:t>Christ</a:t>
            </a:r>
            <a:r>
              <a:rPr lang="en-US" altLang="en-US" sz="3800" dirty="0">
                <a:solidFill>
                  <a:srgbClr val="FFC000"/>
                </a:solidFill>
              </a:rPr>
              <a:t>? </a:t>
            </a:r>
            <a:r>
              <a:rPr lang="en-US" altLang="en-US" sz="3800" b="1" dirty="0">
                <a:solidFill>
                  <a:srgbClr val="00B050"/>
                </a:solidFill>
              </a:rPr>
              <a:t>OK.</a:t>
            </a:r>
          </a:p>
          <a:p>
            <a:pPr lvl="0" algn="ctr"/>
            <a:endParaRPr lang="en-US" altLang="en-US" sz="3800" b="1" dirty="0">
              <a:solidFill>
                <a:srgbClr val="00B050"/>
              </a:solidFill>
            </a:endParaRPr>
          </a:p>
          <a:p>
            <a:pPr lvl="0"/>
            <a:r>
              <a:rPr lang="en-US" altLang="en-US" sz="3800" dirty="0">
                <a:solidFill>
                  <a:srgbClr val="FFC000"/>
                </a:solidFill>
              </a:rPr>
              <a:t>Near the</a:t>
            </a:r>
            <a:r>
              <a:rPr lang="en-US" altLang="en-US" sz="3800" b="1" i="1" dirty="0">
                <a:solidFill>
                  <a:srgbClr val="FFFF00"/>
                </a:solidFill>
              </a:rPr>
              <a:t> </a:t>
            </a:r>
            <a:r>
              <a:rPr lang="en-US" altLang="en-US" sz="3800" b="1" dirty="0">
                <a:solidFill>
                  <a:srgbClr val="C00000"/>
                </a:solidFill>
              </a:rPr>
              <a:t>Covenants </a:t>
            </a:r>
          </a:p>
          <a:p>
            <a:pPr lvl="0"/>
            <a:r>
              <a:rPr lang="en-US" altLang="en-US" sz="3800" b="1" dirty="0">
                <a:solidFill>
                  <a:srgbClr val="C00000"/>
                </a:solidFill>
              </a:rPr>
              <a:t>        of Promise</a:t>
            </a:r>
            <a:r>
              <a:rPr lang="en-US" altLang="en-US" sz="3800" dirty="0">
                <a:solidFill>
                  <a:srgbClr val="FFC000"/>
                </a:solidFill>
              </a:rPr>
              <a:t>?</a:t>
            </a:r>
            <a:r>
              <a:rPr lang="en-US" altLang="en-US" sz="3800" b="1" i="1" dirty="0">
                <a:solidFill>
                  <a:srgbClr val="FFC000"/>
                </a:solidFill>
              </a:rPr>
              <a:t> </a:t>
            </a:r>
            <a:r>
              <a:rPr lang="en-US" altLang="en-US" sz="3800" b="1" dirty="0">
                <a:solidFill>
                  <a:srgbClr val="00B050"/>
                </a:solidFill>
              </a:rPr>
              <a:t>OK.</a:t>
            </a:r>
          </a:p>
          <a:p>
            <a:pPr lvl="0"/>
            <a:endParaRPr lang="en-US" altLang="en-US" sz="3800" b="1" i="1" dirty="0">
              <a:solidFill>
                <a:srgbClr val="FFC000"/>
              </a:solidFill>
            </a:endParaRPr>
          </a:p>
          <a:p>
            <a:pPr lvl="0" algn="ctr"/>
            <a:r>
              <a:rPr lang="en-US" altLang="en-US" sz="3800" dirty="0">
                <a:solidFill>
                  <a:srgbClr val="FFC000"/>
                </a:solidFill>
              </a:rPr>
              <a:t>But being brought near the </a:t>
            </a:r>
            <a:r>
              <a:rPr lang="en-US" altLang="en-US" sz="3800" b="1" dirty="0">
                <a:solidFill>
                  <a:srgbClr val="00B0F0"/>
                </a:solidFill>
              </a:rPr>
              <a:t>COMMONWEALTH /</a:t>
            </a:r>
          </a:p>
          <a:p>
            <a:pPr lvl="0" algn="ctr"/>
            <a:r>
              <a:rPr lang="en-US" altLang="en-US" sz="3800" b="1" dirty="0">
                <a:solidFill>
                  <a:srgbClr val="00B0F0"/>
                </a:solidFill>
              </a:rPr>
              <a:t>CITIZENSHIP</a:t>
            </a:r>
            <a:r>
              <a:rPr lang="en-US" altLang="en-US" sz="3800" b="1" i="1" dirty="0">
                <a:solidFill>
                  <a:srgbClr val="00B0F0"/>
                </a:solidFill>
              </a:rPr>
              <a:t> </a:t>
            </a:r>
            <a:r>
              <a:rPr lang="en-US" altLang="en-US" sz="3800" dirty="0">
                <a:solidFill>
                  <a:srgbClr val="00B0F0"/>
                </a:solidFill>
              </a:rPr>
              <a:t>of</a:t>
            </a:r>
            <a:r>
              <a:rPr lang="en-US" altLang="en-US" sz="3800" b="1" i="1" dirty="0">
                <a:solidFill>
                  <a:srgbClr val="00B0F0"/>
                </a:solidFill>
              </a:rPr>
              <a:t> </a:t>
            </a:r>
            <a:r>
              <a:rPr lang="en-US" altLang="en-US" sz="3800" b="1" dirty="0">
                <a:solidFill>
                  <a:srgbClr val="00B0F0"/>
                </a:solidFill>
              </a:rPr>
              <a:t>ISRAEL</a:t>
            </a:r>
            <a:r>
              <a:rPr lang="en-US" altLang="en-US" sz="3800" b="1" dirty="0">
                <a:solidFill>
                  <a:srgbClr val="FFC000"/>
                </a:solidFill>
              </a:rPr>
              <a:t>? ?</a:t>
            </a:r>
          </a:p>
          <a:p>
            <a:pPr lvl="0" algn="ctr"/>
            <a:r>
              <a:rPr lang="en-US" altLang="en-US" sz="3200" i="1" dirty="0">
                <a:solidFill>
                  <a:schemeClr val="bg1"/>
                </a:solidFill>
              </a:rPr>
              <a:t>(Christians under the princes of this world have some problems with that.)</a:t>
            </a:r>
          </a:p>
        </p:txBody>
      </p:sp>
      <p:cxnSp>
        <p:nvCxnSpPr>
          <p:cNvPr id="20" name="Straight Arrow Connector 19">
            <a:extLst>
              <a:ext uri="{FF2B5EF4-FFF2-40B4-BE49-F238E27FC236}">
                <a16:creationId xmlns:a16="http://schemas.microsoft.com/office/drawing/2014/main" id="{5F3518EF-D0AA-436F-A1A6-ABF3BED5E85C}"/>
              </a:ext>
            </a:extLst>
          </p:cNvPr>
          <p:cNvCxnSpPr>
            <a:cxnSpLocks/>
          </p:cNvCxnSpPr>
          <p:nvPr/>
        </p:nvCxnSpPr>
        <p:spPr>
          <a:xfrm>
            <a:off x="7010400" y="1317575"/>
            <a:ext cx="1219200"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 descr="C:\Users\Gavin-As\Documents\02 ETP barebones\jesus.jpg">
            <a:extLst>
              <a:ext uri="{FF2B5EF4-FFF2-40B4-BE49-F238E27FC236}">
                <a16:creationId xmlns:a16="http://schemas.microsoft.com/office/drawing/2014/main" id="{7F1505F2-CA81-4E06-98FB-3338684158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2226" y="304801"/>
            <a:ext cx="3167546" cy="2037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Image result for stick man">
            <a:extLst>
              <a:ext uri="{FF2B5EF4-FFF2-40B4-BE49-F238E27FC236}">
                <a16:creationId xmlns:a16="http://schemas.microsoft.com/office/drawing/2014/main" id="{CB8FFF6D-3B8D-464C-8E8B-228DC9AD20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097" y="1548301"/>
            <a:ext cx="152876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60307D5-8872-4610-B120-943C88EE2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400" y="2335097"/>
            <a:ext cx="3167547" cy="1995353"/>
          </a:xfrm>
          <a:prstGeom prst="rect">
            <a:avLst/>
          </a:prstGeom>
        </p:spPr>
      </p:pic>
      <p:pic>
        <p:nvPicPr>
          <p:cNvPr id="12" name="Picture 11">
            <a:extLst>
              <a:ext uri="{FF2B5EF4-FFF2-40B4-BE49-F238E27FC236}">
                <a16:creationId xmlns:a16="http://schemas.microsoft.com/office/drawing/2014/main" id="{70A77386-05D5-4225-BB02-C791B58860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5055">
            <a:off x="8592410" y="4330500"/>
            <a:ext cx="2967876" cy="1954794"/>
          </a:xfrm>
          <a:prstGeom prst="rect">
            <a:avLst/>
          </a:prstGeom>
        </p:spPr>
      </p:pic>
      <p:cxnSp>
        <p:nvCxnSpPr>
          <p:cNvPr id="13" name="Straight Connector 12">
            <a:extLst>
              <a:ext uri="{FF2B5EF4-FFF2-40B4-BE49-F238E27FC236}">
                <a16:creationId xmlns:a16="http://schemas.microsoft.com/office/drawing/2014/main" id="{B88B5AB2-7D78-4D52-ACFD-1C6BFA364B50}"/>
              </a:ext>
            </a:extLst>
          </p:cNvPr>
          <p:cNvCxnSpPr>
            <a:cxnSpLocks/>
          </p:cNvCxnSpPr>
          <p:nvPr/>
        </p:nvCxnSpPr>
        <p:spPr>
          <a:xfrm flipV="1">
            <a:off x="8563021" y="4800600"/>
            <a:ext cx="3167547" cy="1066801"/>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4D4234-B793-4947-A2A4-288E84F2964A}"/>
              </a:ext>
            </a:extLst>
          </p:cNvPr>
          <p:cNvCxnSpPr>
            <a:cxnSpLocks/>
          </p:cNvCxnSpPr>
          <p:nvPr/>
        </p:nvCxnSpPr>
        <p:spPr>
          <a:xfrm>
            <a:off x="8991600" y="4114800"/>
            <a:ext cx="2209800" cy="2368213"/>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Isosceles Triangle 14">
            <a:extLst>
              <a:ext uri="{FF2B5EF4-FFF2-40B4-BE49-F238E27FC236}">
                <a16:creationId xmlns:a16="http://schemas.microsoft.com/office/drawing/2014/main" id="{9CEA6838-4557-4D1B-9179-6846D0AAB687}"/>
              </a:ext>
            </a:extLst>
          </p:cNvPr>
          <p:cNvSpPr/>
          <p:nvPr/>
        </p:nvSpPr>
        <p:spPr>
          <a:xfrm rot="2624191">
            <a:off x="5672330" y="631053"/>
            <a:ext cx="152229" cy="93917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E3E45F88-BCE2-44BB-B82A-81B92415512F}"/>
              </a:ext>
            </a:extLst>
          </p:cNvPr>
          <p:cNvSpPr/>
          <p:nvPr/>
        </p:nvSpPr>
        <p:spPr>
          <a:xfrm rot="19345101" flipH="1">
            <a:off x="5293166" y="1063787"/>
            <a:ext cx="136286" cy="43716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46E00571-6744-4C89-8931-38E62E6A1944}"/>
              </a:ext>
            </a:extLst>
          </p:cNvPr>
          <p:cNvSpPr/>
          <p:nvPr/>
        </p:nvSpPr>
        <p:spPr>
          <a:xfrm rot="2624191">
            <a:off x="5672330" y="2607479"/>
            <a:ext cx="152229" cy="93917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B32162B9-0E0F-40B6-A25D-8D2E828064FD}"/>
              </a:ext>
            </a:extLst>
          </p:cNvPr>
          <p:cNvSpPr/>
          <p:nvPr/>
        </p:nvSpPr>
        <p:spPr>
          <a:xfrm rot="19345101" flipH="1">
            <a:off x="5293166" y="3040213"/>
            <a:ext cx="136286" cy="43716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79994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7589426" y="182534"/>
            <a:ext cx="44196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FC6674F-D943-441B-B42A-DD44138F89FC}"/>
              </a:ext>
            </a:extLst>
          </p:cNvPr>
          <p:cNvSpPr txBox="1"/>
          <p:nvPr/>
        </p:nvSpPr>
        <p:spPr>
          <a:xfrm>
            <a:off x="271288" y="151280"/>
            <a:ext cx="6510511" cy="6524863"/>
          </a:xfrm>
          <a:prstGeom prst="rect">
            <a:avLst/>
          </a:prstGeom>
          <a:noFill/>
        </p:spPr>
        <p:txBody>
          <a:bodyPr wrap="square" rtlCol="0">
            <a:spAutoFit/>
          </a:bodyPr>
          <a:lstStyle/>
          <a:p>
            <a:pPr lvl="0"/>
            <a:r>
              <a:rPr lang="en-US" altLang="en-US" sz="3800" dirty="0">
                <a:solidFill>
                  <a:srgbClr val="FFC000"/>
                </a:solidFill>
              </a:rPr>
              <a:t>Brought near </a:t>
            </a:r>
          </a:p>
          <a:p>
            <a:pPr lvl="0" algn="ctr"/>
            <a:r>
              <a:rPr lang="en-US" altLang="en-US" sz="3800" dirty="0">
                <a:solidFill>
                  <a:srgbClr val="FFC000"/>
                </a:solidFill>
              </a:rPr>
              <a:t>to</a:t>
            </a:r>
            <a:r>
              <a:rPr lang="en-US" altLang="en-US" sz="3800" dirty="0">
                <a:solidFill>
                  <a:srgbClr val="FFFF00"/>
                </a:solidFill>
              </a:rPr>
              <a:t> </a:t>
            </a:r>
            <a:r>
              <a:rPr lang="en-US" altLang="en-US" sz="3800" b="1" dirty="0">
                <a:solidFill>
                  <a:schemeClr val="accent4">
                    <a:lumMod val="60000"/>
                    <a:lumOff val="40000"/>
                  </a:schemeClr>
                </a:solidFill>
              </a:rPr>
              <a:t>Christ</a:t>
            </a:r>
            <a:r>
              <a:rPr lang="en-US" altLang="en-US" sz="3800" dirty="0">
                <a:solidFill>
                  <a:srgbClr val="FFC000"/>
                </a:solidFill>
              </a:rPr>
              <a:t>? </a:t>
            </a:r>
            <a:r>
              <a:rPr lang="en-US" altLang="en-US" sz="3800" b="1" dirty="0">
                <a:solidFill>
                  <a:srgbClr val="00B050"/>
                </a:solidFill>
              </a:rPr>
              <a:t>OK.</a:t>
            </a:r>
          </a:p>
          <a:p>
            <a:pPr lvl="0" algn="ctr"/>
            <a:endParaRPr lang="en-US" altLang="en-US" sz="3800" b="1" dirty="0">
              <a:solidFill>
                <a:srgbClr val="00B050"/>
              </a:solidFill>
            </a:endParaRPr>
          </a:p>
          <a:p>
            <a:pPr lvl="0"/>
            <a:r>
              <a:rPr lang="en-US" altLang="en-US" sz="3800" dirty="0">
                <a:solidFill>
                  <a:srgbClr val="FFC000"/>
                </a:solidFill>
              </a:rPr>
              <a:t>Near the</a:t>
            </a:r>
            <a:r>
              <a:rPr lang="en-US" altLang="en-US" sz="3800" b="1" i="1" dirty="0">
                <a:solidFill>
                  <a:srgbClr val="FFFF00"/>
                </a:solidFill>
              </a:rPr>
              <a:t> </a:t>
            </a:r>
            <a:r>
              <a:rPr lang="en-US" altLang="en-US" sz="3800" b="1" dirty="0">
                <a:solidFill>
                  <a:srgbClr val="C00000"/>
                </a:solidFill>
              </a:rPr>
              <a:t>Covenants </a:t>
            </a:r>
          </a:p>
          <a:p>
            <a:pPr lvl="0"/>
            <a:r>
              <a:rPr lang="en-US" altLang="en-US" sz="3800" b="1" dirty="0">
                <a:solidFill>
                  <a:srgbClr val="C00000"/>
                </a:solidFill>
              </a:rPr>
              <a:t>        of Promise</a:t>
            </a:r>
            <a:r>
              <a:rPr lang="en-US" altLang="en-US" sz="3800" dirty="0">
                <a:solidFill>
                  <a:srgbClr val="FFC000"/>
                </a:solidFill>
              </a:rPr>
              <a:t>?</a:t>
            </a:r>
            <a:r>
              <a:rPr lang="en-US" altLang="en-US" sz="3800" b="1" i="1" dirty="0">
                <a:solidFill>
                  <a:srgbClr val="FFC000"/>
                </a:solidFill>
              </a:rPr>
              <a:t> </a:t>
            </a:r>
            <a:r>
              <a:rPr lang="en-US" altLang="en-US" sz="3800" b="1" dirty="0">
                <a:solidFill>
                  <a:srgbClr val="00B050"/>
                </a:solidFill>
              </a:rPr>
              <a:t>OK.</a:t>
            </a:r>
          </a:p>
          <a:p>
            <a:pPr lvl="0"/>
            <a:endParaRPr lang="en-US" altLang="en-US" sz="3800" b="1" i="1" dirty="0">
              <a:solidFill>
                <a:srgbClr val="FFC000"/>
              </a:solidFill>
            </a:endParaRPr>
          </a:p>
          <a:p>
            <a:pPr lvl="0" algn="ctr"/>
            <a:r>
              <a:rPr lang="en-US" altLang="en-US" sz="3800" dirty="0">
                <a:solidFill>
                  <a:srgbClr val="FFC000"/>
                </a:solidFill>
              </a:rPr>
              <a:t>But being brought near the </a:t>
            </a:r>
            <a:r>
              <a:rPr lang="en-US" altLang="en-US" sz="3800" b="1" dirty="0">
                <a:solidFill>
                  <a:srgbClr val="00B0F0"/>
                </a:solidFill>
              </a:rPr>
              <a:t>COMMONWEALTH /</a:t>
            </a:r>
          </a:p>
          <a:p>
            <a:pPr lvl="0" algn="ctr"/>
            <a:r>
              <a:rPr lang="en-US" altLang="en-US" sz="3800" b="1" dirty="0">
                <a:solidFill>
                  <a:srgbClr val="00B0F0"/>
                </a:solidFill>
              </a:rPr>
              <a:t>CITIZENSHIP</a:t>
            </a:r>
            <a:r>
              <a:rPr lang="en-US" altLang="en-US" sz="3800" b="1" i="1" dirty="0">
                <a:solidFill>
                  <a:srgbClr val="00B0F0"/>
                </a:solidFill>
              </a:rPr>
              <a:t> </a:t>
            </a:r>
            <a:r>
              <a:rPr lang="en-US" altLang="en-US" sz="3800" dirty="0">
                <a:solidFill>
                  <a:srgbClr val="00B0F0"/>
                </a:solidFill>
              </a:rPr>
              <a:t>of</a:t>
            </a:r>
            <a:r>
              <a:rPr lang="en-US" altLang="en-US" sz="3800" b="1" i="1" dirty="0">
                <a:solidFill>
                  <a:srgbClr val="00B0F0"/>
                </a:solidFill>
              </a:rPr>
              <a:t> </a:t>
            </a:r>
            <a:r>
              <a:rPr lang="en-US" altLang="en-US" sz="3800" b="1" dirty="0">
                <a:solidFill>
                  <a:srgbClr val="00B0F0"/>
                </a:solidFill>
              </a:rPr>
              <a:t>ISRAEL</a:t>
            </a:r>
            <a:r>
              <a:rPr lang="en-US" altLang="en-US" sz="3800" b="1" dirty="0">
                <a:solidFill>
                  <a:srgbClr val="FFC000"/>
                </a:solidFill>
              </a:rPr>
              <a:t>? ?</a:t>
            </a:r>
          </a:p>
          <a:p>
            <a:pPr lvl="0" algn="ctr"/>
            <a:r>
              <a:rPr lang="en-US" altLang="en-US" sz="3200" i="1" dirty="0">
                <a:solidFill>
                  <a:schemeClr val="bg1"/>
                </a:solidFill>
              </a:rPr>
              <a:t>(Christians under the princes of this world have some problems with that.)</a:t>
            </a:r>
          </a:p>
        </p:txBody>
      </p:sp>
      <p:cxnSp>
        <p:nvCxnSpPr>
          <p:cNvPr id="20" name="Straight Arrow Connector 19">
            <a:extLst>
              <a:ext uri="{FF2B5EF4-FFF2-40B4-BE49-F238E27FC236}">
                <a16:creationId xmlns:a16="http://schemas.microsoft.com/office/drawing/2014/main" id="{5F3518EF-D0AA-436F-A1A6-ABF3BED5E85C}"/>
              </a:ext>
            </a:extLst>
          </p:cNvPr>
          <p:cNvCxnSpPr>
            <a:cxnSpLocks/>
          </p:cNvCxnSpPr>
          <p:nvPr/>
        </p:nvCxnSpPr>
        <p:spPr>
          <a:xfrm>
            <a:off x="7010400" y="1317575"/>
            <a:ext cx="1219200"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 descr="C:\Users\Gavin-As\Documents\02 ETP barebones\jesus.jpg">
            <a:extLst>
              <a:ext uri="{FF2B5EF4-FFF2-40B4-BE49-F238E27FC236}">
                <a16:creationId xmlns:a16="http://schemas.microsoft.com/office/drawing/2014/main" id="{7F1505F2-CA81-4E06-98FB-3338684158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2226" y="304801"/>
            <a:ext cx="3167546" cy="2037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Image result for stick man">
            <a:extLst>
              <a:ext uri="{FF2B5EF4-FFF2-40B4-BE49-F238E27FC236}">
                <a16:creationId xmlns:a16="http://schemas.microsoft.com/office/drawing/2014/main" id="{CB8FFF6D-3B8D-464C-8E8B-228DC9AD20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097" y="1548301"/>
            <a:ext cx="152876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60307D5-8872-4610-B120-943C88EE2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400" y="2335097"/>
            <a:ext cx="3167547" cy="1995353"/>
          </a:xfrm>
          <a:prstGeom prst="rect">
            <a:avLst/>
          </a:prstGeom>
        </p:spPr>
      </p:pic>
      <p:pic>
        <p:nvPicPr>
          <p:cNvPr id="12" name="Picture 11">
            <a:extLst>
              <a:ext uri="{FF2B5EF4-FFF2-40B4-BE49-F238E27FC236}">
                <a16:creationId xmlns:a16="http://schemas.microsoft.com/office/drawing/2014/main" id="{70A77386-05D5-4225-BB02-C791B58860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5055">
            <a:off x="8592410" y="4330500"/>
            <a:ext cx="2967876" cy="1954794"/>
          </a:xfrm>
          <a:prstGeom prst="rect">
            <a:avLst/>
          </a:prstGeom>
        </p:spPr>
      </p:pic>
      <p:cxnSp>
        <p:nvCxnSpPr>
          <p:cNvPr id="13" name="Straight Connector 12">
            <a:extLst>
              <a:ext uri="{FF2B5EF4-FFF2-40B4-BE49-F238E27FC236}">
                <a16:creationId xmlns:a16="http://schemas.microsoft.com/office/drawing/2014/main" id="{B88B5AB2-7D78-4D52-ACFD-1C6BFA364B50}"/>
              </a:ext>
            </a:extLst>
          </p:cNvPr>
          <p:cNvCxnSpPr>
            <a:cxnSpLocks/>
          </p:cNvCxnSpPr>
          <p:nvPr/>
        </p:nvCxnSpPr>
        <p:spPr>
          <a:xfrm flipV="1">
            <a:off x="8563021" y="4800600"/>
            <a:ext cx="3167547" cy="1066801"/>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4D4234-B793-4947-A2A4-288E84F2964A}"/>
              </a:ext>
            </a:extLst>
          </p:cNvPr>
          <p:cNvCxnSpPr>
            <a:cxnSpLocks/>
          </p:cNvCxnSpPr>
          <p:nvPr/>
        </p:nvCxnSpPr>
        <p:spPr>
          <a:xfrm>
            <a:off x="8991600" y="4114800"/>
            <a:ext cx="2209800" cy="2368213"/>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Isosceles Triangle 14">
            <a:extLst>
              <a:ext uri="{FF2B5EF4-FFF2-40B4-BE49-F238E27FC236}">
                <a16:creationId xmlns:a16="http://schemas.microsoft.com/office/drawing/2014/main" id="{9CEA6838-4557-4D1B-9179-6846D0AAB687}"/>
              </a:ext>
            </a:extLst>
          </p:cNvPr>
          <p:cNvSpPr/>
          <p:nvPr/>
        </p:nvSpPr>
        <p:spPr>
          <a:xfrm rot="2624191">
            <a:off x="5672330" y="631053"/>
            <a:ext cx="152229" cy="93917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E3E45F88-BCE2-44BB-B82A-81B92415512F}"/>
              </a:ext>
            </a:extLst>
          </p:cNvPr>
          <p:cNvSpPr/>
          <p:nvPr/>
        </p:nvSpPr>
        <p:spPr>
          <a:xfrm rot="19345101" flipH="1">
            <a:off x="5293166" y="1063787"/>
            <a:ext cx="136286" cy="43716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46E00571-6744-4C89-8931-38E62E6A1944}"/>
              </a:ext>
            </a:extLst>
          </p:cNvPr>
          <p:cNvSpPr/>
          <p:nvPr/>
        </p:nvSpPr>
        <p:spPr>
          <a:xfrm rot="2624191">
            <a:off x="5672330" y="2607479"/>
            <a:ext cx="152229" cy="93917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B32162B9-0E0F-40B6-A25D-8D2E828064FD}"/>
              </a:ext>
            </a:extLst>
          </p:cNvPr>
          <p:cNvSpPr/>
          <p:nvPr/>
        </p:nvSpPr>
        <p:spPr>
          <a:xfrm rot="19345101" flipH="1">
            <a:off x="5293166" y="3040213"/>
            <a:ext cx="136286" cy="43716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74176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050" name="Picture 2" descr="Image result for That's going a bit to far!">
            <a:extLst>
              <a:ext uri="{FF2B5EF4-FFF2-40B4-BE49-F238E27FC236}">
                <a16:creationId xmlns:a16="http://schemas.microsoft.com/office/drawing/2014/main" id="{BCC20618-D37B-4F73-B32E-AA426DD29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908C48F-4A98-48EB-8DC3-41809E1A6953}"/>
              </a:ext>
            </a:extLst>
          </p:cNvPr>
          <p:cNvSpPr txBox="1"/>
          <p:nvPr/>
        </p:nvSpPr>
        <p:spPr>
          <a:xfrm>
            <a:off x="1219200" y="12032"/>
            <a:ext cx="8927124" cy="707886"/>
          </a:xfrm>
          <a:prstGeom prst="rect">
            <a:avLst/>
          </a:prstGeom>
          <a:solidFill>
            <a:schemeClr val="accent1">
              <a:lumMod val="60000"/>
              <a:lumOff val="40000"/>
            </a:schemeClr>
          </a:solidFill>
        </p:spPr>
        <p:txBody>
          <a:bodyPr wrap="none" rtlCol="0">
            <a:spAutoFit/>
          </a:bodyPr>
          <a:lstStyle/>
          <a:p>
            <a:r>
              <a:rPr lang="en-US" sz="4000" b="1" i="1" dirty="0">
                <a:solidFill>
                  <a:schemeClr val="bg1"/>
                </a:solidFill>
              </a:rPr>
              <a:t>What? Saved Christians belong to Israel? </a:t>
            </a:r>
          </a:p>
        </p:txBody>
      </p:sp>
    </p:spTree>
    <p:extLst>
      <p:ext uri="{BB962C8B-B14F-4D97-AF65-F5344CB8AC3E}">
        <p14:creationId xmlns:p14="http://schemas.microsoft.com/office/powerpoint/2010/main" val="38109601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6E3953-7702-43A3-9BAD-00E73A05E54B}"/>
              </a:ext>
            </a:extLst>
          </p:cNvPr>
          <p:cNvPicPr>
            <a:picLocks noChangeAspect="1"/>
          </p:cNvPicPr>
          <p:nvPr/>
        </p:nvPicPr>
        <p:blipFill rotWithShape="1">
          <a:blip r:embed="rId2">
            <a:extLst>
              <a:ext uri="{28A0092B-C50C-407E-A947-70E740481C1C}">
                <a14:useLocalDpi xmlns:a14="http://schemas.microsoft.com/office/drawing/2010/main" val="0"/>
              </a:ext>
            </a:extLst>
          </a:blip>
          <a:srcRect b="14438"/>
          <a:stretch/>
        </p:blipFill>
        <p:spPr>
          <a:xfrm>
            <a:off x="1676400" y="0"/>
            <a:ext cx="10515600" cy="6858000"/>
          </a:xfrm>
          <a:prstGeom prst="rect">
            <a:avLst/>
          </a:prstGeom>
        </p:spPr>
      </p:pic>
      <p:sp>
        <p:nvSpPr>
          <p:cNvPr id="4" name="Rectangle: Rounded Corners 3">
            <a:extLst>
              <a:ext uri="{FF2B5EF4-FFF2-40B4-BE49-F238E27FC236}">
                <a16:creationId xmlns:a16="http://schemas.microsoft.com/office/drawing/2014/main" id="{2447E0EE-1C9F-48BA-A82E-FEC21626ED19}"/>
              </a:ext>
            </a:extLst>
          </p:cNvPr>
          <p:cNvSpPr/>
          <p:nvPr/>
        </p:nvSpPr>
        <p:spPr>
          <a:xfrm>
            <a:off x="76199" y="152400"/>
            <a:ext cx="7852559" cy="15240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What? </a:t>
            </a:r>
            <a:r>
              <a:rPr lang="en-US" sz="4400" dirty="0">
                <a:solidFill>
                  <a:schemeClr val="tx1"/>
                </a:solidFill>
              </a:rPr>
              <a:t>You think you belong to</a:t>
            </a:r>
          </a:p>
          <a:p>
            <a:pPr algn="ctr"/>
            <a:r>
              <a:rPr lang="en-US" sz="4400" dirty="0">
                <a:solidFill>
                  <a:schemeClr val="tx1"/>
                </a:solidFill>
              </a:rPr>
              <a:t>the </a:t>
            </a:r>
            <a:r>
              <a:rPr lang="en-US" sz="4400" b="1" i="1" u="sng" dirty="0">
                <a:solidFill>
                  <a:schemeClr val="tx1"/>
                </a:solidFill>
              </a:rPr>
              <a:t>Commonwealth </a:t>
            </a:r>
            <a:r>
              <a:rPr lang="en-US" sz="4400" i="1" u="sng" dirty="0">
                <a:solidFill>
                  <a:schemeClr val="tx1"/>
                </a:solidFill>
              </a:rPr>
              <a:t>of</a:t>
            </a:r>
            <a:r>
              <a:rPr lang="en-US" sz="4400" b="1" i="1" u="sng" dirty="0">
                <a:solidFill>
                  <a:schemeClr val="tx1"/>
                </a:solidFill>
              </a:rPr>
              <a:t>  Israel</a:t>
            </a:r>
            <a:r>
              <a:rPr lang="en-US" sz="4400" b="1" i="1" dirty="0">
                <a:solidFill>
                  <a:schemeClr val="tx1"/>
                </a:solidFill>
              </a:rPr>
              <a:t>!</a:t>
            </a:r>
          </a:p>
        </p:txBody>
      </p:sp>
      <p:sp>
        <p:nvSpPr>
          <p:cNvPr id="5" name="Isosceles Triangle 4">
            <a:extLst>
              <a:ext uri="{FF2B5EF4-FFF2-40B4-BE49-F238E27FC236}">
                <a16:creationId xmlns:a16="http://schemas.microsoft.com/office/drawing/2014/main" id="{BB373F17-F841-4601-93F2-5CABA770FBB0}"/>
              </a:ext>
            </a:extLst>
          </p:cNvPr>
          <p:cNvSpPr/>
          <p:nvPr/>
        </p:nvSpPr>
        <p:spPr>
          <a:xfrm rot="8691651" flipH="1">
            <a:off x="7786196" y="1041461"/>
            <a:ext cx="514168" cy="1269877"/>
          </a:xfrm>
          <a:prstGeom prst="triangle">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00675B0-7648-4CE1-96AD-9D98F36C5A3A}"/>
              </a:ext>
            </a:extLst>
          </p:cNvPr>
          <p:cNvSpPr txBox="1"/>
          <p:nvPr/>
        </p:nvSpPr>
        <p:spPr>
          <a:xfrm>
            <a:off x="228600" y="4419600"/>
            <a:ext cx="614271" cy="369332"/>
          </a:xfrm>
          <a:prstGeom prst="rect">
            <a:avLst/>
          </a:prstGeom>
          <a:noFill/>
        </p:spPr>
        <p:txBody>
          <a:bodyPr wrap="none" rtlCol="0">
            <a:spAutoFit/>
          </a:bodyPr>
          <a:lstStyle/>
          <a:p>
            <a:r>
              <a:rPr lang="en-US" dirty="0"/>
              <a:t>This </a:t>
            </a:r>
          </a:p>
        </p:txBody>
      </p:sp>
      <p:sp>
        <p:nvSpPr>
          <p:cNvPr id="6" name="TextBox 5">
            <a:extLst>
              <a:ext uri="{FF2B5EF4-FFF2-40B4-BE49-F238E27FC236}">
                <a16:creationId xmlns:a16="http://schemas.microsoft.com/office/drawing/2014/main" id="{E67B67AC-0D39-4D8D-9AFE-13C669280572}"/>
              </a:ext>
            </a:extLst>
          </p:cNvPr>
          <p:cNvSpPr txBox="1"/>
          <p:nvPr/>
        </p:nvSpPr>
        <p:spPr>
          <a:xfrm>
            <a:off x="186312" y="2005042"/>
            <a:ext cx="2980175" cy="4524315"/>
          </a:xfrm>
          <a:prstGeom prst="rect">
            <a:avLst/>
          </a:prstGeom>
          <a:noFill/>
        </p:spPr>
        <p:txBody>
          <a:bodyPr wrap="none" rtlCol="0">
            <a:spAutoFit/>
          </a:bodyPr>
          <a:lstStyle/>
          <a:p>
            <a:r>
              <a:rPr lang="en-US" sz="2400" dirty="0">
                <a:solidFill>
                  <a:srgbClr val="FFC000"/>
                </a:solidFill>
              </a:rPr>
              <a:t>This question of </a:t>
            </a:r>
          </a:p>
          <a:p>
            <a:r>
              <a:rPr lang="en-US" sz="2400" dirty="0">
                <a:solidFill>
                  <a:srgbClr val="FFC000"/>
                </a:solidFill>
              </a:rPr>
              <a:t>“who is Israel” is </a:t>
            </a:r>
          </a:p>
          <a:p>
            <a:r>
              <a:rPr lang="en-US" sz="2400" dirty="0">
                <a:solidFill>
                  <a:srgbClr val="FFC000"/>
                </a:solidFill>
              </a:rPr>
              <a:t>highly contested and </a:t>
            </a:r>
          </a:p>
          <a:p>
            <a:r>
              <a:rPr lang="en-US" sz="2400" dirty="0">
                <a:solidFill>
                  <a:srgbClr val="FFC000"/>
                </a:solidFill>
              </a:rPr>
              <a:t>heavily guarded by</a:t>
            </a:r>
          </a:p>
          <a:p>
            <a:r>
              <a:rPr lang="en-US" sz="2400" dirty="0">
                <a:solidFill>
                  <a:srgbClr val="FFC000"/>
                </a:solidFill>
              </a:rPr>
              <a:t>political and religious </a:t>
            </a:r>
          </a:p>
          <a:p>
            <a:r>
              <a:rPr lang="en-US" sz="2400" dirty="0">
                <a:solidFill>
                  <a:srgbClr val="FFC000"/>
                </a:solidFill>
              </a:rPr>
              <a:t>trolling spirits. These </a:t>
            </a:r>
          </a:p>
          <a:p>
            <a:r>
              <a:rPr lang="en-US" sz="2400" dirty="0">
                <a:solidFill>
                  <a:srgbClr val="FFC000"/>
                </a:solidFill>
              </a:rPr>
              <a:t>angelic rulers, the </a:t>
            </a:r>
          </a:p>
          <a:p>
            <a:r>
              <a:rPr lang="en-US" sz="2400" dirty="0">
                <a:solidFill>
                  <a:srgbClr val="FFC000"/>
                </a:solidFill>
              </a:rPr>
              <a:t>Principalities and </a:t>
            </a:r>
          </a:p>
          <a:p>
            <a:r>
              <a:rPr lang="en-US" sz="2400" dirty="0">
                <a:solidFill>
                  <a:srgbClr val="FFC000"/>
                </a:solidFill>
              </a:rPr>
              <a:t>Powers rule over and </a:t>
            </a:r>
          </a:p>
          <a:p>
            <a:r>
              <a:rPr lang="en-US" sz="2400" dirty="0">
                <a:solidFill>
                  <a:srgbClr val="FFC000"/>
                </a:solidFill>
              </a:rPr>
              <a:t>feed disinformation to</a:t>
            </a:r>
          </a:p>
          <a:p>
            <a:r>
              <a:rPr lang="en-US" sz="2400" dirty="0">
                <a:solidFill>
                  <a:srgbClr val="FFC000"/>
                </a:solidFill>
              </a:rPr>
              <a:t>BOTH houses of Israel.</a:t>
            </a:r>
          </a:p>
          <a:p>
            <a:r>
              <a:rPr lang="en-US" sz="2400" dirty="0">
                <a:solidFill>
                  <a:srgbClr val="FFC000"/>
                </a:solidFill>
              </a:rPr>
              <a:t>The must be evicted.</a:t>
            </a:r>
          </a:p>
        </p:txBody>
      </p:sp>
    </p:spTree>
    <p:extLst>
      <p:ext uri="{BB962C8B-B14F-4D97-AF65-F5344CB8AC3E}">
        <p14:creationId xmlns:p14="http://schemas.microsoft.com/office/powerpoint/2010/main" val="18103637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Image result for bible light">
            <a:extLst>
              <a:ext uri="{FF2B5EF4-FFF2-40B4-BE49-F238E27FC236}">
                <a16:creationId xmlns:a16="http://schemas.microsoft.com/office/drawing/2014/main" id="{59416550-FBCB-40EF-9402-4329D05EB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0"/>
            <a:ext cx="7924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59A4E9F-2810-4637-A1C2-389EA71CEC14}"/>
              </a:ext>
            </a:extLst>
          </p:cNvPr>
          <p:cNvSpPr txBox="1"/>
          <p:nvPr/>
        </p:nvSpPr>
        <p:spPr>
          <a:xfrm>
            <a:off x="228600" y="81930"/>
            <a:ext cx="4038600" cy="6694140"/>
          </a:xfrm>
          <a:prstGeom prst="rect">
            <a:avLst/>
          </a:prstGeom>
          <a:noFill/>
        </p:spPr>
        <p:txBody>
          <a:bodyPr wrap="square" rtlCol="0">
            <a:spAutoFit/>
          </a:bodyPr>
          <a:lstStyle/>
          <a:p>
            <a:r>
              <a:rPr lang="en-US" sz="3900" dirty="0">
                <a:solidFill>
                  <a:schemeClr val="bg1"/>
                </a:solidFill>
              </a:rPr>
              <a:t>We may be </a:t>
            </a:r>
          </a:p>
          <a:p>
            <a:r>
              <a:rPr lang="en-US" sz="3900" dirty="0">
                <a:solidFill>
                  <a:schemeClr val="bg1"/>
                </a:solidFill>
              </a:rPr>
              <a:t>incredulous, </a:t>
            </a:r>
          </a:p>
          <a:p>
            <a:r>
              <a:rPr lang="en-US" sz="3900" dirty="0">
                <a:solidFill>
                  <a:schemeClr val="bg1"/>
                </a:solidFill>
              </a:rPr>
              <a:t>have our </a:t>
            </a:r>
          </a:p>
          <a:p>
            <a:r>
              <a:rPr lang="en-US" sz="3900" dirty="0">
                <a:solidFill>
                  <a:schemeClr val="bg1"/>
                </a:solidFill>
              </a:rPr>
              <a:t>misgivings,</a:t>
            </a:r>
          </a:p>
          <a:p>
            <a:r>
              <a:rPr lang="en-US" sz="3900" dirty="0">
                <a:solidFill>
                  <a:schemeClr val="bg1"/>
                </a:solidFill>
              </a:rPr>
              <a:t>and even suffer </a:t>
            </a:r>
          </a:p>
          <a:p>
            <a:r>
              <a:rPr lang="en-US" sz="3900" dirty="0">
                <a:solidFill>
                  <a:schemeClr val="bg1"/>
                </a:solidFill>
              </a:rPr>
              <a:t>from cognitive dissonance. </a:t>
            </a:r>
          </a:p>
          <a:p>
            <a:r>
              <a:rPr lang="en-US" sz="3900" dirty="0">
                <a:solidFill>
                  <a:schemeClr val="bg1"/>
                </a:solidFill>
              </a:rPr>
              <a:t>But the Word </a:t>
            </a:r>
          </a:p>
          <a:p>
            <a:r>
              <a:rPr lang="en-US" sz="3900" dirty="0">
                <a:solidFill>
                  <a:schemeClr val="bg1"/>
                </a:solidFill>
              </a:rPr>
              <a:t>of God is sure. </a:t>
            </a:r>
          </a:p>
          <a:p>
            <a:r>
              <a:rPr lang="en-US" sz="3900" dirty="0">
                <a:solidFill>
                  <a:schemeClr val="bg1"/>
                </a:solidFill>
              </a:rPr>
              <a:t>It is established </a:t>
            </a:r>
          </a:p>
          <a:p>
            <a:r>
              <a:rPr lang="en-US" sz="3900" dirty="0">
                <a:solidFill>
                  <a:schemeClr val="bg1"/>
                </a:solidFill>
              </a:rPr>
              <a:t>in the heavens.</a:t>
            </a:r>
          </a:p>
        </p:txBody>
      </p:sp>
    </p:spTree>
    <p:extLst>
      <p:ext uri="{BB962C8B-B14F-4D97-AF65-F5344CB8AC3E}">
        <p14:creationId xmlns:p14="http://schemas.microsoft.com/office/powerpoint/2010/main" val="28010880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2" name="King-Henry-and-Wolsey">
            <a:hlinkClick r:id="" action="ppaction://media"/>
            <a:extLst>
              <a:ext uri="{FF2B5EF4-FFF2-40B4-BE49-F238E27FC236}">
                <a16:creationId xmlns:a16="http://schemas.microsoft.com/office/drawing/2014/main" id="{C71F4B57-2FB2-41C6-93E8-4BB3EF8E29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1600" y="-1"/>
            <a:ext cx="9169400" cy="6841435"/>
          </a:xfrm>
          <a:prstGeom prst="rect">
            <a:avLst/>
          </a:prstGeom>
        </p:spPr>
      </p:pic>
    </p:spTree>
    <p:extLst>
      <p:ext uri="{BB962C8B-B14F-4D97-AF65-F5344CB8AC3E}">
        <p14:creationId xmlns:p14="http://schemas.microsoft.com/office/powerpoint/2010/main" val="91685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6626" name="Picture 2" descr="C:\Users\Gavriel\Pictures\0-IMAGES for PowerPoint\melchize.jpg"/>
          <p:cNvPicPr>
            <a:picLocks noChangeAspect="1" noChangeArrowheads="1"/>
          </p:cNvPicPr>
          <p:nvPr/>
        </p:nvPicPr>
        <p:blipFill rotWithShape="1">
          <a:blip r:embed="rId2" cstate="print"/>
          <a:srcRect l="28915"/>
          <a:stretch/>
        </p:blipFill>
        <p:spPr bwMode="auto">
          <a:xfrm>
            <a:off x="5943600" y="17745"/>
            <a:ext cx="6276584" cy="6889751"/>
          </a:xfrm>
          <a:prstGeom prst="rect">
            <a:avLst/>
          </a:prstGeom>
          <a:noFill/>
          <a:ln w="9525">
            <a:noFill/>
            <a:miter lim="800000"/>
            <a:headEnd/>
            <a:tailEnd/>
          </a:ln>
        </p:spPr>
      </p:pic>
      <p:sp>
        <p:nvSpPr>
          <p:cNvPr id="2" name="TextBox 1"/>
          <p:cNvSpPr txBox="1"/>
          <p:nvPr/>
        </p:nvSpPr>
        <p:spPr>
          <a:xfrm>
            <a:off x="76200" y="457200"/>
            <a:ext cx="5791200" cy="6001631"/>
          </a:xfrm>
          <a:prstGeom prst="rect">
            <a:avLst/>
          </a:prstGeom>
          <a:solidFill>
            <a:schemeClr val="tx2">
              <a:lumMod val="50000"/>
            </a:schemeClr>
          </a:solidFill>
        </p:spPr>
        <p:txBody>
          <a:bodyPr wrap="square" lIns="91429" tIns="45714" rIns="91429" bIns="45714" rtlCol="0">
            <a:spAutoFit/>
          </a:bodyPr>
          <a:lstStyle/>
          <a:p>
            <a:pPr algn="ctr"/>
            <a:r>
              <a:rPr lang="en-US" sz="4800" dirty="0">
                <a:solidFill>
                  <a:srgbClr val="FFC000"/>
                </a:solidFill>
              </a:rPr>
              <a:t>The </a:t>
            </a:r>
            <a:r>
              <a:rPr lang="en-US" sz="4800" i="1" dirty="0">
                <a:solidFill>
                  <a:srgbClr val="FFFF00"/>
                </a:solidFill>
              </a:rPr>
              <a:t>dual office </a:t>
            </a:r>
            <a:r>
              <a:rPr lang="en-US" sz="4800" dirty="0">
                <a:solidFill>
                  <a:srgbClr val="FFC000"/>
                </a:solidFill>
              </a:rPr>
              <a:t>of </a:t>
            </a:r>
          </a:p>
          <a:p>
            <a:pPr algn="ctr"/>
            <a:r>
              <a:rPr lang="en-US" sz="4800" b="1" i="1" dirty="0">
                <a:solidFill>
                  <a:srgbClr val="FF0000"/>
                </a:solidFill>
              </a:rPr>
              <a:t>High Priest </a:t>
            </a:r>
            <a:r>
              <a:rPr lang="en-US" sz="4800" dirty="0">
                <a:solidFill>
                  <a:srgbClr val="FF0000"/>
                </a:solidFill>
              </a:rPr>
              <a:t>of</a:t>
            </a:r>
            <a:r>
              <a:rPr lang="en-US" sz="4800" b="1" i="1" dirty="0">
                <a:solidFill>
                  <a:srgbClr val="FF0000"/>
                </a:solidFill>
              </a:rPr>
              <a:t> God Most High, </a:t>
            </a:r>
            <a:r>
              <a:rPr lang="en-US" sz="4800" dirty="0">
                <a:solidFill>
                  <a:srgbClr val="FFC000"/>
                </a:solidFill>
              </a:rPr>
              <a:t>(or</a:t>
            </a:r>
            <a:r>
              <a:rPr lang="en-US" sz="4800" dirty="0">
                <a:solidFill>
                  <a:srgbClr val="FF0000"/>
                </a:solidFill>
              </a:rPr>
              <a:t> </a:t>
            </a:r>
            <a:r>
              <a:rPr lang="en-US" sz="4800" b="1" i="1" dirty="0">
                <a:solidFill>
                  <a:srgbClr val="FF0000"/>
                </a:solidFill>
              </a:rPr>
              <a:t>High Priest </a:t>
            </a:r>
            <a:r>
              <a:rPr lang="en-US" sz="4800" dirty="0">
                <a:solidFill>
                  <a:srgbClr val="FF0000"/>
                </a:solidFill>
              </a:rPr>
              <a:t>of</a:t>
            </a:r>
            <a:r>
              <a:rPr lang="en-US" sz="4800" b="1" i="1" dirty="0">
                <a:solidFill>
                  <a:srgbClr val="FF0000"/>
                </a:solidFill>
              </a:rPr>
              <a:t> Almighty God</a:t>
            </a:r>
            <a:r>
              <a:rPr lang="en-US" sz="4800" dirty="0">
                <a:solidFill>
                  <a:srgbClr val="FFC000"/>
                </a:solidFill>
              </a:rPr>
              <a:t>),</a:t>
            </a:r>
            <a:r>
              <a:rPr lang="en-US" sz="4800" b="1" i="1" dirty="0">
                <a:solidFill>
                  <a:srgbClr val="FF0000"/>
                </a:solidFill>
              </a:rPr>
              <a:t> </a:t>
            </a:r>
          </a:p>
          <a:p>
            <a:pPr algn="ctr"/>
            <a:r>
              <a:rPr lang="en-US" sz="4800" dirty="0">
                <a:solidFill>
                  <a:srgbClr val="FFC000"/>
                </a:solidFill>
              </a:rPr>
              <a:t>and</a:t>
            </a:r>
          </a:p>
          <a:p>
            <a:pPr algn="ctr"/>
            <a:r>
              <a:rPr lang="en-US" sz="4800" b="1" i="1" dirty="0">
                <a:solidFill>
                  <a:srgbClr val="00B0F0"/>
                </a:solidFill>
              </a:rPr>
              <a:t>King</a:t>
            </a:r>
            <a:r>
              <a:rPr lang="en-US" sz="4800" dirty="0">
                <a:solidFill>
                  <a:srgbClr val="FFC000"/>
                </a:solidFill>
              </a:rPr>
              <a:t> </a:t>
            </a:r>
            <a:r>
              <a:rPr lang="en-US" sz="4800" i="1" dirty="0">
                <a:solidFill>
                  <a:srgbClr val="00B0F0"/>
                </a:solidFill>
              </a:rPr>
              <a:t>of</a:t>
            </a:r>
            <a:r>
              <a:rPr lang="en-US" sz="4800" dirty="0">
                <a:solidFill>
                  <a:srgbClr val="FFC000"/>
                </a:solidFill>
              </a:rPr>
              <a:t> </a:t>
            </a:r>
            <a:r>
              <a:rPr lang="en-US" sz="4800" b="1" i="1" dirty="0">
                <a:solidFill>
                  <a:srgbClr val="00B0F0"/>
                </a:solidFill>
              </a:rPr>
              <a:t>Salem</a:t>
            </a:r>
            <a:r>
              <a:rPr lang="en-US" sz="4800" dirty="0">
                <a:solidFill>
                  <a:srgbClr val="FFC000"/>
                </a:solidFill>
              </a:rPr>
              <a:t> in the </a:t>
            </a:r>
            <a:r>
              <a:rPr lang="en-US" sz="4800" b="1" i="1" dirty="0">
                <a:solidFill>
                  <a:srgbClr val="7030A0"/>
                </a:solidFill>
              </a:rPr>
              <a:t>Order of Melchizedek</a:t>
            </a:r>
          </a:p>
        </p:txBody>
      </p:sp>
    </p:spTree>
    <p:extLst>
      <p:ext uri="{BB962C8B-B14F-4D97-AF65-F5344CB8AC3E}">
        <p14:creationId xmlns:p14="http://schemas.microsoft.com/office/powerpoint/2010/main" val="36995652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heart">
            <a:extLst>
              <a:ext uri="{FF2B5EF4-FFF2-40B4-BE49-F238E27FC236}">
                <a16:creationId xmlns:a16="http://schemas.microsoft.com/office/drawing/2014/main" id="{28489C27-049A-4BCE-B13E-48DF5FCD02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17" t="9852" r="6140" b="9852"/>
          <a:stretch/>
        </p:blipFill>
        <p:spPr bwMode="auto">
          <a:xfrm>
            <a:off x="1447800" y="1"/>
            <a:ext cx="9401174" cy="68372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does Jesus sit on the throne in the heart?">
            <a:extLst>
              <a:ext uri="{FF2B5EF4-FFF2-40B4-BE49-F238E27FC236}">
                <a16:creationId xmlns:a16="http://schemas.microsoft.com/office/drawing/2014/main" id="{985EA2E1-B7D5-4E7A-9E92-2C92E98E6D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14" t="18919" r="22143"/>
          <a:stretch/>
        </p:blipFill>
        <p:spPr bwMode="auto">
          <a:xfrm>
            <a:off x="2295526" y="838200"/>
            <a:ext cx="3276601" cy="351064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0C5DECE-FFFD-4524-855B-85C2B8CDD232}"/>
              </a:ext>
            </a:extLst>
          </p:cNvPr>
          <p:cNvPicPr>
            <a:picLocks noChangeAspect="1"/>
          </p:cNvPicPr>
          <p:nvPr/>
        </p:nvPicPr>
        <p:blipFill rotWithShape="1">
          <a:blip r:embed="rId4">
            <a:extLst>
              <a:ext uri="{28A0092B-C50C-407E-A947-70E740481C1C}">
                <a14:useLocalDpi xmlns:a14="http://schemas.microsoft.com/office/drawing/2010/main" val="0"/>
              </a:ext>
            </a:extLst>
          </a:blip>
          <a:srcRect l="17469" t="-933" b="933"/>
          <a:stretch/>
        </p:blipFill>
        <p:spPr>
          <a:xfrm>
            <a:off x="6619875" y="838200"/>
            <a:ext cx="3590925" cy="3510644"/>
          </a:xfrm>
          <a:prstGeom prst="rect">
            <a:avLst/>
          </a:prstGeom>
        </p:spPr>
      </p:pic>
      <p:sp>
        <p:nvSpPr>
          <p:cNvPr id="2" name="TextBox 1">
            <a:extLst>
              <a:ext uri="{FF2B5EF4-FFF2-40B4-BE49-F238E27FC236}">
                <a16:creationId xmlns:a16="http://schemas.microsoft.com/office/drawing/2014/main" id="{A2C1D71D-4B15-4E94-84B5-D07B6BC15877}"/>
              </a:ext>
            </a:extLst>
          </p:cNvPr>
          <p:cNvSpPr txBox="1"/>
          <p:nvPr/>
        </p:nvSpPr>
        <p:spPr>
          <a:xfrm>
            <a:off x="2290845" y="5380671"/>
            <a:ext cx="1848583" cy="1200329"/>
          </a:xfrm>
          <a:prstGeom prst="rect">
            <a:avLst/>
          </a:prstGeom>
          <a:noFill/>
        </p:spPr>
        <p:txBody>
          <a:bodyPr wrap="none" rtlCol="0">
            <a:spAutoFit/>
          </a:bodyPr>
          <a:lstStyle/>
          <a:p>
            <a:r>
              <a:rPr lang="en-US" sz="7200" b="1" dirty="0">
                <a:solidFill>
                  <a:srgbClr val="002060"/>
                </a:solidFill>
              </a:rPr>
              <a:t>King</a:t>
            </a:r>
          </a:p>
        </p:txBody>
      </p:sp>
      <p:sp>
        <p:nvSpPr>
          <p:cNvPr id="7" name="TextBox 6">
            <a:extLst>
              <a:ext uri="{FF2B5EF4-FFF2-40B4-BE49-F238E27FC236}">
                <a16:creationId xmlns:a16="http://schemas.microsoft.com/office/drawing/2014/main" id="{FE0DC6B1-EAE8-4FEF-856F-EF934F444808}"/>
              </a:ext>
            </a:extLst>
          </p:cNvPr>
          <p:cNvSpPr txBox="1"/>
          <p:nvPr/>
        </p:nvSpPr>
        <p:spPr>
          <a:xfrm>
            <a:off x="8867031" y="4919007"/>
            <a:ext cx="2469818" cy="1938992"/>
          </a:xfrm>
          <a:prstGeom prst="rect">
            <a:avLst/>
          </a:prstGeom>
          <a:noFill/>
        </p:spPr>
        <p:txBody>
          <a:bodyPr wrap="square" rtlCol="0">
            <a:spAutoFit/>
          </a:bodyPr>
          <a:lstStyle/>
          <a:p>
            <a:r>
              <a:rPr lang="en-US" sz="6000" b="1" dirty="0">
                <a:solidFill>
                  <a:srgbClr val="C00000"/>
                </a:solidFill>
              </a:rPr>
              <a:t>High Priest</a:t>
            </a:r>
          </a:p>
        </p:txBody>
      </p:sp>
      <p:sp>
        <p:nvSpPr>
          <p:cNvPr id="6" name="TextBox 5">
            <a:extLst>
              <a:ext uri="{FF2B5EF4-FFF2-40B4-BE49-F238E27FC236}">
                <a16:creationId xmlns:a16="http://schemas.microsoft.com/office/drawing/2014/main" id="{5D189025-7A6A-4CCB-BE1D-85A1C128D820}"/>
              </a:ext>
            </a:extLst>
          </p:cNvPr>
          <p:cNvSpPr txBox="1"/>
          <p:nvPr/>
        </p:nvSpPr>
        <p:spPr>
          <a:xfrm>
            <a:off x="152400" y="152400"/>
            <a:ext cx="1963614" cy="2246769"/>
          </a:xfrm>
          <a:prstGeom prst="rect">
            <a:avLst/>
          </a:prstGeom>
          <a:noFill/>
        </p:spPr>
        <p:txBody>
          <a:bodyPr wrap="none" rtlCol="0">
            <a:spAutoFit/>
          </a:bodyPr>
          <a:lstStyle/>
          <a:p>
            <a:r>
              <a:rPr lang="en-US" sz="2800" b="1" dirty="0"/>
              <a:t>Let the Lord</a:t>
            </a:r>
          </a:p>
          <a:p>
            <a:r>
              <a:rPr lang="en-US" sz="2800" b="1" dirty="0"/>
              <a:t>of Glory be</a:t>
            </a:r>
          </a:p>
          <a:p>
            <a:r>
              <a:rPr lang="en-US" sz="2800" b="1" dirty="0"/>
              <a:t>the ruler</a:t>
            </a:r>
          </a:p>
          <a:p>
            <a:r>
              <a:rPr lang="en-US" sz="2800" b="1" dirty="0"/>
              <a:t>of my</a:t>
            </a:r>
          </a:p>
          <a:p>
            <a:r>
              <a:rPr lang="en-US" sz="2800" b="1" dirty="0"/>
              <a:t>heart . .</a:t>
            </a:r>
            <a:r>
              <a:rPr lang="en-US" dirty="0"/>
              <a:t> </a:t>
            </a:r>
          </a:p>
        </p:txBody>
      </p:sp>
      <p:sp>
        <p:nvSpPr>
          <p:cNvPr id="8" name="TextBox 7">
            <a:extLst>
              <a:ext uri="{FF2B5EF4-FFF2-40B4-BE49-F238E27FC236}">
                <a16:creationId xmlns:a16="http://schemas.microsoft.com/office/drawing/2014/main" id="{75E97D2B-D0B8-4A46-AA77-F12E92A00A0F}"/>
              </a:ext>
            </a:extLst>
          </p:cNvPr>
          <p:cNvSpPr txBox="1"/>
          <p:nvPr/>
        </p:nvSpPr>
        <p:spPr>
          <a:xfrm>
            <a:off x="3724088" y="4046548"/>
            <a:ext cx="1849737" cy="769441"/>
          </a:xfrm>
          <a:prstGeom prst="rect">
            <a:avLst/>
          </a:prstGeom>
          <a:solidFill>
            <a:schemeClr val="accent6">
              <a:lumMod val="20000"/>
              <a:lumOff val="80000"/>
            </a:schemeClr>
          </a:solidFill>
        </p:spPr>
        <p:txBody>
          <a:bodyPr wrap="none" rtlCol="0">
            <a:spAutoFit/>
          </a:bodyPr>
          <a:lstStyle/>
          <a:p>
            <a:r>
              <a:rPr lang="en-US" sz="4400" b="1" dirty="0">
                <a:solidFill>
                  <a:srgbClr val="002060"/>
                </a:solidFill>
              </a:rPr>
              <a:t>Throne</a:t>
            </a:r>
          </a:p>
        </p:txBody>
      </p:sp>
      <p:sp>
        <p:nvSpPr>
          <p:cNvPr id="10" name="TextBox 9">
            <a:extLst>
              <a:ext uri="{FF2B5EF4-FFF2-40B4-BE49-F238E27FC236}">
                <a16:creationId xmlns:a16="http://schemas.microsoft.com/office/drawing/2014/main" id="{B5613A56-4D8C-4CF1-84CA-C5F7CC0AF0AB}"/>
              </a:ext>
            </a:extLst>
          </p:cNvPr>
          <p:cNvSpPr txBox="1"/>
          <p:nvPr/>
        </p:nvSpPr>
        <p:spPr>
          <a:xfrm>
            <a:off x="6619874" y="4036069"/>
            <a:ext cx="1333314" cy="769441"/>
          </a:xfrm>
          <a:prstGeom prst="rect">
            <a:avLst/>
          </a:prstGeom>
          <a:solidFill>
            <a:schemeClr val="accent6">
              <a:lumMod val="20000"/>
              <a:lumOff val="80000"/>
            </a:schemeClr>
          </a:solidFill>
        </p:spPr>
        <p:txBody>
          <a:bodyPr wrap="none" rtlCol="0">
            <a:spAutoFit/>
          </a:bodyPr>
          <a:lstStyle/>
          <a:p>
            <a:r>
              <a:rPr lang="en-US" sz="4400" b="1" dirty="0">
                <a:solidFill>
                  <a:srgbClr val="002060"/>
                </a:solidFill>
              </a:rPr>
              <a:t>Altar</a:t>
            </a:r>
          </a:p>
        </p:txBody>
      </p:sp>
    </p:spTree>
    <p:extLst>
      <p:ext uri="{BB962C8B-B14F-4D97-AF65-F5344CB8AC3E}">
        <p14:creationId xmlns:p14="http://schemas.microsoft.com/office/powerpoint/2010/main" val="3321827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181600" y="228599"/>
            <a:ext cx="6781800" cy="4247316"/>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109665" y="271010"/>
            <a:ext cx="3853287" cy="3785652"/>
          </a:xfrm>
          <a:prstGeom prst="rect">
            <a:avLst/>
          </a:prstGeom>
          <a:noFill/>
        </p:spPr>
        <p:txBody>
          <a:bodyPr wrap="square" rtlCol="0">
            <a:spAutoFit/>
          </a:bodyPr>
          <a:lstStyle/>
          <a:p>
            <a:pPr algn="ctr"/>
            <a:r>
              <a:rPr lang="en-US" sz="4800" dirty="0">
                <a:solidFill>
                  <a:srgbClr val="FFC000"/>
                </a:solidFill>
              </a:rPr>
              <a:t>So through the </a:t>
            </a:r>
            <a:r>
              <a:rPr lang="en-US" sz="4800" b="1" i="1" dirty="0">
                <a:solidFill>
                  <a:srgbClr val="C00000"/>
                </a:solidFill>
              </a:rPr>
              <a:t>blood of Christ </a:t>
            </a:r>
            <a:r>
              <a:rPr lang="en-US" sz="4800" dirty="0">
                <a:solidFill>
                  <a:srgbClr val="FFC000"/>
                </a:solidFill>
              </a:rPr>
              <a:t>the redeemed </a:t>
            </a:r>
          </a:p>
          <a:p>
            <a:pPr algn="ctr"/>
            <a:r>
              <a:rPr lang="en-US" sz="4800" dirty="0">
                <a:solidFill>
                  <a:srgbClr val="FFC000"/>
                </a:solidFill>
              </a:rPr>
              <a:t>are brought</a:t>
            </a: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4055256" y="958821"/>
            <a:ext cx="3676129" cy="2991655"/>
          </a:xfrm>
          <a:prstGeom prst="rect">
            <a:avLst/>
          </a:prstGeom>
        </p:spPr>
      </p:pic>
      <p:cxnSp>
        <p:nvCxnSpPr>
          <p:cNvPr id="20" name="Straight Arrow Connector 19">
            <a:extLst>
              <a:ext uri="{FF2B5EF4-FFF2-40B4-BE49-F238E27FC236}">
                <a16:creationId xmlns:a16="http://schemas.microsoft.com/office/drawing/2014/main" id="{2C939F2F-5C68-40AA-AF41-BE3112C32607}"/>
              </a:ext>
            </a:extLst>
          </p:cNvPr>
          <p:cNvCxnSpPr>
            <a:cxnSpLocks/>
          </p:cNvCxnSpPr>
          <p:nvPr/>
        </p:nvCxnSpPr>
        <p:spPr>
          <a:xfrm>
            <a:off x="7776628" y="1676400"/>
            <a:ext cx="422014" cy="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A2DE3FC-F7D5-4B58-A133-55633652E13D}"/>
              </a:ext>
            </a:extLst>
          </p:cNvPr>
          <p:cNvSpPr txBox="1"/>
          <p:nvPr/>
        </p:nvSpPr>
        <p:spPr>
          <a:xfrm>
            <a:off x="1143000" y="4646762"/>
            <a:ext cx="11506200" cy="1754326"/>
          </a:xfrm>
          <a:prstGeom prst="rect">
            <a:avLst/>
          </a:prstGeom>
          <a:noFill/>
        </p:spPr>
        <p:txBody>
          <a:bodyPr wrap="square" rtlCol="0">
            <a:spAutoFit/>
          </a:bodyPr>
          <a:lstStyle/>
          <a:p>
            <a:pPr algn="ctr"/>
            <a:r>
              <a:rPr lang="en-US" sz="5400" b="1" i="1" dirty="0">
                <a:solidFill>
                  <a:schemeClr val="bg1"/>
                </a:solidFill>
              </a:rPr>
              <a:t>near to </a:t>
            </a:r>
            <a:r>
              <a:rPr lang="en-US" sz="5400" b="1" i="1" dirty="0">
                <a:solidFill>
                  <a:schemeClr val="accent4">
                    <a:lumMod val="60000"/>
                    <a:lumOff val="40000"/>
                  </a:schemeClr>
                </a:solidFill>
              </a:rPr>
              <a:t>Christ</a:t>
            </a:r>
            <a:r>
              <a:rPr lang="en-US" sz="5400" dirty="0">
                <a:solidFill>
                  <a:srgbClr val="FFC000"/>
                </a:solidFill>
              </a:rPr>
              <a:t>, . . . </a:t>
            </a:r>
            <a:r>
              <a:rPr lang="en-US" sz="5400" i="1" u="sng" dirty="0">
                <a:solidFill>
                  <a:srgbClr val="FFC000"/>
                </a:solidFill>
              </a:rPr>
              <a:t>AND</a:t>
            </a:r>
            <a:r>
              <a:rPr lang="en-US" sz="5400" dirty="0">
                <a:solidFill>
                  <a:srgbClr val="FFC000"/>
                </a:solidFill>
              </a:rPr>
              <a:t> </a:t>
            </a:r>
            <a:r>
              <a:rPr lang="en-US" sz="5400" b="1" i="1" dirty="0">
                <a:solidFill>
                  <a:schemeClr val="bg1"/>
                </a:solidFill>
              </a:rPr>
              <a:t>near to </a:t>
            </a:r>
          </a:p>
          <a:p>
            <a:pPr algn="ctr"/>
            <a:r>
              <a:rPr lang="en-US" sz="5400" dirty="0">
                <a:solidFill>
                  <a:srgbClr val="FFC000"/>
                </a:solidFill>
              </a:rPr>
              <a:t>His</a:t>
            </a:r>
            <a:r>
              <a:rPr lang="en-US" sz="5400" b="1" i="1" dirty="0">
                <a:solidFill>
                  <a:schemeClr val="bg1"/>
                </a:solidFill>
              </a:rPr>
              <a:t> </a:t>
            </a:r>
            <a:r>
              <a:rPr lang="en-US" sz="5400" b="1" i="1" dirty="0">
                <a:solidFill>
                  <a:srgbClr val="FF0000"/>
                </a:solidFill>
              </a:rPr>
              <a:t>Covenants of Promise </a:t>
            </a:r>
          </a:p>
        </p:txBody>
      </p:sp>
      <p:pic>
        <p:nvPicPr>
          <p:cNvPr id="12" name="Picture 11">
            <a:extLst>
              <a:ext uri="{FF2B5EF4-FFF2-40B4-BE49-F238E27FC236}">
                <a16:creationId xmlns:a16="http://schemas.microsoft.com/office/drawing/2014/main" id="{C9D391BA-035D-456C-AC43-D2AB3378C9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2933"/>
          <a:stretch/>
        </p:blipFill>
        <p:spPr>
          <a:xfrm>
            <a:off x="8198642" y="952607"/>
            <a:ext cx="3676128" cy="1506192"/>
          </a:xfrm>
          <a:prstGeom prst="rect">
            <a:avLst/>
          </a:prstGeom>
        </p:spPr>
      </p:pic>
      <p:pic>
        <p:nvPicPr>
          <p:cNvPr id="13" name="Picture 2" descr="Image result for unleavened bread and wine cup of communion">
            <a:extLst>
              <a:ext uri="{FF2B5EF4-FFF2-40B4-BE49-F238E27FC236}">
                <a16:creationId xmlns:a16="http://schemas.microsoft.com/office/drawing/2014/main" id="{119FB581-5EEE-4C87-A90F-87A430F301A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774"/>
          <a:stretch/>
        </p:blipFill>
        <p:spPr bwMode="auto">
          <a:xfrm>
            <a:off x="8194968" y="2422825"/>
            <a:ext cx="3676128"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stick man">
            <a:extLst>
              <a:ext uri="{FF2B5EF4-FFF2-40B4-BE49-F238E27FC236}">
                <a16:creationId xmlns:a16="http://schemas.microsoft.com/office/drawing/2014/main" id="{0285B041-48B4-41DB-8649-81715B23E1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1514" y="2416562"/>
            <a:ext cx="1277403" cy="1528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6100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410200" y="228599"/>
            <a:ext cx="65532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235226" y="338077"/>
            <a:ext cx="5050753" cy="6370975"/>
          </a:xfrm>
          <a:prstGeom prst="rect">
            <a:avLst/>
          </a:prstGeom>
          <a:noFill/>
        </p:spPr>
        <p:txBody>
          <a:bodyPr wrap="square" rtlCol="0">
            <a:spAutoFit/>
          </a:bodyPr>
          <a:lstStyle/>
          <a:p>
            <a:pPr algn="ctr"/>
            <a:r>
              <a:rPr lang="en-US" sz="4800" i="1" u="sng" dirty="0">
                <a:solidFill>
                  <a:srgbClr val="FFC000"/>
                </a:solidFill>
              </a:rPr>
              <a:t>And</a:t>
            </a:r>
            <a:r>
              <a:rPr lang="en-US" sz="4800" dirty="0">
                <a:solidFill>
                  <a:srgbClr val="FFC000"/>
                </a:solidFill>
              </a:rPr>
              <a:t> through the </a:t>
            </a:r>
            <a:r>
              <a:rPr lang="en-US" sz="4800" b="1" i="1" dirty="0">
                <a:solidFill>
                  <a:srgbClr val="FF0000"/>
                </a:solidFill>
              </a:rPr>
              <a:t>blood of Messiah</a:t>
            </a:r>
            <a:r>
              <a:rPr lang="en-US" sz="4800" b="1" i="1" dirty="0">
                <a:solidFill>
                  <a:srgbClr val="FFC000"/>
                </a:solidFill>
              </a:rPr>
              <a:t> </a:t>
            </a:r>
          </a:p>
          <a:p>
            <a:pPr algn="ctr"/>
            <a:r>
              <a:rPr lang="en-US" sz="4800" dirty="0">
                <a:solidFill>
                  <a:srgbClr val="FFC000"/>
                </a:solidFill>
              </a:rPr>
              <a:t>Christian believers  are given </a:t>
            </a:r>
          </a:p>
          <a:p>
            <a:pPr algn="ctr"/>
            <a:r>
              <a:rPr lang="en-US" sz="5400" b="1" i="1" dirty="0">
                <a:solidFill>
                  <a:srgbClr val="0070C0"/>
                </a:solidFill>
              </a:rPr>
              <a:t>Citizenship</a:t>
            </a:r>
            <a:r>
              <a:rPr lang="en-US" sz="4800" dirty="0">
                <a:solidFill>
                  <a:srgbClr val="FFC000"/>
                </a:solidFill>
              </a:rPr>
              <a:t> in </a:t>
            </a:r>
          </a:p>
          <a:p>
            <a:pPr algn="ctr"/>
            <a:r>
              <a:rPr lang="en-US" sz="4800" dirty="0">
                <a:solidFill>
                  <a:srgbClr val="FFC000"/>
                </a:solidFill>
              </a:rPr>
              <a:t>the </a:t>
            </a:r>
            <a:r>
              <a:rPr lang="en-US" sz="5400" b="1" i="1" dirty="0">
                <a:solidFill>
                  <a:srgbClr val="0070C0"/>
                </a:solidFill>
              </a:rPr>
              <a:t>Kingdom</a:t>
            </a:r>
            <a:r>
              <a:rPr lang="en-US" sz="5400" b="1" i="1" dirty="0">
                <a:solidFill>
                  <a:srgbClr val="FFC000"/>
                </a:solidFill>
              </a:rPr>
              <a:t> </a:t>
            </a:r>
            <a:r>
              <a:rPr lang="en-US" sz="5400" dirty="0">
                <a:solidFill>
                  <a:srgbClr val="0070C0"/>
                </a:solidFill>
              </a:rPr>
              <a:t>/</a:t>
            </a:r>
            <a:r>
              <a:rPr lang="en-US" sz="5400" b="1" i="1" dirty="0">
                <a:solidFill>
                  <a:srgbClr val="FFC000"/>
                </a:solidFill>
              </a:rPr>
              <a:t> </a:t>
            </a:r>
            <a:r>
              <a:rPr lang="en-US" sz="5400" b="1" i="1" dirty="0">
                <a:solidFill>
                  <a:srgbClr val="0070C0"/>
                </a:solidFill>
              </a:rPr>
              <a:t>Commonwealth</a:t>
            </a:r>
          </a:p>
          <a:p>
            <a:pPr algn="ctr"/>
            <a:r>
              <a:rPr lang="en-US" sz="5400" b="1" i="1" dirty="0">
                <a:solidFill>
                  <a:srgbClr val="0070C0"/>
                </a:solidFill>
              </a:rPr>
              <a:t>of Israel</a:t>
            </a: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5824607" y="493758"/>
            <a:ext cx="3502303" cy="2706642"/>
          </a:xfrm>
          <a:prstGeom prst="rect">
            <a:avLst/>
          </a:prstGeom>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928" y="3846731"/>
            <a:ext cx="3652871" cy="2617295"/>
          </a:xfrm>
          <a:prstGeom prst="rect">
            <a:avLst/>
          </a:prstGeom>
        </p:spPr>
      </p:pic>
      <p:pic>
        <p:nvPicPr>
          <p:cNvPr id="10" name="Picture 2" descr="Image result for stick man">
            <a:extLst>
              <a:ext uri="{FF2B5EF4-FFF2-40B4-BE49-F238E27FC236}">
                <a16:creationId xmlns:a16="http://schemas.microsoft.com/office/drawing/2014/main" id="{22A21297-4136-4A2C-9E60-D83BDCF2C1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8661" y="1671637"/>
            <a:ext cx="1277403" cy="15287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D91A8E0-FBE4-4AD4-B231-43D15646A493}"/>
              </a:ext>
            </a:extLst>
          </p:cNvPr>
          <p:cNvSpPr txBox="1"/>
          <p:nvPr/>
        </p:nvSpPr>
        <p:spPr>
          <a:xfrm>
            <a:off x="7700929" y="3200400"/>
            <a:ext cx="3652871" cy="646331"/>
          </a:xfrm>
          <a:prstGeom prst="rect">
            <a:avLst/>
          </a:prstGeom>
          <a:solidFill>
            <a:schemeClr val="accent6">
              <a:lumMod val="20000"/>
              <a:lumOff val="80000"/>
            </a:schemeClr>
          </a:solidFill>
        </p:spPr>
        <p:txBody>
          <a:bodyPr wrap="square" rtlCol="0">
            <a:spAutoFit/>
          </a:bodyPr>
          <a:lstStyle/>
          <a:p>
            <a:pPr algn="ctr"/>
            <a:r>
              <a:rPr lang="en-US" sz="3600" b="1" i="1" dirty="0">
                <a:solidFill>
                  <a:srgbClr val="002060"/>
                </a:solidFill>
              </a:rPr>
              <a:t>CITIZENSHIP  </a:t>
            </a:r>
          </a:p>
        </p:txBody>
      </p:sp>
    </p:spTree>
    <p:extLst>
      <p:ext uri="{BB962C8B-B14F-4D97-AF65-F5344CB8AC3E}">
        <p14:creationId xmlns:p14="http://schemas.microsoft.com/office/powerpoint/2010/main" val="25611004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410200" y="228599"/>
            <a:ext cx="65532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5824607" y="493758"/>
            <a:ext cx="3502303" cy="2706642"/>
          </a:xfrm>
          <a:prstGeom prst="rect">
            <a:avLst/>
          </a:prstGeom>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3670093"/>
            <a:ext cx="3775839" cy="2617295"/>
          </a:xfrm>
          <a:prstGeom prst="rect">
            <a:avLst/>
          </a:prstGeom>
        </p:spPr>
      </p:pic>
      <p:pic>
        <p:nvPicPr>
          <p:cNvPr id="10" name="Picture 2" descr="Image result for stick man">
            <a:extLst>
              <a:ext uri="{FF2B5EF4-FFF2-40B4-BE49-F238E27FC236}">
                <a16:creationId xmlns:a16="http://schemas.microsoft.com/office/drawing/2014/main" id="{22A21297-4136-4A2C-9E60-D83BDCF2C1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1693" y="1549940"/>
            <a:ext cx="1277403" cy="15287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D91A8E0-FBE4-4AD4-B231-43D15646A493}"/>
              </a:ext>
            </a:extLst>
          </p:cNvPr>
          <p:cNvSpPr txBox="1"/>
          <p:nvPr/>
        </p:nvSpPr>
        <p:spPr>
          <a:xfrm>
            <a:off x="8271693" y="3078703"/>
            <a:ext cx="3021557" cy="646331"/>
          </a:xfrm>
          <a:prstGeom prst="rect">
            <a:avLst/>
          </a:prstGeom>
          <a:solidFill>
            <a:schemeClr val="accent6">
              <a:lumMod val="20000"/>
              <a:lumOff val="80000"/>
            </a:schemeClr>
          </a:solidFill>
        </p:spPr>
        <p:txBody>
          <a:bodyPr wrap="square" rtlCol="0">
            <a:spAutoFit/>
          </a:bodyPr>
          <a:lstStyle/>
          <a:p>
            <a:pPr algn="ctr"/>
            <a:r>
              <a:rPr lang="en-US" sz="3600" b="1" i="1" dirty="0">
                <a:solidFill>
                  <a:srgbClr val="002060"/>
                </a:solidFill>
              </a:rPr>
              <a:t>CITIZENSHIP  </a:t>
            </a:r>
          </a:p>
        </p:txBody>
      </p:sp>
      <p:sp>
        <p:nvSpPr>
          <p:cNvPr id="4" name="TextBox 3">
            <a:extLst>
              <a:ext uri="{FF2B5EF4-FFF2-40B4-BE49-F238E27FC236}">
                <a16:creationId xmlns:a16="http://schemas.microsoft.com/office/drawing/2014/main" id="{ADCBDED1-E2B3-467C-8ED7-0256A2FA7C4F}"/>
              </a:ext>
            </a:extLst>
          </p:cNvPr>
          <p:cNvSpPr txBox="1"/>
          <p:nvPr/>
        </p:nvSpPr>
        <p:spPr>
          <a:xfrm>
            <a:off x="233521" y="168444"/>
            <a:ext cx="5116197" cy="5878532"/>
          </a:xfrm>
          <a:prstGeom prst="rect">
            <a:avLst/>
          </a:prstGeom>
          <a:noFill/>
        </p:spPr>
        <p:txBody>
          <a:bodyPr wrap="square" rtlCol="0">
            <a:spAutoFit/>
          </a:bodyPr>
          <a:lstStyle/>
          <a:p>
            <a:r>
              <a:rPr lang="en-US" sz="4000" dirty="0">
                <a:solidFill>
                  <a:schemeClr val="bg1"/>
                </a:solidFill>
              </a:rPr>
              <a:t>Ephesians 2:19</a:t>
            </a:r>
          </a:p>
          <a:p>
            <a:r>
              <a:rPr lang="en-US" sz="4800" dirty="0">
                <a:solidFill>
                  <a:srgbClr val="FFC000"/>
                </a:solidFill>
              </a:rPr>
              <a:t>“So then you are </a:t>
            </a:r>
          </a:p>
          <a:p>
            <a:r>
              <a:rPr lang="en-US" sz="4800" b="1" i="1" dirty="0">
                <a:solidFill>
                  <a:srgbClr val="FFFF00"/>
                </a:solidFill>
              </a:rPr>
              <a:t>no longer </a:t>
            </a:r>
            <a:r>
              <a:rPr lang="en-US" sz="4800" b="1" i="1" dirty="0">
                <a:solidFill>
                  <a:schemeClr val="bg1">
                    <a:lumMod val="75000"/>
                  </a:schemeClr>
                </a:solidFill>
              </a:rPr>
              <a:t>strangers and aliens</a:t>
            </a:r>
            <a:r>
              <a:rPr lang="en-US" sz="4800" dirty="0">
                <a:solidFill>
                  <a:srgbClr val="FFC000"/>
                </a:solidFill>
              </a:rPr>
              <a:t>, but  </a:t>
            </a:r>
            <a:r>
              <a:rPr lang="en-US" sz="4800" b="1" i="1" dirty="0">
                <a:solidFill>
                  <a:srgbClr val="00B0F0"/>
                </a:solidFill>
              </a:rPr>
              <a:t>FELLOW CITIZENS </a:t>
            </a:r>
            <a:r>
              <a:rPr lang="en-US" sz="4800" b="1" i="1" dirty="0">
                <a:solidFill>
                  <a:srgbClr val="FFFF00"/>
                </a:solidFill>
              </a:rPr>
              <a:t>with the saints</a:t>
            </a:r>
            <a:r>
              <a:rPr lang="en-US" sz="4800" dirty="0">
                <a:solidFill>
                  <a:srgbClr val="FFC000"/>
                </a:solidFill>
              </a:rPr>
              <a:t>, </a:t>
            </a:r>
          </a:p>
          <a:p>
            <a:r>
              <a:rPr lang="en-US" sz="4800" dirty="0">
                <a:solidFill>
                  <a:srgbClr val="FFC000"/>
                </a:solidFill>
              </a:rPr>
              <a:t>and are of </a:t>
            </a:r>
            <a:r>
              <a:rPr lang="en-US" sz="4800" b="1" i="1" dirty="0">
                <a:solidFill>
                  <a:srgbClr val="7030A0"/>
                </a:solidFill>
              </a:rPr>
              <a:t>God's household</a:t>
            </a:r>
            <a:r>
              <a:rPr lang="en-US" sz="4800" dirty="0">
                <a:solidFill>
                  <a:srgbClr val="7030A0"/>
                </a:solidFill>
              </a:rPr>
              <a:t>,</a:t>
            </a:r>
            <a:r>
              <a:rPr lang="en-US" sz="4800" dirty="0">
                <a:solidFill>
                  <a:srgbClr val="FFC000"/>
                </a:solidFill>
              </a:rPr>
              <a:t> . . . . “</a:t>
            </a:r>
          </a:p>
        </p:txBody>
      </p:sp>
      <p:sp>
        <p:nvSpPr>
          <p:cNvPr id="8" name="TextBox 7">
            <a:extLst>
              <a:ext uri="{FF2B5EF4-FFF2-40B4-BE49-F238E27FC236}">
                <a16:creationId xmlns:a16="http://schemas.microsoft.com/office/drawing/2014/main" id="{F1E164BE-090E-4AAC-B1CF-D19CA817644A}"/>
              </a:ext>
            </a:extLst>
          </p:cNvPr>
          <p:cNvSpPr txBox="1"/>
          <p:nvPr/>
        </p:nvSpPr>
        <p:spPr>
          <a:xfrm>
            <a:off x="5746556" y="3328082"/>
            <a:ext cx="2186176" cy="2800767"/>
          </a:xfrm>
          <a:prstGeom prst="rect">
            <a:avLst/>
          </a:prstGeom>
          <a:noFill/>
        </p:spPr>
        <p:txBody>
          <a:bodyPr wrap="none" rtlCol="0">
            <a:spAutoFit/>
          </a:bodyPr>
          <a:lstStyle/>
          <a:p>
            <a:r>
              <a:rPr lang="en-US" sz="4400" b="1" dirty="0">
                <a:solidFill>
                  <a:srgbClr val="002060"/>
                </a:solidFill>
              </a:rPr>
              <a:t>Solid</a:t>
            </a:r>
          </a:p>
          <a:p>
            <a:r>
              <a:rPr lang="en-US" sz="4400" b="1" dirty="0">
                <a:solidFill>
                  <a:srgbClr val="002060"/>
                </a:solidFill>
              </a:rPr>
              <a:t>written</a:t>
            </a:r>
          </a:p>
          <a:p>
            <a:r>
              <a:rPr lang="en-US" sz="4400" b="1" dirty="0">
                <a:solidFill>
                  <a:srgbClr val="002060"/>
                </a:solidFill>
              </a:rPr>
              <a:t>legal</a:t>
            </a:r>
          </a:p>
          <a:p>
            <a:r>
              <a:rPr lang="en-US" sz="4400" b="1" dirty="0">
                <a:solidFill>
                  <a:srgbClr val="002060"/>
                </a:solidFill>
              </a:rPr>
              <a:t>standing</a:t>
            </a:r>
          </a:p>
        </p:txBody>
      </p:sp>
    </p:spTree>
    <p:extLst>
      <p:ext uri="{BB962C8B-B14F-4D97-AF65-F5344CB8AC3E}">
        <p14:creationId xmlns:p14="http://schemas.microsoft.com/office/powerpoint/2010/main" val="21459300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we are the Church!">
            <a:extLst>
              <a:ext uri="{FF2B5EF4-FFF2-40B4-BE49-F238E27FC236}">
                <a16:creationId xmlns:a16="http://schemas.microsoft.com/office/drawing/2014/main" id="{6F1E5DF7-AAAC-449C-82EC-CDD4BBD6B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19"/>
            <a:ext cx="6877050" cy="6877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8661EC8-A2B8-4BE1-9726-3F9523DF90DA}"/>
              </a:ext>
            </a:extLst>
          </p:cNvPr>
          <p:cNvSpPr txBox="1"/>
          <p:nvPr/>
        </p:nvSpPr>
        <p:spPr>
          <a:xfrm>
            <a:off x="7133724" y="661906"/>
            <a:ext cx="4829676" cy="5509200"/>
          </a:xfrm>
          <a:prstGeom prst="rect">
            <a:avLst/>
          </a:prstGeom>
          <a:noFill/>
        </p:spPr>
        <p:txBody>
          <a:bodyPr wrap="square" rtlCol="0">
            <a:spAutoFit/>
          </a:bodyPr>
          <a:lstStyle/>
          <a:p>
            <a:pPr algn="ctr"/>
            <a:r>
              <a:rPr lang="en-US" sz="8800" b="1" i="1" dirty="0">
                <a:latin typeface="AR CHRISTY" panose="02000000000000000000" pitchFamily="2" charset="0"/>
              </a:rPr>
              <a:t>So that’s all we need to know!</a:t>
            </a:r>
          </a:p>
        </p:txBody>
      </p:sp>
      <p:sp>
        <p:nvSpPr>
          <p:cNvPr id="3" name="TextBox 2">
            <a:extLst>
              <a:ext uri="{FF2B5EF4-FFF2-40B4-BE49-F238E27FC236}">
                <a16:creationId xmlns:a16="http://schemas.microsoft.com/office/drawing/2014/main" id="{C2C4FE44-E7FF-4859-971B-2ABF9013243C}"/>
              </a:ext>
            </a:extLst>
          </p:cNvPr>
          <p:cNvSpPr txBox="1"/>
          <p:nvPr/>
        </p:nvSpPr>
        <p:spPr>
          <a:xfrm>
            <a:off x="256674" y="0"/>
            <a:ext cx="3235373" cy="2308324"/>
          </a:xfrm>
          <a:prstGeom prst="rect">
            <a:avLst/>
          </a:prstGeom>
          <a:noFill/>
        </p:spPr>
        <p:txBody>
          <a:bodyPr wrap="none" rtlCol="0">
            <a:spAutoFit/>
          </a:bodyPr>
          <a:lstStyle/>
          <a:p>
            <a:r>
              <a:rPr lang="en-US" sz="4800" b="1" dirty="0">
                <a:solidFill>
                  <a:srgbClr val="FFC000"/>
                </a:solidFill>
              </a:rPr>
              <a:t>Our present</a:t>
            </a:r>
          </a:p>
          <a:p>
            <a:r>
              <a:rPr lang="en-US" sz="4800" b="1" dirty="0">
                <a:solidFill>
                  <a:srgbClr val="FFC000"/>
                </a:solidFill>
              </a:rPr>
              <a:t>mindset</a:t>
            </a:r>
          </a:p>
          <a:p>
            <a:r>
              <a:rPr lang="en-US" sz="4800" b="1" dirty="0">
                <a:solidFill>
                  <a:srgbClr val="FFC000"/>
                </a:solidFill>
              </a:rPr>
              <a:t>is this</a:t>
            </a:r>
          </a:p>
        </p:txBody>
      </p:sp>
    </p:spTree>
    <p:extLst>
      <p:ext uri="{BB962C8B-B14F-4D97-AF65-F5344CB8AC3E}">
        <p14:creationId xmlns:p14="http://schemas.microsoft.com/office/powerpoint/2010/main" val="14025048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ertificate of salvation">
            <a:extLst>
              <a:ext uri="{FF2B5EF4-FFF2-40B4-BE49-F238E27FC236}">
                <a16:creationId xmlns:a16="http://schemas.microsoft.com/office/drawing/2014/main" id="{E0DB6265-8D57-4AF1-A98B-9F1EEDAE15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2" t="2115" r="2112" b="407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0137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1" name="Picture 2" descr="Image result for certificate of salvation">
            <a:extLst>
              <a:ext uri="{FF2B5EF4-FFF2-40B4-BE49-F238E27FC236}">
                <a16:creationId xmlns:a16="http://schemas.microsoft.com/office/drawing/2014/main" id="{8C3012F7-146E-4E10-B561-E29E5224F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2" t="2115" r="2112" b="4072"/>
          <a:stretch/>
        </p:blipFill>
        <p:spPr bwMode="auto">
          <a:xfrm rot="18366756">
            <a:off x="550348" y="1575733"/>
            <a:ext cx="5060175" cy="37065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6BF23A3-9384-4776-98EE-1D1FF83032A7}"/>
              </a:ext>
            </a:extLst>
          </p:cNvPr>
          <p:cNvSpPr txBox="1"/>
          <p:nvPr/>
        </p:nvSpPr>
        <p:spPr>
          <a:xfrm>
            <a:off x="6248400" y="514669"/>
            <a:ext cx="5638800" cy="5078313"/>
          </a:xfrm>
          <a:prstGeom prst="rect">
            <a:avLst/>
          </a:prstGeom>
          <a:noFill/>
        </p:spPr>
        <p:txBody>
          <a:bodyPr wrap="square" rtlCol="0">
            <a:spAutoFit/>
          </a:bodyPr>
          <a:lstStyle/>
          <a:p>
            <a:r>
              <a:rPr lang="en-US" sz="5400" dirty="0">
                <a:solidFill>
                  <a:srgbClr val="FFC000"/>
                </a:solidFill>
              </a:rPr>
              <a:t>As Christians We have our </a:t>
            </a:r>
            <a:r>
              <a:rPr lang="en-US" sz="5400" b="1" i="1" dirty="0">
                <a:solidFill>
                  <a:srgbClr val="FF0000"/>
                </a:solidFill>
              </a:rPr>
              <a:t>church membership </a:t>
            </a:r>
            <a:r>
              <a:rPr lang="en-US" sz="5400" dirty="0">
                <a:solidFill>
                  <a:srgbClr val="FFC000"/>
                </a:solidFill>
              </a:rPr>
              <a:t>and say, “I am happy with things as they are. </a:t>
            </a:r>
            <a:r>
              <a:rPr lang="en-US" sz="5400" b="1" i="1" dirty="0">
                <a:solidFill>
                  <a:srgbClr val="FFFF00"/>
                </a:solidFill>
              </a:rPr>
              <a:t> </a:t>
            </a:r>
            <a:endParaRPr lang="en-US" sz="5400" dirty="0">
              <a:solidFill>
                <a:srgbClr val="FFC000"/>
              </a:solidFill>
            </a:endParaRPr>
          </a:p>
        </p:txBody>
      </p:sp>
    </p:spTree>
    <p:extLst>
      <p:ext uri="{BB962C8B-B14F-4D97-AF65-F5344CB8AC3E}">
        <p14:creationId xmlns:p14="http://schemas.microsoft.com/office/powerpoint/2010/main" val="717377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1" name="Picture 2" descr="Image result for certificate of salvation">
            <a:extLst>
              <a:ext uri="{FF2B5EF4-FFF2-40B4-BE49-F238E27FC236}">
                <a16:creationId xmlns:a16="http://schemas.microsoft.com/office/drawing/2014/main" id="{8C3012F7-146E-4E10-B561-E29E5224F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2" t="2115" r="2112" b="4072"/>
          <a:stretch/>
        </p:blipFill>
        <p:spPr bwMode="auto">
          <a:xfrm rot="18366756">
            <a:off x="550348" y="1575733"/>
            <a:ext cx="5060175" cy="37065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6BF23A3-9384-4776-98EE-1D1FF83032A7}"/>
              </a:ext>
            </a:extLst>
          </p:cNvPr>
          <p:cNvSpPr txBox="1"/>
          <p:nvPr/>
        </p:nvSpPr>
        <p:spPr>
          <a:xfrm>
            <a:off x="6248400" y="474345"/>
            <a:ext cx="5638800" cy="5909310"/>
          </a:xfrm>
          <a:prstGeom prst="rect">
            <a:avLst/>
          </a:prstGeom>
          <a:noFill/>
        </p:spPr>
        <p:txBody>
          <a:bodyPr wrap="square" rtlCol="0">
            <a:spAutoFit/>
          </a:bodyPr>
          <a:lstStyle/>
          <a:p>
            <a:r>
              <a:rPr lang="en-US" sz="5400" dirty="0">
                <a:solidFill>
                  <a:srgbClr val="FFC000"/>
                </a:solidFill>
              </a:rPr>
              <a:t>A voice beside us says, “Do you want to know what is on the other side of your </a:t>
            </a:r>
            <a:r>
              <a:rPr lang="en-US" sz="5400" b="1" dirty="0">
                <a:solidFill>
                  <a:srgbClr val="FF0000"/>
                </a:solidFill>
              </a:rPr>
              <a:t>certificate of salvation</a:t>
            </a:r>
            <a:r>
              <a:rPr lang="en-US" sz="5400" dirty="0">
                <a:solidFill>
                  <a:srgbClr val="FFC000"/>
                </a:solidFill>
              </a:rPr>
              <a:t>?</a:t>
            </a:r>
          </a:p>
          <a:p>
            <a:r>
              <a:rPr lang="en-US" sz="5400" dirty="0">
                <a:solidFill>
                  <a:srgbClr val="FFC000"/>
                </a:solidFill>
              </a:rPr>
              <a:t>Just turn it over.</a:t>
            </a:r>
          </a:p>
        </p:txBody>
      </p:sp>
    </p:spTree>
    <p:extLst>
      <p:ext uri="{BB962C8B-B14F-4D97-AF65-F5344CB8AC3E}">
        <p14:creationId xmlns:p14="http://schemas.microsoft.com/office/powerpoint/2010/main" val="42234026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1" name="Picture 2" descr="Image result for certificate of salvation">
            <a:extLst>
              <a:ext uri="{FF2B5EF4-FFF2-40B4-BE49-F238E27FC236}">
                <a16:creationId xmlns:a16="http://schemas.microsoft.com/office/drawing/2014/main" id="{8C3012F7-146E-4E10-B561-E29E5224F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2" t="2115" r="2112" b="4072"/>
          <a:stretch/>
        </p:blipFill>
        <p:spPr bwMode="auto">
          <a:xfrm rot="18366756">
            <a:off x="550348" y="1575733"/>
            <a:ext cx="5060175" cy="37065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6BF23A3-9384-4776-98EE-1D1FF83032A7}"/>
              </a:ext>
            </a:extLst>
          </p:cNvPr>
          <p:cNvSpPr txBox="1"/>
          <p:nvPr/>
        </p:nvSpPr>
        <p:spPr>
          <a:xfrm>
            <a:off x="6248400" y="1219200"/>
            <a:ext cx="5638800" cy="4247317"/>
          </a:xfrm>
          <a:prstGeom prst="rect">
            <a:avLst/>
          </a:prstGeom>
          <a:noFill/>
        </p:spPr>
        <p:txBody>
          <a:bodyPr wrap="square" rtlCol="0">
            <a:spAutoFit/>
          </a:bodyPr>
          <a:lstStyle/>
          <a:p>
            <a:r>
              <a:rPr lang="en-US" sz="5400" dirty="0">
                <a:solidFill>
                  <a:srgbClr val="FFC000"/>
                </a:solidFill>
              </a:rPr>
              <a:t>We might be inclined to say,</a:t>
            </a:r>
          </a:p>
          <a:p>
            <a:endParaRPr lang="en-US" sz="5400" b="1" i="1" dirty="0">
              <a:solidFill>
                <a:srgbClr val="FFFF00"/>
              </a:solidFill>
            </a:endParaRPr>
          </a:p>
          <a:p>
            <a:r>
              <a:rPr lang="en-US" sz="5400" b="1" i="1" dirty="0">
                <a:solidFill>
                  <a:srgbClr val="FFFF00"/>
                </a:solidFill>
              </a:rPr>
              <a:t>“I don’t WANT to turn it over!”</a:t>
            </a:r>
            <a:r>
              <a:rPr lang="en-US" sz="5400" dirty="0">
                <a:solidFill>
                  <a:srgbClr val="FFC000"/>
                </a:solidFill>
              </a:rPr>
              <a:t> </a:t>
            </a:r>
          </a:p>
        </p:txBody>
      </p:sp>
    </p:spTree>
    <p:extLst>
      <p:ext uri="{BB962C8B-B14F-4D97-AF65-F5344CB8AC3E}">
        <p14:creationId xmlns:p14="http://schemas.microsoft.com/office/powerpoint/2010/main" val="30740864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Ephraim is a cake unturned">
            <a:extLst>
              <a:ext uri="{FF2B5EF4-FFF2-40B4-BE49-F238E27FC236}">
                <a16:creationId xmlns:a16="http://schemas.microsoft.com/office/drawing/2014/main" id="{FD8614F8-6065-4199-8FC5-016AE6A9D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1998"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6980759-6CDC-41A8-BEAD-F4A7F0CCB37A}"/>
              </a:ext>
            </a:extLst>
          </p:cNvPr>
          <p:cNvSpPr txBox="1"/>
          <p:nvPr/>
        </p:nvSpPr>
        <p:spPr>
          <a:xfrm>
            <a:off x="571088" y="381000"/>
            <a:ext cx="11049820" cy="1938992"/>
          </a:xfrm>
          <a:prstGeom prst="rect">
            <a:avLst/>
          </a:prstGeom>
          <a:solidFill>
            <a:schemeClr val="accent1">
              <a:lumMod val="60000"/>
              <a:lumOff val="40000"/>
            </a:schemeClr>
          </a:solidFill>
        </p:spPr>
        <p:txBody>
          <a:bodyPr wrap="none" rtlCol="0">
            <a:spAutoFit/>
          </a:bodyPr>
          <a:lstStyle/>
          <a:p>
            <a:r>
              <a:rPr lang="en-US" sz="6000" dirty="0">
                <a:solidFill>
                  <a:schemeClr val="tx2">
                    <a:lumMod val="50000"/>
                  </a:schemeClr>
                </a:solidFill>
              </a:rPr>
              <a:t>Come on Ephraim. You know what </a:t>
            </a:r>
          </a:p>
          <a:p>
            <a:r>
              <a:rPr lang="en-US" sz="6000" dirty="0">
                <a:solidFill>
                  <a:schemeClr val="tx2">
                    <a:lumMod val="50000"/>
                  </a:schemeClr>
                </a:solidFill>
              </a:rPr>
              <a:t>the prophet Hosea said about you.</a:t>
            </a:r>
          </a:p>
        </p:txBody>
      </p:sp>
    </p:spTree>
    <p:extLst>
      <p:ext uri="{BB962C8B-B14F-4D97-AF65-F5344CB8AC3E}">
        <p14:creationId xmlns:p14="http://schemas.microsoft.com/office/powerpoint/2010/main" val="7783620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Ephraim is a cake unturned">
            <a:extLst>
              <a:ext uri="{FF2B5EF4-FFF2-40B4-BE49-F238E27FC236}">
                <a16:creationId xmlns:a16="http://schemas.microsoft.com/office/drawing/2014/main" id="{FD8614F8-6065-4199-8FC5-016AE6A9D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1998"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Ephraim is a cake unturned">
            <a:extLst>
              <a:ext uri="{FF2B5EF4-FFF2-40B4-BE49-F238E27FC236}">
                <a16:creationId xmlns:a16="http://schemas.microsoft.com/office/drawing/2014/main" id="{571403F0-E9EB-40A1-895E-87BA01FFC0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00" t="-35556" r="26250" b="41111"/>
          <a:stretch/>
        </p:blipFill>
        <p:spPr bwMode="auto">
          <a:xfrm>
            <a:off x="2819398" y="76200"/>
            <a:ext cx="6553200" cy="6477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6980759-6CDC-41A8-BEAD-F4A7F0CCB37A}"/>
              </a:ext>
            </a:extLst>
          </p:cNvPr>
          <p:cNvSpPr txBox="1"/>
          <p:nvPr/>
        </p:nvSpPr>
        <p:spPr>
          <a:xfrm>
            <a:off x="571088" y="381000"/>
            <a:ext cx="11049820" cy="1938992"/>
          </a:xfrm>
          <a:prstGeom prst="rect">
            <a:avLst/>
          </a:prstGeom>
          <a:solidFill>
            <a:schemeClr val="accent1">
              <a:lumMod val="60000"/>
              <a:lumOff val="40000"/>
            </a:schemeClr>
          </a:solidFill>
        </p:spPr>
        <p:txBody>
          <a:bodyPr wrap="none" rtlCol="0">
            <a:spAutoFit/>
          </a:bodyPr>
          <a:lstStyle/>
          <a:p>
            <a:r>
              <a:rPr lang="en-US" sz="6000" dirty="0">
                <a:solidFill>
                  <a:schemeClr val="tx2">
                    <a:lumMod val="50000"/>
                  </a:schemeClr>
                </a:solidFill>
              </a:rPr>
              <a:t>Come on Ephraim. You know what </a:t>
            </a:r>
          </a:p>
          <a:p>
            <a:r>
              <a:rPr lang="en-US" sz="6000" dirty="0">
                <a:solidFill>
                  <a:schemeClr val="tx2">
                    <a:lumMod val="50000"/>
                  </a:schemeClr>
                </a:solidFill>
              </a:rPr>
              <a:t>the prophet Hosea said about you.</a:t>
            </a:r>
          </a:p>
        </p:txBody>
      </p:sp>
    </p:spTree>
    <p:extLst>
      <p:ext uri="{BB962C8B-B14F-4D97-AF65-F5344CB8AC3E}">
        <p14:creationId xmlns:p14="http://schemas.microsoft.com/office/powerpoint/2010/main" val="29164813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Ephraim is a cake unturned">
            <a:extLst>
              <a:ext uri="{FF2B5EF4-FFF2-40B4-BE49-F238E27FC236}">
                <a16:creationId xmlns:a16="http://schemas.microsoft.com/office/drawing/2014/main" id="{FD8614F8-6065-4199-8FC5-016AE6A9D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1998"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Ephraim is a cake unturned">
            <a:extLst>
              <a:ext uri="{FF2B5EF4-FFF2-40B4-BE49-F238E27FC236}">
                <a16:creationId xmlns:a16="http://schemas.microsoft.com/office/drawing/2014/main" id="{571403F0-E9EB-40A1-895E-87BA01FFC0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00" t="-35556" r="26250" b="41111"/>
          <a:stretch/>
        </p:blipFill>
        <p:spPr bwMode="auto">
          <a:xfrm>
            <a:off x="2819398" y="76200"/>
            <a:ext cx="65532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886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Ephraim is a cake unturned">
            <a:extLst>
              <a:ext uri="{FF2B5EF4-FFF2-40B4-BE49-F238E27FC236}">
                <a16:creationId xmlns:a16="http://schemas.microsoft.com/office/drawing/2014/main" id="{FD8614F8-6065-4199-8FC5-016AE6A9D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199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9185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ertificate of salvation">
            <a:extLst>
              <a:ext uri="{FF2B5EF4-FFF2-40B4-BE49-F238E27FC236}">
                <a16:creationId xmlns:a16="http://schemas.microsoft.com/office/drawing/2014/main" id="{E0DB6265-8D57-4AF1-A98B-9F1EEDAE15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2" t="2115" r="2112" b="407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1725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1" name="Picture 2" descr="Image result for certificate of salvation">
            <a:extLst>
              <a:ext uri="{FF2B5EF4-FFF2-40B4-BE49-F238E27FC236}">
                <a16:creationId xmlns:a16="http://schemas.microsoft.com/office/drawing/2014/main" id="{8C3012F7-146E-4E10-B561-E29E5224F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2" t="2115" r="2112" b="4072"/>
          <a:stretch/>
        </p:blipFill>
        <p:spPr bwMode="auto">
          <a:xfrm rot="18366756">
            <a:off x="550348" y="1575733"/>
            <a:ext cx="5060175" cy="37065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6BF23A3-9384-4776-98EE-1D1FF83032A7}"/>
              </a:ext>
            </a:extLst>
          </p:cNvPr>
          <p:cNvSpPr txBox="1"/>
          <p:nvPr/>
        </p:nvSpPr>
        <p:spPr>
          <a:xfrm>
            <a:off x="6123217" y="474345"/>
            <a:ext cx="5687783" cy="6001643"/>
          </a:xfrm>
          <a:prstGeom prst="rect">
            <a:avLst/>
          </a:prstGeom>
          <a:noFill/>
        </p:spPr>
        <p:txBody>
          <a:bodyPr wrap="square" rtlCol="0">
            <a:spAutoFit/>
          </a:bodyPr>
          <a:lstStyle/>
          <a:p>
            <a:r>
              <a:rPr lang="en-US" sz="4800" dirty="0">
                <a:solidFill>
                  <a:srgbClr val="FFC000"/>
                </a:solidFill>
              </a:rPr>
              <a:t>If we </a:t>
            </a:r>
            <a:r>
              <a:rPr lang="en-US" sz="4800" b="1" i="1" u="sng" dirty="0">
                <a:solidFill>
                  <a:srgbClr val="FFFF00"/>
                </a:solidFill>
              </a:rPr>
              <a:t>were</a:t>
            </a:r>
            <a:r>
              <a:rPr lang="en-US" sz="4800" dirty="0">
                <a:solidFill>
                  <a:srgbClr val="FFFF00"/>
                </a:solidFill>
              </a:rPr>
              <a:t> </a:t>
            </a:r>
            <a:r>
              <a:rPr lang="en-US" sz="4800" dirty="0">
                <a:solidFill>
                  <a:srgbClr val="FFC000"/>
                </a:solidFill>
              </a:rPr>
              <a:t>to take </a:t>
            </a:r>
          </a:p>
          <a:p>
            <a:r>
              <a:rPr lang="en-US" sz="4800" dirty="0">
                <a:solidFill>
                  <a:srgbClr val="FFC000"/>
                </a:solidFill>
              </a:rPr>
              <a:t>our certificate of </a:t>
            </a:r>
          </a:p>
          <a:p>
            <a:r>
              <a:rPr lang="en-US" sz="4800" dirty="0">
                <a:solidFill>
                  <a:srgbClr val="FFC000"/>
                </a:solidFill>
              </a:rPr>
              <a:t>the </a:t>
            </a:r>
            <a:r>
              <a:rPr lang="en-US" sz="4800" b="1" dirty="0">
                <a:solidFill>
                  <a:srgbClr val="FF0000"/>
                </a:solidFill>
              </a:rPr>
              <a:t>New Birth</a:t>
            </a:r>
            <a:r>
              <a:rPr lang="en-US" sz="4800" dirty="0">
                <a:solidFill>
                  <a:srgbClr val="FFC000"/>
                </a:solidFill>
              </a:rPr>
              <a:t>, our personal commitment to Messiah  and </a:t>
            </a:r>
            <a:r>
              <a:rPr lang="en-US" sz="4800" b="1" i="1" dirty="0">
                <a:solidFill>
                  <a:srgbClr val="FFFF00"/>
                </a:solidFill>
              </a:rPr>
              <a:t>turn it over,</a:t>
            </a:r>
            <a:r>
              <a:rPr lang="en-US" sz="4800" dirty="0">
                <a:solidFill>
                  <a:srgbClr val="FFC000"/>
                </a:solidFill>
              </a:rPr>
              <a:t> then what might we find on </a:t>
            </a:r>
          </a:p>
          <a:p>
            <a:r>
              <a:rPr lang="en-US" sz="4800" dirty="0">
                <a:solidFill>
                  <a:srgbClr val="FFC000"/>
                </a:solidFill>
              </a:rPr>
              <a:t>the other side?</a:t>
            </a:r>
          </a:p>
        </p:txBody>
      </p:sp>
    </p:spTree>
    <p:extLst>
      <p:ext uri="{BB962C8B-B14F-4D97-AF65-F5344CB8AC3E}">
        <p14:creationId xmlns:p14="http://schemas.microsoft.com/office/powerpoint/2010/main" val="29716152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8" name="Picture 2" descr="Image result for passport">
            <a:extLst>
              <a:ext uri="{FF2B5EF4-FFF2-40B4-BE49-F238E27FC236}">
                <a16:creationId xmlns:a16="http://schemas.microsoft.com/office/drawing/2014/main" id="{446C257E-8929-4E32-86B0-E03F70684F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8616" y="1905000"/>
            <a:ext cx="5791200" cy="44709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AA327AB-C985-46D5-8B12-C17D73EBF7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18304">
            <a:off x="7490134" y="3110479"/>
            <a:ext cx="2652141" cy="2743814"/>
          </a:xfrm>
          <a:prstGeom prst="rect">
            <a:avLst/>
          </a:prstGeom>
        </p:spPr>
      </p:pic>
      <p:pic>
        <p:nvPicPr>
          <p:cNvPr id="11" name="Picture 2" descr="Image result for certificate of salvation">
            <a:extLst>
              <a:ext uri="{FF2B5EF4-FFF2-40B4-BE49-F238E27FC236}">
                <a16:creationId xmlns:a16="http://schemas.microsoft.com/office/drawing/2014/main" id="{8C3012F7-146E-4E10-B561-E29E5224F3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12" t="2115" r="2112" b="4072"/>
          <a:stretch/>
        </p:blipFill>
        <p:spPr bwMode="auto">
          <a:xfrm rot="18366756">
            <a:off x="550348" y="1575733"/>
            <a:ext cx="5060175" cy="370653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7085FB1-9A33-4E4B-BA28-DEF4F3E86E24}"/>
              </a:ext>
            </a:extLst>
          </p:cNvPr>
          <p:cNvSpPr txBox="1"/>
          <p:nvPr/>
        </p:nvSpPr>
        <p:spPr>
          <a:xfrm>
            <a:off x="6148616" y="762000"/>
            <a:ext cx="5791200" cy="923330"/>
          </a:xfrm>
          <a:prstGeom prst="rect">
            <a:avLst/>
          </a:prstGeom>
          <a:noFill/>
        </p:spPr>
        <p:txBody>
          <a:bodyPr wrap="square" rtlCol="0">
            <a:spAutoFit/>
          </a:bodyPr>
          <a:lstStyle/>
          <a:p>
            <a:r>
              <a:rPr lang="en-US" sz="4800" dirty="0">
                <a:solidFill>
                  <a:srgbClr val="FFC000"/>
                </a:solidFill>
              </a:rPr>
              <a:t>Might we find </a:t>
            </a:r>
            <a:r>
              <a:rPr lang="en-US" sz="5400" b="1" i="1" dirty="0">
                <a:solidFill>
                  <a:srgbClr val="00B0F0"/>
                </a:solidFill>
              </a:rPr>
              <a:t>THIS</a:t>
            </a:r>
            <a:r>
              <a:rPr lang="en-US" sz="5400" dirty="0">
                <a:solidFill>
                  <a:srgbClr val="FFC000"/>
                </a:solidFill>
              </a:rPr>
              <a:t>?</a:t>
            </a:r>
          </a:p>
        </p:txBody>
      </p:sp>
    </p:spTree>
    <p:extLst>
      <p:ext uri="{BB962C8B-B14F-4D97-AF65-F5344CB8AC3E}">
        <p14:creationId xmlns:p14="http://schemas.microsoft.com/office/powerpoint/2010/main" val="41602657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8" name="Picture 2" descr="Image result for passport">
            <a:extLst>
              <a:ext uri="{FF2B5EF4-FFF2-40B4-BE49-F238E27FC236}">
                <a16:creationId xmlns:a16="http://schemas.microsoft.com/office/drawing/2014/main" id="{446C257E-8929-4E32-86B0-E03F70684F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8616" y="1905000"/>
            <a:ext cx="5791200" cy="44709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AA327AB-C985-46D5-8B12-C17D73EBF7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18304">
            <a:off x="7490134" y="3110479"/>
            <a:ext cx="2652141" cy="2743814"/>
          </a:xfrm>
          <a:prstGeom prst="rect">
            <a:avLst/>
          </a:prstGeom>
        </p:spPr>
      </p:pic>
      <p:pic>
        <p:nvPicPr>
          <p:cNvPr id="11" name="Picture 2" descr="Image result for certificate of salvation">
            <a:extLst>
              <a:ext uri="{FF2B5EF4-FFF2-40B4-BE49-F238E27FC236}">
                <a16:creationId xmlns:a16="http://schemas.microsoft.com/office/drawing/2014/main" id="{8C3012F7-146E-4E10-B561-E29E5224F3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12" t="2115" r="2112" b="4072"/>
          <a:stretch/>
        </p:blipFill>
        <p:spPr bwMode="auto">
          <a:xfrm rot="18366756">
            <a:off x="550348" y="1575733"/>
            <a:ext cx="5060175" cy="370653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7085FB1-9A33-4E4B-BA28-DEF4F3E86E24}"/>
              </a:ext>
            </a:extLst>
          </p:cNvPr>
          <p:cNvSpPr txBox="1"/>
          <p:nvPr/>
        </p:nvSpPr>
        <p:spPr>
          <a:xfrm>
            <a:off x="6148616" y="150674"/>
            <a:ext cx="5791200" cy="1754326"/>
          </a:xfrm>
          <a:prstGeom prst="rect">
            <a:avLst/>
          </a:prstGeom>
          <a:noFill/>
        </p:spPr>
        <p:txBody>
          <a:bodyPr wrap="square" rtlCol="0">
            <a:spAutoFit/>
          </a:bodyPr>
          <a:lstStyle/>
          <a:p>
            <a:pPr algn="ctr"/>
            <a:r>
              <a:rPr lang="en-US" sz="5400" dirty="0">
                <a:solidFill>
                  <a:srgbClr val="FFC000"/>
                </a:solidFill>
              </a:rPr>
              <a:t>Wow! Where did that come from?</a:t>
            </a:r>
          </a:p>
        </p:txBody>
      </p:sp>
    </p:spTree>
    <p:extLst>
      <p:ext uri="{BB962C8B-B14F-4D97-AF65-F5344CB8AC3E}">
        <p14:creationId xmlns:p14="http://schemas.microsoft.com/office/powerpoint/2010/main" val="36828383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7D8A9A-1DCE-4939-B913-674E33AFC1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E12EA9D-DCE1-4FF1-A8A7-0ADFB630B2C9}"/>
              </a:ext>
            </a:extLst>
          </p:cNvPr>
          <p:cNvSpPr txBox="1"/>
          <p:nvPr/>
        </p:nvSpPr>
        <p:spPr>
          <a:xfrm>
            <a:off x="6477000" y="304800"/>
            <a:ext cx="5791200" cy="1754326"/>
          </a:xfrm>
          <a:prstGeom prst="rect">
            <a:avLst/>
          </a:prstGeom>
          <a:noFill/>
        </p:spPr>
        <p:txBody>
          <a:bodyPr wrap="square" rtlCol="0">
            <a:spAutoFit/>
          </a:bodyPr>
          <a:lstStyle/>
          <a:p>
            <a:pPr algn="ctr"/>
            <a:r>
              <a:rPr lang="en-US" sz="5400" dirty="0">
                <a:solidFill>
                  <a:srgbClr val="FFC000"/>
                </a:solidFill>
              </a:rPr>
              <a:t>This is where</a:t>
            </a:r>
          </a:p>
          <a:p>
            <a:pPr algn="ctr"/>
            <a:r>
              <a:rPr lang="en-US" sz="5400" dirty="0">
                <a:solidFill>
                  <a:srgbClr val="FFC000"/>
                </a:solidFill>
              </a:rPr>
              <a:t>it came from.</a:t>
            </a:r>
          </a:p>
        </p:txBody>
      </p:sp>
    </p:spTree>
    <p:extLst>
      <p:ext uri="{BB962C8B-B14F-4D97-AF65-F5344CB8AC3E}">
        <p14:creationId xmlns:p14="http://schemas.microsoft.com/office/powerpoint/2010/main" val="18409975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439937" y="228600"/>
            <a:ext cx="65532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228600" y="289678"/>
            <a:ext cx="5050753" cy="6278642"/>
          </a:xfrm>
          <a:prstGeom prst="rect">
            <a:avLst/>
          </a:prstGeom>
          <a:noFill/>
        </p:spPr>
        <p:txBody>
          <a:bodyPr wrap="square" rtlCol="0">
            <a:spAutoFit/>
          </a:bodyPr>
          <a:lstStyle/>
          <a:p>
            <a:pPr algn="ctr"/>
            <a:r>
              <a:rPr lang="en-US" sz="4800" dirty="0">
                <a:solidFill>
                  <a:srgbClr val="FFC000"/>
                </a:solidFill>
              </a:rPr>
              <a:t>Through the </a:t>
            </a:r>
          </a:p>
          <a:p>
            <a:pPr algn="ctr"/>
            <a:r>
              <a:rPr lang="en-US" sz="4800" b="1" i="1" dirty="0">
                <a:solidFill>
                  <a:srgbClr val="FF0000"/>
                </a:solidFill>
              </a:rPr>
              <a:t>blood of Messiah</a:t>
            </a:r>
            <a:r>
              <a:rPr lang="en-US" sz="4800" b="1" i="1" dirty="0">
                <a:solidFill>
                  <a:srgbClr val="FFC000"/>
                </a:solidFill>
              </a:rPr>
              <a:t> </a:t>
            </a:r>
          </a:p>
          <a:p>
            <a:pPr algn="ctr"/>
            <a:r>
              <a:rPr lang="en-US" sz="4800" dirty="0">
                <a:solidFill>
                  <a:srgbClr val="FFC000"/>
                </a:solidFill>
              </a:rPr>
              <a:t>we are afforded </a:t>
            </a:r>
          </a:p>
          <a:p>
            <a:pPr algn="ctr"/>
            <a:r>
              <a:rPr lang="en-US" sz="5400" b="1" i="1" dirty="0">
                <a:solidFill>
                  <a:srgbClr val="FF0000"/>
                </a:solidFill>
              </a:rPr>
              <a:t>Salvation</a:t>
            </a:r>
            <a:r>
              <a:rPr lang="en-US" sz="5400" dirty="0">
                <a:solidFill>
                  <a:srgbClr val="FFC000"/>
                </a:solidFill>
              </a:rPr>
              <a:t>, and  membership </a:t>
            </a:r>
          </a:p>
          <a:p>
            <a:pPr algn="ctr"/>
            <a:r>
              <a:rPr lang="en-US" sz="5400" dirty="0">
                <a:solidFill>
                  <a:srgbClr val="FFC000"/>
                </a:solidFill>
              </a:rPr>
              <a:t>in</a:t>
            </a:r>
            <a:r>
              <a:rPr lang="en-US" sz="4800" dirty="0">
                <a:solidFill>
                  <a:srgbClr val="FFC000"/>
                </a:solidFill>
              </a:rPr>
              <a:t> the </a:t>
            </a:r>
            <a:r>
              <a:rPr lang="en-US" sz="4800" b="1" i="1" dirty="0">
                <a:solidFill>
                  <a:srgbClr val="FF0000"/>
                </a:solidFill>
              </a:rPr>
              <a:t>Church </a:t>
            </a:r>
            <a:r>
              <a:rPr lang="en-US" sz="4800" dirty="0">
                <a:solidFill>
                  <a:srgbClr val="FFC000"/>
                </a:solidFill>
              </a:rPr>
              <a:t>or</a:t>
            </a:r>
            <a:r>
              <a:rPr lang="en-US" sz="4800" b="1" i="1" dirty="0">
                <a:solidFill>
                  <a:srgbClr val="FF0000"/>
                </a:solidFill>
              </a:rPr>
              <a:t> Congregation of Israel’s Messiah</a:t>
            </a:r>
            <a:endParaRPr lang="en-US" sz="5400" b="1" i="1" dirty="0">
              <a:solidFill>
                <a:srgbClr val="FF0000"/>
              </a:solidFill>
            </a:endParaRP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5824607" y="493758"/>
            <a:ext cx="3502303" cy="2706642"/>
          </a:xfrm>
          <a:prstGeom prst="rect">
            <a:avLst/>
          </a:prstGeom>
        </p:spPr>
      </p:pic>
      <p:sp>
        <p:nvSpPr>
          <p:cNvPr id="8" name="TextBox 7">
            <a:extLst>
              <a:ext uri="{FF2B5EF4-FFF2-40B4-BE49-F238E27FC236}">
                <a16:creationId xmlns:a16="http://schemas.microsoft.com/office/drawing/2014/main" id="{C2E3F238-4679-4B18-B904-2352BEF745DC}"/>
              </a:ext>
            </a:extLst>
          </p:cNvPr>
          <p:cNvSpPr txBox="1"/>
          <p:nvPr/>
        </p:nvSpPr>
        <p:spPr>
          <a:xfrm>
            <a:off x="8009042" y="3072601"/>
            <a:ext cx="3649558" cy="646331"/>
          </a:xfrm>
          <a:prstGeom prst="rect">
            <a:avLst/>
          </a:prstGeom>
          <a:solidFill>
            <a:schemeClr val="accent6">
              <a:lumMod val="20000"/>
              <a:lumOff val="80000"/>
            </a:schemeClr>
          </a:solidFill>
        </p:spPr>
        <p:txBody>
          <a:bodyPr wrap="square" rtlCol="0">
            <a:spAutoFit/>
          </a:bodyPr>
          <a:lstStyle/>
          <a:p>
            <a:pPr algn="ctr"/>
            <a:r>
              <a:rPr lang="en-US" sz="3600" b="1" i="1" dirty="0">
                <a:solidFill>
                  <a:srgbClr val="C00000"/>
                </a:solidFill>
              </a:rPr>
              <a:t>SALVATION</a:t>
            </a:r>
            <a:r>
              <a:rPr lang="en-US" sz="3600" b="1" i="1" dirty="0">
                <a:solidFill>
                  <a:srgbClr val="0070C0"/>
                </a:solidFill>
              </a:rPr>
              <a:t>  </a:t>
            </a:r>
          </a:p>
        </p:txBody>
      </p:sp>
      <p:sp>
        <p:nvSpPr>
          <p:cNvPr id="10" name="TextBox 9">
            <a:extLst>
              <a:ext uri="{FF2B5EF4-FFF2-40B4-BE49-F238E27FC236}">
                <a16:creationId xmlns:a16="http://schemas.microsoft.com/office/drawing/2014/main" id="{25D22C81-66A8-47C5-AEFC-11BD8496F75C}"/>
              </a:ext>
            </a:extLst>
          </p:cNvPr>
          <p:cNvSpPr txBox="1"/>
          <p:nvPr/>
        </p:nvSpPr>
        <p:spPr>
          <a:xfrm>
            <a:off x="6022695" y="3718932"/>
            <a:ext cx="5331104" cy="2123658"/>
          </a:xfrm>
          <a:prstGeom prst="rect">
            <a:avLst/>
          </a:prstGeom>
          <a:solidFill>
            <a:schemeClr val="accent6">
              <a:lumMod val="20000"/>
              <a:lumOff val="80000"/>
            </a:schemeClr>
          </a:solidFill>
        </p:spPr>
        <p:txBody>
          <a:bodyPr wrap="square" rtlCol="0">
            <a:spAutoFit/>
          </a:bodyPr>
          <a:lstStyle/>
          <a:p>
            <a:pPr algn="ctr"/>
            <a:r>
              <a:rPr lang="en-US" sz="4400" dirty="0"/>
              <a:t>How might we picture the </a:t>
            </a:r>
            <a:r>
              <a:rPr lang="en-US" sz="4400" b="1" i="1" dirty="0">
                <a:solidFill>
                  <a:srgbClr val="FF0000"/>
                </a:solidFill>
              </a:rPr>
              <a:t>CONGREGATION / CHURCH of MESSIAH? </a:t>
            </a:r>
          </a:p>
        </p:txBody>
      </p:sp>
    </p:spTree>
    <p:extLst>
      <p:ext uri="{BB962C8B-B14F-4D97-AF65-F5344CB8AC3E}">
        <p14:creationId xmlns:p14="http://schemas.microsoft.com/office/powerpoint/2010/main" val="11158505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60096" y="141249"/>
            <a:ext cx="11271808" cy="1446550"/>
          </a:xfrm>
          <a:prstGeom prst="rect">
            <a:avLst/>
          </a:prstGeom>
          <a:solidFill>
            <a:schemeClr val="tx2">
              <a:lumMod val="50000"/>
            </a:schemeClr>
          </a:solidFill>
        </p:spPr>
        <p:txBody>
          <a:bodyPr wrap="square" rtlCol="0">
            <a:spAutoFit/>
          </a:bodyPr>
          <a:lstStyle/>
          <a:p>
            <a:pPr algn="ctr"/>
            <a:r>
              <a:rPr lang="en-US" sz="4400" dirty="0">
                <a:solidFill>
                  <a:srgbClr val="FFC000"/>
                </a:solidFill>
              </a:rPr>
              <a:t>How might we picture the</a:t>
            </a:r>
          </a:p>
          <a:p>
            <a:pPr algn="ctr"/>
            <a:r>
              <a:rPr lang="en-US" sz="4400" dirty="0">
                <a:solidFill>
                  <a:srgbClr val="FFC000"/>
                </a:solidFill>
              </a:rPr>
              <a:t> </a:t>
            </a:r>
            <a:r>
              <a:rPr lang="en-US" sz="4400" b="1" i="1" dirty="0">
                <a:solidFill>
                  <a:srgbClr val="FF0000"/>
                </a:solidFill>
              </a:rPr>
              <a:t>CONGREGATION / CHURCH of MESSIAH? </a:t>
            </a:r>
          </a:p>
        </p:txBody>
      </p:sp>
      <p:pic>
        <p:nvPicPr>
          <p:cNvPr id="2050" name="Picture 2" descr="Image result for tabernacle at sinai">
            <a:extLst>
              <a:ext uri="{FF2B5EF4-FFF2-40B4-BE49-F238E27FC236}">
                <a16:creationId xmlns:a16="http://schemas.microsoft.com/office/drawing/2014/main" id="{A08D7173-6B63-420F-B445-DDAC1ADB74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00" r="12500"/>
          <a:stretch/>
        </p:blipFill>
        <p:spPr bwMode="auto">
          <a:xfrm>
            <a:off x="228600" y="1676400"/>
            <a:ext cx="11734800" cy="5029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8B5BD1-ABEC-47B3-98B9-19A9C7E96D1F}"/>
              </a:ext>
            </a:extLst>
          </p:cNvPr>
          <p:cNvSpPr txBox="1"/>
          <p:nvPr/>
        </p:nvSpPr>
        <p:spPr>
          <a:xfrm>
            <a:off x="228600" y="1828800"/>
            <a:ext cx="4951035" cy="892552"/>
          </a:xfrm>
          <a:prstGeom prst="rect">
            <a:avLst/>
          </a:prstGeom>
          <a:noFill/>
        </p:spPr>
        <p:txBody>
          <a:bodyPr wrap="none" rtlCol="0">
            <a:spAutoFit/>
          </a:bodyPr>
          <a:lstStyle/>
          <a:p>
            <a:r>
              <a:rPr lang="en-US" sz="2800" b="1" dirty="0">
                <a:solidFill>
                  <a:srgbClr val="FF0000"/>
                </a:solidFill>
                <a:latin typeface="Microsoft JhengHei UI Light" panose="020B0304030504040204" pitchFamily="34" charset="-120"/>
                <a:ea typeface="Microsoft JhengHei UI Light" panose="020B0304030504040204" pitchFamily="34" charset="-120"/>
              </a:rPr>
              <a:t>The Church in the Wilderness</a:t>
            </a:r>
          </a:p>
          <a:p>
            <a:r>
              <a:rPr lang="en-US" sz="2400" b="1" dirty="0">
                <a:solidFill>
                  <a:schemeClr val="bg1"/>
                </a:solidFill>
                <a:latin typeface="Microsoft JhengHei UI Light" panose="020B0304030504040204" pitchFamily="34" charset="-120"/>
                <a:ea typeface="Microsoft JhengHei UI Light" panose="020B0304030504040204" pitchFamily="34" charset="-120"/>
              </a:rPr>
              <a:t>Acts</a:t>
            </a:r>
            <a:r>
              <a:rPr lang="en-US" sz="2400" b="1" dirty="0">
                <a:solidFill>
                  <a:srgbClr val="FF0000"/>
                </a:solidFill>
                <a:latin typeface="Microsoft JhengHei UI Light" panose="020B0304030504040204" pitchFamily="34" charset="-120"/>
                <a:ea typeface="Microsoft JhengHei UI Light" panose="020B0304030504040204" pitchFamily="34" charset="-120"/>
              </a:rPr>
              <a:t> </a:t>
            </a:r>
            <a:r>
              <a:rPr lang="en-US" sz="2400" b="1" dirty="0">
                <a:solidFill>
                  <a:schemeClr val="bg1"/>
                </a:solidFill>
                <a:latin typeface="Microsoft JhengHei UI Light" panose="020B0304030504040204" pitchFamily="34" charset="-120"/>
                <a:ea typeface="Microsoft JhengHei UI Light" panose="020B0304030504040204" pitchFamily="34" charset="-120"/>
              </a:rPr>
              <a:t>7:38 KJV</a:t>
            </a:r>
          </a:p>
        </p:txBody>
      </p:sp>
    </p:spTree>
    <p:extLst>
      <p:ext uri="{BB962C8B-B14F-4D97-AF65-F5344CB8AC3E}">
        <p14:creationId xmlns:p14="http://schemas.microsoft.com/office/powerpoint/2010/main" val="20943235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60096" y="77450"/>
            <a:ext cx="11271808" cy="1446550"/>
          </a:xfrm>
          <a:prstGeom prst="rect">
            <a:avLst/>
          </a:prstGeom>
          <a:solidFill>
            <a:schemeClr val="tx2">
              <a:lumMod val="50000"/>
            </a:schemeClr>
          </a:solidFill>
        </p:spPr>
        <p:txBody>
          <a:bodyPr wrap="square" rtlCol="0">
            <a:spAutoFit/>
          </a:bodyPr>
          <a:lstStyle/>
          <a:p>
            <a:pPr algn="ctr"/>
            <a:r>
              <a:rPr lang="en-US" sz="4400" dirty="0">
                <a:solidFill>
                  <a:srgbClr val="FFC000"/>
                </a:solidFill>
              </a:rPr>
              <a:t>How might we picture the </a:t>
            </a:r>
            <a:r>
              <a:rPr lang="en-US" sz="4400" i="1" u="sng" dirty="0">
                <a:solidFill>
                  <a:srgbClr val="FFC000"/>
                </a:solidFill>
              </a:rPr>
              <a:t>ultimate</a:t>
            </a:r>
            <a:r>
              <a:rPr lang="en-US" sz="4400" dirty="0">
                <a:solidFill>
                  <a:srgbClr val="FFC000"/>
                </a:solidFill>
              </a:rPr>
              <a:t> </a:t>
            </a:r>
            <a:r>
              <a:rPr lang="en-US" sz="4400" b="1" i="1" dirty="0">
                <a:solidFill>
                  <a:srgbClr val="FF0000"/>
                </a:solidFill>
              </a:rPr>
              <a:t>CONGREGATION / EKKLESIA of MESSIAH? </a:t>
            </a:r>
          </a:p>
        </p:txBody>
      </p:sp>
      <p:pic>
        <p:nvPicPr>
          <p:cNvPr id="6" name="Picture 2" descr="D:\00 IMAGES for PowerPoint\abraham-sta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30" y="1510990"/>
            <a:ext cx="4649970" cy="509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937DB5C-0E9D-4F06-9F1B-1D77D7499D79}"/>
              </a:ext>
            </a:extLst>
          </p:cNvPr>
          <p:cNvSpPr txBox="1"/>
          <p:nvPr/>
        </p:nvSpPr>
        <p:spPr>
          <a:xfrm>
            <a:off x="5229922" y="1524000"/>
            <a:ext cx="6659048" cy="5078313"/>
          </a:xfrm>
          <a:prstGeom prst="rect">
            <a:avLst/>
          </a:prstGeom>
          <a:noFill/>
        </p:spPr>
        <p:txBody>
          <a:bodyPr wrap="square" rtlCol="0">
            <a:spAutoFit/>
          </a:bodyPr>
          <a:lstStyle/>
          <a:p>
            <a:r>
              <a:rPr lang="en-US" sz="3600" dirty="0">
                <a:solidFill>
                  <a:srgbClr val="FFC000"/>
                </a:solidFill>
              </a:rPr>
              <a:t>And He took him outside and said, "Now look toward the heavens, and count the stars, if you are able to count them." And He said to him, "So shall your descendants be.“</a:t>
            </a:r>
          </a:p>
          <a:p>
            <a:r>
              <a:rPr lang="en-US" sz="3600" dirty="0">
                <a:solidFill>
                  <a:srgbClr val="FFC000"/>
                </a:solidFill>
              </a:rPr>
              <a:t>And he believed in the LORD and it was accounted to him for righteousness. </a:t>
            </a:r>
            <a:r>
              <a:rPr lang="en-US" sz="3200" dirty="0">
                <a:solidFill>
                  <a:schemeClr val="bg1"/>
                </a:solidFill>
              </a:rPr>
              <a:t>- Genesis 15:5-6 NASB</a:t>
            </a:r>
          </a:p>
        </p:txBody>
      </p:sp>
      <p:sp>
        <p:nvSpPr>
          <p:cNvPr id="4" name="TextBox 3">
            <a:extLst>
              <a:ext uri="{FF2B5EF4-FFF2-40B4-BE49-F238E27FC236}">
                <a16:creationId xmlns:a16="http://schemas.microsoft.com/office/drawing/2014/main" id="{29675331-15DA-4595-BC7F-A977DCAC7A95}"/>
              </a:ext>
            </a:extLst>
          </p:cNvPr>
          <p:cNvSpPr txBox="1"/>
          <p:nvPr/>
        </p:nvSpPr>
        <p:spPr>
          <a:xfrm>
            <a:off x="303030" y="1510990"/>
            <a:ext cx="3318986" cy="1815882"/>
          </a:xfrm>
          <a:prstGeom prst="rect">
            <a:avLst/>
          </a:prstGeom>
          <a:noFill/>
        </p:spPr>
        <p:txBody>
          <a:bodyPr wrap="none" rtlCol="0">
            <a:spAutoFit/>
          </a:bodyPr>
          <a:lstStyle/>
          <a:p>
            <a:r>
              <a:rPr lang="en-US" sz="2800" b="1" dirty="0">
                <a:solidFill>
                  <a:srgbClr val="FFFF00"/>
                </a:solidFill>
              </a:rPr>
              <a:t>The </a:t>
            </a:r>
            <a:r>
              <a:rPr lang="en-US" sz="2800" b="1" dirty="0" err="1">
                <a:solidFill>
                  <a:srgbClr val="FF0000"/>
                </a:solidFill>
              </a:rPr>
              <a:t>melo-hagoyim</a:t>
            </a:r>
            <a:r>
              <a:rPr lang="en-US" sz="2800" b="1" dirty="0">
                <a:solidFill>
                  <a:srgbClr val="FF0000"/>
                </a:solidFill>
              </a:rPr>
              <a:t>,</a:t>
            </a:r>
          </a:p>
          <a:p>
            <a:r>
              <a:rPr lang="en-US" sz="2800" b="1" dirty="0">
                <a:solidFill>
                  <a:srgbClr val="FFFF00"/>
                </a:solidFill>
              </a:rPr>
              <a:t>the </a:t>
            </a:r>
            <a:r>
              <a:rPr lang="en-US" sz="2800" b="1" dirty="0">
                <a:solidFill>
                  <a:srgbClr val="FF0000"/>
                </a:solidFill>
              </a:rPr>
              <a:t>myriad company</a:t>
            </a:r>
            <a:r>
              <a:rPr lang="en-US" sz="2800" b="1" dirty="0">
                <a:solidFill>
                  <a:srgbClr val="FFFF00"/>
                </a:solidFill>
              </a:rPr>
              <a:t>,</a:t>
            </a:r>
          </a:p>
          <a:p>
            <a:r>
              <a:rPr lang="en-US" sz="2800" b="1" dirty="0">
                <a:solidFill>
                  <a:srgbClr val="FFFF00"/>
                </a:solidFill>
              </a:rPr>
              <a:t>the promised Seed   </a:t>
            </a:r>
          </a:p>
          <a:p>
            <a:r>
              <a:rPr lang="en-US" sz="2800" b="1" dirty="0">
                <a:solidFill>
                  <a:srgbClr val="FFFF00"/>
                </a:solidFill>
              </a:rPr>
              <a:t>of Abraham.</a:t>
            </a:r>
          </a:p>
        </p:txBody>
      </p:sp>
    </p:spTree>
    <p:extLst>
      <p:ext uri="{BB962C8B-B14F-4D97-AF65-F5344CB8AC3E}">
        <p14:creationId xmlns:p14="http://schemas.microsoft.com/office/powerpoint/2010/main" val="21841351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60096" y="77450"/>
            <a:ext cx="11271808" cy="1446550"/>
          </a:xfrm>
          <a:prstGeom prst="rect">
            <a:avLst/>
          </a:prstGeom>
          <a:solidFill>
            <a:schemeClr val="tx2">
              <a:lumMod val="50000"/>
            </a:schemeClr>
          </a:solidFill>
        </p:spPr>
        <p:txBody>
          <a:bodyPr wrap="square" rtlCol="0">
            <a:spAutoFit/>
          </a:bodyPr>
          <a:lstStyle/>
          <a:p>
            <a:pPr algn="ctr"/>
            <a:r>
              <a:rPr lang="en-US" sz="4400" dirty="0">
                <a:solidFill>
                  <a:srgbClr val="FFC000"/>
                </a:solidFill>
              </a:rPr>
              <a:t>How might we picture the </a:t>
            </a:r>
            <a:r>
              <a:rPr lang="en-US" sz="4400" b="1" i="1" u="sng" dirty="0">
                <a:solidFill>
                  <a:srgbClr val="FFFF00"/>
                </a:solidFill>
              </a:rPr>
              <a:t>multicultural</a:t>
            </a:r>
            <a:r>
              <a:rPr lang="en-US" sz="4400" b="1" i="1" dirty="0">
                <a:solidFill>
                  <a:srgbClr val="FFFF00"/>
                </a:solidFill>
              </a:rPr>
              <a:t> </a:t>
            </a:r>
            <a:r>
              <a:rPr lang="en-US" sz="4400" b="1" i="1" dirty="0">
                <a:solidFill>
                  <a:srgbClr val="FF0000"/>
                </a:solidFill>
              </a:rPr>
              <a:t>CONGREGATION / CHURCH of MESSIAH? </a:t>
            </a:r>
          </a:p>
        </p:txBody>
      </p:sp>
      <p:pic>
        <p:nvPicPr>
          <p:cNvPr id="6" name="Picture 2" descr="D:\00 IMAGES for PowerPoint\abraham-sta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30" y="1510990"/>
            <a:ext cx="4649970" cy="509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937DB5C-0E9D-4F06-9F1B-1D77D7499D79}"/>
              </a:ext>
            </a:extLst>
          </p:cNvPr>
          <p:cNvSpPr txBox="1"/>
          <p:nvPr/>
        </p:nvSpPr>
        <p:spPr>
          <a:xfrm>
            <a:off x="5229922" y="1524000"/>
            <a:ext cx="6659048" cy="5078313"/>
          </a:xfrm>
          <a:prstGeom prst="rect">
            <a:avLst/>
          </a:prstGeom>
          <a:noFill/>
        </p:spPr>
        <p:txBody>
          <a:bodyPr wrap="square" rtlCol="0">
            <a:spAutoFit/>
          </a:bodyPr>
          <a:lstStyle/>
          <a:p>
            <a:r>
              <a:rPr lang="en-US" sz="3600" dirty="0">
                <a:solidFill>
                  <a:srgbClr val="FFC000"/>
                </a:solidFill>
              </a:rPr>
              <a:t>For ye are all the children of God by faith in Christ Jesus. For as many of you as have been baptized into Christ have put on Christ. There is </a:t>
            </a:r>
            <a:r>
              <a:rPr lang="en-US" sz="3600" dirty="0">
                <a:solidFill>
                  <a:srgbClr val="FFFF00"/>
                </a:solidFill>
              </a:rPr>
              <a:t>neither Jew nor Greek</a:t>
            </a:r>
            <a:r>
              <a:rPr lang="en-US" sz="3600" dirty="0">
                <a:solidFill>
                  <a:srgbClr val="FFC000"/>
                </a:solidFill>
              </a:rPr>
              <a:t>, there is </a:t>
            </a:r>
            <a:r>
              <a:rPr lang="en-US" sz="3600" dirty="0">
                <a:solidFill>
                  <a:srgbClr val="FFFF00"/>
                </a:solidFill>
              </a:rPr>
              <a:t>neither bond nor free</a:t>
            </a:r>
            <a:r>
              <a:rPr lang="en-US" sz="3600" dirty="0">
                <a:solidFill>
                  <a:srgbClr val="FFC000"/>
                </a:solidFill>
              </a:rPr>
              <a:t>, there is </a:t>
            </a:r>
            <a:r>
              <a:rPr lang="en-US" sz="3600" dirty="0">
                <a:solidFill>
                  <a:srgbClr val="FFFF00"/>
                </a:solidFill>
              </a:rPr>
              <a:t>neither male nor female</a:t>
            </a:r>
            <a:r>
              <a:rPr lang="en-US" sz="3600" dirty="0">
                <a:solidFill>
                  <a:srgbClr val="FFC000"/>
                </a:solidFill>
              </a:rPr>
              <a:t>: for ye are all one in Christ Jesus. </a:t>
            </a:r>
            <a:r>
              <a:rPr lang="en-US" sz="3200" dirty="0">
                <a:solidFill>
                  <a:schemeClr val="bg1"/>
                </a:solidFill>
              </a:rPr>
              <a:t>– Galatians 3:26-28</a:t>
            </a:r>
          </a:p>
        </p:txBody>
      </p:sp>
      <p:sp>
        <p:nvSpPr>
          <p:cNvPr id="4" name="TextBox 3">
            <a:extLst>
              <a:ext uri="{FF2B5EF4-FFF2-40B4-BE49-F238E27FC236}">
                <a16:creationId xmlns:a16="http://schemas.microsoft.com/office/drawing/2014/main" id="{29675331-15DA-4595-BC7F-A977DCAC7A95}"/>
              </a:ext>
            </a:extLst>
          </p:cNvPr>
          <p:cNvSpPr txBox="1"/>
          <p:nvPr/>
        </p:nvSpPr>
        <p:spPr>
          <a:xfrm>
            <a:off x="303030" y="1510990"/>
            <a:ext cx="3318986" cy="1815882"/>
          </a:xfrm>
          <a:prstGeom prst="rect">
            <a:avLst/>
          </a:prstGeom>
          <a:noFill/>
        </p:spPr>
        <p:txBody>
          <a:bodyPr wrap="none" rtlCol="0">
            <a:spAutoFit/>
          </a:bodyPr>
          <a:lstStyle/>
          <a:p>
            <a:r>
              <a:rPr lang="en-US" sz="2800" b="1" dirty="0">
                <a:solidFill>
                  <a:srgbClr val="FFFF00"/>
                </a:solidFill>
              </a:rPr>
              <a:t>The </a:t>
            </a:r>
            <a:r>
              <a:rPr lang="en-US" sz="2800" b="1" dirty="0" err="1">
                <a:solidFill>
                  <a:srgbClr val="FF0000"/>
                </a:solidFill>
              </a:rPr>
              <a:t>melo-hagoyim</a:t>
            </a:r>
            <a:r>
              <a:rPr lang="en-US" sz="2800" b="1" dirty="0">
                <a:solidFill>
                  <a:srgbClr val="FFFF00"/>
                </a:solidFill>
              </a:rPr>
              <a:t>,</a:t>
            </a:r>
          </a:p>
          <a:p>
            <a:r>
              <a:rPr lang="en-US" sz="2800" b="1" dirty="0">
                <a:solidFill>
                  <a:srgbClr val="FFFF00"/>
                </a:solidFill>
              </a:rPr>
              <a:t>the </a:t>
            </a:r>
            <a:r>
              <a:rPr lang="en-US" sz="2800" b="1" dirty="0">
                <a:solidFill>
                  <a:srgbClr val="FF0000"/>
                </a:solidFill>
              </a:rPr>
              <a:t>myriad company</a:t>
            </a:r>
            <a:r>
              <a:rPr lang="en-US" sz="2800" b="1" dirty="0">
                <a:solidFill>
                  <a:srgbClr val="FFFF00"/>
                </a:solidFill>
              </a:rPr>
              <a:t>,</a:t>
            </a:r>
          </a:p>
          <a:p>
            <a:r>
              <a:rPr lang="en-US" sz="2800" b="1" dirty="0">
                <a:solidFill>
                  <a:srgbClr val="FFFF00"/>
                </a:solidFill>
              </a:rPr>
              <a:t>the promised Seed   </a:t>
            </a:r>
          </a:p>
          <a:p>
            <a:r>
              <a:rPr lang="en-US" sz="2800" b="1" dirty="0">
                <a:solidFill>
                  <a:srgbClr val="FFFF00"/>
                </a:solidFill>
              </a:rPr>
              <a:t>of Abraham.</a:t>
            </a:r>
          </a:p>
        </p:txBody>
      </p:sp>
    </p:spTree>
    <p:extLst>
      <p:ext uri="{BB962C8B-B14F-4D97-AF65-F5344CB8AC3E}">
        <p14:creationId xmlns:p14="http://schemas.microsoft.com/office/powerpoint/2010/main" val="26181026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60096" y="77450"/>
            <a:ext cx="11271808" cy="1446550"/>
          </a:xfrm>
          <a:prstGeom prst="rect">
            <a:avLst/>
          </a:prstGeom>
          <a:solidFill>
            <a:schemeClr val="tx2">
              <a:lumMod val="50000"/>
            </a:schemeClr>
          </a:solidFill>
        </p:spPr>
        <p:txBody>
          <a:bodyPr wrap="square" rtlCol="0">
            <a:spAutoFit/>
          </a:bodyPr>
          <a:lstStyle/>
          <a:p>
            <a:pPr algn="ctr"/>
            <a:r>
              <a:rPr lang="en-US" sz="4400" dirty="0">
                <a:solidFill>
                  <a:srgbClr val="FFC000"/>
                </a:solidFill>
              </a:rPr>
              <a:t>How might we picture the </a:t>
            </a:r>
            <a:r>
              <a:rPr lang="en-US" sz="4400" i="1" u="sng" dirty="0">
                <a:solidFill>
                  <a:srgbClr val="FFFF00"/>
                </a:solidFill>
              </a:rPr>
              <a:t>Abrahamic Seed</a:t>
            </a:r>
            <a:r>
              <a:rPr lang="en-US" sz="4400" i="1" dirty="0">
                <a:solidFill>
                  <a:srgbClr val="FFFF00"/>
                </a:solidFill>
              </a:rPr>
              <a:t> </a:t>
            </a:r>
            <a:r>
              <a:rPr lang="en-US" sz="4400" b="1" i="1" dirty="0">
                <a:solidFill>
                  <a:srgbClr val="FF0000"/>
                </a:solidFill>
              </a:rPr>
              <a:t>CONGREGATION / CHURCH of MESSIAH? </a:t>
            </a:r>
          </a:p>
        </p:txBody>
      </p:sp>
      <p:pic>
        <p:nvPicPr>
          <p:cNvPr id="6" name="Picture 2" descr="D:\00 IMAGES for PowerPoint\abraham-sta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30" y="1510990"/>
            <a:ext cx="4649970" cy="509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937DB5C-0E9D-4F06-9F1B-1D77D7499D79}"/>
              </a:ext>
            </a:extLst>
          </p:cNvPr>
          <p:cNvSpPr txBox="1"/>
          <p:nvPr/>
        </p:nvSpPr>
        <p:spPr>
          <a:xfrm>
            <a:off x="5229922" y="1524000"/>
            <a:ext cx="6659048" cy="5016758"/>
          </a:xfrm>
          <a:prstGeom prst="rect">
            <a:avLst/>
          </a:prstGeom>
          <a:noFill/>
        </p:spPr>
        <p:txBody>
          <a:bodyPr wrap="square" rtlCol="0">
            <a:spAutoFit/>
          </a:bodyPr>
          <a:lstStyle/>
          <a:p>
            <a:r>
              <a:rPr lang="en-US" sz="5400" dirty="0">
                <a:solidFill>
                  <a:srgbClr val="FFC000"/>
                </a:solidFill>
              </a:rPr>
              <a:t>And </a:t>
            </a:r>
            <a:r>
              <a:rPr lang="en-US" sz="5400" i="1" dirty="0">
                <a:solidFill>
                  <a:srgbClr val="FFFF00"/>
                </a:solidFill>
              </a:rPr>
              <a:t>if ye be Christ's, </a:t>
            </a:r>
            <a:r>
              <a:rPr lang="en-US" sz="5400" dirty="0">
                <a:solidFill>
                  <a:srgbClr val="FFC000"/>
                </a:solidFill>
              </a:rPr>
              <a:t>then are ye, (</a:t>
            </a:r>
            <a:r>
              <a:rPr lang="en-US" sz="5400" i="1" dirty="0" err="1">
                <a:solidFill>
                  <a:srgbClr val="FFC000"/>
                </a:solidFill>
              </a:rPr>
              <a:t>y’all</a:t>
            </a:r>
            <a:r>
              <a:rPr lang="en-US" sz="5400" dirty="0">
                <a:solidFill>
                  <a:srgbClr val="FFC000"/>
                </a:solidFill>
              </a:rPr>
              <a:t>) </a:t>
            </a:r>
            <a:r>
              <a:rPr lang="en-US" sz="6000" b="1" i="1" u="sng" dirty="0">
                <a:solidFill>
                  <a:srgbClr val="FFFF00"/>
                </a:solidFill>
              </a:rPr>
              <a:t>Abraham’s Seed</a:t>
            </a:r>
            <a:r>
              <a:rPr lang="en-US" sz="6000" dirty="0">
                <a:solidFill>
                  <a:srgbClr val="FFC000"/>
                </a:solidFill>
              </a:rPr>
              <a:t>, </a:t>
            </a:r>
          </a:p>
          <a:p>
            <a:r>
              <a:rPr lang="en-US" sz="6000" dirty="0">
                <a:solidFill>
                  <a:srgbClr val="FFC000"/>
                </a:solidFill>
              </a:rPr>
              <a:t>and </a:t>
            </a:r>
            <a:r>
              <a:rPr lang="en-US" sz="6000" dirty="0">
                <a:solidFill>
                  <a:srgbClr val="FFFF00"/>
                </a:solidFill>
              </a:rPr>
              <a:t>heirs</a:t>
            </a:r>
            <a:r>
              <a:rPr lang="en-US" sz="6000" dirty="0">
                <a:solidFill>
                  <a:srgbClr val="FFC000"/>
                </a:solidFill>
              </a:rPr>
              <a:t> according to </a:t>
            </a:r>
            <a:r>
              <a:rPr lang="en-US" sz="6000" dirty="0">
                <a:solidFill>
                  <a:srgbClr val="FFFF00"/>
                </a:solidFill>
              </a:rPr>
              <a:t>the promise</a:t>
            </a:r>
            <a:r>
              <a:rPr lang="en-US" sz="6000" dirty="0">
                <a:solidFill>
                  <a:srgbClr val="FFC000"/>
                </a:solidFill>
              </a:rPr>
              <a:t>.</a:t>
            </a:r>
            <a:r>
              <a:rPr lang="en-US" sz="6000" dirty="0">
                <a:solidFill>
                  <a:schemeClr val="bg1"/>
                </a:solidFill>
              </a:rPr>
              <a:t> </a:t>
            </a:r>
          </a:p>
          <a:p>
            <a:r>
              <a:rPr lang="en-US" sz="3200" dirty="0">
                <a:solidFill>
                  <a:schemeClr val="bg1"/>
                </a:solidFill>
              </a:rPr>
              <a:t>– Galatians 3:29</a:t>
            </a:r>
            <a:endParaRPr lang="en-US" sz="3200" dirty="0">
              <a:solidFill>
                <a:srgbClr val="FFC000"/>
              </a:solidFill>
            </a:endParaRPr>
          </a:p>
        </p:txBody>
      </p:sp>
      <p:sp>
        <p:nvSpPr>
          <p:cNvPr id="4" name="TextBox 3">
            <a:extLst>
              <a:ext uri="{FF2B5EF4-FFF2-40B4-BE49-F238E27FC236}">
                <a16:creationId xmlns:a16="http://schemas.microsoft.com/office/drawing/2014/main" id="{29675331-15DA-4595-BC7F-A977DCAC7A95}"/>
              </a:ext>
            </a:extLst>
          </p:cNvPr>
          <p:cNvSpPr txBox="1"/>
          <p:nvPr/>
        </p:nvSpPr>
        <p:spPr>
          <a:xfrm>
            <a:off x="303030" y="1510990"/>
            <a:ext cx="3318986" cy="1815882"/>
          </a:xfrm>
          <a:prstGeom prst="rect">
            <a:avLst/>
          </a:prstGeom>
          <a:noFill/>
        </p:spPr>
        <p:txBody>
          <a:bodyPr wrap="none" rtlCol="0">
            <a:spAutoFit/>
          </a:bodyPr>
          <a:lstStyle/>
          <a:p>
            <a:r>
              <a:rPr lang="en-US" sz="2800" b="1" dirty="0">
                <a:solidFill>
                  <a:srgbClr val="FFFF00"/>
                </a:solidFill>
              </a:rPr>
              <a:t>The </a:t>
            </a:r>
            <a:r>
              <a:rPr lang="en-US" sz="2800" b="1" dirty="0" err="1">
                <a:solidFill>
                  <a:srgbClr val="FFFF00"/>
                </a:solidFill>
              </a:rPr>
              <a:t>melo-hagoyim</a:t>
            </a:r>
            <a:r>
              <a:rPr lang="en-US" sz="2800" b="1" dirty="0">
                <a:solidFill>
                  <a:srgbClr val="FFFF00"/>
                </a:solidFill>
              </a:rPr>
              <a:t>,</a:t>
            </a:r>
          </a:p>
          <a:p>
            <a:r>
              <a:rPr lang="en-US" sz="2800" b="1" dirty="0">
                <a:solidFill>
                  <a:srgbClr val="FFFF00"/>
                </a:solidFill>
              </a:rPr>
              <a:t>the myriad company,</a:t>
            </a:r>
          </a:p>
          <a:p>
            <a:r>
              <a:rPr lang="en-US" sz="2800" b="1" dirty="0">
                <a:solidFill>
                  <a:srgbClr val="FFFF00"/>
                </a:solidFill>
              </a:rPr>
              <a:t>the promised Seed   </a:t>
            </a:r>
          </a:p>
          <a:p>
            <a:r>
              <a:rPr lang="en-US" sz="2800" b="1" dirty="0">
                <a:solidFill>
                  <a:srgbClr val="FFFF00"/>
                </a:solidFill>
              </a:rPr>
              <a:t>of Abraham.</a:t>
            </a:r>
          </a:p>
        </p:txBody>
      </p:sp>
    </p:spTree>
    <p:extLst>
      <p:ext uri="{BB962C8B-B14F-4D97-AF65-F5344CB8AC3E}">
        <p14:creationId xmlns:p14="http://schemas.microsoft.com/office/powerpoint/2010/main" val="42659752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60096" y="152400"/>
            <a:ext cx="11271808" cy="1446550"/>
          </a:xfrm>
          <a:prstGeom prst="rect">
            <a:avLst/>
          </a:prstGeom>
          <a:solidFill>
            <a:schemeClr val="tx2">
              <a:lumMod val="50000"/>
            </a:schemeClr>
          </a:solidFill>
        </p:spPr>
        <p:txBody>
          <a:bodyPr wrap="square" rtlCol="0">
            <a:spAutoFit/>
          </a:bodyPr>
          <a:lstStyle/>
          <a:p>
            <a:pPr algn="ctr"/>
            <a:r>
              <a:rPr lang="en-US" sz="4400" dirty="0">
                <a:solidFill>
                  <a:srgbClr val="FFC000"/>
                </a:solidFill>
              </a:rPr>
              <a:t>How might we picture the </a:t>
            </a:r>
            <a:r>
              <a:rPr lang="en-US" sz="4400" i="1" u="sng" dirty="0">
                <a:solidFill>
                  <a:srgbClr val="FFFF00"/>
                </a:solidFill>
              </a:rPr>
              <a:t>ultimate heavenly</a:t>
            </a:r>
            <a:r>
              <a:rPr lang="en-US" sz="4400" dirty="0">
                <a:solidFill>
                  <a:srgbClr val="FFC000"/>
                </a:solidFill>
              </a:rPr>
              <a:t> </a:t>
            </a:r>
            <a:r>
              <a:rPr lang="en-US" sz="4400" b="1" i="1" dirty="0">
                <a:solidFill>
                  <a:srgbClr val="FF0000"/>
                </a:solidFill>
              </a:rPr>
              <a:t>CONGREGATION / CHURCH of MESSIAH? </a:t>
            </a:r>
          </a:p>
        </p:txBody>
      </p:sp>
      <p:pic>
        <p:nvPicPr>
          <p:cNvPr id="8194" name="Picture 2" descr="D:\00-                   SACRAMENTO\Lion's Den - mixed images\Rev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771184"/>
            <a:ext cx="5257800" cy="47089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98E0A6-4001-4E85-BC8C-D474464829A6}"/>
              </a:ext>
            </a:extLst>
          </p:cNvPr>
          <p:cNvSpPr txBox="1"/>
          <p:nvPr/>
        </p:nvSpPr>
        <p:spPr>
          <a:xfrm>
            <a:off x="267628" y="1771185"/>
            <a:ext cx="6209372" cy="4708981"/>
          </a:xfrm>
          <a:prstGeom prst="rect">
            <a:avLst/>
          </a:prstGeom>
          <a:noFill/>
        </p:spPr>
        <p:txBody>
          <a:bodyPr wrap="square" rtlCol="0">
            <a:spAutoFit/>
          </a:bodyPr>
          <a:lstStyle/>
          <a:p>
            <a:r>
              <a:rPr lang="en-US" sz="3000" b="1" dirty="0">
                <a:solidFill>
                  <a:srgbClr val="FFC000"/>
                </a:solidFill>
              </a:rPr>
              <a:t>9 </a:t>
            </a:r>
            <a:r>
              <a:rPr lang="en-US" sz="3000" dirty="0">
                <a:solidFill>
                  <a:srgbClr val="FFC000"/>
                </a:solidFill>
              </a:rPr>
              <a:t>After this I beheld, and, behold, a great multitude, which no man could number, of </a:t>
            </a:r>
            <a:r>
              <a:rPr lang="en-US" sz="3000" b="1" dirty="0">
                <a:solidFill>
                  <a:srgbClr val="FFFF00"/>
                </a:solidFill>
              </a:rPr>
              <a:t>all nations</a:t>
            </a:r>
            <a:r>
              <a:rPr lang="en-US" sz="3000" dirty="0">
                <a:solidFill>
                  <a:srgbClr val="FFC000"/>
                </a:solidFill>
              </a:rPr>
              <a:t>, and </a:t>
            </a:r>
            <a:r>
              <a:rPr lang="en-US" sz="3000" b="1" dirty="0">
                <a:solidFill>
                  <a:srgbClr val="FFFF00"/>
                </a:solidFill>
              </a:rPr>
              <a:t>kindreds</a:t>
            </a:r>
            <a:r>
              <a:rPr lang="en-US" sz="3000" dirty="0">
                <a:solidFill>
                  <a:srgbClr val="FFC000"/>
                </a:solidFill>
              </a:rPr>
              <a:t>, and </a:t>
            </a:r>
            <a:r>
              <a:rPr lang="en-US" sz="3000" b="1" dirty="0">
                <a:solidFill>
                  <a:srgbClr val="FFFF00"/>
                </a:solidFill>
              </a:rPr>
              <a:t>people</a:t>
            </a:r>
            <a:r>
              <a:rPr lang="en-US" sz="3000" dirty="0">
                <a:solidFill>
                  <a:srgbClr val="FFC000"/>
                </a:solidFill>
              </a:rPr>
              <a:t>, and </a:t>
            </a:r>
            <a:r>
              <a:rPr lang="en-US" sz="3000" b="1" dirty="0">
                <a:solidFill>
                  <a:srgbClr val="FFFF00"/>
                </a:solidFill>
              </a:rPr>
              <a:t>tongues</a:t>
            </a:r>
            <a:r>
              <a:rPr lang="en-US" sz="3000" dirty="0">
                <a:solidFill>
                  <a:srgbClr val="FFC000"/>
                </a:solidFill>
              </a:rPr>
              <a:t>, stood before the throne, and before the Lamb, </a:t>
            </a:r>
            <a:r>
              <a:rPr lang="en-US" sz="3000" b="1" dirty="0">
                <a:solidFill>
                  <a:srgbClr val="FFFF00"/>
                </a:solidFill>
              </a:rPr>
              <a:t>clothed with white robes</a:t>
            </a:r>
            <a:r>
              <a:rPr lang="en-US" sz="3000" dirty="0">
                <a:solidFill>
                  <a:srgbClr val="FFC000"/>
                </a:solidFill>
              </a:rPr>
              <a:t>, and palms in their hands; </a:t>
            </a:r>
            <a:r>
              <a:rPr lang="en-US" sz="3000" b="1" dirty="0">
                <a:solidFill>
                  <a:srgbClr val="FFC000"/>
                </a:solidFill>
              </a:rPr>
              <a:t>10 </a:t>
            </a:r>
            <a:r>
              <a:rPr lang="en-US" sz="3000" dirty="0">
                <a:solidFill>
                  <a:srgbClr val="FFC000"/>
                </a:solidFill>
              </a:rPr>
              <a:t>And cried with a loud voice, saying, </a:t>
            </a:r>
            <a:r>
              <a:rPr lang="en-US" sz="3000" dirty="0">
                <a:solidFill>
                  <a:srgbClr val="FFFF00"/>
                </a:solidFill>
              </a:rPr>
              <a:t>Salvation to our God </a:t>
            </a:r>
            <a:r>
              <a:rPr lang="en-US" sz="3000" dirty="0">
                <a:solidFill>
                  <a:srgbClr val="FFC000"/>
                </a:solidFill>
              </a:rPr>
              <a:t>who sits upon the throne, </a:t>
            </a:r>
          </a:p>
          <a:p>
            <a:r>
              <a:rPr lang="en-US" sz="3000" dirty="0">
                <a:solidFill>
                  <a:srgbClr val="FFC000"/>
                </a:solidFill>
              </a:rPr>
              <a:t>and unto the Lamb. </a:t>
            </a:r>
            <a:r>
              <a:rPr lang="en-US" sz="3000" dirty="0">
                <a:solidFill>
                  <a:schemeClr val="bg1"/>
                </a:solidFill>
              </a:rPr>
              <a:t>- Revelation 7:9-10</a:t>
            </a:r>
          </a:p>
        </p:txBody>
      </p:sp>
    </p:spTree>
    <p:extLst>
      <p:ext uri="{BB962C8B-B14F-4D97-AF65-F5344CB8AC3E}">
        <p14:creationId xmlns:p14="http://schemas.microsoft.com/office/powerpoint/2010/main" val="20521153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5410200" y="228599"/>
            <a:ext cx="6553200" cy="6400800"/>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235226" y="338077"/>
            <a:ext cx="5050753" cy="6370975"/>
          </a:xfrm>
          <a:prstGeom prst="rect">
            <a:avLst/>
          </a:prstGeom>
          <a:noFill/>
        </p:spPr>
        <p:txBody>
          <a:bodyPr wrap="square" rtlCol="0">
            <a:spAutoFit/>
          </a:bodyPr>
          <a:lstStyle/>
          <a:p>
            <a:pPr algn="ctr"/>
            <a:r>
              <a:rPr lang="en-US" sz="4800" i="1" u="sng" dirty="0">
                <a:solidFill>
                  <a:srgbClr val="FFC000"/>
                </a:solidFill>
              </a:rPr>
              <a:t>And</a:t>
            </a:r>
            <a:r>
              <a:rPr lang="en-US" sz="4800" dirty="0">
                <a:solidFill>
                  <a:srgbClr val="FFC000"/>
                </a:solidFill>
              </a:rPr>
              <a:t> through the </a:t>
            </a:r>
          </a:p>
          <a:p>
            <a:pPr algn="ctr"/>
            <a:r>
              <a:rPr lang="en-US" sz="4800" b="1" i="1" dirty="0">
                <a:solidFill>
                  <a:srgbClr val="FF0000"/>
                </a:solidFill>
              </a:rPr>
              <a:t>blood of Messiah</a:t>
            </a:r>
            <a:r>
              <a:rPr lang="en-US" sz="4800" b="1" i="1" dirty="0">
                <a:solidFill>
                  <a:srgbClr val="FFC000"/>
                </a:solidFill>
              </a:rPr>
              <a:t> </a:t>
            </a:r>
          </a:p>
          <a:p>
            <a:pPr algn="ctr"/>
            <a:r>
              <a:rPr lang="en-US" sz="4800" dirty="0">
                <a:solidFill>
                  <a:srgbClr val="FFC000"/>
                </a:solidFill>
              </a:rPr>
              <a:t>Christian believers  are given </a:t>
            </a:r>
          </a:p>
          <a:p>
            <a:pPr algn="ctr"/>
            <a:r>
              <a:rPr lang="en-US" sz="5400" b="1" i="1" dirty="0">
                <a:solidFill>
                  <a:srgbClr val="0070C0"/>
                </a:solidFill>
              </a:rPr>
              <a:t>Citizenship</a:t>
            </a:r>
            <a:r>
              <a:rPr lang="en-US" sz="4800" dirty="0">
                <a:solidFill>
                  <a:srgbClr val="FFC000"/>
                </a:solidFill>
              </a:rPr>
              <a:t> in </a:t>
            </a:r>
          </a:p>
          <a:p>
            <a:pPr algn="ctr"/>
            <a:r>
              <a:rPr lang="en-US" sz="4800" dirty="0">
                <a:solidFill>
                  <a:srgbClr val="FFC000"/>
                </a:solidFill>
              </a:rPr>
              <a:t>the </a:t>
            </a:r>
            <a:r>
              <a:rPr lang="en-US" sz="5400" b="1" i="1" dirty="0">
                <a:solidFill>
                  <a:srgbClr val="0070C0"/>
                </a:solidFill>
              </a:rPr>
              <a:t>Kingdom</a:t>
            </a:r>
            <a:r>
              <a:rPr lang="en-US" sz="5400" b="1" i="1" dirty="0">
                <a:solidFill>
                  <a:srgbClr val="FFC000"/>
                </a:solidFill>
              </a:rPr>
              <a:t> </a:t>
            </a:r>
            <a:r>
              <a:rPr lang="en-US" sz="5400" dirty="0">
                <a:solidFill>
                  <a:srgbClr val="0070C0"/>
                </a:solidFill>
              </a:rPr>
              <a:t>/</a:t>
            </a:r>
            <a:r>
              <a:rPr lang="en-US" sz="5400" b="1" i="1" dirty="0">
                <a:solidFill>
                  <a:srgbClr val="FFC000"/>
                </a:solidFill>
              </a:rPr>
              <a:t> </a:t>
            </a:r>
            <a:r>
              <a:rPr lang="en-US" sz="5400" b="1" i="1" dirty="0">
                <a:solidFill>
                  <a:srgbClr val="0070C0"/>
                </a:solidFill>
              </a:rPr>
              <a:t>Commonwealth</a:t>
            </a:r>
          </a:p>
          <a:p>
            <a:pPr algn="ctr"/>
            <a:r>
              <a:rPr lang="en-US" sz="5400" b="1" i="1" dirty="0">
                <a:solidFill>
                  <a:srgbClr val="0070C0"/>
                </a:solidFill>
              </a:rPr>
              <a:t>of Israel</a:t>
            </a: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5824607" y="493758"/>
            <a:ext cx="3502303" cy="2706642"/>
          </a:xfrm>
          <a:prstGeom prst="rect">
            <a:avLst/>
          </a:prstGeom>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928" y="3846731"/>
            <a:ext cx="3652871" cy="2617295"/>
          </a:xfrm>
          <a:prstGeom prst="rect">
            <a:avLst/>
          </a:prstGeom>
        </p:spPr>
      </p:pic>
      <p:pic>
        <p:nvPicPr>
          <p:cNvPr id="10" name="Picture 2" descr="Image result for stick man">
            <a:extLst>
              <a:ext uri="{FF2B5EF4-FFF2-40B4-BE49-F238E27FC236}">
                <a16:creationId xmlns:a16="http://schemas.microsoft.com/office/drawing/2014/main" id="{22A21297-4136-4A2C-9E60-D83BDCF2C1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8661" y="1671637"/>
            <a:ext cx="1277403" cy="15287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D91A8E0-FBE4-4AD4-B231-43D15646A493}"/>
              </a:ext>
            </a:extLst>
          </p:cNvPr>
          <p:cNvSpPr txBox="1"/>
          <p:nvPr/>
        </p:nvSpPr>
        <p:spPr>
          <a:xfrm>
            <a:off x="7700929" y="3200400"/>
            <a:ext cx="3652871" cy="646331"/>
          </a:xfrm>
          <a:prstGeom prst="rect">
            <a:avLst/>
          </a:prstGeom>
          <a:solidFill>
            <a:schemeClr val="accent6">
              <a:lumMod val="20000"/>
              <a:lumOff val="80000"/>
            </a:schemeClr>
          </a:solidFill>
        </p:spPr>
        <p:txBody>
          <a:bodyPr wrap="square" rtlCol="0">
            <a:spAutoFit/>
          </a:bodyPr>
          <a:lstStyle/>
          <a:p>
            <a:pPr algn="ctr"/>
            <a:r>
              <a:rPr lang="en-US" sz="3600" b="1" i="1" dirty="0">
                <a:solidFill>
                  <a:srgbClr val="002060"/>
                </a:solidFill>
              </a:rPr>
              <a:t>CITIZENSHIP  </a:t>
            </a:r>
          </a:p>
        </p:txBody>
      </p:sp>
    </p:spTree>
    <p:extLst>
      <p:ext uri="{BB962C8B-B14F-4D97-AF65-F5344CB8AC3E}">
        <p14:creationId xmlns:p14="http://schemas.microsoft.com/office/powerpoint/2010/main" val="18067938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5879C63-1864-4BB1-96FF-556AE64E97B9}"/>
              </a:ext>
            </a:extLst>
          </p:cNvPr>
          <p:cNvSpPr/>
          <p:nvPr/>
        </p:nvSpPr>
        <p:spPr>
          <a:xfrm>
            <a:off x="6019800" y="58846"/>
            <a:ext cx="5943600" cy="6646754"/>
          </a:xfrm>
          <a:prstGeom prst="roundRect">
            <a:avLst/>
          </a:prstGeom>
          <a:solidFill>
            <a:schemeClr val="bg1">
              <a:lumMod val="8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F6846C-7118-40B8-90AB-626B58CF051B}"/>
              </a:ext>
            </a:extLst>
          </p:cNvPr>
          <p:cNvSpPr txBox="1"/>
          <p:nvPr/>
        </p:nvSpPr>
        <p:spPr>
          <a:xfrm>
            <a:off x="107506" y="423120"/>
            <a:ext cx="3623537" cy="5909310"/>
          </a:xfrm>
          <a:prstGeom prst="rect">
            <a:avLst/>
          </a:prstGeom>
          <a:noFill/>
        </p:spPr>
        <p:txBody>
          <a:bodyPr wrap="square" rtlCol="0">
            <a:spAutoFit/>
          </a:bodyPr>
          <a:lstStyle/>
          <a:p>
            <a:pPr algn="ctr"/>
            <a:r>
              <a:rPr lang="en-US" sz="5400" dirty="0">
                <a:solidFill>
                  <a:srgbClr val="FFC000"/>
                </a:solidFill>
              </a:rPr>
              <a:t>So from the </a:t>
            </a:r>
            <a:r>
              <a:rPr lang="en-US" sz="5400" b="1" i="1" dirty="0">
                <a:solidFill>
                  <a:srgbClr val="FF0000"/>
                </a:solidFill>
              </a:rPr>
              <a:t>blood of Christ</a:t>
            </a:r>
            <a:r>
              <a:rPr lang="en-US" sz="5400" b="1" i="1" dirty="0">
                <a:solidFill>
                  <a:srgbClr val="FFC000"/>
                </a:solidFill>
              </a:rPr>
              <a:t> </a:t>
            </a:r>
          </a:p>
          <a:p>
            <a:pPr algn="ctr"/>
            <a:r>
              <a:rPr lang="en-US" sz="5400" dirty="0">
                <a:solidFill>
                  <a:srgbClr val="FFC000"/>
                </a:solidFill>
              </a:rPr>
              <a:t>we are</a:t>
            </a:r>
          </a:p>
          <a:p>
            <a:pPr algn="ctr"/>
            <a:r>
              <a:rPr lang="en-US" sz="5400" dirty="0">
                <a:solidFill>
                  <a:srgbClr val="FFC000"/>
                </a:solidFill>
              </a:rPr>
              <a:t>given a </a:t>
            </a:r>
          </a:p>
          <a:p>
            <a:pPr algn="ctr"/>
            <a:r>
              <a:rPr lang="en-US" sz="4800" b="1" i="1" dirty="0">
                <a:solidFill>
                  <a:schemeClr val="accent4">
                    <a:lumMod val="60000"/>
                    <a:lumOff val="40000"/>
                  </a:schemeClr>
                </a:solidFill>
              </a:rPr>
              <a:t>DUAL ANOINTING</a:t>
            </a:r>
            <a:endParaRPr lang="en-US" sz="4800" dirty="0">
              <a:solidFill>
                <a:srgbClr val="FFC000"/>
              </a:solidFill>
            </a:endParaRPr>
          </a:p>
        </p:txBody>
      </p:sp>
      <p:pic>
        <p:nvPicPr>
          <p:cNvPr id="2" name="Picture 1">
            <a:extLst>
              <a:ext uri="{FF2B5EF4-FFF2-40B4-BE49-F238E27FC236}">
                <a16:creationId xmlns:a16="http://schemas.microsoft.com/office/drawing/2014/main" id="{62BE2E0E-8321-4E23-A799-C5BF4DCAFF48}"/>
              </a:ext>
            </a:extLst>
          </p:cNvPr>
          <p:cNvPicPr>
            <a:picLocks noChangeAspect="1"/>
          </p:cNvPicPr>
          <p:nvPr/>
        </p:nvPicPr>
        <p:blipFill>
          <a:blip r:embed="rId2"/>
          <a:stretch>
            <a:fillRect/>
          </a:stretch>
        </p:blipFill>
        <p:spPr>
          <a:xfrm>
            <a:off x="4116729" y="1582726"/>
            <a:ext cx="3715692" cy="2991655"/>
          </a:xfrm>
          <a:prstGeom prst="rect">
            <a:avLst/>
          </a:prstGeom>
        </p:spPr>
      </p:pic>
      <p:pic>
        <p:nvPicPr>
          <p:cNvPr id="13" name="Picture 2" descr="Image result for stick man">
            <a:extLst>
              <a:ext uri="{FF2B5EF4-FFF2-40B4-BE49-F238E27FC236}">
                <a16:creationId xmlns:a16="http://schemas.microsoft.com/office/drawing/2014/main" id="{0FB03BC3-4336-4A7A-B201-91A34E262D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7998" y="3050675"/>
            <a:ext cx="1277403"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F9B1DEA-0069-4277-A6E9-681A6988C3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7535" y="1488209"/>
            <a:ext cx="3326355" cy="1929758"/>
          </a:xfrm>
          <a:prstGeom prst="rect">
            <a:avLst/>
          </a:prstGeom>
        </p:spPr>
      </p:pic>
      <p:pic>
        <p:nvPicPr>
          <p:cNvPr id="18" name="Picture 17">
            <a:extLst>
              <a:ext uri="{FF2B5EF4-FFF2-40B4-BE49-F238E27FC236}">
                <a16:creationId xmlns:a16="http://schemas.microsoft.com/office/drawing/2014/main" id="{4FA9E23F-BCC5-47CC-B070-DD08382807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17535" y="4736688"/>
            <a:ext cx="3326355" cy="1800309"/>
          </a:xfrm>
          <a:prstGeom prst="rect">
            <a:avLst/>
          </a:prstGeom>
        </p:spPr>
      </p:pic>
      <p:sp>
        <p:nvSpPr>
          <p:cNvPr id="22" name="TextBox 21">
            <a:extLst>
              <a:ext uri="{FF2B5EF4-FFF2-40B4-BE49-F238E27FC236}">
                <a16:creationId xmlns:a16="http://schemas.microsoft.com/office/drawing/2014/main" id="{3D2B09BE-54EB-4E6B-A68C-6DF93BEE09E6}"/>
              </a:ext>
            </a:extLst>
          </p:cNvPr>
          <p:cNvSpPr txBox="1"/>
          <p:nvPr/>
        </p:nvSpPr>
        <p:spPr>
          <a:xfrm>
            <a:off x="8117535" y="284791"/>
            <a:ext cx="3326355" cy="1200329"/>
          </a:xfrm>
          <a:prstGeom prst="rect">
            <a:avLst/>
          </a:prstGeom>
          <a:solidFill>
            <a:schemeClr val="accent6">
              <a:lumMod val="20000"/>
              <a:lumOff val="80000"/>
            </a:schemeClr>
          </a:solidFill>
        </p:spPr>
        <p:txBody>
          <a:bodyPr wrap="square" rtlCol="0">
            <a:spAutoFit/>
          </a:bodyPr>
          <a:lstStyle/>
          <a:p>
            <a:pPr algn="ctr"/>
            <a:r>
              <a:rPr lang="en-US" sz="3600" b="1" i="1" dirty="0">
                <a:solidFill>
                  <a:schemeClr val="accent1">
                    <a:lumMod val="75000"/>
                  </a:schemeClr>
                </a:solidFill>
              </a:rPr>
              <a:t>CITIZENSHIP</a:t>
            </a:r>
          </a:p>
          <a:p>
            <a:pPr algn="ctr"/>
            <a:r>
              <a:rPr lang="en-US" sz="3600" b="1" i="1" dirty="0">
                <a:solidFill>
                  <a:schemeClr val="accent1">
                    <a:lumMod val="75000"/>
                  </a:schemeClr>
                </a:solidFill>
              </a:rPr>
              <a:t>in a KINGDOM </a:t>
            </a:r>
            <a:r>
              <a:rPr lang="en-US" sz="3600" b="1" i="1" dirty="0">
                <a:solidFill>
                  <a:srgbClr val="0070C0"/>
                </a:solidFill>
              </a:rPr>
              <a:t> </a:t>
            </a:r>
          </a:p>
        </p:txBody>
      </p:sp>
      <p:cxnSp>
        <p:nvCxnSpPr>
          <p:cNvPr id="23" name="Straight Arrow Connector 22">
            <a:extLst>
              <a:ext uri="{FF2B5EF4-FFF2-40B4-BE49-F238E27FC236}">
                <a16:creationId xmlns:a16="http://schemas.microsoft.com/office/drawing/2014/main" id="{1DD12964-51C6-4B0D-8863-BD329C3EEC64}"/>
              </a:ext>
            </a:extLst>
          </p:cNvPr>
          <p:cNvCxnSpPr>
            <a:cxnSpLocks/>
          </p:cNvCxnSpPr>
          <p:nvPr/>
        </p:nvCxnSpPr>
        <p:spPr>
          <a:xfrm flipH="1">
            <a:off x="7333824" y="1347779"/>
            <a:ext cx="1026795" cy="1895381"/>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A3FD624-5927-417E-B976-6656CCC3817D}"/>
              </a:ext>
            </a:extLst>
          </p:cNvPr>
          <p:cNvSpPr txBox="1"/>
          <p:nvPr/>
        </p:nvSpPr>
        <p:spPr>
          <a:xfrm>
            <a:off x="8117535" y="3554104"/>
            <a:ext cx="3326355" cy="1200329"/>
          </a:xfrm>
          <a:prstGeom prst="rect">
            <a:avLst/>
          </a:prstGeom>
          <a:solidFill>
            <a:schemeClr val="accent6">
              <a:lumMod val="20000"/>
              <a:lumOff val="80000"/>
            </a:schemeClr>
          </a:solidFill>
        </p:spPr>
        <p:txBody>
          <a:bodyPr wrap="square" rtlCol="0">
            <a:spAutoFit/>
          </a:bodyPr>
          <a:lstStyle/>
          <a:p>
            <a:pPr algn="ctr"/>
            <a:r>
              <a:rPr lang="en-US" sz="3600" b="1" i="1" dirty="0">
                <a:solidFill>
                  <a:srgbClr val="C00000"/>
                </a:solidFill>
              </a:rPr>
              <a:t>SALVATION in a </a:t>
            </a:r>
          </a:p>
          <a:p>
            <a:pPr algn="ctr"/>
            <a:r>
              <a:rPr lang="en-US" sz="3200" b="1" i="1" dirty="0">
                <a:solidFill>
                  <a:srgbClr val="C00000"/>
                </a:solidFill>
              </a:rPr>
              <a:t>CONGREGATION</a:t>
            </a:r>
            <a:r>
              <a:rPr lang="en-US" sz="3600" b="1" i="1" dirty="0">
                <a:solidFill>
                  <a:srgbClr val="0070C0"/>
                </a:solidFill>
              </a:rPr>
              <a:t>  </a:t>
            </a:r>
          </a:p>
        </p:txBody>
      </p:sp>
      <p:cxnSp>
        <p:nvCxnSpPr>
          <p:cNvPr id="25" name="Straight Arrow Connector 24">
            <a:extLst>
              <a:ext uri="{FF2B5EF4-FFF2-40B4-BE49-F238E27FC236}">
                <a16:creationId xmlns:a16="http://schemas.microsoft.com/office/drawing/2014/main" id="{26693E05-56D3-4041-B6CE-9452C0164E71}"/>
              </a:ext>
            </a:extLst>
          </p:cNvPr>
          <p:cNvCxnSpPr>
            <a:cxnSpLocks/>
          </p:cNvCxnSpPr>
          <p:nvPr/>
        </p:nvCxnSpPr>
        <p:spPr>
          <a:xfrm flipH="1" flipV="1">
            <a:off x="7530450" y="3749023"/>
            <a:ext cx="742989" cy="365778"/>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9F3005D-DC9B-4F10-8503-B6C3D822B89E}"/>
              </a:ext>
            </a:extLst>
          </p:cNvPr>
          <p:cNvSpPr txBox="1"/>
          <p:nvPr/>
        </p:nvSpPr>
        <p:spPr>
          <a:xfrm>
            <a:off x="3594737" y="4722438"/>
            <a:ext cx="4468081" cy="1323439"/>
          </a:xfrm>
          <a:prstGeom prst="rect">
            <a:avLst/>
          </a:prstGeom>
          <a:solidFill>
            <a:schemeClr val="accent4">
              <a:lumMod val="50000"/>
            </a:schemeClr>
          </a:solidFill>
        </p:spPr>
        <p:txBody>
          <a:bodyPr wrap="square" rtlCol="0">
            <a:spAutoFit/>
          </a:bodyPr>
          <a:lstStyle/>
          <a:p>
            <a:pPr algn="ctr"/>
            <a:r>
              <a:rPr lang="en-US" sz="4000" b="1" dirty="0">
                <a:solidFill>
                  <a:srgbClr val="FFC000"/>
                </a:solidFill>
              </a:rPr>
              <a:t>Church and </a:t>
            </a:r>
            <a:r>
              <a:rPr lang="en-US" sz="4000" b="1" dirty="0">
                <a:solidFill>
                  <a:srgbClr val="00B0F0"/>
                </a:solidFill>
              </a:rPr>
              <a:t>State</a:t>
            </a:r>
            <a:r>
              <a:rPr lang="en-US" sz="4000" b="1" dirty="0">
                <a:solidFill>
                  <a:srgbClr val="FFC000"/>
                </a:solidFill>
              </a:rPr>
              <a:t> /</a:t>
            </a:r>
          </a:p>
          <a:p>
            <a:pPr algn="ctr"/>
            <a:r>
              <a:rPr lang="en-US" sz="4000" b="1" dirty="0">
                <a:solidFill>
                  <a:srgbClr val="00B0F0"/>
                </a:solidFill>
              </a:rPr>
              <a:t>Politics</a:t>
            </a:r>
            <a:r>
              <a:rPr lang="en-US" sz="4000" b="1" dirty="0">
                <a:solidFill>
                  <a:srgbClr val="FFC000"/>
                </a:solidFill>
              </a:rPr>
              <a:t> and </a:t>
            </a:r>
            <a:r>
              <a:rPr lang="en-US" sz="4000" b="1" dirty="0">
                <a:solidFill>
                  <a:srgbClr val="FF0000"/>
                </a:solidFill>
              </a:rPr>
              <a:t>Religion</a:t>
            </a:r>
          </a:p>
        </p:txBody>
      </p:sp>
    </p:spTree>
    <p:extLst>
      <p:ext uri="{BB962C8B-B14F-4D97-AF65-F5344CB8AC3E}">
        <p14:creationId xmlns:p14="http://schemas.microsoft.com/office/powerpoint/2010/main" val="5288970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He has made us kings and priests">
            <a:extLst>
              <a:ext uri="{FF2B5EF4-FFF2-40B4-BE49-F238E27FC236}">
                <a16:creationId xmlns:a16="http://schemas.microsoft.com/office/drawing/2014/main" id="{030912B9-B4A1-437B-BCA5-94D3255CC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83"/>
            <a:ext cx="12192000" cy="6861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3357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5122" name="Picture 2" descr="Image result for He has made us kings and priests">
            <a:extLst>
              <a:ext uri="{FF2B5EF4-FFF2-40B4-BE49-F238E27FC236}">
                <a16:creationId xmlns:a16="http://schemas.microsoft.com/office/drawing/2014/main" id="{E1BF8F9A-1D0C-42DC-A1A9-2061EECAC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D57DEFD-3EDD-49F8-A755-DD3A5D7E8DC1}"/>
              </a:ext>
            </a:extLst>
          </p:cNvPr>
          <p:cNvSpPr txBox="1"/>
          <p:nvPr/>
        </p:nvSpPr>
        <p:spPr>
          <a:xfrm>
            <a:off x="609600" y="152399"/>
            <a:ext cx="3578608" cy="2554545"/>
          </a:xfrm>
          <a:prstGeom prst="rect">
            <a:avLst/>
          </a:prstGeom>
          <a:noFill/>
        </p:spPr>
        <p:txBody>
          <a:bodyPr wrap="none" rtlCol="0">
            <a:spAutoFit/>
          </a:bodyPr>
          <a:lstStyle/>
          <a:p>
            <a:pPr algn="ctr"/>
            <a:r>
              <a:rPr lang="en-US" sz="3200" b="1" dirty="0"/>
              <a:t>Lest we get haughty</a:t>
            </a:r>
          </a:p>
          <a:p>
            <a:pPr algn="ctr"/>
            <a:r>
              <a:rPr lang="en-US" sz="3200" b="1" dirty="0"/>
              <a:t>about what being </a:t>
            </a:r>
          </a:p>
          <a:p>
            <a:pPr algn="ctr"/>
            <a:r>
              <a:rPr lang="en-US" sz="3200" b="1" dirty="0"/>
              <a:t>a king or a priest </a:t>
            </a:r>
          </a:p>
          <a:p>
            <a:pPr algn="ctr"/>
            <a:r>
              <a:rPr lang="en-US" sz="3200" b="1" dirty="0"/>
              <a:t>unto God might </a:t>
            </a:r>
          </a:p>
          <a:p>
            <a:pPr algn="ctr"/>
            <a:r>
              <a:rPr lang="en-US" sz="3200" b="1" dirty="0"/>
              <a:t>actually mean.</a:t>
            </a:r>
          </a:p>
        </p:txBody>
      </p:sp>
      <p:sp>
        <p:nvSpPr>
          <p:cNvPr id="4" name="TextBox 3">
            <a:extLst>
              <a:ext uri="{FF2B5EF4-FFF2-40B4-BE49-F238E27FC236}">
                <a16:creationId xmlns:a16="http://schemas.microsoft.com/office/drawing/2014/main" id="{0802EEC1-1925-469A-994E-AC9D962089B4}"/>
              </a:ext>
            </a:extLst>
          </p:cNvPr>
          <p:cNvSpPr txBox="1"/>
          <p:nvPr/>
        </p:nvSpPr>
        <p:spPr>
          <a:xfrm>
            <a:off x="8915400" y="533400"/>
            <a:ext cx="3050450" cy="3416320"/>
          </a:xfrm>
          <a:prstGeom prst="rect">
            <a:avLst/>
          </a:prstGeom>
          <a:noFill/>
        </p:spPr>
        <p:txBody>
          <a:bodyPr wrap="none" rtlCol="0">
            <a:spAutoFit/>
          </a:bodyPr>
          <a:lstStyle/>
          <a:p>
            <a:pPr algn="ctr"/>
            <a:r>
              <a:rPr lang="en-US" sz="3600" b="1" dirty="0"/>
              <a:t>This is where </a:t>
            </a:r>
          </a:p>
          <a:p>
            <a:pPr algn="ctr"/>
            <a:r>
              <a:rPr lang="en-US" sz="3600" b="1" dirty="0"/>
              <a:t>Christ, our </a:t>
            </a:r>
          </a:p>
          <a:p>
            <a:pPr algn="ctr"/>
            <a:r>
              <a:rPr lang="en-US" sz="3600" b="1" dirty="0"/>
              <a:t>sacred Head </a:t>
            </a:r>
          </a:p>
          <a:p>
            <a:pPr algn="ctr"/>
            <a:r>
              <a:rPr lang="en-US" sz="3600" b="1" dirty="0"/>
              <a:t>went as </a:t>
            </a:r>
          </a:p>
          <a:p>
            <a:pPr algn="ctr"/>
            <a:r>
              <a:rPr lang="en-US" sz="3600" b="1" dirty="0"/>
              <a:t>Servant of</a:t>
            </a:r>
          </a:p>
          <a:p>
            <a:pPr algn="ctr"/>
            <a:r>
              <a:rPr lang="en-US" sz="3600" b="1" dirty="0"/>
              <a:t>God Most High</a:t>
            </a:r>
          </a:p>
        </p:txBody>
      </p:sp>
    </p:spTree>
    <p:extLst>
      <p:ext uri="{BB962C8B-B14F-4D97-AF65-F5344CB8AC3E}">
        <p14:creationId xmlns:p14="http://schemas.microsoft.com/office/powerpoint/2010/main" val="11943114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2290" name="Picture 2" descr="Image result for unto him shall the gathering of the people be">
            <a:extLst>
              <a:ext uri="{FF2B5EF4-FFF2-40B4-BE49-F238E27FC236}">
                <a16:creationId xmlns:a16="http://schemas.microsoft.com/office/drawing/2014/main" id="{A85B344A-2520-4A97-AAA5-FD1F1F08C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4011"/>
            <a:ext cx="8915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C7F7948-22F1-46A9-A680-24A889F78922}"/>
              </a:ext>
            </a:extLst>
          </p:cNvPr>
          <p:cNvSpPr txBox="1"/>
          <p:nvPr/>
        </p:nvSpPr>
        <p:spPr>
          <a:xfrm>
            <a:off x="304800" y="58846"/>
            <a:ext cx="2971800" cy="6740307"/>
          </a:xfrm>
          <a:prstGeom prst="rect">
            <a:avLst/>
          </a:prstGeom>
          <a:noFill/>
        </p:spPr>
        <p:txBody>
          <a:bodyPr wrap="square" rtlCol="0">
            <a:spAutoFit/>
          </a:bodyPr>
          <a:lstStyle/>
          <a:p>
            <a:r>
              <a:rPr lang="en-US" sz="3600" dirty="0">
                <a:solidFill>
                  <a:srgbClr val="FFC000"/>
                </a:solidFill>
              </a:rPr>
              <a:t>We must also welcome our </a:t>
            </a:r>
          </a:p>
          <a:p>
            <a:r>
              <a:rPr lang="en-US" sz="3600" dirty="0">
                <a:solidFill>
                  <a:srgbClr val="FFC000"/>
                </a:solidFill>
              </a:rPr>
              <a:t>saved Jewish brethren, who</a:t>
            </a:r>
          </a:p>
          <a:p>
            <a:r>
              <a:rPr lang="en-US" sz="3600" dirty="0">
                <a:solidFill>
                  <a:srgbClr val="FFC000"/>
                </a:solidFill>
              </a:rPr>
              <a:t>with Christ in</a:t>
            </a:r>
          </a:p>
          <a:p>
            <a:r>
              <a:rPr lang="en-US" sz="3600" dirty="0">
                <a:solidFill>
                  <a:srgbClr val="FFC000"/>
                </a:solidFill>
              </a:rPr>
              <a:t>their hearts </a:t>
            </a:r>
          </a:p>
          <a:p>
            <a:r>
              <a:rPr lang="en-US" sz="3600" dirty="0">
                <a:solidFill>
                  <a:srgbClr val="FFC000"/>
                </a:solidFill>
              </a:rPr>
              <a:t>bring gracious service in the righteous Law</a:t>
            </a:r>
          </a:p>
          <a:p>
            <a:r>
              <a:rPr lang="en-US" sz="3600" dirty="0">
                <a:solidFill>
                  <a:srgbClr val="FFC000"/>
                </a:solidFill>
              </a:rPr>
              <a:t>of the Lion of</a:t>
            </a:r>
          </a:p>
          <a:p>
            <a:r>
              <a:rPr lang="en-US" sz="3600" dirty="0">
                <a:solidFill>
                  <a:srgbClr val="FFC000"/>
                </a:solidFill>
              </a:rPr>
              <a:t>the royal tribe </a:t>
            </a:r>
          </a:p>
          <a:p>
            <a:r>
              <a:rPr lang="en-US" sz="3600" dirty="0">
                <a:solidFill>
                  <a:srgbClr val="FFC000"/>
                </a:solidFill>
              </a:rPr>
              <a:t>of Judah. </a:t>
            </a:r>
          </a:p>
        </p:txBody>
      </p:sp>
    </p:spTree>
    <p:extLst>
      <p:ext uri="{BB962C8B-B14F-4D97-AF65-F5344CB8AC3E}">
        <p14:creationId xmlns:p14="http://schemas.microsoft.com/office/powerpoint/2010/main" val="1367297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7101B"/>
        </a:solidFill>
        <a:effectLst/>
      </p:bgPr>
    </p:bg>
    <p:spTree>
      <p:nvGrpSpPr>
        <p:cNvPr id="1" name=""/>
        <p:cNvGrpSpPr/>
        <p:nvPr/>
      </p:nvGrpSpPr>
      <p:grpSpPr>
        <a:xfrm>
          <a:off x="0" y="0"/>
          <a:ext cx="0" cy="0"/>
          <a:chOff x="0" y="0"/>
          <a:chExt cx="0" cy="0"/>
        </a:xfrm>
      </p:grpSpPr>
      <p:pic>
        <p:nvPicPr>
          <p:cNvPr id="11266" name="Picture 2" descr="D:\00-                   SACRAMENTO\Lion's Den - mixed images\a-scepter-a-staroutofjacob.jpg"/>
          <p:cNvPicPr>
            <a:picLocks noChangeAspect="1" noChangeArrowheads="1"/>
          </p:cNvPicPr>
          <p:nvPr/>
        </p:nvPicPr>
        <p:blipFill rotWithShape="1">
          <a:blip r:embed="rId2">
            <a:extLst>
              <a:ext uri="{28A0092B-C50C-407E-A947-70E740481C1C}">
                <a14:useLocalDpi xmlns:a14="http://schemas.microsoft.com/office/drawing/2010/main" val="0"/>
              </a:ext>
            </a:extLst>
          </a:blip>
          <a:srcRect l="12097" r="12097"/>
          <a:stretch/>
        </p:blipFill>
        <p:spPr bwMode="auto">
          <a:xfrm>
            <a:off x="5029200" y="1"/>
            <a:ext cx="7162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143500" y="4114800"/>
            <a:ext cx="6934200" cy="762000"/>
          </a:xfrm>
          <a:prstGeom prst="roundRect">
            <a:avLst/>
          </a:prstGeom>
          <a:no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BB97BC5-3805-414D-806B-77882D357333}"/>
              </a:ext>
            </a:extLst>
          </p:cNvPr>
          <p:cNvSpPr txBox="1"/>
          <p:nvPr/>
        </p:nvSpPr>
        <p:spPr>
          <a:xfrm>
            <a:off x="266700" y="76200"/>
            <a:ext cx="4648200" cy="6694140"/>
          </a:xfrm>
          <a:prstGeom prst="rect">
            <a:avLst/>
          </a:prstGeom>
          <a:noFill/>
        </p:spPr>
        <p:txBody>
          <a:bodyPr wrap="square" rtlCol="0">
            <a:spAutoFit/>
          </a:bodyPr>
          <a:lstStyle/>
          <a:p>
            <a:pPr algn="ctr"/>
            <a:r>
              <a:rPr lang="en-US" sz="3900" b="1" dirty="0">
                <a:solidFill>
                  <a:schemeClr val="accent4">
                    <a:lumMod val="60000"/>
                    <a:lumOff val="40000"/>
                  </a:schemeClr>
                </a:solidFill>
              </a:rPr>
              <a:t>Jesus Christ, </a:t>
            </a:r>
          </a:p>
          <a:p>
            <a:pPr algn="ctr"/>
            <a:r>
              <a:rPr lang="en-US" sz="3900" b="1" dirty="0" err="1">
                <a:solidFill>
                  <a:schemeClr val="accent4">
                    <a:lumMod val="60000"/>
                    <a:lumOff val="40000"/>
                  </a:schemeClr>
                </a:solidFill>
              </a:rPr>
              <a:t>Yeshua</a:t>
            </a:r>
            <a:r>
              <a:rPr lang="en-US" sz="3900" b="1" dirty="0">
                <a:solidFill>
                  <a:schemeClr val="accent4">
                    <a:lumMod val="60000"/>
                    <a:lumOff val="40000"/>
                  </a:schemeClr>
                </a:solidFill>
              </a:rPr>
              <a:t> </a:t>
            </a:r>
            <a:r>
              <a:rPr lang="en-US" sz="3900" b="1" dirty="0" err="1">
                <a:solidFill>
                  <a:schemeClr val="accent4">
                    <a:lumMod val="60000"/>
                    <a:lumOff val="40000"/>
                  </a:schemeClr>
                </a:solidFill>
              </a:rPr>
              <a:t>Hamashiach</a:t>
            </a:r>
            <a:r>
              <a:rPr lang="en-US" sz="3900" dirty="0">
                <a:solidFill>
                  <a:srgbClr val="FFC000"/>
                </a:solidFill>
              </a:rPr>
              <a:t>,</a:t>
            </a:r>
          </a:p>
          <a:p>
            <a:pPr algn="ctr"/>
            <a:r>
              <a:rPr lang="en-US" sz="3900" dirty="0">
                <a:solidFill>
                  <a:srgbClr val="FFC000"/>
                </a:solidFill>
              </a:rPr>
              <a:t> is the </a:t>
            </a:r>
            <a:r>
              <a:rPr lang="en-US" sz="3900" b="1" dirty="0">
                <a:solidFill>
                  <a:srgbClr val="0070C0"/>
                </a:solidFill>
              </a:rPr>
              <a:t>Son of David</a:t>
            </a:r>
            <a:r>
              <a:rPr lang="en-US" sz="3900" dirty="0">
                <a:solidFill>
                  <a:srgbClr val="FFC000"/>
                </a:solidFill>
              </a:rPr>
              <a:t>, the </a:t>
            </a:r>
            <a:r>
              <a:rPr lang="en-US" sz="3900" b="1" dirty="0">
                <a:solidFill>
                  <a:srgbClr val="0070C0"/>
                </a:solidFill>
              </a:rPr>
              <a:t>Lion of the </a:t>
            </a:r>
            <a:r>
              <a:rPr lang="en-US" sz="3900" dirty="0">
                <a:solidFill>
                  <a:srgbClr val="0070C0"/>
                </a:solidFill>
              </a:rPr>
              <a:t>(royal Jewish) </a:t>
            </a:r>
            <a:r>
              <a:rPr lang="en-US" sz="3900" b="1" dirty="0">
                <a:solidFill>
                  <a:srgbClr val="0070C0"/>
                </a:solidFill>
              </a:rPr>
              <a:t>Tribe of Judah, </a:t>
            </a:r>
            <a:r>
              <a:rPr lang="en-US" sz="3900" dirty="0">
                <a:solidFill>
                  <a:srgbClr val="FFC000"/>
                </a:solidFill>
              </a:rPr>
              <a:t>who sits upon the</a:t>
            </a:r>
            <a:r>
              <a:rPr lang="en-US" sz="3900" b="1" dirty="0">
                <a:solidFill>
                  <a:srgbClr val="0070C0"/>
                </a:solidFill>
              </a:rPr>
              <a:t> throne of David </a:t>
            </a:r>
            <a:r>
              <a:rPr lang="en-US" sz="3900" dirty="0">
                <a:solidFill>
                  <a:srgbClr val="FFC000"/>
                </a:solidFill>
              </a:rPr>
              <a:t>as</a:t>
            </a:r>
            <a:r>
              <a:rPr lang="en-US" sz="3900" b="1" dirty="0">
                <a:solidFill>
                  <a:srgbClr val="0070C0"/>
                </a:solidFill>
              </a:rPr>
              <a:t> King of </a:t>
            </a:r>
            <a:r>
              <a:rPr lang="en-US" sz="3900" b="1" dirty="0" err="1">
                <a:solidFill>
                  <a:srgbClr val="0070C0"/>
                </a:solidFill>
              </a:rPr>
              <a:t>kings,</a:t>
            </a:r>
            <a:r>
              <a:rPr lang="en-US" sz="3900" dirty="0" err="1">
                <a:solidFill>
                  <a:srgbClr val="FFC000"/>
                </a:solidFill>
              </a:rPr>
              <a:t>in</a:t>
            </a:r>
            <a:r>
              <a:rPr lang="en-US" sz="3900" dirty="0">
                <a:solidFill>
                  <a:srgbClr val="FFC000"/>
                </a:solidFill>
              </a:rPr>
              <a:t> </a:t>
            </a:r>
          </a:p>
          <a:p>
            <a:pPr algn="ctr"/>
            <a:r>
              <a:rPr lang="en-US" sz="3900" dirty="0">
                <a:solidFill>
                  <a:srgbClr val="FFC000"/>
                </a:solidFill>
              </a:rPr>
              <a:t>the coming glorious </a:t>
            </a:r>
            <a:r>
              <a:rPr lang="en-US" sz="3900" b="1" dirty="0">
                <a:solidFill>
                  <a:srgbClr val="FFFF00"/>
                </a:solidFill>
              </a:rPr>
              <a:t>Millennium of Messiah</a:t>
            </a:r>
          </a:p>
        </p:txBody>
      </p:sp>
    </p:spTree>
    <p:extLst>
      <p:ext uri="{BB962C8B-B14F-4D97-AF65-F5344CB8AC3E}">
        <p14:creationId xmlns:p14="http://schemas.microsoft.com/office/powerpoint/2010/main" val="28534256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3314" name="Picture 2" descr="Related image">
            <a:extLst>
              <a:ext uri="{FF2B5EF4-FFF2-40B4-BE49-F238E27FC236}">
                <a16:creationId xmlns:a16="http://schemas.microsoft.com/office/drawing/2014/main" id="{A563B5D6-FEE1-4ABC-8C0A-A8CF5D2C1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4999" y="-24063"/>
            <a:ext cx="6452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5ABDC5-9F5E-4DAF-B97A-FDDA601B5688}"/>
              </a:ext>
            </a:extLst>
          </p:cNvPr>
          <p:cNvSpPr txBox="1"/>
          <p:nvPr/>
        </p:nvSpPr>
        <p:spPr>
          <a:xfrm>
            <a:off x="152400" y="381000"/>
            <a:ext cx="5486400" cy="6001643"/>
          </a:xfrm>
          <a:prstGeom prst="rect">
            <a:avLst/>
          </a:prstGeom>
          <a:noFill/>
        </p:spPr>
        <p:txBody>
          <a:bodyPr wrap="square" rtlCol="0">
            <a:spAutoFit/>
          </a:bodyPr>
          <a:lstStyle/>
          <a:p>
            <a:r>
              <a:rPr lang="en-US" sz="2400" dirty="0">
                <a:solidFill>
                  <a:schemeClr val="bg1"/>
                </a:solidFill>
              </a:rPr>
              <a:t>Gen. 49:10</a:t>
            </a:r>
          </a:p>
          <a:p>
            <a:r>
              <a:rPr lang="en-US" sz="4000" dirty="0">
                <a:solidFill>
                  <a:srgbClr val="FFC000"/>
                </a:solidFill>
              </a:rPr>
              <a:t>“The (royal) </a:t>
            </a:r>
            <a:r>
              <a:rPr lang="en-US" sz="4000" b="1" i="1" dirty="0">
                <a:solidFill>
                  <a:srgbClr val="FFC000"/>
                </a:solidFill>
              </a:rPr>
              <a:t>scepter</a:t>
            </a:r>
            <a:r>
              <a:rPr lang="en-US" sz="4000" dirty="0">
                <a:solidFill>
                  <a:srgbClr val="FFC000"/>
                </a:solidFill>
              </a:rPr>
              <a:t> shall not depart from (the Jewish house of) Judah,</a:t>
            </a:r>
          </a:p>
          <a:p>
            <a:endParaRPr lang="en-US" sz="4000" dirty="0">
              <a:solidFill>
                <a:srgbClr val="FFC000"/>
              </a:solidFill>
            </a:endParaRPr>
          </a:p>
          <a:p>
            <a:r>
              <a:rPr lang="en-US" sz="4000" dirty="0">
                <a:solidFill>
                  <a:srgbClr val="FFC000"/>
                </a:solidFill>
              </a:rPr>
              <a:t>. . . . . And unto </a:t>
            </a:r>
            <a:r>
              <a:rPr lang="en-US" sz="4000" b="1" i="1" dirty="0">
                <a:solidFill>
                  <a:srgbClr val="FFC000"/>
                </a:solidFill>
              </a:rPr>
              <a:t>Him</a:t>
            </a:r>
            <a:r>
              <a:rPr lang="en-US" sz="4000" dirty="0">
                <a:solidFill>
                  <a:srgbClr val="FFC000"/>
                </a:solidFill>
              </a:rPr>
              <a:t> </a:t>
            </a:r>
          </a:p>
          <a:p>
            <a:r>
              <a:rPr lang="en-US" sz="4000" dirty="0">
                <a:solidFill>
                  <a:srgbClr val="FFC000"/>
                </a:solidFill>
              </a:rPr>
              <a:t>shall the gathering , (the assembly, congregation, the churching of the people be.”</a:t>
            </a:r>
          </a:p>
        </p:txBody>
      </p:sp>
    </p:spTree>
    <p:extLst>
      <p:ext uri="{BB962C8B-B14F-4D97-AF65-F5344CB8AC3E}">
        <p14:creationId xmlns:p14="http://schemas.microsoft.com/office/powerpoint/2010/main" val="19858455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8194" name="Picture 2" descr="D:\02 IMAGES for PowerPoint\joseph-blessing-ov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0763" y="342900"/>
            <a:ext cx="9753600" cy="6172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96200" y="228600"/>
            <a:ext cx="1447800" cy="1815870"/>
          </a:xfrm>
          <a:prstGeom prst="rect">
            <a:avLst/>
          </a:prstGeom>
          <a:solidFill>
            <a:schemeClr val="tx2">
              <a:lumMod val="50000"/>
            </a:schemeClr>
          </a:solidFill>
        </p:spPr>
        <p:txBody>
          <a:bodyPr wrap="square" lIns="91429" tIns="45714" rIns="91429" bIns="45714" rtlCol="0">
            <a:spAutoFit/>
          </a:bodyPr>
          <a:lstStyle/>
          <a:p>
            <a:pPr algn="ctr"/>
            <a:r>
              <a:rPr lang="en-US" sz="2800" dirty="0">
                <a:solidFill>
                  <a:srgbClr val="FFFF00"/>
                </a:solidFill>
              </a:rPr>
              <a:t>Jacob’s blessing </a:t>
            </a:r>
          </a:p>
          <a:p>
            <a:pPr algn="ctr"/>
            <a:r>
              <a:rPr lang="en-US" sz="2800" dirty="0">
                <a:solidFill>
                  <a:srgbClr val="FFFF00"/>
                </a:solidFill>
              </a:rPr>
              <a:t>over </a:t>
            </a:r>
          </a:p>
          <a:p>
            <a:pPr algn="ctr"/>
            <a:r>
              <a:rPr lang="en-US" sz="2800" b="1" dirty="0">
                <a:solidFill>
                  <a:srgbClr val="FF0000"/>
                </a:solidFill>
              </a:rPr>
              <a:t>Joseph</a:t>
            </a:r>
          </a:p>
        </p:txBody>
      </p:sp>
      <p:sp>
        <p:nvSpPr>
          <p:cNvPr id="4" name="TextBox 3">
            <a:extLst>
              <a:ext uri="{FF2B5EF4-FFF2-40B4-BE49-F238E27FC236}">
                <a16:creationId xmlns:a16="http://schemas.microsoft.com/office/drawing/2014/main" id="{7EF46359-5BA2-4615-80A7-795C7CB5D6A4}"/>
              </a:ext>
            </a:extLst>
          </p:cNvPr>
          <p:cNvSpPr txBox="1"/>
          <p:nvPr/>
        </p:nvSpPr>
        <p:spPr>
          <a:xfrm>
            <a:off x="228600" y="1525621"/>
            <a:ext cx="1752600" cy="3662529"/>
          </a:xfrm>
          <a:prstGeom prst="rect">
            <a:avLst/>
          </a:prstGeom>
          <a:noFill/>
        </p:spPr>
        <p:txBody>
          <a:bodyPr wrap="square" lIns="91429" tIns="45714" rIns="91429" bIns="45714" rtlCol="0">
            <a:spAutoFit/>
          </a:bodyPr>
          <a:lstStyle/>
          <a:p>
            <a:pPr algn="ctr"/>
            <a:r>
              <a:rPr lang="en-US" sz="3600" b="1" dirty="0">
                <a:solidFill>
                  <a:srgbClr val="C00000"/>
                </a:solidFill>
              </a:rPr>
              <a:t>Joseph</a:t>
            </a:r>
            <a:r>
              <a:rPr lang="en-US" sz="2800" b="1" dirty="0">
                <a:solidFill>
                  <a:srgbClr val="C00000"/>
                </a:solidFill>
              </a:rPr>
              <a:t> </a:t>
            </a:r>
          </a:p>
          <a:p>
            <a:pPr algn="ctr"/>
            <a:r>
              <a:rPr lang="en-US" sz="2800" dirty="0">
                <a:solidFill>
                  <a:srgbClr val="FFC000"/>
                </a:solidFill>
              </a:rPr>
              <a:t>is very involved in the</a:t>
            </a:r>
          </a:p>
          <a:p>
            <a:pPr algn="ctr"/>
            <a:r>
              <a:rPr lang="en-US" sz="2800" dirty="0">
                <a:solidFill>
                  <a:srgbClr val="FFC000"/>
                </a:solidFill>
              </a:rPr>
              <a:t>end-time gathering of Israel</a:t>
            </a:r>
          </a:p>
          <a:p>
            <a:pPr algn="ctr"/>
            <a:r>
              <a:rPr lang="en-US" sz="2800" dirty="0">
                <a:solidFill>
                  <a:srgbClr val="FFC000"/>
                </a:solidFill>
              </a:rPr>
              <a:t>as well.</a:t>
            </a:r>
          </a:p>
        </p:txBody>
      </p:sp>
    </p:spTree>
    <p:extLst>
      <p:ext uri="{BB962C8B-B14F-4D97-AF65-F5344CB8AC3E}">
        <p14:creationId xmlns:p14="http://schemas.microsoft.com/office/powerpoint/2010/main" val="23116110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02 IMAGES for PowerPoint\joseph-fruitful-v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70950" y="5099663"/>
            <a:ext cx="5821049" cy="1754326"/>
          </a:xfrm>
          <a:prstGeom prst="rect">
            <a:avLst/>
          </a:prstGeom>
          <a:solidFill>
            <a:schemeClr val="tx2">
              <a:lumMod val="50000"/>
            </a:schemeClr>
          </a:solidFill>
        </p:spPr>
        <p:txBody>
          <a:bodyPr wrap="square" rtlCol="0">
            <a:spAutoFit/>
          </a:bodyPr>
          <a:lstStyle/>
          <a:p>
            <a:pPr algn="ctr"/>
            <a:r>
              <a:rPr lang="en-US" sz="3600" b="1" dirty="0">
                <a:solidFill>
                  <a:srgbClr val="C00000"/>
                </a:solidFill>
              </a:rPr>
              <a:t>Joseph</a:t>
            </a:r>
            <a:r>
              <a:rPr lang="en-US" sz="3600" dirty="0">
                <a:solidFill>
                  <a:srgbClr val="FFC000"/>
                </a:solidFill>
              </a:rPr>
              <a:t> is a fruitful bough</a:t>
            </a:r>
          </a:p>
          <a:p>
            <a:pPr algn="ctr"/>
            <a:r>
              <a:rPr lang="en-US" sz="3600" dirty="0">
                <a:solidFill>
                  <a:srgbClr val="FFC000"/>
                </a:solidFill>
              </a:rPr>
              <a:t>by a well, . . .his branches </a:t>
            </a:r>
          </a:p>
          <a:p>
            <a:pPr algn="r"/>
            <a:r>
              <a:rPr lang="en-US" sz="3600" dirty="0">
                <a:solidFill>
                  <a:srgbClr val="FFC000"/>
                </a:solidFill>
              </a:rPr>
              <a:t>run over the wall.</a:t>
            </a:r>
          </a:p>
        </p:txBody>
      </p:sp>
    </p:spTree>
    <p:extLst>
      <p:ext uri="{BB962C8B-B14F-4D97-AF65-F5344CB8AC3E}">
        <p14:creationId xmlns:p14="http://schemas.microsoft.com/office/powerpoint/2010/main" val="30636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4100" name="Picture 4" descr="Joseph had a dream, and when he told it to his brothers, they hated him all the more. He said to them, âListen to this dream I had: We were binding sheaves of grain out in the field when suddenly my sheaf rose and stood upright, while your sheaves gathered around mine and bowed down to it.â [ Genesis 37:5-7 NIV ] Joseph Bible Story | Bible Stories Joseph | BibleVector.com">
            <a:extLst>
              <a:ext uri="{FF2B5EF4-FFF2-40B4-BE49-F238E27FC236}">
                <a16:creationId xmlns:a16="http://schemas.microsoft.com/office/drawing/2014/main" id="{663BA533-0CBA-4D8B-B791-751A103F5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0"/>
            <a:ext cx="5562600" cy="68499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C8A82C-858D-4AB6-88ED-B616073F2527}"/>
              </a:ext>
            </a:extLst>
          </p:cNvPr>
          <p:cNvSpPr txBox="1"/>
          <p:nvPr/>
        </p:nvSpPr>
        <p:spPr>
          <a:xfrm>
            <a:off x="609600" y="197346"/>
            <a:ext cx="5715000" cy="6463308"/>
          </a:xfrm>
          <a:prstGeom prst="rect">
            <a:avLst/>
          </a:prstGeom>
          <a:noFill/>
        </p:spPr>
        <p:txBody>
          <a:bodyPr wrap="square" rtlCol="0">
            <a:spAutoFit/>
          </a:bodyPr>
          <a:lstStyle/>
          <a:p>
            <a:r>
              <a:rPr lang="en-US" sz="4600" dirty="0">
                <a:solidFill>
                  <a:srgbClr val="C00000"/>
                </a:solidFill>
              </a:rPr>
              <a:t>Joseph </a:t>
            </a:r>
            <a:r>
              <a:rPr lang="en-US" sz="4600" dirty="0">
                <a:solidFill>
                  <a:srgbClr val="FFC000"/>
                </a:solidFill>
              </a:rPr>
              <a:t>dreams of his</a:t>
            </a:r>
          </a:p>
          <a:p>
            <a:r>
              <a:rPr lang="en-US" sz="4600" dirty="0">
                <a:solidFill>
                  <a:srgbClr val="FFC000"/>
                </a:solidFill>
              </a:rPr>
              <a:t>future prominent role, of responsibility and authority -- above his brothers, -- and even over his father Jacob and his mother Rachel. So his brothers hated </a:t>
            </a:r>
          </a:p>
          <a:p>
            <a:r>
              <a:rPr lang="en-US" sz="4600" dirty="0">
                <a:solidFill>
                  <a:srgbClr val="FFC000"/>
                </a:solidFill>
              </a:rPr>
              <a:t>and persecuted him.</a:t>
            </a:r>
          </a:p>
        </p:txBody>
      </p:sp>
    </p:spTree>
    <p:extLst>
      <p:ext uri="{BB962C8B-B14F-4D97-AF65-F5344CB8AC3E}">
        <p14:creationId xmlns:p14="http://schemas.microsoft.com/office/powerpoint/2010/main" val="36907495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1266" name="Picture 2" descr="D:\02 IMAGES for PowerPoint\joseph-co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0887"/>
            <a:ext cx="4419600" cy="68688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74C3F95-F3EF-4305-AD54-ACB6D8C052AB}"/>
              </a:ext>
            </a:extLst>
          </p:cNvPr>
          <p:cNvSpPr txBox="1"/>
          <p:nvPr/>
        </p:nvSpPr>
        <p:spPr>
          <a:xfrm>
            <a:off x="381000" y="1166842"/>
            <a:ext cx="5715000" cy="4524315"/>
          </a:xfrm>
          <a:prstGeom prst="rect">
            <a:avLst/>
          </a:prstGeom>
          <a:noFill/>
        </p:spPr>
        <p:txBody>
          <a:bodyPr wrap="square" rtlCol="0">
            <a:spAutoFit/>
          </a:bodyPr>
          <a:lstStyle/>
          <a:p>
            <a:pPr algn="ctr"/>
            <a:r>
              <a:rPr lang="en-US" sz="4800" b="1" dirty="0">
                <a:solidFill>
                  <a:srgbClr val="C00000"/>
                </a:solidFill>
              </a:rPr>
              <a:t>Joseph</a:t>
            </a:r>
            <a:r>
              <a:rPr lang="en-US" sz="4800" dirty="0">
                <a:solidFill>
                  <a:srgbClr val="FFC000"/>
                </a:solidFill>
              </a:rPr>
              <a:t> was given a </a:t>
            </a:r>
          </a:p>
          <a:p>
            <a:pPr algn="ctr"/>
            <a:r>
              <a:rPr lang="en-US" sz="4800" dirty="0">
                <a:solidFill>
                  <a:srgbClr val="FFC000"/>
                </a:solidFill>
              </a:rPr>
              <a:t>“coat of many colors”,</a:t>
            </a:r>
          </a:p>
          <a:p>
            <a:pPr algn="ctr"/>
            <a:r>
              <a:rPr lang="en-US" sz="4800" dirty="0">
                <a:solidFill>
                  <a:srgbClr val="FFC000"/>
                </a:solidFill>
              </a:rPr>
              <a:t>as of many flags, banners, standards, that we see flying </a:t>
            </a:r>
          </a:p>
          <a:p>
            <a:pPr algn="ctr"/>
            <a:r>
              <a:rPr lang="en-US" sz="4800" dirty="0">
                <a:solidFill>
                  <a:srgbClr val="FFC000"/>
                </a:solidFill>
              </a:rPr>
              <a:t>over many nations.</a:t>
            </a:r>
          </a:p>
        </p:txBody>
      </p:sp>
    </p:spTree>
    <p:extLst>
      <p:ext uri="{BB962C8B-B14F-4D97-AF65-F5344CB8AC3E}">
        <p14:creationId xmlns:p14="http://schemas.microsoft.com/office/powerpoint/2010/main" val="31180425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3314" name="Picture 2" descr="D:\02 IMAGES for PowerPoint\Joseph-in-the-pi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58" y="1981200"/>
            <a:ext cx="4583289"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D:\02 IMAGES for PowerPoint\christians-are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9727" y="1981200"/>
            <a:ext cx="6773333"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AF57BEE-BCC0-4ABD-B1EF-A0C1A32C3FD0}"/>
              </a:ext>
            </a:extLst>
          </p:cNvPr>
          <p:cNvSpPr txBox="1"/>
          <p:nvPr/>
        </p:nvSpPr>
        <p:spPr>
          <a:xfrm>
            <a:off x="303258" y="228600"/>
            <a:ext cx="11599802" cy="1456801"/>
          </a:xfrm>
          <a:prstGeom prst="rect">
            <a:avLst/>
          </a:prstGeom>
          <a:solidFill>
            <a:schemeClr val="tx2">
              <a:lumMod val="50000"/>
            </a:schemeClr>
          </a:solidFill>
        </p:spPr>
        <p:txBody>
          <a:bodyPr wrap="square" lIns="101592" tIns="50796" rIns="101592" bIns="50796" rtlCol="0">
            <a:spAutoFit/>
          </a:bodyPr>
          <a:lstStyle/>
          <a:p>
            <a:pPr algn="ctr"/>
            <a:r>
              <a:rPr lang="en-US" sz="4400" b="1" dirty="0">
                <a:solidFill>
                  <a:srgbClr val="C00000"/>
                </a:solidFill>
              </a:rPr>
              <a:t>Joseph</a:t>
            </a:r>
            <a:r>
              <a:rPr lang="en-US" sz="4400" dirty="0">
                <a:solidFill>
                  <a:srgbClr val="FFC000"/>
                </a:solidFill>
              </a:rPr>
              <a:t> is threatened with death at the hands of </a:t>
            </a:r>
          </a:p>
          <a:p>
            <a:pPr algn="ctr"/>
            <a:r>
              <a:rPr lang="en-US" sz="4400" dirty="0">
                <a:solidFill>
                  <a:srgbClr val="FFC000"/>
                </a:solidFill>
              </a:rPr>
              <a:t>his brothers, thrown into a pit, -- as were others.</a:t>
            </a:r>
          </a:p>
        </p:txBody>
      </p:sp>
      <p:sp>
        <p:nvSpPr>
          <p:cNvPr id="2" name="TextBox 1">
            <a:extLst>
              <a:ext uri="{FF2B5EF4-FFF2-40B4-BE49-F238E27FC236}">
                <a16:creationId xmlns:a16="http://schemas.microsoft.com/office/drawing/2014/main" id="{2DC4D41E-4E93-4878-A9BC-E725A9E5634F}"/>
              </a:ext>
            </a:extLst>
          </p:cNvPr>
          <p:cNvSpPr txBox="1"/>
          <p:nvPr/>
        </p:nvSpPr>
        <p:spPr>
          <a:xfrm>
            <a:off x="5344915" y="6019800"/>
            <a:ext cx="6421053" cy="461665"/>
          </a:xfrm>
          <a:prstGeom prst="rect">
            <a:avLst/>
          </a:prstGeom>
          <a:noFill/>
        </p:spPr>
        <p:txBody>
          <a:bodyPr wrap="none" rtlCol="0">
            <a:spAutoFit/>
          </a:bodyPr>
          <a:lstStyle/>
          <a:p>
            <a:r>
              <a:rPr lang="en-US" sz="2400" b="1" dirty="0"/>
              <a:t>Christians in the arena in Rome </a:t>
            </a:r>
            <a:r>
              <a:rPr lang="en-US" sz="2400" dirty="0"/>
              <a:t>– 2</a:t>
            </a:r>
            <a:r>
              <a:rPr lang="en-US" sz="2400" baseline="30000" dirty="0"/>
              <a:t>nd</a:t>
            </a:r>
            <a:r>
              <a:rPr lang="en-US" sz="2400" dirty="0"/>
              <a:t> Century C.E.</a:t>
            </a:r>
          </a:p>
        </p:txBody>
      </p:sp>
    </p:spTree>
    <p:extLst>
      <p:ext uri="{BB962C8B-B14F-4D97-AF65-F5344CB8AC3E}">
        <p14:creationId xmlns:p14="http://schemas.microsoft.com/office/powerpoint/2010/main" val="40295219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02 IMAGES for PowerPoint\Joseph's coat dipped in blood.JPG"/>
          <p:cNvPicPr>
            <a:picLocks noChangeAspect="1" noChangeArrowheads="1"/>
          </p:cNvPicPr>
          <p:nvPr/>
        </p:nvPicPr>
        <p:blipFill rotWithShape="1">
          <a:blip r:embed="rId2">
            <a:extLst>
              <a:ext uri="{28A0092B-C50C-407E-A947-70E740481C1C}">
                <a14:useLocalDpi xmlns:a14="http://schemas.microsoft.com/office/drawing/2010/main" val="0"/>
              </a:ext>
            </a:extLst>
          </a:blip>
          <a:srcRect l="6151" t="12222" r="12625" b="1333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6090" y="228600"/>
            <a:ext cx="4379965" cy="1333690"/>
          </a:xfrm>
          <a:prstGeom prst="rect">
            <a:avLst/>
          </a:prstGeom>
          <a:noFill/>
        </p:spPr>
        <p:txBody>
          <a:bodyPr wrap="none" lIns="101592" tIns="50796" rIns="101592" bIns="50796" rtlCol="0">
            <a:spAutoFit/>
          </a:bodyPr>
          <a:lstStyle/>
          <a:p>
            <a:r>
              <a:rPr lang="en-US" sz="4000" b="1" dirty="0">
                <a:solidFill>
                  <a:srgbClr val="C00000"/>
                </a:solidFill>
              </a:rPr>
              <a:t>Joseph’s</a:t>
            </a:r>
            <a:r>
              <a:rPr lang="en-US" sz="4000" dirty="0">
                <a:solidFill>
                  <a:srgbClr val="FFC000"/>
                </a:solidFill>
              </a:rPr>
              <a:t> bloodied</a:t>
            </a:r>
          </a:p>
          <a:p>
            <a:r>
              <a:rPr lang="en-US" sz="4000" dirty="0">
                <a:solidFill>
                  <a:srgbClr val="FFC000"/>
                </a:solidFill>
              </a:rPr>
              <a:t> coat of many colors</a:t>
            </a:r>
          </a:p>
        </p:txBody>
      </p:sp>
    </p:spTree>
    <p:extLst>
      <p:ext uri="{BB962C8B-B14F-4D97-AF65-F5344CB8AC3E}">
        <p14:creationId xmlns:p14="http://schemas.microsoft.com/office/powerpoint/2010/main" val="25821922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D:\02 IMAGES for PowerPoint\joseph-sold-into-slave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3254"/>
            <a:ext cx="12192000" cy="6304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376" y="-18011"/>
            <a:ext cx="12172928" cy="1456801"/>
          </a:xfrm>
          <a:prstGeom prst="rect">
            <a:avLst/>
          </a:prstGeom>
          <a:solidFill>
            <a:schemeClr val="tx2">
              <a:lumMod val="50000"/>
            </a:schemeClr>
          </a:solidFill>
        </p:spPr>
        <p:txBody>
          <a:bodyPr wrap="square" lIns="101592" tIns="50796" rIns="101592" bIns="50796" rtlCol="0">
            <a:spAutoFit/>
          </a:bodyPr>
          <a:lstStyle/>
          <a:p>
            <a:pPr algn="ctr"/>
            <a:r>
              <a:rPr lang="en-US" sz="4400" b="1" dirty="0">
                <a:solidFill>
                  <a:srgbClr val="C00000"/>
                </a:solidFill>
              </a:rPr>
              <a:t>Joseph</a:t>
            </a:r>
            <a:r>
              <a:rPr lang="en-US" sz="4400" dirty="0">
                <a:solidFill>
                  <a:srgbClr val="FFC000"/>
                </a:solidFill>
              </a:rPr>
              <a:t> is sold into slavery; transported with the </a:t>
            </a:r>
          </a:p>
          <a:p>
            <a:pPr algn="ctr"/>
            <a:r>
              <a:rPr lang="en-US" sz="4400" dirty="0">
                <a:solidFill>
                  <a:srgbClr val="92D050"/>
                </a:solidFill>
              </a:rPr>
              <a:t>Balm of Gilead</a:t>
            </a:r>
            <a:r>
              <a:rPr lang="en-US" sz="4400" dirty="0">
                <a:solidFill>
                  <a:srgbClr val="FFC000"/>
                </a:solidFill>
              </a:rPr>
              <a:t>, - separated from his brethren.</a:t>
            </a:r>
          </a:p>
        </p:txBody>
      </p:sp>
      <p:sp>
        <p:nvSpPr>
          <p:cNvPr id="2" name="TextBox 1"/>
          <p:cNvSpPr txBox="1"/>
          <p:nvPr/>
        </p:nvSpPr>
        <p:spPr>
          <a:xfrm>
            <a:off x="7543800" y="5508810"/>
            <a:ext cx="4445000" cy="1241237"/>
          </a:xfrm>
          <a:prstGeom prst="rect">
            <a:avLst/>
          </a:prstGeom>
          <a:solidFill>
            <a:schemeClr val="tx2">
              <a:lumMod val="50000"/>
            </a:schemeClr>
          </a:solidFill>
        </p:spPr>
        <p:txBody>
          <a:bodyPr wrap="square" rtlCol="0">
            <a:spAutoFit/>
          </a:bodyPr>
          <a:lstStyle/>
          <a:p>
            <a:pPr algn="ctr"/>
            <a:r>
              <a:rPr lang="en-US" sz="3733" dirty="0">
                <a:solidFill>
                  <a:srgbClr val="FFC000"/>
                </a:solidFill>
              </a:rPr>
              <a:t>A past and future prophetic reality?</a:t>
            </a:r>
          </a:p>
        </p:txBody>
      </p:sp>
    </p:spTree>
    <p:extLst>
      <p:ext uri="{BB962C8B-B14F-4D97-AF65-F5344CB8AC3E}">
        <p14:creationId xmlns:p14="http://schemas.microsoft.com/office/powerpoint/2010/main" val="31866653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02 IMAGES for PowerPoint\Joseph-Potifar's wif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3024" y="89925"/>
            <a:ext cx="6843845" cy="779693"/>
          </a:xfrm>
          <a:prstGeom prst="rect">
            <a:avLst/>
          </a:prstGeom>
          <a:solidFill>
            <a:schemeClr val="tx2">
              <a:lumMod val="50000"/>
            </a:schemeClr>
          </a:solidFill>
        </p:spPr>
        <p:txBody>
          <a:bodyPr wrap="none" lIns="101592" tIns="50796" rIns="101592" bIns="50796" rtlCol="0">
            <a:spAutoFit/>
          </a:bodyPr>
          <a:lstStyle/>
          <a:p>
            <a:r>
              <a:rPr lang="en-US" sz="4400" b="1" dirty="0">
                <a:solidFill>
                  <a:srgbClr val="C00000"/>
                </a:solidFill>
              </a:rPr>
              <a:t>Joseph</a:t>
            </a:r>
            <a:r>
              <a:rPr lang="en-US" sz="4400" dirty="0">
                <a:solidFill>
                  <a:srgbClr val="FFC000"/>
                </a:solidFill>
              </a:rPr>
              <a:t> resists the seductions</a:t>
            </a:r>
          </a:p>
        </p:txBody>
      </p:sp>
      <p:sp>
        <p:nvSpPr>
          <p:cNvPr id="4" name="TextBox 3"/>
          <p:cNvSpPr txBox="1"/>
          <p:nvPr/>
        </p:nvSpPr>
        <p:spPr>
          <a:xfrm>
            <a:off x="153023" y="787401"/>
            <a:ext cx="5134274" cy="1456801"/>
          </a:xfrm>
          <a:prstGeom prst="rect">
            <a:avLst/>
          </a:prstGeom>
          <a:solidFill>
            <a:schemeClr val="tx2">
              <a:lumMod val="50000"/>
            </a:schemeClr>
          </a:solidFill>
        </p:spPr>
        <p:txBody>
          <a:bodyPr wrap="none" lIns="101592" tIns="50796" rIns="101592" bIns="50796" rtlCol="0">
            <a:spAutoFit/>
          </a:bodyPr>
          <a:lstStyle/>
          <a:p>
            <a:r>
              <a:rPr lang="en-US" sz="4400" dirty="0">
                <a:solidFill>
                  <a:srgbClr val="FFC000"/>
                </a:solidFill>
              </a:rPr>
              <a:t>of the harlot wife of</a:t>
            </a:r>
          </a:p>
          <a:p>
            <a:r>
              <a:rPr lang="en-US" sz="4400" dirty="0">
                <a:solidFill>
                  <a:srgbClr val="FFC000"/>
                </a:solidFill>
              </a:rPr>
              <a:t>the chief executioner.</a:t>
            </a:r>
          </a:p>
        </p:txBody>
      </p:sp>
      <p:sp>
        <p:nvSpPr>
          <p:cNvPr id="5" name="TextBox 4">
            <a:extLst>
              <a:ext uri="{FF2B5EF4-FFF2-40B4-BE49-F238E27FC236}">
                <a16:creationId xmlns:a16="http://schemas.microsoft.com/office/drawing/2014/main" id="{294A1DE4-B685-4298-A439-1670FD836522}"/>
              </a:ext>
            </a:extLst>
          </p:cNvPr>
          <p:cNvSpPr txBox="1"/>
          <p:nvPr/>
        </p:nvSpPr>
        <p:spPr>
          <a:xfrm>
            <a:off x="7543800" y="5508810"/>
            <a:ext cx="4445000" cy="1241237"/>
          </a:xfrm>
          <a:prstGeom prst="rect">
            <a:avLst/>
          </a:prstGeom>
          <a:solidFill>
            <a:schemeClr val="tx2">
              <a:lumMod val="50000"/>
            </a:schemeClr>
          </a:solidFill>
        </p:spPr>
        <p:txBody>
          <a:bodyPr wrap="square" rtlCol="0">
            <a:spAutoFit/>
          </a:bodyPr>
          <a:lstStyle/>
          <a:p>
            <a:pPr algn="ctr"/>
            <a:r>
              <a:rPr lang="en-US" sz="3733" dirty="0">
                <a:solidFill>
                  <a:srgbClr val="FFC000"/>
                </a:solidFill>
              </a:rPr>
              <a:t>A past and future prophetic reality?</a:t>
            </a:r>
          </a:p>
        </p:txBody>
      </p:sp>
    </p:spTree>
    <p:extLst>
      <p:ext uri="{BB962C8B-B14F-4D97-AF65-F5344CB8AC3E}">
        <p14:creationId xmlns:p14="http://schemas.microsoft.com/office/powerpoint/2010/main" val="36900123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0722" name="Picture 2" descr="D:\02 IMAGES for PowerPoint\joseph-interprets-drea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422" y="0"/>
            <a:ext cx="10205156" cy="493083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6973" y="4930833"/>
            <a:ext cx="12177059" cy="1764578"/>
          </a:xfrm>
          <a:prstGeom prst="rect">
            <a:avLst/>
          </a:prstGeom>
          <a:solidFill>
            <a:schemeClr val="tx2">
              <a:lumMod val="50000"/>
            </a:schemeClr>
          </a:solidFill>
        </p:spPr>
        <p:txBody>
          <a:bodyPr wrap="square" lIns="101592" tIns="50796" rIns="101592" bIns="50796">
            <a:spAutoFit/>
          </a:bodyPr>
          <a:lstStyle/>
          <a:p>
            <a:pPr algn="ctr"/>
            <a:r>
              <a:rPr lang="en-US" sz="3600" b="1" dirty="0">
                <a:solidFill>
                  <a:srgbClr val="C00000"/>
                </a:solidFill>
              </a:rPr>
              <a:t>Joseph</a:t>
            </a:r>
            <a:r>
              <a:rPr lang="en-US" sz="3600" dirty="0">
                <a:solidFill>
                  <a:srgbClr val="FFC000"/>
                </a:solidFill>
              </a:rPr>
              <a:t>, falsely accused of rape, not executed, thrown </a:t>
            </a:r>
          </a:p>
          <a:p>
            <a:pPr algn="ctr"/>
            <a:r>
              <a:rPr lang="en-US" sz="3600" dirty="0">
                <a:solidFill>
                  <a:srgbClr val="FFC000"/>
                </a:solidFill>
              </a:rPr>
              <a:t>into prison, an excellent spirit, the doer of everything, </a:t>
            </a:r>
          </a:p>
          <a:p>
            <a:pPr algn="ctr"/>
            <a:r>
              <a:rPr lang="en-US" sz="3600" dirty="0">
                <a:solidFill>
                  <a:srgbClr val="FFC000"/>
                </a:solidFill>
              </a:rPr>
              <a:t>interprets the dreams of the cupbearer and the baker.</a:t>
            </a:r>
          </a:p>
        </p:txBody>
      </p:sp>
    </p:spTree>
    <p:extLst>
      <p:ext uri="{BB962C8B-B14F-4D97-AF65-F5344CB8AC3E}">
        <p14:creationId xmlns:p14="http://schemas.microsoft.com/office/powerpoint/2010/main" val="30643357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1746" name="Picture 2" descr="D:\02 IMAGES for PowerPoint\joseph-pharao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286" y="0"/>
            <a:ext cx="9851427" cy="54182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70286" y="5426241"/>
            <a:ext cx="9851428" cy="1210580"/>
          </a:xfrm>
          <a:prstGeom prst="rect">
            <a:avLst/>
          </a:prstGeom>
          <a:solidFill>
            <a:schemeClr val="tx2">
              <a:lumMod val="50000"/>
            </a:schemeClr>
          </a:solidFill>
        </p:spPr>
        <p:txBody>
          <a:bodyPr wrap="square" lIns="101592" tIns="50796" rIns="101592" bIns="50796" rtlCol="0">
            <a:spAutoFit/>
          </a:bodyPr>
          <a:lstStyle/>
          <a:p>
            <a:pPr algn="ctr"/>
            <a:r>
              <a:rPr lang="en-US" sz="3600" b="1" dirty="0">
                <a:solidFill>
                  <a:srgbClr val="C00000"/>
                </a:solidFill>
              </a:rPr>
              <a:t>Joseph</a:t>
            </a:r>
            <a:r>
              <a:rPr lang="en-US" sz="3600" dirty="0">
                <a:solidFill>
                  <a:srgbClr val="FFC000"/>
                </a:solidFill>
              </a:rPr>
              <a:t> is </a:t>
            </a:r>
            <a:r>
              <a:rPr lang="en-US" sz="3600" dirty="0">
                <a:solidFill>
                  <a:srgbClr val="FFFF00"/>
                </a:solidFill>
              </a:rPr>
              <a:t>summoned before the king</a:t>
            </a:r>
            <a:r>
              <a:rPr lang="en-US" sz="3600" dirty="0">
                <a:solidFill>
                  <a:srgbClr val="FFC000"/>
                </a:solidFill>
              </a:rPr>
              <a:t>. He </a:t>
            </a:r>
            <a:r>
              <a:rPr lang="en-US" sz="3600" b="1" i="1" dirty="0">
                <a:solidFill>
                  <a:srgbClr val="FFFF00"/>
                </a:solidFill>
              </a:rPr>
              <a:t>interprets</a:t>
            </a:r>
          </a:p>
          <a:p>
            <a:pPr algn="ctr"/>
            <a:r>
              <a:rPr lang="en-US" sz="3600" b="1" i="1" dirty="0">
                <a:solidFill>
                  <a:srgbClr val="FFFF00"/>
                </a:solidFill>
              </a:rPr>
              <a:t>the dreams</a:t>
            </a:r>
            <a:r>
              <a:rPr lang="en-US" sz="3600" dirty="0">
                <a:solidFill>
                  <a:srgbClr val="FFC000"/>
                </a:solidFill>
              </a:rPr>
              <a:t> of the Pharaoh of </a:t>
            </a:r>
            <a:r>
              <a:rPr lang="en-US" sz="3600" b="1" i="1" dirty="0">
                <a:solidFill>
                  <a:srgbClr val="FFFF00"/>
                </a:solidFill>
              </a:rPr>
              <a:t>7 years </a:t>
            </a:r>
            <a:r>
              <a:rPr lang="en-US" sz="3600" dirty="0">
                <a:solidFill>
                  <a:srgbClr val="FFC000"/>
                </a:solidFill>
              </a:rPr>
              <a:t>of </a:t>
            </a:r>
            <a:r>
              <a:rPr lang="en-US" sz="3600" b="1" i="1" dirty="0">
                <a:solidFill>
                  <a:srgbClr val="FFFF00"/>
                </a:solidFill>
              </a:rPr>
              <a:t>famine</a:t>
            </a:r>
            <a:r>
              <a:rPr lang="en-US" sz="3600" b="1" i="1" dirty="0">
                <a:solidFill>
                  <a:srgbClr val="FFC000"/>
                </a:solidFill>
              </a:rPr>
              <a:t>.</a:t>
            </a:r>
            <a:r>
              <a:rPr lang="en-US" sz="3600" dirty="0">
                <a:solidFill>
                  <a:srgbClr val="FFC000"/>
                </a:solidFill>
              </a:rPr>
              <a:t> </a:t>
            </a:r>
          </a:p>
        </p:txBody>
      </p:sp>
    </p:spTree>
    <p:extLst>
      <p:ext uri="{BB962C8B-B14F-4D97-AF65-F5344CB8AC3E}">
        <p14:creationId xmlns:p14="http://schemas.microsoft.com/office/powerpoint/2010/main" val="40738619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3794" name="Picture 2" descr="D:\02 IMAGES for PowerPoint\joseph-opens-storehoues-in-egyp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0"/>
            <a:ext cx="108204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0581" y="5414260"/>
            <a:ext cx="3513219" cy="1323427"/>
          </a:xfrm>
          <a:prstGeom prst="rect">
            <a:avLst/>
          </a:prstGeom>
          <a:solidFill>
            <a:schemeClr val="tx2">
              <a:lumMod val="50000"/>
            </a:schemeClr>
          </a:solidFill>
        </p:spPr>
        <p:txBody>
          <a:bodyPr wrap="square" lIns="91429" tIns="45714" rIns="91429" bIns="45714" rtlCol="0">
            <a:spAutoFit/>
          </a:bodyPr>
          <a:lstStyle/>
          <a:p>
            <a:r>
              <a:rPr lang="en-US" sz="4000" b="1" dirty="0">
                <a:solidFill>
                  <a:srgbClr val="C00000"/>
                </a:solidFill>
              </a:rPr>
              <a:t>Joseph</a:t>
            </a:r>
            <a:r>
              <a:rPr lang="en-US" sz="4000" dirty="0">
                <a:solidFill>
                  <a:srgbClr val="FFC000"/>
                </a:solidFill>
              </a:rPr>
              <a:t> opens </a:t>
            </a:r>
          </a:p>
          <a:p>
            <a:r>
              <a:rPr lang="en-US" sz="4000" dirty="0">
                <a:solidFill>
                  <a:srgbClr val="FFC000"/>
                </a:solidFill>
              </a:rPr>
              <a:t>the storehouses </a:t>
            </a:r>
          </a:p>
        </p:txBody>
      </p:sp>
      <p:sp>
        <p:nvSpPr>
          <p:cNvPr id="4" name="TextBox 3"/>
          <p:cNvSpPr txBox="1"/>
          <p:nvPr/>
        </p:nvSpPr>
        <p:spPr>
          <a:xfrm>
            <a:off x="8237619" y="5414259"/>
            <a:ext cx="3733800" cy="1323427"/>
          </a:xfrm>
          <a:prstGeom prst="rect">
            <a:avLst/>
          </a:prstGeom>
          <a:solidFill>
            <a:schemeClr val="tx2">
              <a:lumMod val="50000"/>
            </a:schemeClr>
          </a:solidFill>
        </p:spPr>
        <p:txBody>
          <a:bodyPr wrap="square" lIns="91429" tIns="45714" rIns="91429" bIns="45714" rtlCol="0">
            <a:spAutoFit/>
          </a:bodyPr>
          <a:lstStyle/>
          <a:p>
            <a:pPr algn="ctr"/>
            <a:r>
              <a:rPr lang="en-US" sz="4000" dirty="0">
                <a:solidFill>
                  <a:srgbClr val="FFC000"/>
                </a:solidFill>
              </a:rPr>
              <a:t>feeds the world </a:t>
            </a:r>
          </a:p>
          <a:p>
            <a:pPr algn="ctr"/>
            <a:r>
              <a:rPr lang="en-US" sz="4000" dirty="0">
                <a:solidFill>
                  <a:srgbClr val="FFC000"/>
                </a:solidFill>
              </a:rPr>
              <a:t>the Bread of Life.</a:t>
            </a:r>
          </a:p>
        </p:txBody>
      </p:sp>
    </p:spTree>
    <p:extLst>
      <p:ext uri="{BB962C8B-B14F-4D97-AF65-F5344CB8AC3E}">
        <p14:creationId xmlns:p14="http://schemas.microsoft.com/office/powerpoint/2010/main" val="36692621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D:\02 IMAGES for PowerPoint\Joseph-sees Jacob's sons go shopp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533631" y="76200"/>
            <a:ext cx="5383444" cy="1333690"/>
          </a:xfrm>
          <a:prstGeom prst="rect">
            <a:avLst/>
          </a:prstGeom>
          <a:solidFill>
            <a:schemeClr val="tx2">
              <a:lumMod val="50000"/>
            </a:schemeClr>
          </a:solidFill>
        </p:spPr>
        <p:txBody>
          <a:bodyPr wrap="none" lIns="101592" tIns="50796" rIns="101592" bIns="50796" rtlCol="0">
            <a:spAutoFit/>
          </a:bodyPr>
          <a:lstStyle/>
          <a:p>
            <a:pPr algn="r"/>
            <a:r>
              <a:rPr lang="en-US" sz="4000" b="1" dirty="0">
                <a:solidFill>
                  <a:srgbClr val="C00000"/>
                </a:solidFill>
              </a:rPr>
              <a:t>Joseph</a:t>
            </a:r>
            <a:r>
              <a:rPr lang="en-US" sz="4000" dirty="0">
                <a:solidFill>
                  <a:srgbClr val="FFC000"/>
                </a:solidFill>
              </a:rPr>
              <a:t> sees his brothers,</a:t>
            </a:r>
          </a:p>
          <a:p>
            <a:pPr algn="r"/>
            <a:r>
              <a:rPr lang="en-US" sz="4000" dirty="0">
                <a:solidFill>
                  <a:srgbClr val="FFC000"/>
                </a:solidFill>
              </a:rPr>
              <a:t> out shopping for grain.</a:t>
            </a:r>
          </a:p>
        </p:txBody>
      </p:sp>
      <p:sp>
        <p:nvSpPr>
          <p:cNvPr id="4" name="TextBox 3">
            <a:extLst>
              <a:ext uri="{FF2B5EF4-FFF2-40B4-BE49-F238E27FC236}">
                <a16:creationId xmlns:a16="http://schemas.microsoft.com/office/drawing/2014/main" id="{66A2D759-6E3A-435B-BAE5-821ACADC00ED}"/>
              </a:ext>
            </a:extLst>
          </p:cNvPr>
          <p:cNvSpPr txBox="1"/>
          <p:nvPr/>
        </p:nvSpPr>
        <p:spPr>
          <a:xfrm>
            <a:off x="152400" y="6019800"/>
            <a:ext cx="5181723" cy="718137"/>
          </a:xfrm>
          <a:prstGeom prst="rect">
            <a:avLst/>
          </a:prstGeom>
          <a:solidFill>
            <a:schemeClr val="tx2">
              <a:lumMod val="50000"/>
            </a:schemeClr>
          </a:solidFill>
        </p:spPr>
        <p:txBody>
          <a:bodyPr wrap="none" lIns="101592" tIns="50796" rIns="101592" bIns="50796" rtlCol="0">
            <a:spAutoFit/>
          </a:bodyPr>
          <a:lstStyle/>
          <a:p>
            <a:pPr algn="r"/>
            <a:r>
              <a:rPr lang="en-US" sz="4000" dirty="0">
                <a:solidFill>
                  <a:srgbClr val="FFC000"/>
                </a:solidFill>
              </a:rPr>
              <a:t>Gives them a hard time.</a:t>
            </a:r>
          </a:p>
        </p:txBody>
      </p:sp>
    </p:spTree>
    <p:extLst>
      <p:ext uri="{BB962C8B-B14F-4D97-AF65-F5344CB8AC3E}">
        <p14:creationId xmlns:p14="http://schemas.microsoft.com/office/powerpoint/2010/main" val="41988172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5943601" y="171117"/>
            <a:ext cx="6045199" cy="6473559"/>
          </a:xfrm>
          <a:prstGeom prst="rect">
            <a:avLst/>
          </a:prstGeom>
          <a:solidFill>
            <a:schemeClr val="tx2">
              <a:lumMod val="50000"/>
            </a:schemeClr>
          </a:solidFill>
        </p:spPr>
        <p:txBody>
          <a:bodyPr wrap="square" lIns="101592" tIns="50796" rIns="101592" bIns="50796" rtlCol="0">
            <a:spAutoFit/>
          </a:bodyPr>
          <a:lstStyle/>
          <a:p>
            <a:pPr algn="ctr"/>
            <a:r>
              <a:rPr lang="en-US" sz="4600" b="1" dirty="0">
                <a:solidFill>
                  <a:srgbClr val="C00000"/>
                </a:solidFill>
              </a:rPr>
              <a:t>Joseph</a:t>
            </a:r>
            <a:r>
              <a:rPr lang="en-US" sz="4600" dirty="0">
                <a:solidFill>
                  <a:srgbClr val="FFC000"/>
                </a:solidFill>
              </a:rPr>
              <a:t> knows his brothers but they do </a:t>
            </a:r>
          </a:p>
          <a:p>
            <a:pPr algn="ctr"/>
            <a:r>
              <a:rPr lang="en-US" sz="4600" dirty="0">
                <a:solidFill>
                  <a:srgbClr val="FFC000"/>
                </a:solidFill>
              </a:rPr>
              <a:t>not know him. He </a:t>
            </a:r>
          </a:p>
          <a:p>
            <a:pPr algn="ctr"/>
            <a:r>
              <a:rPr lang="en-US" sz="4600" dirty="0">
                <a:solidFill>
                  <a:srgbClr val="FFFF00"/>
                </a:solidFill>
              </a:rPr>
              <a:t>sets the table for his brothers</a:t>
            </a:r>
            <a:r>
              <a:rPr lang="en-US" sz="4600" dirty="0">
                <a:solidFill>
                  <a:srgbClr val="FFC000"/>
                </a:solidFill>
              </a:rPr>
              <a:t> according </a:t>
            </a:r>
          </a:p>
          <a:p>
            <a:pPr algn="ctr"/>
            <a:r>
              <a:rPr lang="en-US" sz="4600" dirty="0">
                <a:solidFill>
                  <a:srgbClr val="FFC000"/>
                </a:solidFill>
              </a:rPr>
              <a:t>to their birth order. </a:t>
            </a:r>
          </a:p>
          <a:p>
            <a:pPr algn="ctr"/>
            <a:r>
              <a:rPr lang="en-US" sz="4600" dirty="0">
                <a:solidFill>
                  <a:srgbClr val="FFFF00"/>
                </a:solidFill>
              </a:rPr>
              <a:t>He feeds portions </a:t>
            </a:r>
          </a:p>
          <a:p>
            <a:pPr algn="ctr"/>
            <a:r>
              <a:rPr lang="en-US" sz="4600" dirty="0">
                <a:solidFill>
                  <a:srgbClr val="FFC000"/>
                </a:solidFill>
              </a:rPr>
              <a:t>to them from </a:t>
            </a:r>
          </a:p>
          <a:p>
            <a:pPr algn="ctr"/>
            <a:r>
              <a:rPr lang="en-US" sz="4600" b="1" i="1" dirty="0">
                <a:solidFill>
                  <a:srgbClr val="FFFF00"/>
                </a:solidFill>
              </a:rPr>
              <a:t>his table</a:t>
            </a:r>
            <a:r>
              <a:rPr lang="en-US" sz="4600" dirty="0">
                <a:solidFill>
                  <a:srgbClr val="FFC000"/>
                </a:solidFill>
              </a:rPr>
              <a:t>.</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171116"/>
            <a:ext cx="5384800" cy="6473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9428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D:\02 IMAGES for PowerPoint\joseph-s-cup-found-jospeh-s-soldiers-find-a-cup-from-his-household-erg48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206448" cy="67865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5945285"/>
            <a:ext cx="10338520" cy="841248"/>
          </a:xfrm>
          <a:prstGeom prst="rect">
            <a:avLst/>
          </a:prstGeom>
          <a:solidFill>
            <a:schemeClr val="tx2">
              <a:lumMod val="50000"/>
            </a:schemeClr>
          </a:solidFill>
        </p:spPr>
        <p:txBody>
          <a:bodyPr wrap="none" lIns="101592" tIns="50796" rIns="101592" bIns="50796" rtlCol="0">
            <a:spAutoFit/>
          </a:bodyPr>
          <a:lstStyle/>
          <a:p>
            <a:r>
              <a:rPr lang="en-US" sz="4800" b="1" dirty="0">
                <a:solidFill>
                  <a:srgbClr val="C00000"/>
                </a:solidFill>
              </a:rPr>
              <a:t>Joseph’s</a:t>
            </a:r>
            <a:r>
              <a:rPr lang="en-US" sz="4800" dirty="0">
                <a:solidFill>
                  <a:srgbClr val="FFC000"/>
                </a:solidFill>
              </a:rPr>
              <a:t> cup. . found </a:t>
            </a:r>
            <a:r>
              <a:rPr lang="en-US" sz="4800" i="1" dirty="0">
                <a:solidFill>
                  <a:srgbClr val="FFC000"/>
                </a:solidFill>
              </a:rPr>
              <a:t>in </a:t>
            </a:r>
            <a:r>
              <a:rPr lang="en-US" sz="4800" b="1" i="1" dirty="0">
                <a:solidFill>
                  <a:srgbClr val="FFFF00"/>
                </a:solidFill>
              </a:rPr>
              <a:t>Benjamin’s</a:t>
            </a:r>
            <a:r>
              <a:rPr lang="en-US" sz="4800" i="1" dirty="0">
                <a:solidFill>
                  <a:srgbClr val="FFC000"/>
                </a:solidFill>
              </a:rPr>
              <a:t> sack</a:t>
            </a:r>
          </a:p>
        </p:txBody>
      </p:sp>
    </p:spTree>
    <p:extLst>
      <p:ext uri="{BB962C8B-B14F-4D97-AF65-F5344CB8AC3E}">
        <p14:creationId xmlns:p14="http://schemas.microsoft.com/office/powerpoint/2010/main" val="36787331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02 IMAGES for PowerPoint\joseph-bro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5181600"/>
            <a:ext cx="4749800" cy="1579912"/>
          </a:xfrm>
          <a:prstGeom prst="rect">
            <a:avLst/>
          </a:prstGeom>
          <a:solidFill>
            <a:schemeClr val="tx2">
              <a:lumMod val="50000"/>
            </a:schemeClr>
          </a:solidFill>
        </p:spPr>
        <p:txBody>
          <a:bodyPr wrap="square" lIns="101592" tIns="50796" rIns="101592" bIns="50796" rtlCol="0">
            <a:spAutoFit/>
          </a:bodyPr>
          <a:lstStyle/>
          <a:p>
            <a:pPr algn="r"/>
            <a:r>
              <a:rPr lang="en-US" sz="3200" b="1" dirty="0">
                <a:solidFill>
                  <a:srgbClr val="C00000"/>
                </a:solidFill>
              </a:rPr>
              <a:t>Joseph</a:t>
            </a:r>
            <a:r>
              <a:rPr lang="en-US" sz="3200" dirty="0">
                <a:solidFill>
                  <a:srgbClr val="FFC000"/>
                </a:solidFill>
              </a:rPr>
              <a:t> calls his brothers back to responsibility and to their God given destiny. </a:t>
            </a:r>
          </a:p>
        </p:txBody>
      </p:sp>
    </p:spTree>
    <p:extLst>
      <p:ext uri="{BB962C8B-B14F-4D97-AF65-F5344CB8AC3E}">
        <p14:creationId xmlns:p14="http://schemas.microsoft.com/office/powerpoint/2010/main" val="20484320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02 IMAGES for PowerPoint\joseph-bro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4572000"/>
            <a:ext cx="5486400" cy="2195465"/>
          </a:xfrm>
          <a:prstGeom prst="rect">
            <a:avLst/>
          </a:prstGeom>
          <a:solidFill>
            <a:schemeClr val="tx2">
              <a:lumMod val="50000"/>
            </a:schemeClr>
          </a:solidFill>
        </p:spPr>
        <p:txBody>
          <a:bodyPr wrap="square" lIns="101592" tIns="50796" rIns="101592" bIns="50796" rtlCol="0">
            <a:spAutoFit/>
          </a:bodyPr>
          <a:lstStyle/>
          <a:p>
            <a:pPr algn="ctr"/>
            <a:r>
              <a:rPr lang="en-US" sz="3400" dirty="0">
                <a:solidFill>
                  <a:srgbClr val="FFC000"/>
                </a:solidFill>
              </a:rPr>
              <a:t>Only when </a:t>
            </a:r>
            <a:r>
              <a:rPr lang="en-US" sz="3400" b="1" dirty="0">
                <a:solidFill>
                  <a:srgbClr val="0070C0"/>
                </a:solidFill>
              </a:rPr>
              <a:t>Judah</a:t>
            </a:r>
            <a:r>
              <a:rPr lang="en-US" sz="3400" b="1" dirty="0">
                <a:solidFill>
                  <a:srgbClr val="FFC000"/>
                </a:solidFill>
              </a:rPr>
              <a:t> </a:t>
            </a:r>
            <a:r>
              <a:rPr lang="en-US" sz="3400" dirty="0">
                <a:solidFill>
                  <a:srgbClr val="FFC000"/>
                </a:solidFill>
              </a:rPr>
              <a:t>stands up and takes responsibility for </a:t>
            </a:r>
            <a:r>
              <a:rPr lang="en-US" sz="3400" b="1" dirty="0">
                <a:solidFill>
                  <a:srgbClr val="FFC000"/>
                </a:solidFill>
              </a:rPr>
              <a:t>Benjamin</a:t>
            </a:r>
            <a:r>
              <a:rPr lang="en-US" sz="3400" dirty="0">
                <a:solidFill>
                  <a:srgbClr val="FFC000"/>
                </a:solidFill>
              </a:rPr>
              <a:t> does</a:t>
            </a:r>
            <a:r>
              <a:rPr lang="en-US" sz="3400" b="1" dirty="0">
                <a:solidFill>
                  <a:srgbClr val="FFC000"/>
                </a:solidFill>
              </a:rPr>
              <a:t> </a:t>
            </a:r>
            <a:r>
              <a:rPr lang="en-US" sz="3400" b="1" dirty="0">
                <a:solidFill>
                  <a:srgbClr val="C00000"/>
                </a:solidFill>
              </a:rPr>
              <a:t>Joseph </a:t>
            </a:r>
            <a:r>
              <a:rPr lang="en-US" sz="3400" dirty="0">
                <a:solidFill>
                  <a:srgbClr val="FFC000"/>
                </a:solidFill>
              </a:rPr>
              <a:t>reveal who he is</a:t>
            </a:r>
            <a:r>
              <a:rPr lang="en-US" sz="3400" b="1" dirty="0">
                <a:solidFill>
                  <a:srgbClr val="FFC000"/>
                </a:solidFill>
              </a:rPr>
              <a:t> </a:t>
            </a:r>
            <a:r>
              <a:rPr lang="en-US" sz="3400" dirty="0">
                <a:solidFill>
                  <a:srgbClr val="FFC000"/>
                </a:solidFill>
              </a:rPr>
              <a:t>to his brothers. </a:t>
            </a:r>
          </a:p>
        </p:txBody>
      </p:sp>
    </p:spTree>
    <p:extLst>
      <p:ext uri="{BB962C8B-B14F-4D97-AF65-F5344CB8AC3E}">
        <p14:creationId xmlns:p14="http://schemas.microsoft.com/office/powerpoint/2010/main" val="20367465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4800600" y="605770"/>
            <a:ext cx="7162800" cy="5646460"/>
          </a:xfrm>
          <a:prstGeom prst="rect">
            <a:avLst/>
          </a:prstGeom>
          <a:solidFill>
            <a:schemeClr val="tx2">
              <a:lumMod val="50000"/>
            </a:schemeClr>
          </a:solidFill>
          <a:ln>
            <a:noFill/>
          </a:ln>
          <a:extLst/>
        </p:spPr>
        <p:txBody>
          <a:bodyPr wrap="square" lIns="105454" tIns="52726" rIns="105454" bIns="52726">
            <a:spAutoFit/>
          </a:bodyPr>
          <a:lstStyle/>
          <a:p>
            <a:pPr algn="ctr"/>
            <a:r>
              <a:rPr lang="en-US" altLang="en-US" sz="4000" dirty="0">
                <a:solidFill>
                  <a:srgbClr val="FFC000"/>
                </a:solidFill>
                <a:latin typeface="Calibri" pitchFamily="34" charset="0"/>
              </a:rPr>
              <a:t>“</a:t>
            </a:r>
            <a:r>
              <a:rPr lang="en-US" altLang="en-US" sz="4000" dirty="0">
                <a:solidFill>
                  <a:srgbClr val="FFC000"/>
                </a:solidFill>
              </a:rPr>
              <a:t>Now these things happened to them as </a:t>
            </a:r>
            <a:r>
              <a:rPr lang="en-US" altLang="en-US" sz="4000" dirty="0">
                <a:solidFill>
                  <a:srgbClr val="FFFF00"/>
                </a:solidFill>
              </a:rPr>
              <a:t>examples</a:t>
            </a:r>
            <a:r>
              <a:rPr lang="en-US" altLang="en-US" sz="4000" dirty="0">
                <a:solidFill>
                  <a:srgbClr val="FFC000"/>
                </a:solidFill>
              </a:rPr>
              <a:t> for us. They are </a:t>
            </a:r>
            <a:r>
              <a:rPr lang="en-US" altLang="en-US" sz="4000" dirty="0">
                <a:solidFill>
                  <a:srgbClr val="FFFF00"/>
                </a:solidFill>
              </a:rPr>
              <a:t>types and shadows</a:t>
            </a:r>
            <a:r>
              <a:rPr lang="en-US" altLang="en-US" sz="4000" dirty="0">
                <a:solidFill>
                  <a:srgbClr val="FFC000"/>
                </a:solidFill>
              </a:rPr>
              <a:t>, written down for our admonition. They are </a:t>
            </a:r>
            <a:r>
              <a:rPr lang="en-US" altLang="en-US" sz="4000" dirty="0">
                <a:solidFill>
                  <a:srgbClr val="FFFF00"/>
                </a:solidFill>
              </a:rPr>
              <a:t>instructive warnings</a:t>
            </a:r>
            <a:r>
              <a:rPr lang="en-US" altLang="en-US" sz="4000" dirty="0">
                <a:solidFill>
                  <a:srgbClr val="FFC000"/>
                </a:solidFill>
              </a:rPr>
              <a:t> for us, the people on whom the </a:t>
            </a:r>
            <a:r>
              <a:rPr lang="en-US" altLang="en-US" sz="4000" b="1" i="1" dirty="0">
                <a:solidFill>
                  <a:srgbClr val="FFFF00"/>
                </a:solidFill>
              </a:rPr>
              <a:t>ends of the earth</a:t>
            </a:r>
            <a:r>
              <a:rPr lang="en-US" altLang="en-US" sz="4000" dirty="0">
                <a:solidFill>
                  <a:srgbClr val="FFC000"/>
                </a:solidFill>
              </a:rPr>
              <a:t>, even the </a:t>
            </a:r>
            <a:r>
              <a:rPr lang="en-US" altLang="en-US" sz="4000" b="1" i="1" dirty="0">
                <a:solidFill>
                  <a:srgbClr val="FFFF00"/>
                </a:solidFill>
              </a:rPr>
              <a:t>culmination </a:t>
            </a:r>
          </a:p>
          <a:p>
            <a:pPr algn="ctr"/>
            <a:r>
              <a:rPr lang="en-US" altLang="en-US" sz="4000" b="1" i="1" dirty="0">
                <a:solidFill>
                  <a:srgbClr val="FFFF00"/>
                </a:solidFill>
              </a:rPr>
              <a:t>of the ages</a:t>
            </a:r>
            <a:r>
              <a:rPr lang="en-US" altLang="en-US" sz="4000" dirty="0">
                <a:solidFill>
                  <a:srgbClr val="FFC000"/>
                </a:solidFill>
              </a:rPr>
              <a:t>, has come.”</a:t>
            </a:r>
            <a:r>
              <a:rPr lang="en-US" altLang="en-US" sz="4000" b="1" dirty="0">
                <a:solidFill>
                  <a:schemeClr val="bg2"/>
                </a:solidFill>
                <a:latin typeface="Calibri" pitchFamily="34" charset="0"/>
              </a:rPr>
              <a:t> </a:t>
            </a:r>
          </a:p>
          <a:p>
            <a:pPr algn="ctr"/>
            <a:r>
              <a:rPr lang="en-US" altLang="en-US" sz="3600" dirty="0">
                <a:solidFill>
                  <a:schemeClr val="bg2"/>
                </a:solidFill>
                <a:latin typeface="Calibri" pitchFamily="34" charset="0"/>
              </a:rPr>
              <a:t>- 1Cor. 10:11 – GWF paraphrase</a:t>
            </a:r>
          </a:p>
        </p:txBody>
      </p:sp>
      <p:pic>
        <p:nvPicPr>
          <p:cNvPr id="10243" name="Picture 2" descr="http://upload.wikimedia.org/wikipedia/commons/f/f8/The_Apostle_Paul_-_Rembrand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22"/>
            <a:ext cx="4724400" cy="685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28600" y="6172200"/>
            <a:ext cx="2272908" cy="461653"/>
          </a:xfrm>
          <a:prstGeom prst="rect">
            <a:avLst/>
          </a:prstGeom>
          <a:noFill/>
        </p:spPr>
        <p:txBody>
          <a:bodyPr wrap="none" lIns="91429" tIns="45714" rIns="91429" bIns="45714">
            <a:spAutoFit/>
          </a:bodyPr>
          <a:lstStyle/>
          <a:p>
            <a:pPr>
              <a:defRPr/>
            </a:pPr>
            <a:r>
              <a:rPr lang="en-US" sz="2400" dirty="0">
                <a:solidFill>
                  <a:schemeClr val="accent5">
                    <a:lumMod val="60000"/>
                    <a:lumOff val="40000"/>
                  </a:schemeClr>
                </a:solidFill>
              </a:rPr>
              <a:t>Our Apostle Paul</a:t>
            </a:r>
          </a:p>
        </p:txBody>
      </p:sp>
    </p:spTree>
    <p:extLst>
      <p:ext uri="{BB962C8B-B14F-4D97-AF65-F5344CB8AC3E}">
        <p14:creationId xmlns:p14="http://schemas.microsoft.com/office/powerpoint/2010/main" val="1233997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026" name="Picture 2" descr="C:\Users\Gavriel\Pictures\0-IMAGES for PowerPoint\twosticks25.jpg"/>
          <p:cNvPicPr>
            <a:picLocks noChangeAspect="1" noChangeArrowheads="1"/>
          </p:cNvPicPr>
          <p:nvPr/>
        </p:nvPicPr>
        <p:blipFill>
          <a:blip r:embed="rId2" cstate="print"/>
          <a:srcRect/>
          <a:stretch>
            <a:fillRect/>
          </a:stretch>
        </p:blipFill>
        <p:spPr bwMode="auto">
          <a:xfrm>
            <a:off x="533400" y="335849"/>
            <a:ext cx="4419600" cy="6186301"/>
          </a:xfrm>
          <a:prstGeom prst="rect">
            <a:avLst/>
          </a:prstGeom>
          <a:noFill/>
        </p:spPr>
      </p:pic>
      <p:sp>
        <p:nvSpPr>
          <p:cNvPr id="2" name="TextBox 1"/>
          <p:cNvSpPr txBox="1"/>
          <p:nvPr/>
        </p:nvSpPr>
        <p:spPr>
          <a:xfrm>
            <a:off x="5334000" y="151184"/>
            <a:ext cx="6705600" cy="6555629"/>
          </a:xfrm>
          <a:prstGeom prst="rect">
            <a:avLst/>
          </a:prstGeom>
          <a:solidFill>
            <a:schemeClr val="tx2">
              <a:lumMod val="50000"/>
            </a:schemeClr>
          </a:solidFill>
        </p:spPr>
        <p:txBody>
          <a:bodyPr wrap="square" lIns="91429" tIns="45714" rIns="91429" bIns="45714" rtlCol="0">
            <a:spAutoFit/>
          </a:bodyPr>
          <a:lstStyle/>
          <a:p>
            <a:pPr algn="ctr"/>
            <a:r>
              <a:rPr lang="en-US" sz="4200" dirty="0">
                <a:solidFill>
                  <a:srgbClr val="FFC000"/>
                </a:solidFill>
              </a:rPr>
              <a:t>And in </a:t>
            </a:r>
            <a:r>
              <a:rPr lang="en-US" sz="4200" dirty="0">
                <a:solidFill>
                  <a:schemeClr val="bg1"/>
                </a:solidFill>
              </a:rPr>
              <a:t>Ezekiel 37 </a:t>
            </a:r>
            <a:r>
              <a:rPr lang="en-US" sz="4200" dirty="0">
                <a:solidFill>
                  <a:srgbClr val="FFC000"/>
                </a:solidFill>
              </a:rPr>
              <a:t>we see </a:t>
            </a:r>
          </a:p>
          <a:p>
            <a:pPr algn="ctr"/>
            <a:r>
              <a:rPr lang="en-US" sz="4200" dirty="0">
                <a:solidFill>
                  <a:srgbClr val="FFC000"/>
                </a:solidFill>
              </a:rPr>
              <a:t>the two sticks that become one in Messiah and the promise of an </a:t>
            </a:r>
            <a:r>
              <a:rPr lang="en-US" sz="4200" b="1" dirty="0">
                <a:solidFill>
                  <a:srgbClr val="FFFF00"/>
                </a:solidFill>
              </a:rPr>
              <a:t>end-time unity </a:t>
            </a:r>
            <a:r>
              <a:rPr lang="en-US" sz="4200" dirty="0">
                <a:solidFill>
                  <a:srgbClr val="FFC000"/>
                </a:solidFill>
              </a:rPr>
              <a:t>to be established in this </a:t>
            </a:r>
          </a:p>
          <a:p>
            <a:pPr algn="ctr"/>
            <a:r>
              <a:rPr lang="en-US" sz="4200" b="1" i="1" u="sng" dirty="0">
                <a:solidFill>
                  <a:srgbClr val="FFFF00"/>
                </a:solidFill>
              </a:rPr>
              <a:t>dual anointing </a:t>
            </a:r>
            <a:r>
              <a:rPr lang="en-US" sz="4200" i="1" dirty="0">
                <a:solidFill>
                  <a:srgbClr val="FFC000"/>
                </a:solidFill>
              </a:rPr>
              <a:t>in the </a:t>
            </a:r>
            <a:r>
              <a:rPr lang="en-US" sz="4200" b="1" i="1" u="sng" dirty="0">
                <a:solidFill>
                  <a:srgbClr val="FFFF00"/>
                </a:solidFill>
              </a:rPr>
              <a:t>two houses.</a:t>
            </a:r>
            <a:r>
              <a:rPr lang="en-US" sz="4200" dirty="0">
                <a:solidFill>
                  <a:srgbClr val="FFFF00"/>
                </a:solidFill>
              </a:rPr>
              <a:t>  </a:t>
            </a:r>
            <a:r>
              <a:rPr lang="en-US" sz="4200" dirty="0">
                <a:solidFill>
                  <a:srgbClr val="FFC000"/>
                </a:solidFill>
              </a:rPr>
              <a:t>One is in the royal Jewish </a:t>
            </a:r>
            <a:r>
              <a:rPr lang="en-US" sz="4200" dirty="0">
                <a:solidFill>
                  <a:srgbClr val="00B0F0"/>
                </a:solidFill>
              </a:rPr>
              <a:t>House of </a:t>
            </a:r>
            <a:r>
              <a:rPr lang="en-US" sz="4200" b="1" dirty="0">
                <a:solidFill>
                  <a:srgbClr val="00B0F0"/>
                </a:solidFill>
              </a:rPr>
              <a:t>Judah</a:t>
            </a:r>
            <a:r>
              <a:rPr lang="en-US" sz="4200" dirty="0">
                <a:solidFill>
                  <a:srgbClr val="FFC000"/>
                </a:solidFill>
              </a:rPr>
              <a:t>. </a:t>
            </a:r>
          </a:p>
          <a:p>
            <a:pPr algn="ctr"/>
            <a:r>
              <a:rPr lang="en-US" sz="4200" dirty="0">
                <a:solidFill>
                  <a:srgbClr val="FFC000"/>
                </a:solidFill>
              </a:rPr>
              <a:t>The other is in the </a:t>
            </a:r>
          </a:p>
          <a:p>
            <a:pPr algn="ctr"/>
            <a:r>
              <a:rPr lang="en-US" sz="4200" dirty="0">
                <a:solidFill>
                  <a:srgbClr val="C00000"/>
                </a:solidFill>
              </a:rPr>
              <a:t>House of </a:t>
            </a:r>
            <a:r>
              <a:rPr lang="en-US" sz="4200" b="1" dirty="0">
                <a:solidFill>
                  <a:srgbClr val="C00000"/>
                </a:solidFill>
              </a:rPr>
              <a:t>Joseph</a:t>
            </a:r>
            <a:r>
              <a:rPr lang="en-US" sz="4200" dirty="0">
                <a:solidFill>
                  <a:srgbClr val="FFC000"/>
                </a:solidFill>
              </a:rPr>
              <a:t>.</a:t>
            </a:r>
          </a:p>
        </p:txBody>
      </p:sp>
    </p:spTree>
    <p:extLst>
      <p:ext uri="{BB962C8B-B14F-4D97-AF65-F5344CB8AC3E}">
        <p14:creationId xmlns:p14="http://schemas.microsoft.com/office/powerpoint/2010/main" val="3909066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81000" y="342900"/>
            <a:ext cx="11315700" cy="6172200"/>
          </a:xfrm>
          <a:prstGeom prst="rect">
            <a:avLst/>
          </a:prstGeom>
          <a:solidFill>
            <a:schemeClr val="tx2">
              <a:lumMod val="50000"/>
            </a:schemeClr>
          </a:solid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2" algn="ctr" rtl="0" fontAlgn="base">
              <a:spcBef>
                <a:spcPct val="0"/>
              </a:spcBef>
              <a:spcAft>
                <a:spcPct val="0"/>
              </a:spcAft>
              <a:defRPr sz="4400">
                <a:solidFill>
                  <a:schemeClr val="tx1"/>
                </a:solidFill>
                <a:latin typeface="Calibri" pitchFamily="34" charset="0"/>
              </a:defRPr>
            </a:lvl6pPr>
            <a:lvl7pPr marL="914364" algn="ctr" rtl="0" fontAlgn="base">
              <a:spcBef>
                <a:spcPct val="0"/>
              </a:spcBef>
              <a:spcAft>
                <a:spcPct val="0"/>
              </a:spcAft>
              <a:defRPr sz="4400">
                <a:solidFill>
                  <a:schemeClr val="tx1"/>
                </a:solidFill>
                <a:latin typeface="Calibri" pitchFamily="34" charset="0"/>
              </a:defRPr>
            </a:lvl7pPr>
            <a:lvl8pPr marL="1371545" algn="ctr" rtl="0" fontAlgn="base">
              <a:spcBef>
                <a:spcPct val="0"/>
              </a:spcBef>
              <a:spcAft>
                <a:spcPct val="0"/>
              </a:spcAft>
              <a:defRPr sz="4400">
                <a:solidFill>
                  <a:schemeClr val="tx1"/>
                </a:solidFill>
                <a:latin typeface="Calibri" pitchFamily="34" charset="0"/>
              </a:defRPr>
            </a:lvl8pPr>
            <a:lvl9pPr marL="1828727" algn="ctr" rtl="0" fontAlgn="base">
              <a:spcBef>
                <a:spcPct val="0"/>
              </a:spcBef>
              <a:spcAft>
                <a:spcPct val="0"/>
              </a:spcAft>
              <a:defRPr sz="4400">
                <a:solidFill>
                  <a:schemeClr val="tx1"/>
                </a:solidFill>
                <a:latin typeface="Calibri" pitchFamily="34" charset="0"/>
              </a:defRPr>
            </a:lvl9pPr>
          </a:lstStyle>
          <a:p>
            <a:pPr eaLnBrk="1" hangingPunct="1"/>
            <a:r>
              <a:rPr lang="en-US" altLang="en-US" sz="4000" dirty="0">
                <a:solidFill>
                  <a:srgbClr val="FFC000"/>
                </a:solidFill>
                <a:latin typeface="Microsoft New Tai Lue" panose="020B0502040204020203" pitchFamily="34" charset="0"/>
                <a:cs typeface="Microsoft New Tai Lue" panose="020B0502040204020203" pitchFamily="34" charset="0"/>
              </a:rPr>
              <a:t>If we understand the truth of the </a:t>
            </a:r>
            <a:r>
              <a:rPr lang="en-US" altLang="en-US" sz="4000" b="1" dirty="0">
                <a:solidFill>
                  <a:srgbClr val="7030A0"/>
                </a:solidFill>
                <a:latin typeface="Microsoft New Tai Lue" panose="020B0502040204020203" pitchFamily="34" charset="0"/>
                <a:cs typeface="Microsoft New Tai Lue" panose="020B0502040204020203" pitchFamily="34" charset="0"/>
              </a:rPr>
              <a:t>dual anointing </a:t>
            </a:r>
            <a:r>
              <a:rPr lang="en-US" altLang="en-US" sz="4000" dirty="0">
                <a:solidFill>
                  <a:srgbClr val="FFC000"/>
                </a:solidFill>
                <a:latin typeface="Microsoft New Tai Lue" panose="020B0502040204020203" pitchFamily="34" charset="0"/>
                <a:cs typeface="Microsoft New Tai Lue" panose="020B0502040204020203" pitchFamily="34" charset="0"/>
              </a:rPr>
              <a:t>and how it is to be found in our identification with the </a:t>
            </a:r>
            <a:r>
              <a:rPr lang="en-US" altLang="en-US" sz="4000" b="1" dirty="0">
                <a:solidFill>
                  <a:srgbClr val="FF0000"/>
                </a:solidFill>
                <a:latin typeface="Microsoft New Tai Lue" panose="020B0502040204020203" pitchFamily="34" charset="0"/>
                <a:cs typeface="Microsoft New Tai Lue" panose="020B0502040204020203" pitchFamily="34" charset="0"/>
              </a:rPr>
              <a:t>blood of Messiah </a:t>
            </a:r>
            <a:r>
              <a:rPr lang="en-US" altLang="en-US" sz="4000" dirty="0">
                <a:solidFill>
                  <a:srgbClr val="FFC000"/>
                </a:solidFill>
                <a:latin typeface="Microsoft New Tai Lue" panose="020B0502040204020203" pitchFamily="34" charset="0"/>
                <a:cs typeface="Microsoft New Tai Lue" panose="020B0502040204020203" pitchFamily="34" charset="0"/>
              </a:rPr>
              <a:t>will that help us in our </a:t>
            </a:r>
            <a:r>
              <a:rPr lang="en-US" altLang="en-US" sz="4000" b="1" dirty="0">
                <a:solidFill>
                  <a:srgbClr val="FFFF00"/>
                </a:solidFill>
                <a:latin typeface="Microsoft New Tai Lue" panose="020B0502040204020203" pitchFamily="34" charset="0"/>
                <a:cs typeface="Microsoft New Tai Lue" panose="020B0502040204020203" pitchFamily="34" charset="0"/>
              </a:rPr>
              <a:t>ministry of reconciliation, and restoration and peace </a:t>
            </a:r>
            <a:r>
              <a:rPr lang="en-US" altLang="en-US" sz="4000" dirty="0">
                <a:solidFill>
                  <a:srgbClr val="FFC000"/>
                </a:solidFill>
                <a:latin typeface="Microsoft New Tai Lue" panose="020B0502040204020203" pitchFamily="34" charset="0"/>
                <a:cs typeface="Microsoft New Tai Lue" panose="020B0502040204020203" pitchFamily="34" charset="0"/>
              </a:rPr>
              <a:t>in this troubled and fearful world? We know that he blood of Christ brings </a:t>
            </a:r>
            <a:r>
              <a:rPr lang="en-US" altLang="en-US" sz="4000" b="1" dirty="0">
                <a:solidFill>
                  <a:srgbClr val="FF0000"/>
                </a:solidFill>
                <a:latin typeface="Microsoft New Tai Lue" panose="020B0502040204020203" pitchFamily="34" charset="0"/>
                <a:cs typeface="Microsoft New Tai Lue" panose="020B0502040204020203" pitchFamily="34" charset="0"/>
              </a:rPr>
              <a:t>salvation and deliverance</a:t>
            </a:r>
            <a:r>
              <a:rPr lang="en-US" altLang="en-US" sz="4000" dirty="0">
                <a:solidFill>
                  <a:srgbClr val="FFC000"/>
                </a:solidFill>
                <a:latin typeface="Microsoft New Tai Lue" panose="020B0502040204020203" pitchFamily="34" charset="0"/>
                <a:cs typeface="Microsoft New Tai Lue" panose="020B0502040204020203" pitchFamily="34" charset="0"/>
              </a:rPr>
              <a:t>. But it seems the blood of Christ </a:t>
            </a:r>
            <a:r>
              <a:rPr lang="en-US" altLang="en-US" sz="4000" b="1" i="1" u="sng" dirty="0">
                <a:solidFill>
                  <a:srgbClr val="FFC000"/>
                </a:solidFill>
                <a:latin typeface="Microsoft New Tai Lue" panose="020B0502040204020203" pitchFamily="34" charset="0"/>
                <a:cs typeface="Microsoft New Tai Lue" panose="020B0502040204020203" pitchFamily="34" charset="0"/>
              </a:rPr>
              <a:t>also</a:t>
            </a:r>
            <a:r>
              <a:rPr lang="en-US" altLang="en-US" sz="4000" dirty="0">
                <a:solidFill>
                  <a:srgbClr val="FFC000"/>
                </a:solidFill>
                <a:latin typeface="Microsoft New Tai Lue" panose="020B0502040204020203" pitchFamily="34" charset="0"/>
                <a:cs typeface="Microsoft New Tai Lue" panose="020B0502040204020203" pitchFamily="34" charset="0"/>
              </a:rPr>
              <a:t> provides us with an assured </a:t>
            </a:r>
            <a:r>
              <a:rPr lang="en-US" altLang="en-US" sz="4000" b="1" dirty="0">
                <a:solidFill>
                  <a:srgbClr val="00B0F0"/>
                </a:solidFill>
                <a:latin typeface="Microsoft New Tai Lue" panose="020B0502040204020203" pitchFamily="34" charset="0"/>
                <a:cs typeface="Microsoft New Tai Lue" panose="020B0502040204020203" pitchFamily="34" charset="0"/>
              </a:rPr>
              <a:t>citizenship</a:t>
            </a:r>
            <a:r>
              <a:rPr lang="en-US" altLang="en-US" sz="4000" dirty="0">
                <a:solidFill>
                  <a:srgbClr val="FFC000"/>
                </a:solidFill>
                <a:latin typeface="Microsoft New Tai Lue" panose="020B0502040204020203" pitchFamily="34" charset="0"/>
                <a:cs typeface="Microsoft New Tai Lue" panose="020B0502040204020203" pitchFamily="34" charset="0"/>
              </a:rPr>
              <a:t> in </a:t>
            </a:r>
          </a:p>
          <a:p>
            <a:pPr eaLnBrk="1" hangingPunct="1"/>
            <a:r>
              <a:rPr lang="en-US" altLang="en-US" sz="4000" dirty="0">
                <a:solidFill>
                  <a:srgbClr val="FFC000"/>
                </a:solidFill>
                <a:latin typeface="Microsoft New Tai Lue" panose="020B0502040204020203" pitchFamily="34" charset="0"/>
                <a:cs typeface="Microsoft New Tai Lue" panose="020B0502040204020203" pitchFamily="34" charset="0"/>
              </a:rPr>
              <a:t>a </a:t>
            </a:r>
            <a:r>
              <a:rPr lang="en-US" altLang="en-US" sz="4000" b="1" dirty="0">
                <a:solidFill>
                  <a:srgbClr val="00B0F0"/>
                </a:solidFill>
                <a:latin typeface="Microsoft New Tai Lue" panose="020B0502040204020203" pitchFamily="34" charset="0"/>
                <a:cs typeface="Microsoft New Tai Lue" panose="020B0502040204020203" pitchFamily="34" charset="0"/>
              </a:rPr>
              <a:t>kingdom</a:t>
            </a:r>
            <a:r>
              <a:rPr lang="en-US" altLang="en-US" sz="4000" dirty="0">
                <a:solidFill>
                  <a:srgbClr val="FFC000"/>
                </a:solidFill>
                <a:latin typeface="Microsoft New Tai Lue" panose="020B0502040204020203" pitchFamily="34" charset="0"/>
                <a:cs typeface="Microsoft New Tai Lue" panose="020B0502040204020203" pitchFamily="34" charset="0"/>
              </a:rPr>
              <a:t> and a </a:t>
            </a:r>
            <a:r>
              <a:rPr lang="en-US" altLang="en-US" sz="4000" b="1" i="1" dirty="0">
                <a:solidFill>
                  <a:srgbClr val="00B0F0"/>
                </a:solidFill>
                <a:latin typeface="Microsoft New Tai Lue" panose="020B0502040204020203" pitchFamily="34" charset="0"/>
                <a:cs typeface="Microsoft New Tai Lue" panose="020B0502040204020203" pitchFamily="34" charset="0"/>
              </a:rPr>
              <a:t>Commonwealth</a:t>
            </a:r>
            <a:r>
              <a:rPr lang="en-US" altLang="en-US" sz="4000" dirty="0">
                <a:solidFill>
                  <a:srgbClr val="FFC000"/>
                </a:solidFill>
                <a:latin typeface="Microsoft New Tai Lue" panose="020B0502040204020203" pitchFamily="34" charset="0"/>
                <a:cs typeface="Microsoft New Tai Lue" panose="020B0502040204020203" pitchFamily="34" charset="0"/>
              </a:rPr>
              <a:t> that is </a:t>
            </a:r>
          </a:p>
          <a:p>
            <a:pPr eaLnBrk="1" hangingPunct="1"/>
            <a:r>
              <a:rPr lang="en-US" altLang="en-US" sz="4000" dirty="0">
                <a:solidFill>
                  <a:srgbClr val="FFC000"/>
                </a:solidFill>
                <a:latin typeface="Microsoft New Tai Lue" panose="020B0502040204020203" pitchFamily="34" charset="0"/>
                <a:cs typeface="Microsoft New Tai Lue" panose="020B0502040204020203" pitchFamily="34" charset="0"/>
              </a:rPr>
              <a:t>as glorious as it is everlasting.  </a:t>
            </a:r>
          </a:p>
        </p:txBody>
      </p:sp>
    </p:spTree>
    <p:extLst>
      <p:ext uri="{BB962C8B-B14F-4D97-AF65-F5344CB8AC3E}">
        <p14:creationId xmlns:p14="http://schemas.microsoft.com/office/powerpoint/2010/main" val="10784310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6C396B-A12C-4DFE-A34E-3FCE4B087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241386"/>
            <a:ext cx="7162800" cy="6375227"/>
          </a:xfrm>
          <a:prstGeom prst="rect">
            <a:avLst/>
          </a:prstGeom>
        </p:spPr>
      </p:pic>
      <p:sp>
        <p:nvSpPr>
          <p:cNvPr id="2" name="TextBox 1">
            <a:extLst>
              <a:ext uri="{FF2B5EF4-FFF2-40B4-BE49-F238E27FC236}">
                <a16:creationId xmlns:a16="http://schemas.microsoft.com/office/drawing/2014/main" id="{6E992F3A-AF28-40F7-A924-1A46C423E4AD}"/>
              </a:ext>
            </a:extLst>
          </p:cNvPr>
          <p:cNvSpPr txBox="1"/>
          <p:nvPr/>
        </p:nvSpPr>
        <p:spPr>
          <a:xfrm>
            <a:off x="306659" y="612843"/>
            <a:ext cx="4495800" cy="5632311"/>
          </a:xfrm>
          <a:prstGeom prst="rect">
            <a:avLst/>
          </a:prstGeom>
          <a:noFill/>
        </p:spPr>
        <p:txBody>
          <a:bodyPr wrap="square" rtlCol="0">
            <a:spAutoFit/>
          </a:bodyPr>
          <a:lstStyle/>
          <a:p>
            <a:r>
              <a:rPr lang="en-US" sz="6000" b="1" dirty="0"/>
              <a:t>Where else in Scripture do we see the promise of this dual anointing?  </a:t>
            </a:r>
          </a:p>
        </p:txBody>
      </p:sp>
    </p:spTree>
    <p:extLst>
      <p:ext uri="{BB962C8B-B14F-4D97-AF65-F5344CB8AC3E}">
        <p14:creationId xmlns:p14="http://schemas.microsoft.com/office/powerpoint/2010/main" val="21779998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F16D73-6003-455F-BB53-2375B128CCC5}"/>
              </a:ext>
            </a:extLst>
          </p:cNvPr>
          <p:cNvPicPr>
            <a:picLocks noChangeAspect="1"/>
          </p:cNvPicPr>
          <p:nvPr/>
        </p:nvPicPr>
        <p:blipFill rotWithShape="1">
          <a:blip r:embed="rId2">
            <a:extLst>
              <a:ext uri="{28A0092B-C50C-407E-A947-70E740481C1C}">
                <a14:useLocalDpi xmlns:a14="http://schemas.microsoft.com/office/drawing/2010/main" val="0"/>
              </a:ext>
            </a:extLst>
          </a:blip>
          <a:srcRect l="3546" t="6741" r="3546" b="5618"/>
          <a:stretch/>
        </p:blipFill>
        <p:spPr>
          <a:xfrm>
            <a:off x="337037" y="0"/>
            <a:ext cx="11517925" cy="6858000"/>
          </a:xfrm>
          <a:prstGeom prst="rect">
            <a:avLst/>
          </a:prstGeom>
        </p:spPr>
      </p:pic>
      <p:sp>
        <p:nvSpPr>
          <p:cNvPr id="4" name="TextBox 3">
            <a:extLst>
              <a:ext uri="{FF2B5EF4-FFF2-40B4-BE49-F238E27FC236}">
                <a16:creationId xmlns:a16="http://schemas.microsoft.com/office/drawing/2014/main" id="{F913183F-DE3E-4A6D-AFB9-12F3BFF38092}"/>
              </a:ext>
            </a:extLst>
          </p:cNvPr>
          <p:cNvSpPr txBox="1"/>
          <p:nvPr/>
        </p:nvSpPr>
        <p:spPr>
          <a:xfrm rot="20711201">
            <a:off x="3195234" y="3331941"/>
            <a:ext cx="2409186" cy="1446550"/>
          </a:xfrm>
          <a:prstGeom prst="rect">
            <a:avLst/>
          </a:prstGeom>
          <a:noFill/>
        </p:spPr>
        <p:txBody>
          <a:bodyPr wrap="none" rtlCol="0">
            <a:spAutoFit/>
          </a:bodyPr>
          <a:lstStyle/>
          <a:p>
            <a:r>
              <a:rPr lang="en-US" sz="4400" b="1" dirty="0">
                <a:solidFill>
                  <a:srgbClr val="002060"/>
                </a:solidFill>
              </a:rPr>
              <a:t>Kingdom </a:t>
            </a:r>
          </a:p>
          <a:p>
            <a:r>
              <a:rPr lang="en-US" sz="4400" b="1" dirty="0">
                <a:solidFill>
                  <a:srgbClr val="002060"/>
                </a:solidFill>
              </a:rPr>
              <a:t>anointing</a:t>
            </a:r>
          </a:p>
        </p:txBody>
      </p:sp>
      <p:sp>
        <p:nvSpPr>
          <p:cNvPr id="5" name="TextBox 4">
            <a:extLst>
              <a:ext uri="{FF2B5EF4-FFF2-40B4-BE49-F238E27FC236}">
                <a16:creationId xmlns:a16="http://schemas.microsoft.com/office/drawing/2014/main" id="{CC2D61E1-B17E-4594-B7E6-85066C677FAC}"/>
              </a:ext>
            </a:extLst>
          </p:cNvPr>
          <p:cNvSpPr txBox="1"/>
          <p:nvPr/>
        </p:nvSpPr>
        <p:spPr>
          <a:xfrm rot="20695547">
            <a:off x="8609269" y="5241390"/>
            <a:ext cx="2409186" cy="1446550"/>
          </a:xfrm>
          <a:prstGeom prst="rect">
            <a:avLst/>
          </a:prstGeom>
          <a:noFill/>
        </p:spPr>
        <p:txBody>
          <a:bodyPr wrap="none" rtlCol="0">
            <a:spAutoFit/>
          </a:bodyPr>
          <a:lstStyle/>
          <a:p>
            <a:r>
              <a:rPr lang="en-US" sz="4400" b="1" dirty="0">
                <a:solidFill>
                  <a:srgbClr val="940202"/>
                </a:solidFill>
              </a:rPr>
              <a:t>Priestly </a:t>
            </a:r>
          </a:p>
          <a:p>
            <a:r>
              <a:rPr lang="en-US" sz="4400" b="1" dirty="0">
                <a:solidFill>
                  <a:srgbClr val="940202"/>
                </a:solidFill>
              </a:rPr>
              <a:t>anointing</a:t>
            </a:r>
          </a:p>
        </p:txBody>
      </p:sp>
      <p:sp>
        <p:nvSpPr>
          <p:cNvPr id="6" name="TextBox 5">
            <a:extLst>
              <a:ext uri="{FF2B5EF4-FFF2-40B4-BE49-F238E27FC236}">
                <a16:creationId xmlns:a16="http://schemas.microsoft.com/office/drawing/2014/main" id="{3CADA78C-483D-4D12-BA64-469DD0D30F12}"/>
              </a:ext>
            </a:extLst>
          </p:cNvPr>
          <p:cNvSpPr txBox="1"/>
          <p:nvPr/>
        </p:nvSpPr>
        <p:spPr>
          <a:xfrm>
            <a:off x="3787418" y="2438400"/>
            <a:ext cx="4617161" cy="707886"/>
          </a:xfrm>
          <a:prstGeom prst="rect">
            <a:avLst/>
          </a:prstGeom>
          <a:solidFill>
            <a:schemeClr val="accent4">
              <a:lumMod val="40000"/>
              <a:lumOff val="60000"/>
            </a:schemeClr>
          </a:solidFill>
        </p:spPr>
        <p:txBody>
          <a:bodyPr wrap="none" rtlCol="0">
            <a:spAutoFit/>
          </a:bodyPr>
          <a:lstStyle/>
          <a:p>
            <a:r>
              <a:rPr lang="en-US" sz="4000" b="1" dirty="0">
                <a:solidFill>
                  <a:schemeClr val="accent4">
                    <a:lumMod val="50000"/>
                  </a:schemeClr>
                </a:solidFill>
              </a:rPr>
              <a:t>Abrahamic Covenant</a:t>
            </a:r>
          </a:p>
        </p:txBody>
      </p:sp>
      <p:sp>
        <p:nvSpPr>
          <p:cNvPr id="2" name="TextBox 1">
            <a:extLst>
              <a:ext uri="{FF2B5EF4-FFF2-40B4-BE49-F238E27FC236}">
                <a16:creationId xmlns:a16="http://schemas.microsoft.com/office/drawing/2014/main" id="{82DE7030-3642-4742-9945-2C8F69D367F3}"/>
              </a:ext>
            </a:extLst>
          </p:cNvPr>
          <p:cNvSpPr txBox="1"/>
          <p:nvPr/>
        </p:nvSpPr>
        <p:spPr>
          <a:xfrm>
            <a:off x="437742" y="9942"/>
            <a:ext cx="5225213" cy="2123658"/>
          </a:xfrm>
          <a:prstGeom prst="rect">
            <a:avLst/>
          </a:prstGeom>
          <a:solidFill>
            <a:schemeClr val="accent1">
              <a:lumMod val="50000"/>
            </a:schemeClr>
          </a:solidFill>
        </p:spPr>
        <p:txBody>
          <a:bodyPr wrap="none" rtlCol="0">
            <a:spAutoFit/>
          </a:bodyPr>
          <a:lstStyle/>
          <a:p>
            <a:r>
              <a:rPr lang="en-US" sz="4400" dirty="0">
                <a:solidFill>
                  <a:srgbClr val="FFC000"/>
                </a:solidFill>
              </a:rPr>
              <a:t>A </a:t>
            </a:r>
            <a:r>
              <a:rPr lang="en-US" sz="4400" b="1" dirty="0">
                <a:solidFill>
                  <a:srgbClr val="00B0F0"/>
                </a:solidFill>
              </a:rPr>
              <a:t>Nation</a:t>
            </a:r>
            <a:r>
              <a:rPr lang="en-US" sz="4400" dirty="0">
                <a:solidFill>
                  <a:srgbClr val="FFC000"/>
                </a:solidFill>
              </a:rPr>
              <a:t>, a </a:t>
            </a:r>
            <a:r>
              <a:rPr lang="en-US" sz="4400" b="1" dirty="0">
                <a:solidFill>
                  <a:srgbClr val="00B0F0"/>
                </a:solidFill>
              </a:rPr>
              <a:t>Promised </a:t>
            </a:r>
          </a:p>
          <a:p>
            <a:r>
              <a:rPr lang="en-US" sz="4400" b="1" dirty="0">
                <a:solidFill>
                  <a:srgbClr val="00B0F0"/>
                </a:solidFill>
              </a:rPr>
              <a:t>Land</a:t>
            </a:r>
            <a:r>
              <a:rPr lang="en-US" sz="4400" dirty="0">
                <a:solidFill>
                  <a:srgbClr val="FFC000"/>
                </a:solidFill>
              </a:rPr>
              <a:t>, a </a:t>
            </a:r>
            <a:r>
              <a:rPr lang="en-US" sz="4400" b="1" dirty="0">
                <a:solidFill>
                  <a:srgbClr val="FFFF00"/>
                </a:solidFill>
              </a:rPr>
              <a:t>Holy Place</a:t>
            </a:r>
            <a:r>
              <a:rPr lang="en-US" sz="4400" dirty="0">
                <a:solidFill>
                  <a:srgbClr val="FFC000"/>
                </a:solidFill>
              </a:rPr>
              <a:t>, a </a:t>
            </a:r>
          </a:p>
          <a:p>
            <a:r>
              <a:rPr lang="en-US" sz="4400" b="1" dirty="0">
                <a:solidFill>
                  <a:srgbClr val="FFFF00"/>
                </a:solidFill>
              </a:rPr>
              <a:t>Holy City </a:t>
            </a:r>
            <a:r>
              <a:rPr lang="en-US" sz="4400" dirty="0">
                <a:solidFill>
                  <a:srgbClr val="FFC000"/>
                </a:solidFill>
              </a:rPr>
              <a:t>upon a Hill.</a:t>
            </a:r>
          </a:p>
        </p:txBody>
      </p:sp>
      <p:sp>
        <p:nvSpPr>
          <p:cNvPr id="7" name="TextBox 6">
            <a:extLst>
              <a:ext uri="{FF2B5EF4-FFF2-40B4-BE49-F238E27FC236}">
                <a16:creationId xmlns:a16="http://schemas.microsoft.com/office/drawing/2014/main" id="{9798D062-69F8-4ECB-BB4E-4272DAEA1FB7}"/>
              </a:ext>
            </a:extLst>
          </p:cNvPr>
          <p:cNvSpPr txBox="1"/>
          <p:nvPr/>
        </p:nvSpPr>
        <p:spPr>
          <a:xfrm>
            <a:off x="6818006" y="19965"/>
            <a:ext cx="5036956" cy="2123658"/>
          </a:xfrm>
          <a:prstGeom prst="rect">
            <a:avLst/>
          </a:prstGeom>
          <a:solidFill>
            <a:schemeClr val="accent1">
              <a:lumMod val="50000"/>
            </a:schemeClr>
          </a:solidFill>
        </p:spPr>
        <p:txBody>
          <a:bodyPr wrap="none" rtlCol="0">
            <a:spAutoFit/>
          </a:bodyPr>
          <a:lstStyle/>
          <a:p>
            <a:r>
              <a:rPr lang="en-US" sz="4400" dirty="0">
                <a:solidFill>
                  <a:srgbClr val="FFC000"/>
                </a:solidFill>
              </a:rPr>
              <a:t>A </a:t>
            </a:r>
            <a:r>
              <a:rPr lang="en-US" sz="4400" b="1" dirty="0">
                <a:solidFill>
                  <a:srgbClr val="C00000"/>
                </a:solidFill>
              </a:rPr>
              <a:t>Melo-ha Goyim</a:t>
            </a:r>
            <a:r>
              <a:rPr lang="en-US" sz="4400" dirty="0">
                <a:solidFill>
                  <a:srgbClr val="FFC000"/>
                </a:solidFill>
              </a:rPr>
              <a:t>, a</a:t>
            </a:r>
            <a:r>
              <a:rPr lang="en-US" sz="4400" b="1" dirty="0">
                <a:solidFill>
                  <a:srgbClr val="00B0F0"/>
                </a:solidFill>
              </a:rPr>
              <a:t> </a:t>
            </a:r>
          </a:p>
          <a:p>
            <a:r>
              <a:rPr lang="en-US" sz="4400" b="1" dirty="0">
                <a:solidFill>
                  <a:srgbClr val="C00000"/>
                </a:solidFill>
              </a:rPr>
              <a:t>Multitude </a:t>
            </a:r>
            <a:r>
              <a:rPr lang="en-US" sz="4400" dirty="0">
                <a:solidFill>
                  <a:srgbClr val="C00000"/>
                </a:solidFill>
              </a:rPr>
              <a:t>or </a:t>
            </a:r>
            <a:r>
              <a:rPr lang="en-US" sz="4400" b="1" dirty="0">
                <a:solidFill>
                  <a:srgbClr val="C00000"/>
                </a:solidFill>
              </a:rPr>
              <a:t>fullness</a:t>
            </a:r>
          </a:p>
          <a:p>
            <a:r>
              <a:rPr lang="en-US" sz="4400" b="1" dirty="0">
                <a:solidFill>
                  <a:srgbClr val="C00000"/>
                </a:solidFill>
              </a:rPr>
              <a:t>of Gentiles/nations.</a:t>
            </a:r>
          </a:p>
        </p:txBody>
      </p:sp>
    </p:spTree>
    <p:extLst>
      <p:ext uri="{BB962C8B-B14F-4D97-AF65-F5344CB8AC3E}">
        <p14:creationId xmlns:p14="http://schemas.microsoft.com/office/powerpoint/2010/main" val="37383720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954ED9-846B-4CB1-A171-69A0433FAF3D}"/>
              </a:ext>
            </a:extLst>
          </p:cNvPr>
          <p:cNvPicPr>
            <a:picLocks noChangeAspect="1"/>
          </p:cNvPicPr>
          <p:nvPr/>
        </p:nvPicPr>
        <p:blipFill rotWithShape="1">
          <a:blip r:embed="rId2">
            <a:extLst>
              <a:ext uri="{28A0092B-C50C-407E-A947-70E740481C1C}">
                <a14:useLocalDpi xmlns:a14="http://schemas.microsoft.com/office/drawing/2010/main" val="0"/>
              </a:ext>
            </a:extLst>
          </a:blip>
          <a:srcRect l="2005" t="22367" r="2411" b="3655"/>
          <a:stretch/>
        </p:blipFill>
        <p:spPr>
          <a:xfrm>
            <a:off x="0" y="1143000"/>
            <a:ext cx="12240795" cy="5702968"/>
          </a:xfrm>
          <a:prstGeom prst="rect">
            <a:avLst/>
          </a:prstGeom>
        </p:spPr>
      </p:pic>
      <p:sp>
        <p:nvSpPr>
          <p:cNvPr id="4" name="Rectangle 3">
            <a:extLst>
              <a:ext uri="{FF2B5EF4-FFF2-40B4-BE49-F238E27FC236}">
                <a16:creationId xmlns:a16="http://schemas.microsoft.com/office/drawing/2014/main" id="{D4804F0F-A390-4713-93F7-9E5173F46D98}"/>
              </a:ext>
            </a:extLst>
          </p:cNvPr>
          <p:cNvSpPr/>
          <p:nvPr/>
        </p:nvSpPr>
        <p:spPr>
          <a:xfrm>
            <a:off x="9448800" y="3332747"/>
            <a:ext cx="1828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191BC09-573A-495F-BA0D-3F99CE8B4FB2}"/>
              </a:ext>
            </a:extLst>
          </p:cNvPr>
          <p:cNvSpPr txBox="1"/>
          <p:nvPr/>
        </p:nvSpPr>
        <p:spPr>
          <a:xfrm>
            <a:off x="9484895" y="3252082"/>
            <a:ext cx="1866280" cy="461665"/>
          </a:xfrm>
          <a:prstGeom prst="rect">
            <a:avLst/>
          </a:prstGeom>
          <a:noFill/>
        </p:spPr>
        <p:txBody>
          <a:bodyPr wrap="none" rtlCol="0">
            <a:spAutoFit/>
          </a:bodyPr>
          <a:lstStyle/>
          <a:p>
            <a:r>
              <a:rPr lang="en-US" sz="2400" b="1" i="1" dirty="0">
                <a:solidFill>
                  <a:srgbClr val="7030A0"/>
                </a:solidFill>
              </a:rPr>
              <a:t>(Yom </a:t>
            </a:r>
            <a:r>
              <a:rPr lang="en-US" sz="2400" b="1" i="1" dirty="0" err="1">
                <a:solidFill>
                  <a:srgbClr val="7030A0"/>
                </a:solidFill>
              </a:rPr>
              <a:t>Teruah</a:t>
            </a:r>
            <a:r>
              <a:rPr lang="en-US" sz="2400" b="1" i="1" dirty="0">
                <a:solidFill>
                  <a:srgbClr val="7030A0"/>
                </a:solidFill>
              </a:rPr>
              <a:t>)</a:t>
            </a:r>
          </a:p>
        </p:txBody>
      </p:sp>
      <p:sp>
        <p:nvSpPr>
          <p:cNvPr id="6" name="Oval 5">
            <a:extLst>
              <a:ext uri="{FF2B5EF4-FFF2-40B4-BE49-F238E27FC236}">
                <a16:creationId xmlns:a16="http://schemas.microsoft.com/office/drawing/2014/main" id="{7107012F-5BBF-481C-9BFF-398C8529911E}"/>
              </a:ext>
            </a:extLst>
          </p:cNvPr>
          <p:cNvSpPr/>
          <p:nvPr/>
        </p:nvSpPr>
        <p:spPr>
          <a:xfrm>
            <a:off x="11125200" y="3332747"/>
            <a:ext cx="4572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3790FE7-CBEE-4C37-A2DF-167CF7C16AFE}"/>
              </a:ext>
            </a:extLst>
          </p:cNvPr>
          <p:cNvSpPr txBox="1"/>
          <p:nvPr/>
        </p:nvSpPr>
        <p:spPr>
          <a:xfrm>
            <a:off x="0" y="-4011"/>
            <a:ext cx="12192000" cy="1200329"/>
          </a:xfrm>
          <a:prstGeom prst="rect">
            <a:avLst/>
          </a:prstGeom>
          <a:solidFill>
            <a:schemeClr val="accent1">
              <a:lumMod val="50000"/>
            </a:schemeClr>
          </a:solidFill>
        </p:spPr>
        <p:txBody>
          <a:bodyPr wrap="square" rtlCol="0">
            <a:spAutoFit/>
          </a:bodyPr>
          <a:lstStyle/>
          <a:p>
            <a:pPr algn="ctr"/>
            <a:r>
              <a:rPr lang="en-US" sz="3500" dirty="0">
                <a:solidFill>
                  <a:srgbClr val="FFC000"/>
                </a:solidFill>
              </a:rPr>
              <a:t>The first coming of Messiah - His priestly role as </a:t>
            </a:r>
            <a:r>
              <a:rPr lang="en-US" sz="3500" b="1" dirty="0">
                <a:solidFill>
                  <a:srgbClr val="FF0000"/>
                </a:solidFill>
              </a:rPr>
              <a:t>Lamb of God</a:t>
            </a:r>
            <a:r>
              <a:rPr lang="en-US" sz="3500" dirty="0">
                <a:solidFill>
                  <a:srgbClr val="FFC000"/>
                </a:solidFill>
              </a:rPr>
              <a:t>, </a:t>
            </a:r>
          </a:p>
          <a:p>
            <a:pPr algn="ctr"/>
            <a:r>
              <a:rPr lang="en-US" sz="3500" dirty="0">
                <a:solidFill>
                  <a:srgbClr val="FFC000"/>
                </a:solidFill>
              </a:rPr>
              <a:t>then returning as King of kings, </a:t>
            </a:r>
            <a:r>
              <a:rPr lang="en-US" sz="3500" dirty="0">
                <a:solidFill>
                  <a:srgbClr val="00B0F0"/>
                </a:solidFill>
              </a:rPr>
              <a:t>the</a:t>
            </a:r>
            <a:r>
              <a:rPr lang="en-US" sz="3500" dirty="0">
                <a:solidFill>
                  <a:srgbClr val="FFC000"/>
                </a:solidFill>
              </a:rPr>
              <a:t> </a:t>
            </a:r>
            <a:r>
              <a:rPr lang="en-US" sz="3500" b="1" dirty="0">
                <a:solidFill>
                  <a:srgbClr val="00B0F0"/>
                </a:solidFill>
              </a:rPr>
              <a:t>Lion </a:t>
            </a:r>
            <a:r>
              <a:rPr lang="en-US" sz="3500" dirty="0">
                <a:solidFill>
                  <a:srgbClr val="00B0F0"/>
                </a:solidFill>
              </a:rPr>
              <a:t>of the </a:t>
            </a:r>
            <a:r>
              <a:rPr lang="en-US" sz="3500" b="1" dirty="0">
                <a:solidFill>
                  <a:srgbClr val="00B0F0"/>
                </a:solidFill>
              </a:rPr>
              <a:t>tribe </a:t>
            </a:r>
            <a:r>
              <a:rPr lang="en-US" sz="3500" dirty="0">
                <a:solidFill>
                  <a:srgbClr val="00B0F0"/>
                </a:solidFill>
              </a:rPr>
              <a:t>of</a:t>
            </a:r>
            <a:r>
              <a:rPr lang="en-US" sz="3500" b="1" dirty="0">
                <a:solidFill>
                  <a:srgbClr val="00B0F0"/>
                </a:solidFill>
              </a:rPr>
              <a:t> Judah.</a:t>
            </a:r>
          </a:p>
        </p:txBody>
      </p:sp>
    </p:spTree>
    <p:extLst>
      <p:ext uri="{BB962C8B-B14F-4D97-AF65-F5344CB8AC3E}">
        <p14:creationId xmlns:p14="http://schemas.microsoft.com/office/powerpoint/2010/main" val="3525473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EE1F04-AB33-41AC-8A3D-534799FF11FD}"/>
              </a:ext>
            </a:extLst>
          </p:cNvPr>
          <p:cNvPicPr>
            <a:picLocks noChangeAspect="1"/>
          </p:cNvPicPr>
          <p:nvPr/>
        </p:nvPicPr>
        <p:blipFill rotWithShape="1">
          <a:blip r:embed="rId2">
            <a:extLst>
              <a:ext uri="{28A0092B-C50C-407E-A947-70E740481C1C}">
                <a14:useLocalDpi xmlns:a14="http://schemas.microsoft.com/office/drawing/2010/main" val="0"/>
              </a:ext>
            </a:extLst>
          </a:blip>
          <a:srcRect l="13334" r="5833"/>
          <a:stretch/>
        </p:blipFill>
        <p:spPr>
          <a:xfrm>
            <a:off x="0" y="0"/>
            <a:ext cx="7391400" cy="6858000"/>
          </a:xfrm>
          <a:prstGeom prst="rect">
            <a:avLst/>
          </a:prstGeom>
        </p:spPr>
      </p:pic>
      <p:sp>
        <p:nvSpPr>
          <p:cNvPr id="2" name="TextBox 1">
            <a:extLst>
              <a:ext uri="{FF2B5EF4-FFF2-40B4-BE49-F238E27FC236}">
                <a16:creationId xmlns:a16="http://schemas.microsoft.com/office/drawing/2014/main" id="{1F7F6684-E820-4090-9D97-188201E97CF6}"/>
              </a:ext>
            </a:extLst>
          </p:cNvPr>
          <p:cNvSpPr txBox="1"/>
          <p:nvPr/>
        </p:nvSpPr>
        <p:spPr>
          <a:xfrm>
            <a:off x="7620000" y="797510"/>
            <a:ext cx="4697586" cy="5262979"/>
          </a:xfrm>
          <a:prstGeom prst="rect">
            <a:avLst/>
          </a:prstGeom>
          <a:noFill/>
        </p:spPr>
        <p:txBody>
          <a:bodyPr wrap="square" rtlCol="0">
            <a:spAutoFit/>
          </a:bodyPr>
          <a:lstStyle/>
          <a:p>
            <a:r>
              <a:rPr lang="en-US" sz="4800" b="1" dirty="0">
                <a:solidFill>
                  <a:schemeClr val="accent4">
                    <a:lumMod val="60000"/>
                    <a:lumOff val="40000"/>
                  </a:schemeClr>
                </a:solidFill>
              </a:rPr>
              <a:t>Jesus Christ, </a:t>
            </a:r>
          </a:p>
          <a:p>
            <a:r>
              <a:rPr lang="en-US" sz="4800" b="1" dirty="0" err="1">
                <a:solidFill>
                  <a:schemeClr val="accent4">
                    <a:lumMod val="60000"/>
                    <a:lumOff val="40000"/>
                  </a:schemeClr>
                </a:solidFill>
              </a:rPr>
              <a:t>Yeshua</a:t>
            </a:r>
            <a:r>
              <a:rPr lang="en-US" sz="4800" b="1" dirty="0">
                <a:solidFill>
                  <a:schemeClr val="accent4">
                    <a:lumMod val="60000"/>
                    <a:lumOff val="40000"/>
                  </a:schemeClr>
                </a:solidFill>
              </a:rPr>
              <a:t> </a:t>
            </a:r>
            <a:r>
              <a:rPr lang="en-US" sz="4800" b="1" dirty="0" err="1">
                <a:solidFill>
                  <a:schemeClr val="accent4">
                    <a:lumMod val="60000"/>
                    <a:lumOff val="40000"/>
                  </a:schemeClr>
                </a:solidFill>
              </a:rPr>
              <a:t>Hamashiach</a:t>
            </a:r>
            <a:r>
              <a:rPr lang="en-US" sz="4800" dirty="0">
                <a:solidFill>
                  <a:srgbClr val="FFC000"/>
                </a:solidFill>
              </a:rPr>
              <a:t>, </a:t>
            </a:r>
          </a:p>
          <a:p>
            <a:r>
              <a:rPr lang="en-US" sz="4800" b="1" i="1" dirty="0">
                <a:solidFill>
                  <a:srgbClr val="FF0000"/>
                </a:solidFill>
              </a:rPr>
              <a:t>Sacrifice Lamb</a:t>
            </a:r>
            <a:r>
              <a:rPr lang="en-US" sz="4800" dirty="0">
                <a:solidFill>
                  <a:srgbClr val="FFC000"/>
                </a:solidFill>
              </a:rPr>
              <a:t>,</a:t>
            </a:r>
          </a:p>
          <a:p>
            <a:r>
              <a:rPr lang="en-US" sz="4800" dirty="0">
                <a:solidFill>
                  <a:srgbClr val="FFC000"/>
                </a:solidFill>
              </a:rPr>
              <a:t>AND the</a:t>
            </a:r>
          </a:p>
          <a:p>
            <a:r>
              <a:rPr lang="en-US" sz="4800" b="1" i="1" dirty="0">
                <a:solidFill>
                  <a:srgbClr val="0070C0"/>
                </a:solidFill>
              </a:rPr>
              <a:t>Lion of Judah </a:t>
            </a:r>
          </a:p>
          <a:p>
            <a:r>
              <a:rPr lang="en-US" sz="4800" dirty="0">
                <a:solidFill>
                  <a:srgbClr val="FFC000"/>
                </a:solidFill>
              </a:rPr>
              <a:t>(the Jewish tribe) </a:t>
            </a:r>
          </a:p>
        </p:txBody>
      </p:sp>
      <p:sp>
        <p:nvSpPr>
          <p:cNvPr id="4" name="TextBox 3">
            <a:extLst>
              <a:ext uri="{FF2B5EF4-FFF2-40B4-BE49-F238E27FC236}">
                <a16:creationId xmlns:a16="http://schemas.microsoft.com/office/drawing/2014/main" id="{48B26EB1-1ACD-42C4-AD91-A4FCD9BB0933}"/>
              </a:ext>
            </a:extLst>
          </p:cNvPr>
          <p:cNvSpPr txBox="1"/>
          <p:nvPr/>
        </p:nvSpPr>
        <p:spPr>
          <a:xfrm>
            <a:off x="99491" y="25400"/>
            <a:ext cx="7192418" cy="584775"/>
          </a:xfrm>
          <a:prstGeom prst="rect">
            <a:avLst/>
          </a:prstGeom>
          <a:solidFill>
            <a:schemeClr val="accent4">
              <a:lumMod val="20000"/>
              <a:lumOff val="80000"/>
            </a:schemeClr>
          </a:solidFill>
        </p:spPr>
        <p:txBody>
          <a:bodyPr wrap="none" rtlCol="0">
            <a:spAutoFit/>
          </a:bodyPr>
          <a:lstStyle/>
          <a:p>
            <a:r>
              <a:rPr lang="en-US" sz="3200" b="1" dirty="0">
                <a:solidFill>
                  <a:srgbClr val="7030A0"/>
                </a:solidFill>
              </a:rPr>
              <a:t>The dual  anointing and office of Messiah</a:t>
            </a:r>
          </a:p>
        </p:txBody>
      </p:sp>
    </p:spTree>
    <p:extLst>
      <p:ext uri="{BB962C8B-B14F-4D97-AF65-F5344CB8AC3E}">
        <p14:creationId xmlns:p14="http://schemas.microsoft.com/office/powerpoint/2010/main" val="16699726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EE1F04-AB33-41AC-8A3D-534799FF11FD}"/>
              </a:ext>
            </a:extLst>
          </p:cNvPr>
          <p:cNvPicPr>
            <a:picLocks noChangeAspect="1"/>
          </p:cNvPicPr>
          <p:nvPr/>
        </p:nvPicPr>
        <p:blipFill rotWithShape="1">
          <a:blip r:embed="rId2">
            <a:extLst>
              <a:ext uri="{28A0092B-C50C-407E-A947-70E740481C1C}">
                <a14:useLocalDpi xmlns:a14="http://schemas.microsoft.com/office/drawing/2010/main" val="0"/>
              </a:ext>
            </a:extLst>
          </a:blip>
          <a:srcRect l="13334" r="5833"/>
          <a:stretch/>
        </p:blipFill>
        <p:spPr>
          <a:xfrm>
            <a:off x="0" y="0"/>
            <a:ext cx="7391400" cy="6858000"/>
          </a:xfrm>
          <a:prstGeom prst="rect">
            <a:avLst/>
          </a:prstGeom>
        </p:spPr>
      </p:pic>
      <p:sp>
        <p:nvSpPr>
          <p:cNvPr id="2" name="TextBox 1">
            <a:extLst>
              <a:ext uri="{FF2B5EF4-FFF2-40B4-BE49-F238E27FC236}">
                <a16:creationId xmlns:a16="http://schemas.microsoft.com/office/drawing/2014/main" id="{1F7F6684-E820-4090-9D97-188201E97CF6}"/>
              </a:ext>
            </a:extLst>
          </p:cNvPr>
          <p:cNvSpPr txBox="1"/>
          <p:nvPr/>
        </p:nvSpPr>
        <p:spPr>
          <a:xfrm>
            <a:off x="7543800" y="243512"/>
            <a:ext cx="4419600" cy="6370975"/>
          </a:xfrm>
          <a:prstGeom prst="rect">
            <a:avLst/>
          </a:prstGeom>
          <a:noFill/>
        </p:spPr>
        <p:txBody>
          <a:bodyPr wrap="square" rtlCol="0">
            <a:spAutoFit/>
          </a:bodyPr>
          <a:lstStyle/>
          <a:p>
            <a:r>
              <a:rPr lang="en-US" sz="4800" dirty="0">
                <a:solidFill>
                  <a:srgbClr val="FFC000"/>
                </a:solidFill>
              </a:rPr>
              <a:t>Scriptures describe the </a:t>
            </a:r>
          </a:p>
          <a:p>
            <a:r>
              <a:rPr lang="en-US" sz="5400" b="1" i="1" dirty="0">
                <a:solidFill>
                  <a:srgbClr val="C00000"/>
                </a:solidFill>
              </a:rPr>
              <a:t>Suffering Servant</a:t>
            </a:r>
            <a:r>
              <a:rPr lang="en-US" sz="5400" dirty="0">
                <a:solidFill>
                  <a:srgbClr val="FFC000"/>
                </a:solidFill>
              </a:rPr>
              <a:t>,</a:t>
            </a:r>
          </a:p>
          <a:p>
            <a:r>
              <a:rPr lang="en-US" sz="4800" i="1" u="sng" dirty="0">
                <a:solidFill>
                  <a:srgbClr val="FFC000"/>
                </a:solidFill>
              </a:rPr>
              <a:t>AND</a:t>
            </a:r>
            <a:r>
              <a:rPr lang="en-US" sz="4800" dirty="0">
                <a:solidFill>
                  <a:srgbClr val="FFC000"/>
                </a:solidFill>
              </a:rPr>
              <a:t> the </a:t>
            </a:r>
          </a:p>
          <a:p>
            <a:r>
              <a:rPr lang="en-US" sz="4800" dirty="0">
                <a:solidFill>
                  <a:srgbClr val="FFC000"/>
                </a:solidFill>
              </a:rPr>
              <a:t>returning</a:t>
            </a:r>
          </a:p>
          <a:p>
            <a:r>
              <a:rPr lang="en-US" sz="5400" b="1" i="1" dirty="0">
                <a:solidFill>
                  <a:srgbClr val="0070C0"/>
                </a:solidFill>
              </a:rPr>
              <a:t>Conquering </a:t>
            </a:r>
          </a:p>
          <a:p>
            <a:r>
              <a:rPr lang="en-US" sz="5400" b="1" i="1" dirty="0">
                <a:solidFill>
                  <a:srgbClr val="0070C0"/>
                </a:solidFill>
              </a:rPr>
              <a:t>King.</a:t>
            </a:r>
            <a:r>
              <a:rPr lang="en-US" sz="5400" dirty="0">
                <a:solidFill>
                  <a:srgbClr val="0070C0"/>
                </a:solidFill>
              </a:rPr>
              <a:t> </a:t>
            </a:r>
          </a:p>
        </p:txBody>
      </p:sp>
      <p:sp>
        <p:nvSpPr>
          <p:cNvPr id="4" name="TextBox 3">
            <a:extLst>
              <a:ext uri="{FF2B5EF4-FFF2-40B4-BE49-F238E27FC236}">
                <a16:creationId xmlns:a16="http://schemas.microsoft.com/office/drawing/2014/main" id="{FC04F439-B767-4520-8858-F6D8F3FE4406}"/>
              </a:ext>
            </a:extLst>
          </p:cNvPr>
          <p:cNvSpPr txBox="1"/>
          <p:nvPr/>
        </p:nvSpPr>
        <p:spPr>
          <a:xfrm>
            <a:off x="198982" y="6273225"/>
            <a:ext cx="7192418" cy="584775"/>
          </a:xfrm>
          <a:prstGeom prst="rect">
            <a:avLst/>
          </a:prstGeom>
          <a:noFill/>
        </p:spPr>
        <p:txBody>
          <a:bodyPr wrap="none" rtlCol="0">
            <a:spAutoFit/>
          </a:bodyPr>
          <a:lstStyle/>
          <a:p>
            <a:r>
              <a:rPr lang="en-US" sz="3200" b="1" dirty="0">
                <a:solidFill>
                  <a:srgbClr val="FFFF00"/>
                </a:solidFill>
              </a:rPr>
              <a:t>The dual  anointing and office of Messiah</a:t>
            </a:r>
          </a:p>
        </p:txBody>
      </p:sp>
      <p:sp>
        <p:nvSpPr>
          <p:cNvPr id="5" name="TextBox 4">
            <a:extLst>
              <a:ext uri="{FF2B5EF4-FFF2-40B4-BE49-F238E27FC236}">
                <a16:creationId xmlns:a16="http://schemas.microsoft.com/office/drawing/2014/main" id="{4AD12321-7091-48EE-8BFA-1A4DC50B134C}"/>
              </a:ext>
            </a:extLst>
          </p:cNvPr>
          <p:cNvSpPr txBox="1"/>
          <p:nvPr/>
        </p:nvSpPr>
        <p:spPr>
          <a:xfrm>
            <a:off x="99491" y="25400"/>
            <a:ext cx="7192418" cy="584775"/>
          </a:xfrm>
          <a:prstGeom prst="rect">
            <a:avLst/>
          </a:prstGeom>
          <a:solidFill>
            <a:schemeClr val="accent4">
              <a:lumMod val="20000"/>
              <a:lumOff val="80000"/>
            </a:schemeClr>
          </a:solidFill>
        </p:spPr>
        <p:txBody>
          <a:bodyPr wrap="none" rtlCol="0">
            <a:spAutoFit/>
          </a:bodyPr>
          <a:lstStyle/>
          <a:p>
            <a:r>
              <a:rPr lang="en-US" sz="3200" b="1" dirty="0">
                <a:solidFill>
                  <a:srgbClr val="7030A0"/>
                </a:solidFill>
              </a:rPr>
              <a:t>The dual  anointing and office of Messiah</a:t>
            </a:r>
          </a:p>
        </p:txBody>
      </p:sp>
    </p:spTree>
    <p:extLst>
      <p:ext uri="{BB962C8B-B14F-4D97-AF65-F5344CB8AC3E}">
        <p14:creationId xmlns:p14="http://schemas.microsoft.com/office/powerpoint/2010/main" val="26133642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ACAC0B-2EB4-4704-B7B5-6463F0590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 y="0"/>
            <a:ext cx="10439400" cy="6858000"/>
          </a:xfrm>
          <a:prstGeom prst="rect">
            <a:avLst/>
          </a:prstGeom>
        </p:spPr>
      </p:pic>
      <p:sp>
        <p:nvSpPr>
          <p:cNvPr id="2" name="TextBox 1">
            <a:extLst>
              <a:ext uri="{FF2B5EF4-FFF2-40B4-BE49-F238E27FC236}">
                <a16:creationId xmlns:a16="http://schemas.microsoft.com/office/drawing/2014/main" id="{996C51E1-B860-4E93-A37F-3AE183E2E95E}"/>
              </a:ext>
            </a:extLst>
          </p:cNvPr>
          <p:cNvSpPr txBox="1"/>
          <p:nvPr/>
        </p:nvSpPr>
        <p:spPr>
          <a:xfrm>
            <a:off x="6858000" y="5657671"/>
            <a:ext cx="4231479" cy="1200329"/>
          </a:xfrm>
          <a:prstGeom prst="rect">
            <a:avLst/>
          </a:prstGeom>
          <a:noFill/>
        </p:spPr>
        <p:txBody>
          <a:bodyPr wrap="none" rtlCol="0">
            <a:spAutoFit/>
          </a:bodyPr>
          <a:lstStyle/>
          <a:p>
            <a:r>
              <a:rPr lang="en-US" sz="7200" dirty="0">
                <a:solidFill>
                  <a:srgbClr val="FF0000"/>
                </a:solidFill>
              </a:rPr>
              <a:t>High Priest</a:t>
            </a:r>
          </a:p>
        </p:txBody>
      </p:sp>
      <p:sp>
        <p:nvSpPr>
          <p:cNvPr id="4" name="TextBox 3">
            <a:extLst>
              <a:ext uri="{FF2B5EF4-FFF2-40B4-BE49-F238E27FC236}">
                <a16:creationId xmlns:a16="http://schemas.microsoft.com/office/drawing/2014/main" id="{460D44FA-DAB3-41A3-ABCF-7A21C25C7810}"/>
              </a:ext>
            </a:extLst>
          </p:cNvPr>
          <p:cNvSpPr txBox="1"/>
          <p:nvPr/>
        </p:nvSpPr>
        <p:spPr>
          <a:xfrm>
            <a:off x="1143000" y="35312"/>
            <a:ext cx="2820965" cy="5078313"/>
          </a:xfrm>
          <a:prstGeom prst="rect">
            <a:avLst/>
          </a:prstGeom>
          <a:noFill/>
        </p:spPr>
        <p:txBody>
          <a:bodyPr wrap="none" rtlCol="0">
            <a:spAutoFit/>
          </a:bodyPr>
          <a:lstStyle/>
          <a:p>
            <a:r>
              <a:rPr lang="en-US" sz="5400" b="1" dirty="0">
                <a:solidFill>
                  <a:schemeClr val="tx2">
                    <a:lumMod val="50000"/>
                  </a:schemeClr>
                </a:solidFill>
              </a:rPr>
              <a:t>Messiah</a:t>
            </a:r>
          </a:p>
          <a:p>
            <a:r>
              <a:rPr lang="en-US" sz="5400" b="1" dirty="0">
                <a:solidFill>
                  <a:schemeClr val="tx2">
                    <a:lumMod val="50000"/>
                  </a:schemeClr>
                </a:solidFill>
              </a:rPr>
              <a:t>ministers</a:t>
            </a:r>
          </a:p>
          <a:p>
            <a:r>
              <a:rPr lang="en-US" sz="5400" b="1" dirty="0">
                <a:solidFill>
                  <a:schemeClr val="tx2">
                    <a:lumMod val="50000"/>
                  </a:schemeClr>
                </a:solidFill>
              </a:rPr>
              <a:t>at the</a:t>
            </a:r>
          </a:p>
          <a:p>
            <a:r>
              <a:rPr lang="en-US" sz="5400" b="1" dirty="0">
                <a:solidFill>
                  <a:schemeClr val="tx2">
                    <a:lumMod val="50000"/>
                  </a:schemeClr>
                </a:solidFill>
              </a:rPr>
              <a:t>Mercy</a:t>
            </a:r>
          </a:p>
          <a:p>
            <a:r>
              <a:rPr lang="en-US" sz="5400" b="1" dirty="0">
                <a:solidFill>
                  <a:schemeClr val="tx2">
                    <a:lumMod val="50000"/>
                  </a:schemeClr>
                </a:solidFill>
              </a:rPr>
              <a:t>Seat</a:t>
            </a:r>
          </a:p>
          <a:p>
            <a:endParaRPr lang="en-US" sz="5400" b="1" dirty="0">
              <a:solidFill>
                <a:schemeClr val="tx2">
                  <a:lumMod val="50000"/>
                </a:schemeClr>
              </a:solidFill>
            </a:endParaRPr>
          </a:p>
        </p:txBody>
      </p:sp>
    </p:spTree>
    <p:extLst>
      <p:ext uri="{BB962C8B-B14F-4D97-AF65-F5344CB8AC3E}">
        <p14:creationId xmlns:p14="http://schemas.microsoft.com/office/powerpoint/2010/main" val="26487900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8194" name="Picture 2" descr="Related image">
            <a:extLst>
              <a:ext uri="{FF2B5EF4-FFF2-40B4-BE49-F238E27FC236}">
                <a16:creationId xmlns:a16="http://schemas.microsoft.com/office/drawing/2014/main" id="{BF14769A-94FB-4CBF-B326-ADDF874521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90C4868-CFF5-452A-9683-BF39D566B990}"/>
              </a:ext>
            </a:extLst>
          </p:cNvPr>
          <p:cNvSpPr txBox="1"/>
          <p:nvPr/>
        </p:nvSpPr>
        <p:spPr>
          <a:xfrm>
            <a:off x="3810000" y="5657671"/>
            <a:ext cx="5024132" cy="1200329"/>
          </a:xfrm>
          <a:prstGeom prst="rect">
            <a:avLst/>
          </a:prstGeom>
          <a:noFill/>
        </p:spPr>
        <p:txBody>
          <a:bodyPr wrap="none" rtlCol="0">
            <a:spAutoFit/>
          </a:bodyPr>
          <a:lstStyle/>
          <a:p>
            <a:r>
              <a:rPr lang="en-US" sz="7200" b="1" dirty="0">
                <a:solidFill>
                  <a:srgbClr val="002060"/>
                </a:solidFill>
              </a:rPr>
              <a:t>King of kings</a:t>
            </a:r>
          </a:p>
        </p:txBody>
      </p:sp>
      <p:sp>
        <p:nvSpPr>
          <p:cNvPr id="4" name="TextBox 3">
            <a:extLst>
              <a:ext uri="{FF2B5EF4-FFF2-40B4-BE49-F238E27FC236}">
                <a16:creationId xmlns:a16="http://schemas.microsoft.com/office/drawing/2014/main" id="{B21AE732-6604-4467-97BD-F2163B684927}"/>
              </a:ext>
            </a:extLst>
          </p:cNvPr>
          <p:cNvSpPr txBox="1"/>
          <p:nvPr/>
        </p:nvSpPr>
        <p:spPr>
          <a:xfrm>
            <a:off x="1524000" y="-36443"/>
            <a:ext cx="5889113" cy="1754326"/>
          </a:xfrm>
          <a:prstGeom prst="rect">
            <a:avLst/>
          </a:prstGeom>
          <a:noFill/>
        </p:spPr>
        <p:txBody>
          <a:bodyPr wrap="none" rtlCol="0">
            <a:spAutoFit/>
          </a:bodyPr>
          <a:lstStyle/>
          <a:p>
            <a:r>
              <a:rPr lang="en-US" sz="5400" b="1" dirty="0">
                <a:solidFill>
                  <a:schemeClr val="tx2">
                    <a:lumMod val="50000"/>
                  </a:schemeClr>
                </a:solidFill>
              </a:rPr>
              <a:t>Messiah rules from</a:t>
            </a:r>
          </a:p>
          <a:p>
            <a:r>
              <a:rPr lang="en-US" sz="5400" b="1" dirty="0">
                <a:solidFill>
                  <a:schemeClr val="tx2">
                    <a:lumMod val="50000"/>
                  </a:schemeClr>
                </a:solidFill>
              </a:rPr>
              <a:t>the Throne of David</a:t>
            </a:r>
          </a:p>
        </p:txBody>
      </p:sp>
    </p:spTree>
    <p:extLst>
      <p:ext uri="{BB962C8B-B14F-4D97-AF65-F5344CB8AC3E}">
        <p14:creationId xmlns:p14="http://schemas.microsoft.com/office/powerpoint/2010/main" val="24934411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heart">
            <a:extLst>
              <a:ext uri="{FF2B5EF4-FFF2-40B4-BE49-F238E27FC236}">
                <a16:creationId xmlns:a16="http://schemas.microsoft.com/office/drawing/2014/main" id="{28489C27-049A-4BCE-B13E-48DF5FCD02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17" t="9852" r="6140" b="9852"/>
          <a:stretch/>
        </p:blipFill>
        <p:spPr bwMode="auto">
          <a:xfrm>
            <a:off x="1447800" y="1"/>
            <a:ext cx="9401174" cy="68372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does Jesus sit on the throne in the heart?">
            <a:extLst>
              <a:ext uri="{FF2B5EF4-FFF2-40B4-BE49-F238E27FC236}">
                <a16:creationId xmlns:a16="http://schemas.microsoft.com/office/drawing/2014/main" id="{985EA2E1-B7D5-4E7A-9E92-2C92E98E6D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14" t="18919" r="22143"/>
          <a:stretch/>
        </p:blipFill>
        <p:spPr bwMode="auto">
          <a:xfrm>
            <a:off x="2295526" y="838200"/>
            <a:ext cx="3276601" cy="351064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0C5DECE-FFFD-4524-855B-85C2B8CDD232}"/>
              </a:ext>
            </a:extLst>
          </p:cNvPr>
          <p:cNvPicPr>
            <a:picLocks noChangeAspect="1"/>
          </p:cNvPicPr>
          <p:nvPr/>
        </p:nvPicPr>
        <p:blipFill rotWithShape="1">
          <a:blip r:embed="rId4">
            <a:extLst>
              <a:ext uri="{28A0092B-C50C-407E-A947-70E740481C1C}">
                <a14:useLocalDpi xmlns:a14="http://schemas.microsoft.com/office/drawing/2010/main" val="0"/>
              </a:ext>
            </a:extLst>
          </a:blip>
          <a:srcRect l="17469" t="-933" b="933"/>
          <a:stretch/>
        </p:blipFill>
        <p:spPr>
          <a:xfrm>
            <a:off x="6619875" y="838200"/>
            <a:ext cx="3590925" cy="3510644"/>
          </a:xfrm>
          <a:prstGeom prst="rect">
            <a:avLst/>
          </a:prstGeom>
        </p:spPr>
      </p:pic>
      <p:sp>
        <p:nvSpPr>
          <p:cNvPr id="2" name="TextBox 1">
            <a:extLst>
              <a:ext uri="{FF2B5EF4-FFF2-40B4-BE49-F238E27FC236}">
                <a16:creationId xmlns:a16="http://schemas.microsoft.com/office/drawing/2014/main" id="{A2C1D71D-4B15-4E94-84B5-D07B6BC15877}"/>
              </a:ext>
            </a:extLst>
          </p:cNvPr>
          <p:cNvSpPr txBox="1"/>
          <p:nvPr/>
        </p:nvSpPr>
        <p:spPr>
          <a:xfrm>
            <a:off x="2290845" y="5380671"/>
            <a:ext cx="1848583" cy="1200329"/>
          </a:xfrm>
          <a:prstGeom prst="rect">
            <a:avLst/>
          </a:prstGeom>
          <a:noFill/>
        </p:spPr>
        <p:txBody>
          <a:bodyPr wrap="none" rtlCol="0">
            <a:spAutoFit/>
          </a:bodyPr>
          <a:lstStyle/>
          <a:p>
            <a:r>
              <a:rPr lang="en-US" sz="7200" b="1" dirty="0">
                <a:solidFill>
                  <a:srgbClr val="002060"/>
                </a:solidFill>
              </a:rPr>
              <a:t>King</a:t>
            </a:r>
          </a:p>
        </p:txBody>
      </p:sp>
      <p:sp>
        <p:nvSpPr>
          <p:cNvPr id="7" name="TextBox 6">
            <a:extLst>
              <a:ext uri="{FF2B5EF4-FFF2-40B4-BE49-F238E27FC236}">
                <a16:creationId xmlns:a16="http://schemas.microsoft.com/office/drawing/2014/main" id="{FE0DC6B1-EAE8-4FEF-856F-EF934F444808}"/>
              </a:ext>
            </a:extLst>
          </p:cNvPr>
          <p:cNvSpPr txBox="1"/>
          <p:nvPr/>
        </p:nvSpPr>
        <p:spPr>
          <a:xfrm>
            <a:off x="8867031" y="4919007"/>
            <a:ext cx="2469818" cy="1938992"/>
          </a:xfrm>
          <a:prstGeom prst="rect">
            <a:avLst/>
          </a:prstGeom>
          <a:noFill/>
        </p:spPr>
        <p:txBody>
          <a:bodyPr wrap="square" rtlCol="0">
            <a:spAutoFit/>
          </a:bodyPr>
          <a:lstStyle/>
          <a:p>
            <a:r>
              <a:rPr lang="en-US" sz="6000" b="1" dirty="0">
                <a:solidFill>
                  <a:srgbClr val="C00000"/>
                </a:solidFill>
              </a:rPr>
              <a:t>High Priest</a:t>
            </a:r>
          </a:p>
        </p:txBody>
      </p:sp>
      <p:sp>
        <p:nvSpPr>
          <p:cNvPr id="6" name="TextBox 5">
            <a:extLst>
              <a:ext uri="{FF2B5EF4-FFF2-40B4-BE49-F238E27FC236}">
                <a16:creationId xmlns:a16="http://schemas.microsoft.com/office/drawing/2014/main" id="{5D189025-7A6A-4CCB-BE1D-85A1C128D820}"/>
              </a:ext>
            </a:extLst>
          </p:cNvPr>
          <p:cNvSpPr txBox="1"/>
          <p:nvPr/>
        </p:nvSpPr>
        <p:spPr>
          <a:xfrm>
            <a:off x="152400" y="152400"/>
            <a:ext cx="1963614" cy="2246769"/>
          </a:xfrm>
          <a:prstGeom prst="rect">
            <a:avLst/>
          </a:prstGeom>
          <a:noFill/>
        </p:spPr>
        <p:txBody>
          <a:bodyPr wrap="none" rtlCol="0">
            <a:spAutoFit/>
          </a:bodyPr>
          <a:lstStyle/>
          <a:p>
            <a:r>
              <a:rPr lang="en-US" sz="2800" b="1" dirty="0"/>
              <a:t>Let the Lord</a:t>
            </a:r>
          </a:p>
          <a:p>
            <a:r>
              <a:rPr lang="en-US" sz="2800" b="1" dirty="0"/>
              <a:t>of Glory be</a:t>
            </a:r>
          </a:p>
          <a:p>
            <a:r>
              <a:rPr lang="en-US" sz="2800" b="1" dirty="0"/>
              <a:t>the ruler</a:t>
            </a:r>
          </a:p>
          <a:p>
            <a:r>
              <a:rPr lang="en-US" sz="2800" b="1" dirty="0"/>
              <a:t>of my</a:t>
            </a:r>
          </a:p>
          <a:p>
            <a:r>
              <a:rPr lang="en-US" sz="2800" b="1" dirty="0"/>
              <a:t>heart . .</a:t>
            </a:r>
            <a:r>
              <a:rPr lang="en-US" dirty="0"/>
              <a:t> </a:t>
            </a:r>
          </a:p>
        </p:txBody>
      </p:sp>
      <p:sp>
        <p:nvSpPr>
          <p:cNvPr id="8" name="TextBox 7">
            <a:extLst>
              <a:ext uri="{FF2B5EF4-FFF2-40B4-BE49-F238E27FC236}">
                <a16:creationId xmlns:a16="http://schemas.microsoft.com/office/drawing/2014/main" id="{75E97D2B-D0B8-4A46-AA77-F12E92A00A0F}"/>
              </a:ext>
            </a:extLst>
          </p:cNvPr>
          <p:cNvSpPr txBox="1"/>
          <p:nvPr/>
        </p:nvSpPr>
        <p:spPr>
          <a:xfrm>
            <a:off x="3724088" y="4046548"/>
            <a:ext cx="1849737" cy="769441"/>
          </a:xfrm>
          <a:prstGeom prst="rect">
            <a:avLst/>
          </a:prstGeom>
          <a:solidFill>
            <a:schemeClr val="accent6">
              <a:lumMod val="20000"/>
              <a:lumOff val="80000"/>
            </a:schemeClr>
          </a:solidFill>
        </p:spPr>
        <p:txBody>
          <a:bodyPr wrap="none" rtlCol="0">
            <a:spAutoFit/>
          </a:bodyPr>
          <a:lstStyle/>
          <a:p>
            <a:r>
              <a:rPr lang="en-US" sz="4400" b="1" dirty="0">
                <a:solidFill>
                  <a:srgbClr val="002060"/>
                </a:solidFill>
              </a:rPr>
              <a:t>Throne</a:t>
            </a:r>
          </a:p>
        </p:txBody>
      </p:sp>
      <p:sp>
        <p:nvSpPr>
          <p:cNvPr id="10" name="TextBox 9">
            <a:extLst>
              <a:ext uri="{FF2B5EF4-FFF2-40B4-BE49-F238E27FC236}">
                <a16:creationId xmlns:a16="http://schemas.microsoft.com/office/drawing/2014/main" id="{B5613A56-4D8C-4CF1-84CA-C5F7CC0AF0AB}"/>
              </a:ext>
            </a:extLst>
          </p:cNvPr>
          <p:cNvSpPr txBox="1"/>
          <p:nvPr/>
        </p:nvSpPr>
        <p:spPr>
          <a:xfrm>
            <a:off x="6619874" y="4036069"/>
            <a:ext cx="1333314" cy="769441"/>
          </a:xfrm>
          <a:prstGeom prst="rect">
            <a:avLst/>
          </a:prstGeom>
          <a:solidFill>
            <a:schemeClr val="accent6">
              <a:lumMod val="20000"/>
              <a:lumOff val="80000"/>
            </a:schemeClr>
          </a:solidFill>
        </p:spPr>
        <p:txBody>
          <a:bodyPr wrap="none" rtlCol="0">
            <a:spAutoFit/>
          </a:bodyPr>
          <a:lstStyle/>
          <a:p>
            <a:r>
              <a:rPr lang="en-US" sz="4400" b="1" dirty="0">
                <a:solidFill>
                  <a:srgbClr val="002060"/>
                </a:solidFill>
              </a:rPr>
              <a:t>Altar</a:t>
            </a:r>
          </a:p>
        </p:txBody>
      </p:sp>
    </p:spTree>
    <p:extLst>
      <p:ext uri="{BB962C8B-B14F-4D97-AF65-F5344CB8AC3E}">
        <p14:creationId xmlns:p14="http://schemas.microsoft.com/office/powerpoint/2010/main" val="22339993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60000"/>
          </a:schemeClr>
        </a:solidFill>
        <a:effectLst/>
      </p:bgPr>
    </p:bg>
    <p:spTree>
      <p:nvGrpSpPr>
        <p:cNvPr id="1" name=""/>
        <p:cNvGrpSpPr/>
        <p:nvPr/>
      </p:nvGrpSpPr>
      <p:grpSpPr>
        <a:xfrm>
          <a:off x="0" y="0"/>
          <a:ext cx="0" cy="0"/>
          <a:chOff x="0" y="0"/>
          <a:chExt cx="0" cy="0"/>
        </a:xfrm>
      </p:grpSpPr>
      <p:pic>
        <p:nvPicPr>
          <p:cNvPr id="19458" name="Picture 2" descr="C:\Users\Gavriel\Pictures\0-IMAGES for PowerPoint\Two Witnesses.png"/>
          <p:cNvPicPr>
            <a:picLocks noChangeAspect="1" noChangeArrowheads="1"/>
          </p:cNvPicPr>
          <p:nvPr/>
        </p:nvPicPr>
        <p:blipFill>
          <a:blip r:embed="rId2" cstate="print"/>
          <a:srcRect/>
          <a:stretch>
            <a:fillRect/>
          </a:stretch>
        </p:blipFill>
        <p:spPr bwMode="auto">
          <a:xfrm>
            <a:off x="971550" y="1588"/>
            <a:ext cx="10248900" cy="6856412"/>
          </a:xfrm>
          <a:prstGeom prst="rect">
            <a:avLst/>
          </a:prstGeom>
          <a:noFill/>
          <a:ln w="9525">
            <a:noFill/>
            <a:miter lim="800000"/>
            <a:headEnd/>
            <a:tailEnd/>
          </a:ln>
        </p:spPr>
      </p:pic>
    </p:spTree>
    <p:extLst>
      <p:ext uri="{BB962C8B-B14F-4D97-AF65-F5344CB8AC3E}">
        <p14:creationId xmlns:p14="http://schemas.microsoft.com/office/powerpoint/2010/main" val="32647979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06498" name="Title 4"/>
          <p:cNvSpPr>
            <a:spLocks noGrp="1"/>
          </p:cNvSpPr>
          <p:nvPr>
            <p:ph type="title"/>
          </p:nvPr>
        </p:nvSpPr>
        <p:spPr>
          <a:xfrm>
            <a:off x="1066800" y="351727"/>
            <a:ext cx="10058400" cy="2332039"/>
          </a:xfrm>
          <a:solidFill>
            <a:schemeClr val="tx2">
              <a:lumMod val="50000"/>
            </a:schemeClr>
          </a:solidFill>
        </p:spPr>
        <p:txBody>
          <a:bodyPr/>
          <a:lstStyle/>
          <a:p>
            <a:r>
              <a:rPr lang="en-US" sz="3600" b="1" i="1" dirty="0">
                <a:solidFill>
                  <a:srgbClr val="FFFF00"/>
                </a:solidFill>
              </a:rPr>
              <a:t>The Two Olive Trees      </a:t>
            </a:r>
            <a:r>
              <a:rPr lang="en-US" sz="2400" dirty="0">
                <a:solidFill>
                  <a:schemeClr val="bg1"/>
                </a:solidFill>
              </a:rPr>
              <a:t>- Zechariah. 4:13-14</a:t>
            </a:r>
            <a:br>
              <a:rPr lang="en-US" sz="2400" dirty="0">
                <a:solidFill>
                  <a:srgbClr val="FFFF00"/>
                </a:solidFill>
              </a:rPr>
            </a:br>
            <a:r>
              <a:rPr lang="en-US" sz="2800" dirty="0">
                <a:solidFill>
                  <a:srgbClr val="FFC000"/>
                </a:solidFill>
              </a:rPr>
              <a:t>13</a:t>
            </a:r>
            <a:r>
              <a:rPr lang="en-US" sz="2800" b="1" dirty="0">
                <a:solidFill>
                  <a:srgbClr val="FFC000"/>
                </a:solidFill>
              </a:rPr>
              <a:t> </a:t>
            </a:r>
            <a:r>
              <a:rPr lang="en-US" sz="2800" dirty="0">
                <a:solidFill>
                  <a:srgbClr val="FFC000"/>
                </a:solidFill>
              </a:rPr>
              <a:t>So he answered me, saying, "Do you not know what these are?" And I said, "No, my lord." 14 Then he answered, </a:t>
            </a:r>
            <a:r>
              <a:rPr lang="en-US" sz="2800" dirty="0">
                <a:solidFill>
                  <a:srgbClr val="FFFF00"/>
                </a:solidFill>
              </a:rPr>
              <a:t>“These are the two anointed ones who stand before the God of the whole earth.  </a:t>
            </a:r>
            <a:r>
              <a:rPr lang="en-US" sz="2800" dirty="0">
                <a:solidFill>
                  <a:schemeClr val="bg1"/>
                </a:solidFill>
              </a:rPr>
              <a:t>-</a:t>
            </a:r>
            <a:endParaRPr lang="en-US" altLang="en-US" sz="2800" b="1" dirty="0">
              <a:solidFill>
                <a:schemeClr val="bg1"/>
              </a:solidFill>
            </a:endParaRPr>
          </a:p>
        </p:txBody>
      </p:sp>
      <p:pic>
        <p:nvPicPr>
          <p:cNvPr id="106499" name="Picture 2" descr="C:\Users\Gavin Finley\Desktop\WS_FTP barebones\2olivtre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705101"/>
            <a:ext cx="6858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flipH="1">
            <a:off x="7772400" y="5105400"/>
            <a:ext cx="914400" cy="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048001" y="5105400"/>
            <a:ext cx="990600" cy="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81456" y="4495801"/>
            <a:ext cx="2698166" cy="1754322"/>
          </a:xfrm>
          <a:prstGeom prst="rect">
            <a:avLst/>
          </a:prstGeom>
          <a:noFill/>
        </p:spPr>
        <p:txBody>
          <a:bodyPr wrap="none" lIns="91436" tIns="45718" rIns="91436" bIns="45718" rtlCol="0">
            <a:spAutoFit/>
          </a:bodyPr>
          <a:lstStyle/>
          <a:p>
            <a:r>
              <a:rPr lang="en-US" sz="3600" b="1" dirty="0"/>
              <a:t>The King</a:t>
            </a:r>
          </a:p>
          <a:p>
            <a:r>
              <a:rPr lang="en-US" sz="3600" dirty="0"/>
              <a:t>The Scepter</a:t>
            </a:r>
          </a:p>
          <a:p>
            <a:r>
              <a:rPr lang="en-US" sz="3600" dirty="0"/>
              <a:t>Sovereignty</a:t>
            </a:r>
          </a:p>
        </p:txBody>
      </p:sp>
      <p:sp>
        <p:nvSpPr>
          <p:cNvPr id="13" name="TextBox 12"/>
          <p:cNvSpPr txBox="1"/>
          <p:nvPr/>
        </p:nvSpPr>
        <p:spPr>
          <a:xfrm>
            <a:off x="8420100" y="4495801"/>
            <a:ext cx="2698166" cy="1754322"/>
          </a:xfrm>
          <a:prstGeom prst="rect">
            <a:avLst/>
          </a:prstGeom>
          <a:noFill/>
        </p:spPr>
        <p:txBody>
          <a:bodyPr wrap="none" lIns="91436" tIns="45718" rIns="91436" bIns="45718" rtlCol="0">
            <a:spAutoFit/>
          </a:bodyPr>
          <a:lstStyle/>
          <a:p>
            <a:r>
              <a:rPr lang="en-US" sz="3600" b="1" dirty="0"/>
              <a:t>High Priest</a:t>
            </a:r>
          </a:p>
          <a:p>
            <a:r>
              <a:rPr lang="en-US" sz="3600" dirty="0"/>
              <a:t>The Ministry</a:t>
            </a:r>
          </a:p>
          <a:p>
            <a:r>
              <a:rPr lang="en-US" sz="3600" dirty="0"/>
              <a:t>The Cup</a:t>
            </a:r>
          </a:p>
        </p:txBody>
      </p:sp>
    </p:spTree>
    <p:extLst>
      <p:ext uri="{BB962C8B-B14F-4D97-AF65-F5344CB8AC3E}">
        <p14:creationId xmlns:p14="http://schemas.microsoft.com/office/powerpoint/2010/main" val="23226524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7410" name="Picture 2" descr="D:\02 IMAGES for PowerPoint\ark-covena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463" y="3"/>
            <a:ext cx="10300040" cy="68579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47801" y="533403"/>
            <a:ext cx="3810000" cy="369320"/>
          </a:xfrm>
          <a:prstGeom prst="rect">
            <a:avLst/>
          </a:prstGeom>
          <a:noFill/>
        </p:spPr>
        <p:txBody>
          <a:bodyPr wrap="square" lIns="91429" tIns="45714" rIns="91429" bIns="45714" rtlCol="0">
            <a:spAutoFit/>
          </a:bodyPr>
          <a:lstStyle/>
          <a:p>
            <a:endParaRPr lang="en-US" dirty="0"/>
          </a:p>
        </p:txBody>
      </p:sp>
      <p:sp>
        <p:nvSpPr>
          <p:cNvPr id="5" name="TextBox 4"/>
          <p:cNvSpPr txBox="1"/>
          <p:nvPr/>
        </p:nvSpPr>
        <p:spPr>
          <a:xfrm>
            <a:off x="1600200" y="685803"/>
            <a:ext cx="3810000" cy="369320"/>
          </a:xfrm>
          <a:prstGeom prst="rect">
            <a:avLst/>
          </a:prstGeom>
          <a:noFill/>
        </p:spPr>
        <p:txBody>
          <a:bodyPr wrap="square" lIns="91429" tIns="45714" rIns="91429" bIns="45714" rtlCol="0">
            <a:spAutoFit/>
          </a:bodyPr>
          <a:lstStyle/>
          <a:p>
            <a:endParaRPr lang="en-US" dirty="0"/>
          </a:p>
        </p:txBody>
      </p:sp>
      <p:sp>
        <p:nvSpPr>
          <p:cNvPr id="3" name="TextBox 2"/>
          <p:cNvSpPr txBox="1"/>
          <p:nvPr/>
        </p:nvSpPr>
        <p:spPr>
          <a:xfrm>
            <a:off x="1214814" y="117907"/>
            <a:ext cx="9753599" cy="1323427"/>
          </a:xfrm>
          <a:prstGeom prst="rect">
            <a:avLst/>
          </a:prstGeom>
          <a:noFill/>
        </p:spPr>
        <p:txBody>
          <a:bodyPr wrap="square" lIns="91429" tIns="45714" rIns="91429" bIns="45714" rtlCol="0">
            <a:spAutoFit/>
          </a:bodyPr>
          <a:lstStyle/>
          <a:p>
            <a:pPr algn="ctr"/>
            <a:r>
              <a:rPr lang="en-US" sz="4000" b="1" dirty="0">
                <a:solidFill>
                  <a:srgbClr val="FFFF00"/>
                </a:solidFill>
              </a:rPr>
              <a:t>Two witnesses</a:t>
            </a:r>
            <a:r>
              <a:rPr lang="en-US" sz="4000" dirty="0">
                <a:solidFill>
                  <a:srgbClr val="FFC000"/>
                </a:solidFill>
              </a:rPr>
              <a:t> </a:t>
            </a:r>
          </a:p>
          <a:p>
            <a:pPr algn="ctr"/>
            <a:r>
              <a:rPr lang="en-US" sz="4000" dirty="0">
                <a:solidFill>
                  <a:srgbClr val="FFC000"/>
                </a:solidFill>
              </a:rPr>
              <a:t>stand before the God of the earth. </a:t>
            </a:r>
          </a:p>
        </p:txBody>
      </p:sp>
      <p:sp>
        <p:nvSpPr>
          <p:cNvPr id="6" name="TextBox 5"/>
          <p:cNvSpPr txBox="1"/>
          <p:nvPr/>
        </p:nvSpPr>
        <p:spPr>
          <a:xfrm>
            <a:off x="939464" y="5965674"/>
            <a:ext cx="10313074" cy="707874"/>
          </a:xfrm>
          <a:prstGeom prst="rect">
            <a:avLst/>
          </a:prstGeom>
          <a:noFill/>
        </p:spPr>
        <p:txBody>
          <a:bodyPr wrap="square" lIns="91429" tIns="45714" rIns="91429" bIns="45714" rtlCol="0">
            <a:spAutoFit/>
          </a:bodyPr>
          <a:lstStyle/>
          <a:p>
            <a:pPr algn="ctr"/>
            <a:r>
              <a:rPr lang="en-US" sz="4000" dirty="0">
                <a:solidFill>
                  <a:srgbClr val="FFC000"/>
                </a:solidFill>
              </a:rPr>
              <a:t>Are they represented in the angelic realm  here?</a:t>
            </a:r>
          </a:p>
        </p:txBody>
      </p:sp>
    </p:spTree>
    <p:extLst>
      <p:ext uri="{BB962C8B-B14F-4D97-AF65-F5344CB8AC3E}">
        <p14:creationId xmlns:p14="http://schemas.microsoft.com/office/powerpoint/2010/main" val="35830323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098" name="Rectangle 1"/>
          <p:cNvSpPr>
            <a:spLocks noChangeArrowheads="1"/>
          </p:cNvSpPr>
          <p:nvPr/>
        </p:nvSpPr>
        <p:spPr bwMode="auto">
          <a:xfrm>
            <a:off x="0" y="113320"/>
            <a:ext cx="12192000" cy="6631359"/>
          </a:xfrm>
          <a:prstGeom prst="rect">
            <a:avLst/>
          </a:prstGeom>
          <a:solidFill>
            <a:schemeClr val="tx2">
              <a:lumMod val="50000"/>
            </a:schemeClr>
          </a:solidFill>
          <a:ln w="9525">
            <a:noFill/>
            <a:miter lim="800000"/>
            <a:headEnd/>
            <a:tailEnd/>
          </a:ln>
        </p:spPr>
        <p:txBody>
          <a:bodyPr wrap="square" lIns="105467" tIns="52733" rIns="105467" bIns="52733">
            <a:spAutoFit/>
          </a:bodyPr>
          <a:lstStyle/>
          <a:p>
            <a:pPr algn="ctr">
              <a:defRPr/>
            </a:pPr>
            <a:r>
              <a:rPr lang="en-US" sz="4800" dirty="0">
                <a:solidFill>
                  <a:srgbClr val="FFC000"/>
                </a:solidFill>
              </a:rPr>
              <a:t>In the </a:t>
            </a:r>
            <a:r>
              <a:rPr lang="en-US" sz="4800" b="1" dirty="0">
                <a:solidFill>
                  <a:schemeClr val="accent4">
                    <a:lumMod val="40000"/>
                    <a:lumOff val="60000"/>
                  </a:schemeClr>
                </a:solidFill>
              </a:rPr>
              <a:t>Seventy Weeks Prophecy </a:t>
            </a:r>
            <a:endParaRPr lang="en-US" sz="4800" dirty="0">
              <a:solidFill>
                <a:srgbClr val="FFC000"/>
              </a:solidFill>
            </a:endParaRPr>
          </a:p>
          <a:p>
            <a:pPr algn="ctr">
              <a:defRPr/>
            </a:pPr>
            <a:r>
              <a:rPr lang="en-US" sz="4800" dirty="0">
                <a:solidFill>
                  <a:srgbClr val="FFC000"/>
                </a:solidFill>
              </a:rPr>
              <a:t> </a:t>
            </a:r>
          </a:p>
          <a:p>
            <a:pPr algn="ctr">
              <a:defRPr/>
            </a:pPr>
            <a:r>
              <a:rPr lang="en-US" sz="4800" baseline="30000" dirty="0">
                <a:solidFill>
                  <a:srgbClr val="FFC000"/>
                </a:solidFill>
              </a:rPr>
              <a:t>24</a:t>
            </a:r>
            <a:r>
              <a:rPr lang="en-US" sz="4800" dirty="0">
                <a:solidFill>
                  <a:srgbClr val="FFC000"/>
                </a:solidFill>
              </a:rPr>
              <a:t>Seventy weeks are determined </a:t>
            </a:r>
          </a:p>
          <a:p>
            <a:pPr algn="ctr">
              <a:defRPr/>
            </a:pPr>
            <a:r>
              <a:rPr lang="en-US" sz="4800" dirty="0">
                <a:solidFill>
                  <a:srgbClr val="FFC000"/>
                </a:solidFill>
              </a:rPr>
              <a:t>upon thy </a:t>
            </a:r>
            <a:r>
              <a:rPr lang="en-US" sz="4800" b="1" dirty="0">
                <a:solidFill>
                  <a:srgbClr val="C00000"/>
                </a:solidFill>
              </a:rPr>
              <a:t>(Holy) People</a:t>
            </a:r>
            <a:r>
              <a:rPr lang="en-US" sz="4800" dirty="0">
                <a:solidFill>
                  <a:srgbClr val="FFC000"/>
                </a:solidFill>
              </a:rPr>
              <a:t> </a:t>
            </a:r>
          </a:p>
          <a:p>
            <a:pPr algn="ctr">
              <a:defRPr/>
            </a:pPr>
            <a:r>
              <a:rPr lang="en-US" sz="4800" dirty="0">
                <a:solidFill>
                  <a:srgbClr val="FFC000"/>
                </a:solidFill>
              </a:rPr>
              <a:t>and upon thy </a:t>
            </a:r>
            <a:r>
              <a:rPr lang="en-US" sz="4800" b="1" dirty="0">
                <a:solidFill>
                  <a:srgbClr val="0070C0"/>
                </a:solidFill>
              </a:rPr>
              <a:t>Holy City</a:t>
            </a:r>
            <a:r>
              <a:rPr lang="en-US" sz="4800" dirty="0">
                <a:solidFill>
                  <a:srgbClr val="FFC000"/>
                </a:solidFill>
              </a:rPr>
              <a:t>, </a:t>
            </a:r>
          </a:p>
          <a:p>
            <a:pPr algn="ctr">
              <a:defRPr/>
            </a:pPr>
            <a:endParaRPr lang="en-US" sz="4000" b="1" i="1" dirty="0">
              <a:solidFill>
                <a:srgbClr val="FFFF00"/>
              </a:solidFill>
              <a:latin typeface="Calibri" pitchFamily="34" charset="0"/>
            </a:endParaRPr>
          </a:p>
          <a:p>
            <a:pPr marL="1143000" indent="-1143000" algn="ctr">
              <a:buFontTx/>
              <a:buAutoNum type="arabicPeriod"/>
              <a:defRPr/>
            </a:pPr>
            <a:r>
              <a:rPr lang="en-US" sz="6600" b="1" i="1" dirty="0">
                <a:solidFill>
                  <a:srgbClr val="7030A0"/>
                </a:solidFill>
                <a:latin typeface="Calibri" pitchFamily="34" charset="0"/>
              </a:rPr>
              <a:t>God’s</a:t>
            </a:r>
            <a:r>
              <a:rPr lang="en-US" sz="6600" b="1" i="1" dirty="0">
                <a:solidFill>
                  <a:srgbClr val="FFFF00"/>
                </a:solidFill>
                <a:latin typeface="Calibri" pitchFamily="34" charset="0"/>
              </a:rPr>
              <a:t> </a:t>
            </a:r>
            <a:r>
              <a:rPr lang="en-US" sz="6600" b="1" i="1" dirty="0">
                <a:solidFill>
                  <a:srgbClr val="C00000"/>
                </a:solidFill>
                <a:latin typeface="Calibri" pitchFamily="34" charset="0"/>
              </a:rPr>
              <a:t>Holy People</a:t>
            </a:r>
            <a:endParaRPr lang="en-US" sz="6600" b="1" i="1" dirty="0">
              <a:solidFill>
                <a:srgbClr val="0070C0"/>
              </a:solidFill>
              <a:latin typeface="Calibri" pitchFamily="34" charset="0"/>
            </a:endParaRPr>
          </a:p>
          <a:p>
            <a:pPr algn="ctr">
              <a:defRPr/>
            </a:pPr>
            <a:r>
              <a:rPr lang="en-US" sz="6600" b="1" i="1" dirty="0">
                <a:solidFill>
                  <a:srgbClr val="7030A0"/>
                </a:solidFill>
                <a:latin typeface="Calibri" pitchFamily="34" charset="0"/>
              </a:rPr>
              <a:t>2. God’s</a:t>
            </a:r>
            <a:r>
              <a:rPr lang="en-US" sz="6600" b="1" i="1" dirty="0">
                <a:solidFill>
                  <a:srgbClr val="0070C0"/>
                </a:solidFill>
                <a:latin typeface="Calibri" pitchFamily="34" charset="0"/>
              </a:rPr>
              <a:t> Holy City</a:t>
            </a:r>
            <a:endParaRPr lang="en-US" sz="6600" b="1" i="1" dirty="0">
              <a:solidFill>
                <a:srgbClr val="C00000"/>
              </a:solidFill>
              <a:latin typeface="Calibri" pitchFamily="34" charset="0"/>
            </a:endParaRPr>
          </a:p>
        </p:txBody>
      </p:sp>
    </p:spTree>
    <p:extLst>
      <p:ext uri="{BB962C8B-B14F-4D97-AF65-F5344CB8AC3E}">
        <p14:creationId xmlns:p14="http://schemas.microsoft.com/office/powerpoint/2010/main" val="870925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7890" name="Picture 2" descr="C:\Users\Gavriel\Pictures\0-IMAGES for PowerPoint\2candles-a.jpg"/>
          <p:cNvPicPr>
            <a:picLocks noChangeAspect="1" noChangeArrowheads="1"/>
          </p:cNvPicPr>
          <p:nvPr/>
        </p:nvPicPr>
        <p:blipFill>
          <a:blip r:embed="rId2" cstate="print"/>
          <a:srcRect/>
          <a:stretch>
            <a:fillRect/>
          </a:stretch>
        </p:blipFill>
        <p:spPr bwMode="auto">
          <a:xfrm>
            <a:off x="7239519" y="3395546"/>
            <a:ext cx="4541744" cy="3286066"/>
          </a:xfrm>
          <a:prstGeom prst="rect">
            <a:avLst/>
          </a:prstGeom>
          <a:noFill/>
          <a:ln w="9525">
            <a:noFill/>
            <a:miter lim="800000"/>
            <a:headEnd/>
            <a:tailEnd/>
          </a:ln>
        </p:spPr>
      </p:pic>
      <p:sp>
        <p:nvSpPr>
          <p:cNvPr id="3" name="TextBox 2"/>
          <p:cNvSpPr txBox="1"/>
          <p:nvPr/>
        </p:nvSpPr>
        <p:spPr>
          <a:xfrm>
            <a:off x="533400" y="207983"/>
            <a:ext cx="5410200" cy="707874"/>
          </a:xfrm>
          <a:prstGeom prst="rect">
            <a:avLst/>
          </a:prstGeom>
          <a:solidFill>
            <a:schemeClr val="tx2">
              <a:lumMod val="50000"/>
            </a:schemeClr>
          </a:solidFill>
        </p:spPr>
        <p:txBody>
          <a:bodyPr wrap="square" lIns="91429" tIns="45714" rIns="91429" bIns="45714" rtlCol="0">
            <a:spAutoFit/>
          </a:bodyPr>
          <a:lstStyle/>
          <a:p>
            <a:pPr algn="ctr"/>
            <a:r>
              <a:rPr lang="en-US" sz="4000" b="1" dirty="0">
                <a:solidFill>
                  <a:schemeClr val="accent4">
                    <a:lumMod val="60000"/>
                    <a:lumOff val="40000"/>
                  </a:schemeClr>
                </a:solidFill>
              </a:rPr>
              <a:t>The Two Witnesses</a:t>
            </a:r>
          </a:p>
        </p:txBody>
      </p:sp>
      <p:sp>
        <p:nvSpPr>
          <p:cNvPr id="2" name="TextBox 1"/>
          <p:cNvSpPr txBox="1"/>
          <p:nvPr/>
        </p:nvSpPr>
        <p:spPr>
          <a:xfrm>
            <a:off x="410737" y="915857"/>
            <a:ext cx="6326460" cy="5632311"/>
          </a:xfrm>
          <a:prstGeom prst="rect">
            <a:avLst/>
          </a:prstGeom>
          <a:noFill/>
        </p:spPr>
        <p:txBody>
          <a:bodyPr wrap="square" rtlCol="0">
            <a:spAutoFit/>
          </a:bodyPr>
          <a:lstStyle/>
          <a:p>
            <a:r>
              <a:rPr lang="en-US" sz="4000" b="1" dirty="0">
                <a:solidFill>
                  <a:schemeClr val="bg1"/>
                </a:solidFill>
              </a:rPr>
              <a:t>Revelation 11</a:t>
            </a:r>
          </a:p>
          <a:p>
            <a:r>
              <a:rPr lang="en-US" sz="4000" dirty="0">
                <a:solidFill>
                  <a:srgbClr val="FFC000"/>
                </a:solidFill>
              </a:rPr>
              <a:t>3. And I will give </a:t>
            </a:r>
            <a:r>
              <a:rPr lang="en-US" sz="4000" i="1" dirty="0">
                <a:solidFill>
                  <a:srgbClr val="FFC000"/>
                </a:solidFill>
              </a:rPr>
              <a:t>power</a:t>
            </a:r>
            <a:r>
              <a:rPr lang="en-US" sz="4000" dirty="0">
                <a:solidFill>
                  <a:srgbClr val="FFC000"/>
                </a:solidFill>
              </a:rPr>
              <a:t> unto my </a:t>
            </a:r>
            <a:r>
              <a:rPr lang="en-US" sz="4000" b="1" i="1" dirty="0">
                <a:solidFill>
                  <a:srgbClr val="FFFF00"/>
                </a:solidFill>
              </a:rPr>
              <a:t>two witnesses</a:t>
            </a:r>
            <a:r>
              <a:rPr lang="en-US" sz="4000" dirty="0">
                <a:solidFill>
                  <a:srgbClr val="FFC000"/>
                </a:solidFill>
              </a:rPr>
              <a:t>, and they shall prophesy </a:t>
            </a:r>
            <a:r>
              <a:rPr lang="en-US" sz="4000" b="1" dirty="0">
                <a:solidFill>
                  <a:srgbClr val="FFFF00"/>
                </a:solidFill>
              </a:rPr>
              <a:t>1260</a:t>
            </a:r>
            <a:r>
              <a:rPr lang="en-US" sz="4000" dirty="0">
                <a:solidFill>
                  <a:srgbClr val="FFC000"/>
                </a:solidFill>
              </a:rPr>
              <a:t> </a:t>
            </a:r>
            <a:r>
              <a:rPr lang="en-US" sz="4000" dirty="0">
                <a:solidFill>
                  <a:srgbClr val="FFFF00"/>
                </a:solidFill>
              </a:rPr>
              <a:t>days, </a:t>
            </a:r>
            <a:r>
              <a:rPr lang="en-US" sz="4000" dirty="0">
                <a:solidFill>
                  <a:srgbClr val="FFC000"/>
                </a:solidFill>
              </a:rPr>
              <a:t>clothed in sackcloth.</a:t>
            </a:r>
          </a:p>
          <a:p>
            <a:r>
              <a:rPr lang="en-US" sz="4000" dirty="0">
                <a:solidFill>
                  <a:srgbClr val="FFC000"/>
                </a:solidFill>
              </a:rPr>
              <a:t>4. These are the </a:t>
            </a:r>
            <a:r>
              <a:rPr lang="en-US" sz="4000" b="1" i="1" dirty="0">
                <a:solidFill>
                  <a:srgbClr val="FFFF00"/>
                </a:solidFill>
              </a:rPr>
              <a:t>two olive trees</a:t>
            </a:r>
            <a:r>
              <a:rPr lang="en-US" sz="4000" dirty="0">
                <a:solidFill>
                  <a:srgbClr val="FFC000"/>
                </a:solidFill>
              </a:rPr>
              <a:t>, and the </a:t>
            </a:r>
            <a:r>
              <a:rPr lang="en-US" sz="4000" b="1" i="1" dirty="0">
                <a:solidFill>
                  <a:srgbClr val="FFFF00"/>
                </a:solidFill>
              </a:rPr>
              <a:t>two candlesticks</a:t>
            </a:r>
            <a:r>
              <a:rPr lang="en-US" sz="4000" dirty="0">
                <a:solidFill>
                  <a:srgbClr val="FFC000"/>
                </a:solidFill>
              </a:rPr>
              <a:t> standing before the God of the earth.</a:t>
            </a:r>
          </a:p>
        </p:txBody>
      </p:sp>
      <p:pic>
        <p:nvPicPr>
          <p:cNvPr id="5" name="Picture 2" descr="C:\Users\Gavin Finley\Desktop\WS_FTP barebones\2Olive-Tre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388" y="207983"/>
            <a:ext cx="4541744"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8245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7890" name="Picture 2" descr="C:\Users\Gavriel\Pictures\0-IMAGES for PowerPoint\2candles-a.jpg"/>
          <p:cNvPicPr>
            <a:picLocks noChangeAspect="1" noChangeArrowheads="1"/>
          </p:cNvPicPr>
          <p:nvPr/>
        </p:nvPicPr>
        <p:blipFill>
          <a:blip r:embed="rId2" cstate="print"/>
          <a:srcRect/>
          <a:stretch>
            <a:fillRect/>
          </a:stretch>
        </p:blipFill>
        <p:spPr bwMode="auto">
          <a:xfrm>
            <a:off x="2667003" y="0"/>
            <a:ext cx="6781800" cy="5562600"/>
          </a:xfrm>
          <a:prstGeom prst="rect">
            <a:avLst/>
          </a:prstGeom>
          <a:noFill/>
          <a:ln w="9525">
            <a:noFill/>
            <a:miter lim="800000"/>
            <a:headEnd/>
            <a:tailEnd/>
          </a:ln>
        </p:spPr>
      </p:pic>
      <p:sp>
        <p:nvSpPr>
          <p:cNvPr id="3" name="TextBox 2"/>
          <p:cNvSpPr txBox="1"/>
          <p:nvPr/>
        </p:nvSpPr>
        <p:spPr>
          <a:xfrm>
            <a:off x="1181104" y="5486401"/>
            <a:ext cx="9753599" cy="1323427"/>
          </a:xfrm>
          <a:prstGeom prst="rect">
            <a:avLst/>
          </a:prstGeom>
          <a:noFill/>
        </p:spPr>
        <p:txBody>
          <a:bodyPr wrap="square" lIns="91429" tIns="45714" rIns="91429" bIns="45714" rtlCol="0">
            <a:spAutoFit/>
          </a:bodyPr>
          <a:lstStyle/>
          <a:p>
            <a:pPr algn="ctr"/>
            <a:r>
              <a:rPr lang="en-US" sz="4000" b="1" dirty="0">
                <a:solidFill>
                  <a:srgbClr val="FFFF00"/>
                </a:solidFill>
              </a:rPr>
              <a:t>. . Two candlesticks, Two witnesses</a:t>
            </a:r>
            <a:r>
              <a:rPr lang="en-US" sz="4000" dirty="0">
                <a:solidFill>
                  <a:srgbClr val="FFC000"/>
                </a:solidFill>
              </a:rPr>
              <a:t> </a:t>
            </a:r>
          </a:p>
          <a:p>
            <a:pPr algn="ctr"/>
            <a:r>
              <a:rPr lang="en-US" sz="4000" dirty="0">
                <a:solidFill>
                  <a:srgbClr val="FFC000"/>
                </a:solidFill>
              </a:rPr>
              <a:t>who stand before the God of the earth. </a:t>
            </a:r>
          </a:p>
        </p:txBody>
      </p:sp>
      <p:sp>
        <p:nvSpPr>
          <p:cNvPr id="2" name="TextBox 1"/>
          <p:cNvSpPr txBox="1"/>
          <p:nvPr/>
        </p:nvSpPr>
        <p:spPr>
          <a:xfrm>
            <a:off x="319209" y="304800"/>
            <a:ext cx="3276597" cy="584775"/>
          </a:xfrm>
          <a:prstGeom prst="rect">
            <a:avLst/>
          </a:prstGeom>
          <a:noFill/>
        </p:spPr>
        <p:txBody>
          <a:bodyPr wrap="square" rtlCol="0">
            <a:spAutoFit/>
          </a:bodyPr>
          <a:lstStyle/>
          <a:p>
            <a:pPr algn="ctr"/>
            <a:r>
              <a:rPr lang="en-US" sz="3200" b="1" dirty="0">
                <a:solidFill>
                  <a:schemeClr val="bg1"/>
                </a:solidFill>
              </a:rPr>
              <a:t>Revelation 11:4</a:t>
            </a:r>
          </a:p>
        </p:txBody>
      </p:sp>
    </p:spTree>
    <p:extLst>
      <p:ext uri="{BB962C8B-B14F-4D97-AF65-F5344CB8AC3E}">
        <p14:creationId xmlns:p14="http://schemas.microsoft.com/office/powerpoint/2010/main" val="9270339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pic>
        <p:nvPicPr>
          <p:cNvPr id="3074" name="Picture 2" descr="D:\02 IMAGES for PowerPoint\2candles-shabba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088"/>
            <a:ext cx="7010400" cy="686008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FFF9E9D-39ED-40BA-BF5F-AF321D439836}"/>
              </a:ext>
            </a:extLst>
          </p:cNvPr>
          <p:cNvSpPr txBox="1"/>
          <p:nvPr/>
        </p:nvSpPr>
        <p:spPr>
          <a:xfrm>
            <a:off x="762000" y="888799"/>
            <a:ext cx="4800600" cy="5078313"/>
          </a:xfrm>
          <a:prstGeom prst="rect">
            <a:avLst/>
          </a:prstGeom>
          <a:noFill/>
        </p:spPr>
        <p:txBody>
          <a:bodyPr wrap="square" rtlCol="0">
            <a:spAutoFit/>
          </a:bodyPr>
          <a:lstStyle/>
          <a:p>
            <a:r>
              <a:rPr lang="en-US" sz="5400" dirty="0">
                <a:solidFill>
                  <a:srgbClr val="FFC000"/>
                </a:solidFill>
              </a:rPr>
              <a:t>Friday night</a:t>
            </a:r>
          </a:p>
          <a:p>
            <a:r>
              <a:rPr lang="en-US" sz="5400" dirty="0">
                <a:solidFill>
                  <a:srgbClr val="FFC000"/>
                </a:solidFill>
              </a:rPr>
              <a:t>at sunset </a:t>
            </a:r>
          </a:p>
          <a:p>
            <a:r>
              <a:rPr lang="en-US" sz="5400" dirty="0">
                <a:solidFill>
                  <a:srgbClr val="FFC000"/>
                </a:solidFill>
              </a:rPr>
              <a:t>the Jewish </a:t>
            </a:r>
          </a:p>
          <a:p>
            <a:r>
              <a:rPr lang="en-US" sz="5400" dirty="0">
                <a:solidFill>
                  <a:srgbClr val="FFC000"/>
                </a:solidFill>
              </a:rPr>
              <a:t>ladies light </a:t>
            </a:r>
          </a:p>
          <a:p>
            <a:r>
              <a:rPr lang="en-US" sz="5400" b="1" dirty="0">
                <a:solidFill>
                  <a:srgbClr val="FFC000"/>
                </a:solidFill>
              </a:rPr>
              <a:t>two candles</a:t>
            </a:r>
          </a:p>
          <a:p>
            <a:r>
              <a:rPr lang="en-US" sz="5400" dirty="0">
                <a:solidFill>
                  <a:srgbClr val="FFC000"/>
                </a:solidFill>
              </a:rPr>
              <a:t>for Shabbat.  </a:t>
            </a:r>
          </a:p>
        </p:txBody>
      </p:sp>
    </p:spTree>
    <p:extLst>
      <p:ext uri="{BB962C8B-B14F-4D97-AF65-F5344CB8AC3E}">
        <p14:creationId xmlns:p14="http://schemas.microsoft.com/office/powerpoint/2010/main" val="46532528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descr="D:\02 IMAGES for PowerPoint\2-candles-alt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3"/>
            <a:ext cx="10287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A840D6-45BE-42B8-ADD2-7C74994F8D39}"/>
              </a:ext>
            </a:extLst>
          </p:cNvPr>
          <p:cNvSpPr txBox="1"/>
          <p:nvPr/>
        </p:nvSpPr>
        <p:spPr>
          <a:xfrm>
            <a:off x="641013" y="5943600"/>
            <a:ext cx="10909974" cy="707886"/>
          </a:xfrm>
          <a:prstGeom prst="rect">
            <a:avLst/>
          </a:prstGeom>
          <a:noFill/>
        </p:spPr>
        <p:txBody>
          <a:bodyPr wrap="none" rtlCol="0">
            <a:spAutoFit/>
          </a:bodyPr>
          <a:lstStyle/>
          <a:p>
            <a:r>
              <a:rPr lang="en-US" sz="4000" dirty="0">
                <a:solidFill>
                  <a:srgbClr val="FFC000"/>
                </a:solidFill>
              </a:rPr>
              <a:t>Two candles are often seen at the altar of churches.</a:t>
            </a:r>
          </a:p>
        </p:txBody>
      </p:sp>
    </p:spTree>
    <p:extLst>
      <p:ext uri="{BB962C8B-B14F-4D97-AF65-F5344CB8AC3E}">
        <p14:creationId xmlns:p14="http://schemas.microsoft.com/office/powerpoint/2010/main" val="8209594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099" name="Picture 3" descr="D:\02 IMAGES for PowerPoint\2candles-romantic-din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34636"/>
            <a:ext cx="8706853" cy="68926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735A828-0EAC-4384-BE79-FE077265E465}"/>
              </a:ext>
            </a:extLst>
          </p:cNvPr>
          <p:cNvSpPr txBox="1"/>
          <p:nvPr/>
        </p:nvSpPr>
        <p:spPr>
          <a:xfrm>
            <a:off x="272716" y="995636"/>
            <a:ext cx="3200400" cy="4832092"/>
          </a:xfrm>
          <a:prstGeom prst="rect">
            <a:avLst/>
          </a:prstGeom>
          <a:noFill/>
        </p:spPr>
        <p:txBody>
          <a:bodyPr wrap="square" rtlCol="0">
            <a:spAutoFit/>
          </a:bodyPr>
          <a:lstStyle/>
          <a:p>
            <a:r>
              <a:rPr lang="en-US" sz="4400" b="1" dirty="0">
                <a:solidFill>
                  <a:srgbClr val="FFFF00"/>
                </a:solidFill>
              </a:rPr>
              <a:t>Two candles</a:t>
            </a:r>
          </a:p>
          <a:p>
            <a:r>
              <a:rPr lang="en-US" sz="4400" dirty="0">
                <a:solidFill>
                  <a:srgbClr val="FFC000"/>
                </a:solidFill>
              </a:rPr>
              <a:t>can often </a:t>
            </a:r>
          </a:p>
          <a:p>
            <a:r>
              <a:rPr lang="en-US" sz="4400" dirty="0">
                <a:solidFill>
                  <a:srgbClr val="FFC000"/>
                </a:solidFill>
              </a:rPr>
              <a:t>be seen </a:t>
            </a:r>
          </a:p>
          <a:p>
            <a:r>
              <a:rPr lang="en-US" sz="4400" dirty="0">
                <a:solidFill>
                  <a:srgbClr val="FFC000"/>
                </a:solidFill>
              </a:rPr>
              <a:t>at dinner </a:t>
            </a:r>
          </a:p>
          <a:p>
            <a:r>
              <a:rPr lang="en-US" sz="4400" dirty="0">
                <a:solidFill>
                  <a:srgbClr val="FFC000"/>
                </a:solidFill>
              </a:rPr>
              <a:t>tables across</a:t>
            </a:r>
          </a:p>
          <a:p>
            <a:r>
              <a:rPr lang="en-US" sz="4400" dirty="0">
                <a:solidFill>
                  <a:srgbClr val="FFC000"/>
                </a:solidFill>
              </a:rPr>
              <a:t>Western</a:t>
            </a:r>
          </a:p>
          <a:p>
            <a:r>
              <a:rPr lang="en-US" sz="4400" dirty="0">
                <a:solidFill>
                  <a:srgbClr val="FFC000"/>
                </a:solidFill>
              </a:rPr>
              <a:t>Christendom   </a:t>
            </a:r>
          </a:p>
        </p:txBody>
      </p:sp>
    </p:spTree>
    <p:extLst>
      <p:ext uri="{BB962C8B-B14F-4D97-AF65-F5344CB8AC3E}">
        <p14:creationId xmlns:p14="http://schemas.microsoft.com/office/powerpoint/2010/main" val="35503764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050" name="Picture 2" descr="D:\02 IMAGES for PowerPoint\abraham-three,ange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041" y="9279"/>
            <a:ext cx="10286463" cy="68487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4724400"/>
            <a:ext cx="4114800" cy="2062091"/>
          </a:xfrm>
          <a:prstGeom prst="rect">
            <a:avLst/>
          </a:prstGeom>
          <a:solidFill>
            <a:schemeClr val="tx2">
              <a:lumMod val="50000"/>
            </a:schemeClr>
          </a:solidFill>
        </p:spPr>
        <p:txBody>
          <a:bodyPr wrap="square" lIns="91429" tIns="45714" rIns="91429" bIns="45714" rtlCol="0">
            <a:spAutoFit/>
          </a:bodyPr>
          <a:lstStyle/>
          <a:p>
            <a:pPr algn="ctr"/>
            <a:r>
              <a:rPr lang="en-US" sz="3200" dirty="0">
                <a:solidFill>
                  <a:srgbClr val="FFC000"/>
                </a:solidFill>
              </a:rPr>
              <a:t>The Angel of the LORD</a:t>
            </a:r>
          </a:p>
          <a:p>
            <a:pPr algn="ctr"/>
            <a:r>
              <a:rPr lang="en-US" sz="3200" dirty="0">
                <a:solidFill>
                  <a:srgbClr val="FFC000"/>
                </a:solidFill>
              </a:rPr>
              <a:t>comes down to judge Sodom. He brings His </a:t>
            </a:r>
          </a:p>
          <a:p>
            <a:pPr algn="ctr"/>
            <a:r>
              <a:rPr lang="en-US" sz="3200" b="1" i="1" dirty="0">
                <a:solidFill>
                  <a:srgbClr val="FFFF00"/>
                </a:solidFill>
              </a:rPr>
              <a:t>two witnesses</a:t>
            </a:r>
          </a:p>
        </p:txBody>
      </p:sp>
    </p:spTree>
    <p:extLst>
      <p:ext uri="{BB962C8B-B14F-4D97-AF65-F5344CB8AC3E}">
        <p14:creationId xmlns:p14="http://schemas.microsoft.com/office/powerpoint/2010/main" val="8160106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26626" name="Picture 2" descr="C:\Users\Gavriel\Pictures\0-IMAGES for PowerPoint\melchize.jpg"/>
          <p:cNvPicPr>
            <a:picLocks noChangeAspect="1" noChangeArrowheads="1"/>
          </p:cNvPicPr>
          <p:nvPr/>
        </p:nvPicPr>
        <p:blipFill>
          <a:blip r:embed="rId2" cstate="print"/>
          <a:srcRect/>
          <a:stretch>
            <a:fillRect/>
          </a:stretch>
        </p:blipFill>
        <p:spPr bwMode="auto">
          <a:xfrm>
            <a:off x="1724026" y="-15876"/>
            <a:ext cx="8829676" cy="6889751"/>
          </a:xfrm>
          <a:prstGeom prst="rect">
            <a:avLst/>
          </a:prstGeom>
          <a:noFill/>
          <a:ln w="9525">
            <a:noFill/>
            <a:miter lim="800000"/>
            <a:headEnd/>
            <a:tailEnd/>
          </a:ln>
        </p:spPr>
      </p:pic>
      <p:sp>
        <p:nvSpPr>
          <p:cNvPr id="2" name="TextBox 1"/>
          <p:cNvSpPr txBox="1"/>
          <p:nvPr/>
        </p:nvSpPr>
        <p:spPr>
          <a:xfrm>
            <a:off x="152400" y="152400"/>
            <a:ext cx="6553200" cy="1077206"/>
          </a:xfrm>
          <a:prstGeom prst="rect">
            <a:avLst/>
          </a:prstGeom>
          <a:solidFill>
            <a:schemeClr val="tx2">
              <a:lumMod val="50000"/>
            </a:schemeClr>
          </a:solidFill>
        </p:spPr>
        <p:txBody>
          <a:bodyPr wrap="square" lIns="91429" tIns="45714" rIns="91429" bIns="45714" rtlCol="0">
            <a:spAutoFit/>
          </a:bodyPr>
          <a:lstStyle/>
          <a:p>
            <a:pPr algn="ctr"/>
            <a:r>
              <a:rPr lang="en-US" sz="3200" dirty="0">
                <a:solidFill>
                  <a:srgbClr val="FFC000"/>
                </a:solidFill>
              </a:rPr>
              <a:t>We see the </a:t>
            </a:r>
            <a:r>
              <a:rPr lang="en-US" sz="3200" b="1" i="1" dirty="0">
                <a:solidFill>
                  <a:schemeClr val="accent4">
                    <a:lumMod val="60000"/>
                    <a:lumOff val="40000"/>
                  </a:schemeClr>
                </a:solidFill>
              </a:rPr>
              <a:t>dual office </a:t>
            </a:r>
            <a:r>
              <a:rPr lang="en-US" sz="3200" dirty="0">
                <a:solidFill>
                  <a:srgbClr val="FFC000"/>
                </a:solidFill>
              </a:rPr>
              <a:t>of </a:t>
            </a:r>
            <a:r>
              <a:rPr lang="en-US" sz="3200" b="1" i="1" dirty="0">
                <a:solidFill>
                  <a:srgbClr val="FF0000"/>
                </a:solidFill>
              </a:rPr>
              <a:t>High Priest </a:t>
            </a:r>
            <a:r>
              <a:rPr lang="en-US" sz="3200" dirty="0">
                <a:solidFill>
                  <a:srgbClr val="FFC000"/>
                </a:solidFill>
              </a:rPr>
              <a:t>and </a:t>
            </a:r>
            <a:r>
              <a:rPr lang="en-US" sz="3200" b="1" i="1" dirty="0">
                <a:solidFill>
                  <a:srgbClr val="00B0F0"/>
                </a:solidFill>
              </a:rPr>
              <a:t>King</a:t>
            </a:r>
            <a:r>
              <a:rPr lang="en-US" sz="3200" dirty="0">
                <a:solidFill>
                  <a:srgbClr val="00B0F0"/>
                </a:solidFill>
              </a:rPr>
              <a:t> </a:t>
            </a:r>
            <a:r>
              <a:rPr lang="en-US" sz="3200" dirty="0">
                <a:solidFill>
                  <a:srgbClr val="FFC000"/>
                </a:solidFill>
              </a:rPr>
              <a:t>in the </a:t>
            </a:r>
            <a:r>
              <a:rPr lang="en-US" sz="3200" b="1" i="1" dirty="0">
                <a:solidFill>
                  <a:schemeClr val="accent4">
                    <a:lumMod val="60000"/>
                    <a:lumOff val="40000"/>
                  </a:schemeClr>
                </a:solidFill>
              </a:rPr>
              <a:t>Order of Melchizedek</a:t>
            </a:r>
          </a:p>
        </p:txBody>
      </p:sp>
    </p:spTree>
    <p:extLst>
      <p:ext uri="{BB962C8B-B14F-4D97-AF65-F5344CB8AC3E}">
        <p14:creationId xmlns:p14="http://schemas.microsoft.com/office/powerpoint/2010/main" val="421438514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TextBox 1"/>
          <p:cNvSpPr txBox="1"/>
          <p:nvPr/>
        </p:nvSpPr>
        <p:spPr>
          <a:xfrm>
            <a:off x="5029200" y="304802"/>
            <a:ext cx="6934199" cy="6186297"/>
          </a:xfrm>
          <a:prstGeom prst="rect">
            <a:avLst/>
          </a:prstGeom>
          <a:solidFill>
            <a:schemeClr val="tx2">
              <a:lumMod val="50000"/>
            </a:schemeClr>
          </a:solidFill>
        </p:spPr>
        <p:txBody>
          <a:bodyPr wrap="square" lIns="91429" tIns="45714" rIns="91429" bIns="45714" rtlCol="0">
            <a:spAutoFit/>
          </a:bodyPr>
          <a:lstStyle/>
          <a:p>
            <a:pPr algn="ctr"/>
            <a:r>
              <a:rPr lang="en-US" sz="4400" b="1" dirty="0">
                <a:solidFill>
                  <a:schemeClr val="accent4">
                    <a:lumMod val="60000"/>
                    <a:lumOff val="40000"/>
                  </a:schemeClr>
                </a:solidFill>
              </a:rPr>
              <a:t>Melchizedek</a:t>
            </a:r>
            <a:r>
              <a:rPr lang="en-US" sz="4400" dirty="0">
                <a:solidFill>
                  <a:srgbClr val="FFC000"/>
                </a:solidFill>
              </a:rPr>
              <a:t>  was both </a:t>
            </a:r>
          </a:p>
          <a:p>
            <a:pPr algn="ctr"/>
            <a:r>
              <a:rPr lang="en-US" sz="4400" b="1" dirty="0">
                <a:solidFill>
                  <a:srgbClr val="C00000"/>
                </a:solidFill>
              </a:rPr>
              <a:t>High Priest </a:t>
            </a:r>
            <a:r>
              <a:rPr lang="en-US" sz="4400" dirty="0">
                <a:solidFill>
                  <a:srgbClr val="FFC000"/>
                </a:solidFill>
              </a:rPr>
              <a:t>and </a:t>
            </a:r>
            <a:r>
              <a:rPr lang="en-US" sz="4400" b="1" dirty="0">
                <a:solidFill>
                  <a:srgbClr val="0070C0"/>
                </a:solidFill>
              </a:rPr>
              <a:t>King of Salem</a:t>
            </a:r>
            <a:r>
              <a:rPr lang="en-US" sz="4400" dirty="0">
                <a:solidFill>
                  <a:srgbClr val="0070C0"/>
                </a:solidFill>
              </a:rPr>
              <a:t>, </a:t>
            </a:r>
            <a:r>
              <a:rPr lang="en-US" sz="4400" b="1" dirty="0">
                <a:solidFill>
                  <a:srgbClr val="0070C0"/>
                </a:solidFill>
              </a:rPr>
              <a:t>Prince of Peace</a:t>
            </a:r>
            <a:r>
              <a:rPr lang="en-US" sz="4400" dirty="0">
                <a:solidFill>
                  <a:srgbClr val="FFC000"/>
                </a:solidFill>
              </a:rPr>
              <a:t>. </a:t>
            </a:r>
          </a:p>
          <a:p>
            <a:pPr algn="ctr"/>
            <a:r>
              <a:rPr lang="en-US" sz="4400" dirty="0">
                <a:solidFill>
                  <a:srgbClr val="FFC000"/>
                </a:solidFill>
              </a:rPr>
              <a:t>He prefigures the </a:t>
            </a:r>
          </a:p>
          <a:p>
            <a:pPr algn="ctr"/>
            <a:r>
              <a:rPr lang="en-US" sz="4400" dirty="0">
                <a:solidFill>
                  <a:srgbClr val="FFC000"/>
                </a:solidFill>
              </a:rPr>
              <a:t>fully integrated, </a:t>
            </a:r>
          </a:p>
          <a:p>
            <a:pPr algn="ctr"/>
            <a:r>
              <a:rPr lang="en-US" sz="4400" dirty="0">
                <a:solidFill>
                  <a:srgbClr val="FFC000"/>
                </a:solidFill>
              </a:rPr>
              <a:t>fully complementary, </a:t>
            </a:r>
          </a:p>
          <a:p>
            <a:pPr algn="ctr"/>
            <a:r>
              <a:rPr lang="en-US" sz="4400" dirty="0">
                <a:solidFill>
                  <a:srgbClr val="FFC000"/>
                </a:solidFill>
              </a:rPr>
              <a:t>fully harmonized </a:t>
            </a:r>
          </a:p>
          <a:p>
            <a:pPr algn="ctr"/>
            <a:r>
              <a:rPr lang="en-US" sz="4400" b="1" dirty="0">
                <a:solidFill>
                  <a:schemeClr val="accent4">
                    <a:lumMod val="60000"/>
                    <a:lumOff val="40000"/>
                  </a:schemeClr>
                </a:solidFill>
              </a:rPr>
              <a:t>dual office </a:t>
            </a:r>
            <a:r>
              <a:rPr lang="en-US" sz="4400" dirty="0">
                <a:solidFill>
                  <a:schemeClr val="accent4">
                    <a:lumMod val="60000"/>
                    <a:lumOff val="40000"/>
                  </a:schemeClr>
                </a:solidFill>
              </a:rPr>
              <a:t>of </a:t>
            </a:r>
            <a:r>
              <a:rPr lang="en-US" sz="4400" b="1" dirty="0">
                <a:solidFill>
                  <a:srgbClr val="FFFF00"/>
                </a:solidFill>
              </a:rPr>
              <a:t>Messiah</a:t>
            </a:r>
            <a:r>
              <a:rPr lang="en-US" sz="4400" dirty="0">
                <a:solidFill>
                  <a:schemeClr val="accent4">
                    <a:lumMod val="60000"/>
                    <a:lumOff val="40000"/>
                  </a:schemeClr>
                </a:solidFill>
              </a:rPr>
              <a:t> in </a:t>
            </a:r>
          </a:p>
          <a:p>
            <a:pPr algn="ctr"/>
            <a:r>
              <a:rPr lang="en-US" sz="4400" dirty="0">
                <a:solidFill>
                  <a:schemeClr val="accent4">
                    <a:lumMod val="60000"/>
                    <a:lumOff val="40000"/>
                  </a:schemeClr>
                </a:solidFill>
              </a:rPr>
              <a:t>the </a:t>
            </a:r>
            <a:r>
              <a:rPr lang="en-US" sz="4400" b="1" dirty="0">
                <a:solidFill>
                  <a:schemeClr val="accent4">
                    <a:lumMod val="60000"/>
                    <a:lumOff val="40000"/>
                  </a:schemeClr>
                </a:solidFill>
              </a:rPr>
              <a:t>Order of Melchizedek</a:t>
            </a:r>
            <a:r>
              <a:rPr lang="en-US" sz="4400" b="1" dirty="0">
                <a:solidFill>
                  <a:srgbClr val="FFC000"/>
                </a:solidFill>
              </a:rPr>
              <a:t>.</a:t>
            </a:r>
          </a:p>
        </p:txBody>
      </p:sp>
      <p:pic>
        <p:nvPicPr>
          <p:cNvPr id="23554" name="Picture 2" descr="D:\02 IMAGES for PowerPoint\melchi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304802"/>
            <a:ext cx="4555273" cy="618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9220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100" y="181963"/>
            <a:ext cx="10591800" cy="6494073"/>
          </a:xfrm>
          <a:prstGeom prst="rect">
            <a:avLst/>
          </a:prstGeom>
          <a:solidFill>
            <a:schemeClr val="tx2">
              <a:lumMod val="50000"/>
            </a:schemeClr>
          </a:solidFill>
        </p:spPr>
        <p:txBody>
          <a:bodyPr wrap="square" lIns="91429" tIns="45714" rIns="91429" bIns="45714">
            <a:spAutoFit/>
          </a:bodyPr>
          <a:lstStyle/>
          <a:p>
            <a:pPr algn="ctr"/>
            <a:r>
              <a:rPr lang="en-US" sz="3800" dirty="0">
                <a:solidFill>
                  <a:schemeClr val="bg1"/>
                </a:solidFill>
              </a:rPr>
              <a:t>Psalm 110</a:t>
            </a:r>
          </a:p>
          <a:p>
            <a:pPr algn="ctr"/>
            <a:r>
              <a:rPr lang="en-US" sz="4200" dirty="0">
                <a:solidFill>
                  <a:srgbClr val="FFC000"/>
                </a:solidFill>
              </a:rPr>
              <a:t>2 The LORD shall send the rod of thy strength </a:t>
            </a:r>
            <a:r>
              <a:rPr lang="en-US" sz="4200" b="1" dirty="0">
                <a:solidFill>
                  <a:srgbClr val="FFFF00"/>
                </a:solidFill>
              </a:rPr>
              <a:t>out of Zion</a:t>
            </a:r>
            <a:r>
              <a:rPr lang="en-US" sz="4200" dirty="0">
                <a:solidFill>
                  <a:srgbClr val="FFC000"/>
                </a:solidFill>
              </a:rPr>
              <a:t>: rule thou in the midst of thine enemies. 3 </a:t>
            </a:r>
            <a:r>
              <a:rPr lang="en-US" sz="4200" dirty="0">
                <a:solidFill>
                  <a:srgbClr val="FFFF00"/>
                </a:solidFill>
              </a:rPr>
              <a:t>Thy people </a:t>
            </a:r>
            <a:r>
              <a:rPr lang="en-US" sz="4200" i="1" dirty="0">
                <a:solidFill>
                  <a:srgbClr val="FFFF00"/>
                </a:solidFill>
              </a:rPr>
              <a:t>shall be</a:t>
            </a:r>
            <a:r>
              <a:rPr lang="en-US" sz="4200" dirty="0">
                <a:solidFill>
                  <a:srgbClr val="FFFF00"/>
                </a:solidFill>
              </a:rPr>
              <a:t> </a:t>
            </a:r>
            <a:r>
              <a:rPr lang="en-US" sz="4200" b="1" dirty="0">
                <a:solidFill>
                  <a:srgbClr val="FFFF00"/>
                </a:solidFill>
              </a:rPr>
              <a:t>willing,</a:t>
            </a:r>
            <a:r>
              <a:rPr lang="en-US" sz="4200" dirty="0">
                <a:solidFill>
                  <a:srgbClr val="FFFF00"/>
                </a:solidFill>
              </a:rPr>
              <a:t> (volunteers), </a:t>
            </a:r>
            <a:r>
              <a:rPr lang="en-US" sz="4200" dirty="0">
                <a:solidFill>
                  <a:srgbClr val="FFC000"/>
                </a:solidFill>
              </a:rPr>
              <a:t>in the day of thy power, in the beauties of holiness from the womb of the morning: thou hast the dew of thy youth. </a:t>
            </a:r>
          </a:p>
          <a:p>
            <a:pPr algn="ctr"/>
            <a:r>
              <a:rPr lang="en-US" sz="4200" dirty="0">
                <a:solidFill>
                  <a:srgbClr val="FFC000"/>
                </a:solidFill>
              </a:rPr>
              <a:t>4 The LORD hath sworn, and will not repent, </a:t>
            </a:r>
          </a:p>
          <a:p>
            <a:pPr algn="ctr"/>
            <a:r>
              <a:rPr lang="en-US" sz="4200" dirty="0">
                <a:solidFill>
                  <a:srgbClr val="FFFF00"/>
                </a:solidFill>
              </a:rPr>
              <a:t>“Thou </a:t>
            </a:r>
            <a:r>
              <a:rPr lang="en-US" sz="4200" i="1" dirty="0">
                <a:solidFill>
                  <a:srgbClr val="FFFF00"/>
                </a:solidFill>
              </a:rPr>
              <a:t>art</a:t>
            </a:r>
            <a:r>
              <a:rPr lang="en-US" sz="4200" dirty="0">
                <a:solidFill>
                  <a:srgbClr val="FFFF00"/>
                </a:solidFill>
              </a:rPr>
              <a:t> a </a:t>
            </a:r>
            <a:r>
              <a:rPr lang="en-US" sz="4200" b="1" dirty="0">
                <a:solidFill>
                  <a:srgbClr val="C00000"/>
                </a:solidFill>
              </a:rPr>
              <a:t>priest forever </a:t>
            </a:r>
            <a:r>
              <a:rPr lang="en-US" sz="4200" dirty="0">
                <a:solidFill>
                  <a:srgbClr val="FFFF00"/>
                </a:solidFill>
              </a:rPr>
              <a:t>after </a:t>
            </a:r>
          </a:p>
          <a:p>
            <a:pPr algn="ctr"/>
            <a:r>
              <a:rPr lang="en-US" sz="4200" dirty="0">
                <a:solidFill>
                  <a:srgbClr val="FFC000"/>
                </a:solidFill>
              </a:rPr>
              <a:t>the</a:t>
            </a:r>
            <a:r>
              <a:rPr lang="en-US" sz="4200" b="1" dirty="0">
                <a:solidFill>
                  <a:srgbClr val="FFFF00"/>
                </a:solidFill>
              </a:rPr>
              <a:t> </a:t>
            </a:r>
            <a:r>
              <a:rPr lang="en-US" sz="4200" b="1" dirty="0">
                <a:solidFill>
                  <a:schemeClr val="accent4">
                    <a:lumMod val="60000"/>
                    <a:lumOff val="40000"/>
                  </a:schemeClr>
                </a:solidFill>
              </a:rPr>
              <a:t>Order of Melchizedek</a:t>
            </a:r>
            <a:r>
              <a:rPr lang="en-US" sz="4200" b="1" dirty="0">
                <a:solidFill>
                  <a:srgbClr val="FFFF00"/>
                </a:solidFill>
              </a:rPr>
              <a:t>.”</a:t>
            </a:r>
          </a:p>
        </p:txBody>
      </p:sp>
    </p:spTree>
    <p:extLst>
      <p:ext uri="{BB962C8B-B14F-4D97-AF65-F5344CB8AC3E}">
        <p14:creationId xmlns:p14="http://schemas.microsoft.com/office/powerpoint/2010/main" val="324858172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ACAC0B-2EB4-4704-B7B5-6463F0590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 y="0"/>
            <a:ext cx="10439400" cy="6858000"/>
          </a:xfrm>
          <a:prstGeom prst="rect">
            <a:avLst/>
          </a:prstGeom>
        </p:spPr>
      </p:pic>
      <p:sp>
        <p:nvSpPr>
          <p:cNvPr id="2" name="TextBox 1">
            <a:extLst>
              <a:ext uri="{FF2B5EF4-FFF2-40B4-BE49-F238E27FC236}">
                <a16:creationId xmlns:a16="http://schemas.microsoft.com/office/drawing/2014/main" id="{996C51E1-B860-4E93-A37F-3AE183E2E95E}"/>
              </a:ext>
            </a:extLst>
          </p:cNvPr>
          <p:cNvSpPr txBox="1"/>
          <p:nvPr/>
        </p:nvSpPr>
        <p:spPr>
          <a:xfrm>
            <a:off x="6858000" y="5657671"/>
            <a:ext cx="4231479" cy="1200329"/>
          </a:xfrm>
          <a:prstGeom prst="rect">
            <a:avLst/>
          </a:prstGeom>
          <a:noFill/>
        </p:spPr>
        <p:txBody>
          <a:bodyPr wrap="none" rtlCol="0">
            <a:spAutoFit/>
          </a:bodyPr>
          <a:lstStyle/>
          <a:p>
            <a:r>
              <a:rPr lang="en-US" sz="7200" dirty="0">
                <a:solidFill>
                  <a:srgbClr val="FF0000"/>
                </a:solidFill>
              </a:rPr>
              <a:t>High Priest</a:t>
            </a:r>
          </a:p>
        </p:txBody>
      </p:sp>
      <p:sp>
        <p:nvSpPr>
          <p:cNvPr id="4" name="TextBox 3">
            <a:extLst>
              <a:ext uri="{FF2B5EF4-FFF2-40B4-BE49-F238E27FC236}">
                <a16:creationId xmlns:a16="http://schemas.microsoft.com/office/drawing/2014/main" id="{460D44FA-DAB3-41A3-ABCF-7A21C25C7810}"/>
              </a:ext>
            </a:extLst>
          </p:cNvPr>
          <p:cNvSpPr txBox="1"/>
          <p:nvPr/>
        </p:nvSpPr>
        <p:spPr>
          <a:xfrm>
            <a:off x="1143000" y="35312"/>
            <a:ext cx="2820965" cy="5078313"/>
          </a:xfrm>
          <a:prstGeom prst="rect">
            <a:avLst/>
          </a:prstGeom>
          <a:noFill/>
        </p:spPr>
        <p:txBody>
          <a:bodyPr wrap="none" rtlCol="0">
            <a:spAutoFit/>
          </a:bodyPr>
          <a:lstStyle/>
          <a:p>
            <a:r>
              <a:rPr lang="en-US" sz="5400" b="1" dirty="0">
                <a:solidFill>
                  <a:schemeClr val="tx2">
                    <a:lumMod val="50000"/>
                  </a:schemeClr>
                </a:solidFill>
              </a:rPr>
              <a:t>Messiah</a:t>
            </a:r>
          </a:p>
          <a:p>
            <a:r>
              <a:rPr lang="en-US" sz="5400" b="1" dirty="0">
                <a:solidFill>
                  <a:schemeClr val="tx2">
                    <a:lumMod val="50000"/>
                  </a:schemeClr>
                </a:solidFill>
              </a:rPr>
              <a:t>ministers</a:t>
            </a:r>
          </a:p>
          <a:p>
            <a:r>
              <a:rPr lang="en-US" sz="5400" b="1" dirty="0">
                <a:solidFill>
                  <a:schemeClr val="tx2">
                    <a:lumMod val="50000"/>
                  </a:schemeClr>
                </a:solidFill>
              </a:rPr>
              <a:t>at the</a:t>
            </a:r>
          </a:p>
          <a:p>
            <a:r>
              <a:rPr lang="en-US" sz="5400" b="1" dirty="0">
                <a:solidFill>
                  <a:schemeClr val="tx2">
                    <a:lumMod val="50000"/>
                  </a:schemeClr>
                </a:solidFill>
              </a:rPr>
              <a:t>Mercy</a:t>
            </a:r>
          </a:p>
          <a:p>
            <a:r>
              <a:rPr lang="en-US" sz="5400" b="1" dirty="0">
                <a:solidFill>
                  <a:schemeClr val="tx2">
                    <a:lumMod val="50000"/>
                  </a:schemeClr>
                </a:solidFill>
              </a:rPr>
              <a:t>Seat</a:t>
            </a:r>
          </a:p>
          <a:p>
            <a:endParaRPr lang="en-US" sz="5400" b="1" dirty="0">
              <a:solidFill>
                <a:schemeClr val="tx2">
                  <a:lumMod val="50000"/>
                </a:schemeClr>
              </a:solidFill>
            </a:endParaRPr>
          </a:p>
        </p:txBody>
      </p:sp>
    </p:spTree>
    <p:extLst>
      <p:ext uri="{BB962C8B-B14F-4D97-AF65-F5344CB8AC3E}">
        <p14:creationId xmlns:p14="http://schemas.microsoft.com/office/powerpoint/2010/main" val="213613575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8194" name="Picture 2" descr="Related image">
            <a:extLst>
              <a:ext uri="{FF2B5EF4-FFF2-40B4-BE49-F238E27FC236}">
                <a16:creationId xmlns:a16="http://schemas.microsoft.com/office/drawing/2014/main" id="{BF14769A-94FB-4CBF-B326-ADDF874521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90C4868-CFF5-452A-9683-BF39D566B990}"/>
              </a:ext>
            </a:extLst>
          </p:cNvPr>
          <p:cNvSpPr txBox="1"/>
          <p:nvPr/>
        </p:nvSpPr>
        <p:spPr>
          <a:xfrm>
            <a:off x="3810000" y="5657671"/>
            <a:ext cx="5024132" cy="1200329"/>
          </a:xfrm>
          <a:prstGeom prst="rect">
            <a:avLst/>
          </a:prstGeom>
          <a:noFill/>
        </p:spPr>
        <p:txBody>
          <a:bodyPr wrap="none" rtlCol="0">
            <a:spAutoFit/>
          </a:bodyPr>
          <a:lstStyle/>
          <a:p>
            <a:r>
              <a:rPr lang="en-US" sz="7200" b="1" dirty="0">
                <a:solidFill>
                  <a:schemeClr val="tx2">
                    <a:lumMod val="50000"/>
                  </a:schemeClr>
                </a:solidFill>
              </a:rPr>
              <a:t>King of kings</a:t>
            </a:r>
          </a:p>
        </p:txBody>
      </p:sp>
      <p:sp>
        <p:nvSpPr>
          <p:cNvPr id="4" name="TextBox 3">
            <a:extLst>
              <a:ext uri="{FF2B5EF4-FFF2-40B4-BE49-F238E27FC236}">
                <a16:creationId xmlns:a16="http://schemas.microsoft.com/office/drawing/2014/main" id="{B21AE732-6604-4467-97BD-F2163B684927}"/>
              </a:ext>
            </a:extLst>
          </p:cNvPr>
          <p:cNvSpPr txBox="1"/>
          <p:nvPr/>
        </p:nvSpPr>
        <p:spPr>
          <a:xfrm>
            <a:off x="1524000" y="-36443"/>
            <a:ext cx="5889113" cy="1754326"/>
          </a:xfrm>
          <a:prstGeom prst="rect">
            <a:avLst/>
          </a:prstGeom>
          <a:noFill/>
        </p:spPr>
        <p:txBody>
          <a:bodyPr wrap="none" rtlCol="0">
            <a:spAutoFit/>
          </a:bodyPr>
          <a:lstStyle/>
          <a:p>
            <a:r>
              <a:rPr lang="en-US" sz="5400" b="1" dirty="0">
                <a:solidFill>
                  <a:schemeClr val="tx2">
                    <a:lumMod val="50000"/>
                  </a:schemeClr>
                </a:solidFill>
              </a:rPr>
              <a:t>Messiah rules from</a:t>
            </a:r>
          </a:p>
          <a:p>
            <a:r>
              <a:rPr lang="en-US" sz="5400" b="1" dirty="0">
                <a:solidFill>
                  <a:schemeClr val="tx2">
                    <a:lumMod val="50000"/>
                  </a:schemeClr>
                </a:solidFill>
              </a:rPr>
              <a:t>the Throne of David</a:t>
            </a:r>
          </a:p>
        </p:txBody>
      </p:sp>
    </p:spTree>
    <p:extLst>
      <p:ext uri="{BB962C8B-B14F-4D97-AF65-F5344CB8AC3E}">
        <p14:creationId xmlns:p14="http://schemas.microsoft.com/office/powerpoint/2010/main" val="10460359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descr="D:\02 IMAGES for PowerPoint\atonem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8610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95403" y="304804"/>
            <a:ext cx="3124231" cy="3046976"/>
          </a:xfrm>
          <a:prstGeom prst="rect">
            <a:avLst/>
          </a:prstGeom>
          <a:noFill/>
        </p:spPr>
        <p:txBody>
          <a:bodyPr wrap="none" lIns="91429" tIns="45714" rIns="91429" bIns="45714" rtlCol="0">
            <a:spAutoFit/>
          </a:bodyPr>
          <a:lstStyle/>
          <a:p>
            <a:r>
              <a:rPr lang="en-US" sz="4800" dirty="0">
                <a:solidFill>
                  <a:srgbClr val="FF0000"/>
                </a:solidFill>
              </a:rPr>
              <a:t>Mercy Seat </a:t>
            </a:r>
          </a:p>
          <a:p>
            <a:r>
              <a:rPr lang="en-US" sz="4800" dirty="0">
                <a:solidFill>
                  <a:srgbClr val="FFC000"/>
                </a:solidFill>
              </a:rPr>
              <a:t>For</a:t>
            </a:r>
          </a:p>
          <a:p>
            <a:r>
              <a:rPr lang="en-US" sz="4800" dirty="0">
                <a:solidFill>
                  <a:srgbClr val="FFC000"/>
                </a:solidFill>
              </a:rPr>
              <a:t>God’s </a:t>
            </a:r>
          </a:p>
          <a:p>
            <a:r>
              <a:rPr lang="en-US" sz="4800" dirty="0">
                <a:solidFill>
                  <a:srgbClr val="FF0000"/>
                </a:solidFill>
              </a:rPr>
              <a:t>GRACE</a:t>
            </a:r>
          </a:p>
        </p:txBody>
      </p:sp>
      <p:sp>
        <p:nvSpPr>
          <p:cNvPr id="4" name="TextBox 3"/>
          <p:cNvSpPr txBox="1"/>
          <p:nvPr/>
        </p:nvSpPr>
        <p:spPr>
          <a:xfrm>
            <a:off x="6892248" y="304804"/>
            <a:ext cx="4004407" cy="3046976"/>
          </a:xfrm>
          <a:prstGeom prst="rect">
            <a:avLst/>
          </a:prstGeom>
          <a:noFill/>
        </p:spPr>
        <p:txBody>
          <a:bodyPr wrap="none" lIns="91429" tIns="45714" rIns="91429" bIns="45714" rtlCol="0">
            <a:spAutoFit/>
          </a:bodyPr>
          <a:lstStyle/>
          <a:p>
            <a:pPr algn="r"/>
            <a:r>
              <a:rPr lang="en-US" sz="4800" dirty="0">
                <a:solidFill>
                  <a:srgbClr val="00B0F0"/>
                </a:solidFill>
              </a:rPr>
              <a:t>Judgment Seat </a:t>
            </a:r>
          </a:p>
          <a:p>
            <a:pPr algn="r"/>
            <a:r>
              <a:rPr lang="en-US" sz="4800" dirty="0">
                <a:solidFill>
                  <a:srgbClr val="FFC000"/>
                </a:solidFill>
              </a:rPr>
              <a:t>For</a:t>
            </a:r>
          </a:p>
          <a:p>
            <a:pPr algn="r"/>
            <a:r>
              <a:rPr lang="en-US" sz="4800" dirty="0">
                <a:solidFill>
                  <a:srgbClr val="FFC000"/>
                </a:solidFill>
              </a:rPr>
              <a:t>God’s </a:t>
            </a:r>
          </a:p>
          <a:p>
            <a:pPr algn="r"/>
            <a:r>
              <a:rPr lang="en-US" sz="4800" dirty="0">
                <a:solidFill>
                  <a:srgbClr val="00B0F0"/>
                </a:solidFill>
              </a:rPr>
              <a:t>LAW</a:t>
            </a:r>
          </a:p>
        </p:txBody>
      </p:sp>
      <p:sp>
        <p:nvSpPr>
          <p:cNvPr id="3" name="TextBox 2">
            <a:extLst>
              <a:ext uri="{FF2B5EF4-FFF2-40B4-BE49-F238E27FC236}">
                <a16:creationId xmlns:a16="http://schemas.microsoft.com/office/drawing/2014/main" id="{49AB835F-E09D-4A02-96BB-EBB9D1EAA87A}"/>
              </a:ext>
            </a:extLst>
          </p:cNvPr>
          <p:cNvSpPr txBox="1"/>
          <p:nvPr/>
        </p:nvSpPr>
        <p:spPr>
          <a:xfrm>
            <a:off x="832218" y="5490155"/>
            <a:ext cx="9607182" cy="1077218"/>
          </a:xfrm>
          <a:prstGeom prst="rect">
            <a:avLst/>
          </a:prstGeom>
          <a:solidFill>
            <a:schemeClr val="tx1"/>
          </a:solidFill>
        </p:spPr>
        <p:txBody>
          <a:bodyPr wrap="none" rtlCol="0">
            <a:spAutoFit/>
          </a:bodyPr>
          <a:lstStyle/>
          <a:p>
            <a:pPr algn="ctr"/>
            <a:r>
              <a:rPr lang="en-US" sz="3200" b="1" dirty="0">
                <a:solidFill>
                  <a:srgbClr val="FFFF00"/>
                </a:solidFill>
              </a:rPr>
              <a:t>Messiah</a:t>
            </a:r>
            <a:r>
              <a:rPr lang="en-US" sz="3200" dirty="0">
                <a:solidFill>
                  <a:srgbClr val="FFFF00"/>
                </a:solidFill>
              </a:rPr>
              <a:t> </a:t>
            </a:r>
            <a:r>
              <a:rPr lang="en-US" sz="3200" b="1" dirty="0">
                <a:solidFill>
                  <a:srgbClr val="00B0F0"/>
                </a:solidFill>
              </a:rPr>
              <a:t>RULES </a:t>
            </a:r>
            <a:r>
              <a:rPr lang="en-US" sz="3200" dirty="0">
                <a:solidFill>
                  <a:srgbClr val="00B0F0"/>
                </a:solidFill>
              </a:rPr>
              <a:t>as</a:t>
            </a:r>
            <a:r>
              <a:rPr lang="en-US" sz="3200" b="1" dirty="0">
                <a:solidFill>
                  <a:srgbClr val="00B0F0"/>
                </a:solidFill>
              </a:rPr>
              <a:t> KING </a:t>
            </a:r>
            <a:r>
              <a:rPr lang="en-US" sz="3200" dirty="0">
                <a:solidFill>
                  <a:srgbClr val="FFFF00"/>
                </a:solidFill>
              </a:rPr>
              <a:t>and </a:t>
            </a:r>
            <a:r>
              <a:rPr lang="en-US" sz="3200" b="1" dirty="0">
                <a:solidFill>
                  <a:srgbClr val="FF0000"/>
                </a:solidFill>
              </a:rPr>
              <a:t>MINISTERS </a:t>
            </a:r>
            <a:r>
              <a:rPr lang="en-US" sz="3200" dirty="0">
                <a:solidFill>
                  <a:srgbClr val="FF0000"/>
                </a:solidFill>
              </a:rPr>
              <a:t>as</a:t>
            </a:r>
            <a:r>
              <a:rPr lang="en-US" sz="3200" b="1" dirty="0">
                <a:solidFill>
                  <a:srgbClr val="FF0000"/>
                </a:solidFill>
              </a:rPr>
              <a:t> HIGH PRIEST.</a:t>
            </a:r>
          </a:p>
          <a:p>
            <a:pPr algn="ctr"/>
            <a:r>
              <a:rPr lang="en-US" sz="3200" b="1" dirty="0">
                <a:solidFill>
                  <a:srgbClr val="FFC000"/>
                </a:solidFill>
              </a:rPr>
              <a:t>in the dual office of the </a:t>
            </a:r>
            <a:r>
              <a:rPr lang="en-US" sz="3200" b="1" dirty="0">
                <a:solidFill>
                  <a:schemeClr val="accent4">
                    <a:lumMod val="60000"/>
                    <a:lumOff val="40000"/>
                  </a:schemeClr>
                </a:solidFill>
              </a:rPr>
              <a:t>ORDER of MELCHIZEDEK </a:t>
            </a:r>
          </a:p>
        </p:txBody>
      </p:sp>
    </p:spTree>
    <p:extLst>
      <p:ext uri="{BB962C8B-B14F-4D97-AF65-F5344CB8AC3E}">
        <p14:creationId xmlns:p14="http://schemas.microsoft.com/office/powerpoint/2010/main" val="34661990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4099" name="Content Placeholder 4" descr="Synagogue.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71740" y="1352716"/>
            <a:ext cx="5176660" cy="4590884"/>
          </a:xfrm>
        </p:spPr>
      </p:pic>
      <p:pic>
        <p:nvPicPr>
          <p:cNvPr id="4100" name="Content Placeholder 5" descr="Immanuel-church-jaffa01.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400800" y="1371601"/>
            <a:ext cx="4729339" cy="4525963"/>
          </a:xfrm>
        </p:spPr>
      </p:pic>
      <p:cxnSp>
        <p:nvCxnSpPr>
          <p:cNvPr id="3" name="Straight Connector 2"/>
          <p:cNvCxnSpPr/>
          <p:nvPr/>
        </p:nvCxnSpPr>
        <p:spPr>
          <a:xfrm flipV="1">
            <a:off x="6324600" y="0"/>
            <a:ext cx="0" cy="685800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71741" y="152400"/>
            <a:ext cx="10058399" cy="1200316"/>
          </a:xfrm>
          <a:prstGeom prst="rect">
            <a:avLst/>
          </a:prstGeom>
          <a:solidFill>
            <a:schemeClr val="tx2">
              <a:lumMod val="50000"/>
            </a:schemeClr>
          </a:solidFill>
        </p:spPr>
        <p:txBody>
          <a:bodyPr wrap="square" lIns="91429" tIns="45714" rIns="91429" bIns="45714" rtlCol="0">
            <a:spAutoFit/>
          </a:bodyPr>
          <a:lstStyle/>
          <a:p>
            <a:pPr algn="ctr"/>
            <a:r>
              <a:rPr lang="en-US" sz="7200" dirty="0">
                <a:solidFill>
                  <a:srgbClr val="FFC000"/>
                </a:solidFill>
              </a:rPr>
              <a:t>  </a:t>
            </a:r>
            <a:r>
              <a:rPr lang="en-US" sz="7200" b="1" dirty="0">
                <a:solidFill>
                  <a:srgbClr val="00B0F0"/>
                </a:solidFill>
              </a:rPr>
              <a:t>LAW</a:t>
            </a:r>
            <a:r>
              <a:rPr lang="en-US" sz="7200" dirty="0">
                <a:solidFill>
                  <a:srgbClr val="FFC000"/>
                </a:solidFill>
              </a:rPr>
              <a:t>         vs.     </a:t>
            </a:r>
            <a:r>
              <a:rPr lang="en-US" sz="7200" b="1" dirty="0">
                <a:solidFill>
                  <a:srgbClr val="C00000"/>
                </a:solidFill>
              </a:rPr>
              <a:t>GRACE</a:t>
            </a:r>
          </a:p>
        </p:txBody>
      </p:sp>
      <p:sp>
        <p:nvSpPr>
          <p:cNvPr id="8" name="Title 1"/>
          <p:cNvSpPr txBox="1">
            <a:spLocks/>
          </p:cNvSpPr>
          <p:nvPr/>
        </p:nvSpPr>
        <p:spPr bwMode="auto">
          <a:xfrm>
            <a:off x="1071739" y="5638800"/>
            <a:ext cx="10058400" cy="1143000"/>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6" tIns="45718" rIns="91436" bIns="45718"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2" algn="ctr" rtl="0" fontAlgn="base">
              <a:spcBef>
                <a:spcPct val="0"/>
              </a:spcBef>
              <a:spcAft>
                <a:spcPct val="0"/>
              </a:spcAft>
              <a:defRPr sz="4400">
                <a:solidFill>
                  <a:schemeClr val="tx1"/>
                </a:solidFill>
                <a:latin typeface="Calibri" pitchFamily="34" charset="0"/>
              </a:defRPr>
            </a:lvl6pPr>
            <a:lvl7pPr marL="914364" algn="ctr" rtl="0" fontAlgn="base">
              <a:spcBef>
                <a:spcPct val="0"/>
              </a:spcBef>
              <a:spcAft>
                <a:spcPct val="0"/>
              </a:spcAft>
              <a:defRPr sz="4400">
                <a:solidFill>
                  <a:schemeClr val="tx1"/>
                </a:solidFill>
                <a:latin typeface="Calibri" pitchFamily="34" charset="0"/>
              </a:defRPr>
            </a:lvl7pPr>
            <a:lvl8pPr marL="1371545" algn="ctr" rtl="0" fontAlgn="base">
              <a:spcBef>
                <a:spcPct val="0"/>
              </a:spcBef>
              <a:spcAft>
                <a:spcPct val="0"/>
              </a:spcAft>
              <a:defRPr sz="4400">
                <a:solidFill>
                  <a:schemeClr val="tx1"/>
                </a:solidFill>
                <a:latin typeface="Calibri" pitchFamily="34" charset="0"/>
              </a:defRPr>
            </a:lvl8pPr>
            <a:lvl9pPr marL="1828727" algn="ctr" rtl="0" fontAlgn="base">
              <a:spcBef>
                <a:spcPct val="0"/>
              </a:spcBef>
              <a:spcAft>
                <a:spcPct val="0"/>
              </a:spcAft>
              <a:defRPr sz="4400">
                <a:solidFill>
                  <a:schemeClr val="tx1"/>
                </a:solidFill>
                <a:latin typeface="Calibri" pitchFamily="34" charset="0"/>
              </a:defRPr>
            </a:lvl9pPr>
          </a:lstStyle>
          <a:p>
            <a:pPr eaLnBrk="1" hangingPunct="1"/>
            <a:r>
              <a:rPr lang="en-US" altLang="en-US" sz="6000" dirty="0">
                <a:solidFill>
                  <a:srgbClr val="00B0F0"/>
                </a:solidFill>
              </a:rPr>
              <a:t>“Jewish Israel” </a:t>
            </a:r>
            <a:r>
              <a:rPr lang="en-US" altLang="en-US" sz="6000" dirty="0">
                <a:solidFill>
                  <a:srgbClr val="FFC000"/>
                </a:solidFill>
              </a:rPr>
              <a:t>– </a:t>
            </a:r>
            <a:r>
              <a:rPr lang="en-US" altLang="en-US" sz="6000" dirty="0">
                <a:solidFill>
                  <a:srgbClr val="C00000"/>
                </a:solidFill>
              </a:rPr>
              <a:t>”the Church”</a:t>
            </a:r>
          </a:p>
        </p:txBody>
      </p:sp>
    </p:spTree>
    <p:extLst>
      <p:ext uri="{BB962C8B-B14F-4D97-AF65-F5344CB8AC3E}">
        <p14:creationId xmlns:p14="http://schemas.microsoft.com/office/powerpoint/2010/main" val="33223768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458" name="Picture 2" descr="D:\02 IMAGES for PowerPoint\atonemen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17102">
            <a:off x="3196246" y="341867"/>
            <a:ext cx="4089400" cy="6172200"/>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D:\02 IMAGES for PowerPoint\atonemen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6005">
            <a:off x="7635400" y="341867"/>
            <a:ext cx="4146550" cy="6172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21370503">
            <a:off x="3591529" y="547188"/>
            <a:ext cx="3042798" cy="1569648"/>
          </a:xfrm>
          <a:prstGeom prst="rect">
            <a:avLst/>
          </a:prstGeom>
          <a:noFill/>
        </p:spPr>
        <p:txBody>
          <a:bodyPr wrap="none" lIns="91429" tIns="45714" rIns="91429" bIns="45714" rtlCol="0">
            <a:spAutoFit/>
          </a:bodyPr>
          <a:lstStyle/>
          <a:p>
            <a:r>
              <a:rPr lang="en-US" sz="4800" b="1" dirty="0" err="1">
                <a:solidFill>
                  <a:srgbClr val="C00000"/>
                </a:solidFill>
              </a:rPr>
              <a:t>Meshiach</a:t>
            </a:r>
            <a:endParaRPr lang="en-US" sz="4800" b="1" dirty="0">
              <a:solidFill>
                <a:srgbClr val="C00000"/>
              </a:solidFill>
            </a:endParaRPr>
          </a:p>
          <a:p>
            <a:r>
              <a:rPr lang="en-US" sz="4800" b="1" dirty="0">
                <a:solidFill>
                  <a:srgbClr val="C00000"/>
                </a:solidFill>
              </a:rPr>
              <a:t>ben Joseph</a:t>
            </a:r>
          </a:p>
        </p:txBody>
      </p:sp>
      <p:sp>
        <p:nvSpPr>
          <p:cNvPr id="5" name="TextBox 4"/>
          <p:cNvSpPr txBox="1"/>
          <p:nvPr/>
        </p:nvSpPr>
        <p:spPr>
          <a:xfrm rot="225358">
            <a:off x="8333503" y="545598"/>
            <a:ext cx="2750346" cy="1569648"/>
          </a:xfrm>
          <a:prstGeom prst="rect">
            <a:avLst/>
          </a:prstGeom>
          <a:noFill/>
        </p:spPr>
        <p:txBody>
          <a:bodyPr wrap="none" lIns="91429" tIns="45714" rIns="91429" bIns="45714" rtlCol="0">
            <a:spAutoFit/>
          </a:bodyPr>
          <a:lstStyle/>
          <a:p>
            <a:r>
              <a:rPr lang="en-US" sz="4800" b="1" dirty="0" err="1">
                <a:solidFill>
                  <a:srgbClr val="0070C0"/>
                </a:solidFill>
              </a:rPr>
              <a:t>Meshiach</a:t>
            </a:r>
            <a:endParaRPr lang="en-US" sz="4800" b="1" dirty="0">
              <a:solidFill>
                <a:srgbClr val="0070C0"/>
              </a:solidFill>
            </a:endParaRPr>
          </a:p>
          <a:p>
            <a:r>
              <a:rPr lang="en-US" sz="4800" b="1" dirty="0">
                <a:solidFill>
                  <a:srgbClr val="0070C0"/>
                </a:solidFill>
              </a:rPr>
              <a:t>ben David</a:t>
            </a:r>
          </a:p>
        </p:txBody>
      </p:sp>
      <p:sp>
        <p:nvSpPr>
          <p:cNvPr id="3" name="TextBox 2">
            <a:extLst>
              <a:ext uri="{FF2B5EF4-FFF2-40B4-BE49-F238E27FC236}">
                <a16:creationId xmlns:a16="http://schemas.microsoft.com/office/drawing/2014/main" id="{F9F1269D-343E-465E-8B14-F8E19D5D47FC}"/>
              </a:ext>
            </a:extLst>
          </p:cNvPr>
          <p:cNvSpPr txBox="1"/>
          <p:nvPr/>
        </p:nvSpPr>
        <p:spPr>
          <a:xfrm>
            <a:off x="237558" y="611811"/>
            <a:ext cx="3450905" cy="5632311"/>
          </a:xfrm>
          <a:prstGeom prst="rect">
            <a:avLst/>
          </a:prstGeom>
          <a:noFill/>
        </p:spPr>
        <p:txBody>
          <a:bodyPr wrap="square" rtlCol="0">
            <a:spAutoFit/>
          </a:bodyPr>
          <a:lstStyle/>
          <a:p>
            <a:r>
              <a:rPr lang="en-US" sz="3600" dirty="0">
                <a:solidFill>
                  <a:srgbClr val="FFC000"/>
                </a:solidFill>
              </a:rPr>
              <a:t>So do we bring</a:t>
            </a:r>
          </a:p>
          <a:p>
            <a:r>
              <a:rPr lang="en-US" sz="3600" dirty="0">
                <a:solidFill>
                  <a:srgbClr val="FFC000"/>
                </a:solidFill>
              </a:rPr>
              <a:t>dishonor to </a:t>
            </a:r>
          </a:p>
          <a:p>
            <a:r>
              <a:rPr lang="en-US" sz="3600" b="1" dirty="0" err="1">
                <a:solidFill>
                  <a:schemeClr val="accent4">
                    <a:lumMod val="60000"/>
                    <a:lumOff val="40000"/>
                  </a:schemeClr>
                </a:solidFill>
              </a:rPr>
              <a:t>Yehovah</a:t>
            </a:r>
            <a:r>
              <a:rPr lang="en-US" sz="3600" b="1" dirty="0">
                <a:solidFill>
                  <a:schemeClr val="accent4">
                    <a:lumMod val="60000"/>
                    <a:lumOff val="40000"/>
                  </a:schemeClr>
                </a:solidFill>
              </a:rPr>
              <a:t> - the</a:t>
            </a:r>
          </a:p>
          <a:p>
            <a:r>
              <a:rPr lang="en-US" sz="3600" b="1" dirty="0">
                <a:solidFill>
                  <a:schemeClr val="accent4">
                    <a:lumMod val="60000"/>
                    <a:lumOff val="40000"/>
                  </a:schemeClr>
                </a:solidFill>
              </a:rPr>
              <a:t>Holy One of</a:t>
            </a:r>
          </a:p>
          <a:p>
            <a:r>
              <a:rPr lang="en-US" sz="3600" b="1" dirty="0">
                <a:solidFill>
                  <a:schemeClr val="accent4">
                    <a:lumMod val="60000"/>
                    <a:lumOff val="40000"/>
                  </a:schemeClr>
                </a:solidFill>
              </a:rPr>
              <a:t>Israel </a:t>
            </a:r>
            <a:r>
              <a:rPr lang="en-US" sz="3600" dirty="0">
                <a:solidFill>
                  <a:srgbClr val="FFC000"/>
                </a:solidFill>
              </a:rPr>
              <a:t>by dividing Him asunder, by playing favorites with the two main elements </a:t>
            </a:r>
          </a:p>
          <a:p>
            <a:r>
              <a:rPr lang="en-US" sz="3600" dirty="0">
                <a:solidFill>
                  <a:srgbClr val="FFC000"/>
                </a:solidFill>
              </a:rPr>
              <a:t>of His character?  </a:t>
            </a:r>
          </a:p>
        </p:txBody>
      </p:sp>
    </p:spTree>
    <p:extLst>
      <p:ext uri="{BB962C8B-B14F-4D97-AF65-F5344CB8AC3E}">
        <p14:creationId xmlns:p14="http://schemas.microsoft.com/office/powerpoint/2010/main" val="86827949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6C396B-A12C-4DFE-A34E-3FCE4B087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533399"/>
            <a:ext cx="6629400" cy="5715001"/>
          </a:xfrm>
          <a:prstGeom prst="rect">
            <a:avLst/>
          </a:prstGeom>
        </p:spPr>
      </p:pic>
      <p:sp>
        <p:nvSpPr>
          <p:cNvPr id="2" name="TextBox 1">
            <a:extLst>
              <a:ext uri="{FF2B5EF4-FFF2-40B4-BE49-F238E27FC236}">
                <a16:creationId xmlns:a16="http://schemas.microsoft.com/office/drawing/2014/main" id="{6E992F3A-AF28-40F7-A924-1A46C423E4AD}"/>
              </a:ext>
            </a:extLst>
          </p:cNvPr>
          <p:cNvSpPr txBox="1"/>
          <p:nvPr/>
        </p:nvSpPr>
        <p:spPr>
          <a:xfrm>
            <a:off x="152400" y="151179"/>
            <a:ext cx="4944979" cy="6555641"/>
          </a:xfrm>
          <a:prstGeom prst="rect">
            <a:avLst/>
          </a:prstGeom>
          <a:noFill/>
        </p:spPr>
        <p:txBody>
          <a:bodyPr wrap="square" rtlCol="0">
            <a:spAutoFit/>
          </a:bodyPr>
          <a:lstStyle/>
          <a:p>
            <a:r>
              <a:rPr lang="en-US" sz="4200" b="1" dirty="0"/>
              <a:t>Where did this</a:t>
            </a:r>
          </a:p>
          <a:p>
            <a:r>
              <a:rPr lang="en-US" sz="4200" b="1" dirty="0"/>
              <a:t>acrimonious  </a:t>
            </a:r>
          </a:p>
          <a:p>
            <a:r>
              <a:rPr lang="en-US" sz="4200" b="1" dirty="0">
                <a:solidFill>
                  <a:srgbClr val="0070C0"/>
                </a:solidFill>
              </a:rPr>
              <a:t>LAW</a:t>
            </a:r>
            <a:r>
              <a:rPr lang="en-US" sz="4200" b="1" dirty="0"/>
              <a:t> vs. </a:t>
            </a:r>
            <a:r>
              <a:rPr lang="en-US" sz="4200" b="1" dirty="0">
                <a:solidFill>
                  <a:srgbClr val="C00000"/>
                </a:solidFill>
              </a:rPr>
              <a:t>GRACE</a:t>
            </a:r>
            <a:r>
              <a:rPr lang="en-US" sz="4200" b="1" dirty="0"/>
              <a:t> schism begin? </a:t>
            </a:r>
          </a:p>
          <a:p>
            <a:r>
              <a:rPr lang="en-US" sz="4200" b="1" dirty="0"/>
              <a:t>Does the Biblical narrative present evidence of such </a:t>
            </a:r>
          </a:p>
          <a:p>
            <a:r>
              <a:rPr lang="en-US" sz="4200" b="1" dirty="0"/>
              <a:t>a faction causing </a:t>
            </a:r>
          </a:p>
          <a:p>
            <a:r>
              <a:rPr lang="en-US" sz="4200" b="1" dirty="0"/>
              <a:t>a split in God’s covenant people?  </a:t>
            </a:r>
          </a:p>
        </p:txBody>
      </p:sp>
    </p:spTree>
    <p:extLst>
      <p:ext uri="{BB962C8B-B14F-4D97-AF65-F5344CB8AC3E}">
        <p14:creationId xmlns:p14="http://schemas.microsoft.com/office/powerpoint/2010/main" val="289633442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102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4370"/>
            <a:ext cx="10896599" cy="66092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26326" y="5410203"/>
            <a:ext cx="3037990" cy="1323427"/>
          </a:xfrm>
          <a:prstGeom prst="rect">
            <a:avLst/>
          </a:prstGeom>
          <a:solidFill>
            <a:schemeClr val="tx1"/>
          </a:solidFill>
        </p:spPr>
        <p:txBody>
          <a:bodyPr wrap="none" lIns="91429" tIns="45714" rIns="91429" bIns="45714" rtlCol="0">
            <a:spAutoFit/>
          </a:bodyPr>
          <a:lstStyle/>
          <a:p>
            <a:pPr algn="ctr"/>
            <a:r>
              <a:rPr lang="en-US" sz="4000" dirty="0">
                <a:solidFill>
                  <a:srgbClr val="FFC000"/>
                </a:solidFill>
              </a:rPr>
              <a:t>The Breach </a:t>
            </a:r>
          </a:p>
          <a:p>
            <a:pPr algn="ctr"/>
            <a:r>
              <a:rPr lang="en-US" sz="4000" dirty="0">
                <a:solidFill>
                  <a:srgbClr val="FFC000"/>
                </a:solidFill>
              </a:rPr>
              <a:t>of Jeroboam</a:t>
            </a:r>
          </a:p>
        </p:txBody>
      </p:sp>
      <p:sp>
        <p:nvSpPr>
          <p:cNvPr id="4" name="TextBox 3"/>
          <p:cNvSpPr txBox="1"/>
          <p:nvPr/>
        </p:nvSpPr>
        <p:spPr>
          <a:xfrm>
            <a:off x="522634" y="124370"/>
            <a:ext cx="6283365" cy="1200316"/>
          </a:xfrm>
          <a:prstGeom prst="rect">
            <a:avLst/>
          </a:prstGeom>
          <a:solidFill>
            <a:schemeClr val="tx1"/>
          </a:solidFill>
        </p:spPr>
        <p:txBody>
          <a:bodyPr wrap="none" lIns="91429" tIns="45714" rIns="91429" bIns="45714" rtlCol="0">
            <a:spAutoFit/>
          </a:bodyPr>
          <a:lstStyle/>
          <a:p>
            <a:pPr algn="ctr"/>
            <a:r>
              <a:rPr lang="en-US" sz="3600" dirty="0">
                <a:solidFill>
                  <a:srgbClr val="FFC000"/>
                </a:solidFill>
              </a:rPr>
              <a:t>A critical fracture line in Israel, a </a:t>
            </a:r>
          </a:p>
          <a:p>
            <a:pPr algn="ctr"/>
            <a:r>
              <a:rPr lang="en-US" sz="3600" dirty="0">
                <a:solidFill>
                  <a:srgbClr val="FFC000"/>
                </a:solidFill>
              </a:rPr>
              <a:t>fault line, </a:t>
            </a:r>
            <a:r>
              <a:rPr lang="en-US" sz="3600" b="1" i="1" dirty="0">
                <a:solidFill>
                  <a:srgbClr val="FFC000"/>
                </a:solidFill>
              </a:rPr>
              <a:t>did</a:t>
            </a:r>
            <a:r>
              <a:rPr lang="en-US" sz="3600" dirty="0">
                <a:solidFill>
                  <a:srgbClr val="FFC000"/>
                </a:solidFill>
              </a:rPr>
              <a:t> happen right here.</a:t>
            </a:r>
          </a:p>
        </p:txBody>
      </p:sp>
      <p:sp>
        <p:nvSpPr>
          <p:cNvPr id="5" name="TextBox 4">
            <a:extLst>
              <a:ext uri="{FF2B5EF4-FFF2-40B4-BE49-F238E27FC236}">
                <a16:creationId xmlns:a16="http://schemas.microsoft.com/office/drawing/2014/main" id="{2EA985F2-9AC7-473F-8A00-8F2BCBCE964B}"/>
              </a:ext>
            </a:extLst>
          </p:cNvPr>
          <p:cNvSpPr txBox="1"/>
          <p:nvPr/>
        </p:nvSpPr>
        <p:spPr>
          <a:xfrm>
            <a:off x="626326" y="4648200"/>
            <a:ext cx="2616400" cy="830985"/>
          </a:xfrm>
          <a:prstGeom prst="rect">
            <a:avLst/>
          </a:prstGeom>
          <a:solidFill>
            <a:schemeClr val="tx1"/>
          </a:solidFill>
        </p:spPr>
        <p:txBody>
          <a:bodyPr wrap="none" lIns="91429" tIns="45714" rIns="91429" bIns="45714" rtlCol="0">
            <a:spAutoFit/>
          </a:bodyPr>
          <a:lstStyle/>
          <a:p>
            <a:pPr algn="ctr"/>
            <a:r>
              <a:rPr lang="en-US" sz="4800" b="1" dirty="0">
                <a:solidFill>
                  <a:srgbClr val="FFC000"/>
                </a:solidFill>
              </a:rPr>
              <a:t>932 </a:t>
            </a:r>
            <a:r>
              <a:rPr lang="en-US" sz="4800" dirty="0">
                <a:solidFill>
                  <a:srgbClr val="FFC000"/>
                </a:solidFill>
              </a:rPr>
              <a:t>B.C.</a:t>
            </a:r>
          </a:p>
        </p:txBody>
      </p:sp>
    </p:spTree>
    <p:extLst>
      <p:ext uri="{BB962C8B-B14F-4D97-AF65-F5344CB8AC3E}">
        <p14:creationId xmlns:p14="http://schemas.microsoft.com/office/powerpoint/2010/main" val="8652275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193539" name="Content Placeholder 2"/>
          <p:cNvSpPr>
            <a:spLocks noGrp="1"/>
          </p:cNvSpPr>
          <p:nvPr>
            <p:ph idx="1"/>
          </p:nvPr>
        </p:nvSpPr>
        <p:spPr>
          <a:xfrm>
            <a:off x="152400" y="5867400"/>
            <a:ext cx="11887200" cy="812798"/>
          </a:xfrm>
          <a:solidFill>
            <a:schemeClr val="tx1"/>
          </a:solidFill>
        </p:spPr>
        <p:txBody>
          <a:bodyPr>
            <a:normAutofit fontScale="92500"/>
          </a:bodyPr>
          <a:lstStyle/>
          <a:p>
            <a:pPr algn="ctr" eaLnBrk="1" hangingPunct="1">
              <a:buFont typeface="Arial" charset="0"/>
              <a:buNone/>
            </a:pPr>
            <a:r>
              <a:rPr lang="en-US" altLang="en-US" sz="4400" b="1" i="1" dirty="0">
                <a:solidFill>
                  <a:srgbClr val="FFFF00"/>
                </a:solidFill>
              </a:rPr>
              <a:t>But I will chastise you with scorpions!” </a:t>
            </a:r>
            <a:r>
              <a:rPr lang="en-US" altLang="en-US" sz="4400" dirty="0">
                <a:solidFill>
                  <a:schemeClr val="bg1"/>
                </a:solidFill>
              </a:rPr>
              <a:t>-</a:t>
            </a:r>
            <a:r>
              <a:rPr lang="en-US" altLang="en-US" sz="4400" b="1" i="1" dirty="0">
                <a:solidFill>
                  <a:srgbClr val="FFFF00"/>
                </a:solidFill>
              </a:rPr>
              <a:t> </a:t>
            </a:r>
            <a:r>
              <a:rPr lang="en-US" altLang="en-US" sz="4400" dirty="0">
                <a:solidFill>
                  <a:schemeClr val="bg1"/>
                </a:solidFill>
              </a:rPr>
              <a:t>1Kings 12:14</a:t>
            </a:r>
          </a:p>
        </p:txBody>
      </p:sp>
      <p:sp>
        <p:nvSpPr>
          <p:cNvPr id="5" name="Title 1"/>
          <p:cNvSpPr>
            <a:spLocks noGrp="1"/>
          </p:cNvSpPr>
          <p:nvPr>
            <p:ph type="title"/>
          </p:nvPr>
        </p:nvSpPr>
        <p:spPr>
          <a:xfrm>
            <a:off x="152400" y="885688"/>
            <a:ext cx="3581400" cy="4800600"/>
          </a:xfrm>
          <a:solidFill>
            <a:schemeClr val="tx1"/>
          </a:solidFill>
          <a:ln>
            <a:noFill/>
          </a:ln>
        </p:spPr>
        <p:txBody>
          <a:bodyPr>
            <a:noAutofit/>
          </a:bodyPr>
          <a:lstStyle/>
          <a:p>
            <a:r>
              <a:rPr lang="en-US" altLang="en-US" sz="4000" dirty="0">
                <a:solidFill>
                  <a:srgbClr val="FFC000"/>
                </a:solidFill>
              </a:rPr>
              <a:t> “My father made your yoke heavy, but I will add more to your yoke. My father chastised you with whips, </a:t>
            </a:r>
            <a:r>
              <a:rPr lang="en-US" altLang="en-US" sz="3200" b="1" i="1" dirty="0">
                <a:solidFill>
                  <a:srgbClr val="FFC000"/>
                </a:solidFill>
              </a:rPr>
              <a:t> </a:t>
            </a:r>
            <a:endParaRPr lang="en-US" altLang="en-US" sz="3200" b="1" dirty="0">
              <a:solidFill>
                <a:srgbClr val="FFC000"/>
              </a:solidFill>
            </a:endParaRPr>
          </a:p>
        </p:txBody>
      </p:sp>
      <p:pic>
        <p:nvPicPr>
          <p:cNvPr id="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1" y="177802"/>
            <a:ext cx="8229600" cy="56895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06AA1C4-6641-40E7-B3E3-40CE0671F164}"/>
              </a:ext>
            </a:extLst>
          </p:cNvPr>
          <p:cNvSpPr txBox="1"/>
          <p:nvPr/>
        </p:nvSpPr>
        <p:spPr>
          <a:xfrm>
            <a:off x="3581400" y="191172"/>
            <a:ext cx="4520789" cy="707886"/>
          </a:xfrm>
          <a:prstGeom prst="rect">
            <a:avLst/>
          </a:prstGeom>
          <a:noFill/>
        </p:spPr>
        <p:txBody>
          <a:bodyPr wrap="none" rtlCol="0">
            <a:spAutoFit/>
          </a:bodyPr>
          <a:lstStyle/>
          <a:p>
            <a:r>
              <a:rPr lang="en-US" sz="4000" b="1" dirty="0">
                <a:solidFill>
                  <a:schemeClr val="accent1">
                    <a:lumMod val="75000"/>
                  </a:schemeClr>
                </a:solidFill>
              </a:rPr>
              <a:t> </a:t>
            </a:r>
            <a:r>
              <a:rPr lang="en-US" sz="4000" b="1" i="1" dirty="0">
                <a:solidFill>
                  <a:srgbClr val="0070C0"/>
                </a:solidFill>
              </a:rPr>
              <a:t>lays down the LAW!</a:t>
            </a:r>
          </a:p>
        </p:txBody>
      </p:sp>
      <p:sp>
        <p:nvSpPr>
          <p:cNvPr id="7" name="TextBox 6">
            <a:extLst>
              <a:ext uri="{FF2B5EF4-FFF2-40B4-BE49-F238E27FC236}">
                <a16:creationId xmlns:a16="http://schemas.microsoft.com/office/drawing/2014/main" id="{1E4499B1-0853-43AD-8E82-7F538D382162}"/>
              </a:ext>
            </a:extLst>
          </p:cNvPr>
          <p:cNvSpPr txBox="1"/>
          <p:nvPr/>
        </p:nvSpPr>
        <p:spPr>
          <a:xfrm>
            <a:off x="173769" y="177802"/>
            <a:ext cx="3538661" cy="707886"/>
          </a:xfrm>
          <a:prstGeom prst="rect">
            <a:avLst/>
          </a:prstGeom>
          <a:solidFill>
            <a:schemeClr val="tx1"/>
          </a:solidFill>
        </p:spPr>
        <p:txBody>
          <a:bodyPr wrap="none" rtlCol="0">
            <a:spAutoFit/>
          </a:bodyPr>
          <a:lstStyle/>
          <a:p>
            <a:r>
              <a:rPr lang="en-US" sz="4000" b="1" dirty="0">
                <a:solidFill>
                  <a:srgbClr val="00B0F0"/>
                </a:solidFill>
              </a:rPr>
              <a:t>King Rehoboam</a:t>
            </a:r>
          </a:p>
        </p:txBody>
      </p:sp>
    </p:spTree>
    <p:extLst>
      <p:ext uri="{BB962C8B-B14F-4D97-AF65-F5344CB8AC3E}">
        <p14:creationId xmlns:p14="http://schemas.microsoft.com/office/powerpoint/2010/main" val="23006039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193539" name="Content Placeholder 2"/>
          <p:cNvSpPr>
            <a:spLocks noGrp="1"/>
          </p:cNvSpPr>
          <p:nvPr>
            <p:ph idx="1"/>
          </p:nvPr>
        </p:nvSpPr>
        <p:spPr>
          <a:xfrm>
            <a:off x="228600" y="5791200"/>
            <a:ext cx="11811000" cy="965200"/>
          </a:xfrm>
          <a:solidFill>
            <a:schemeClr val="tx1"/>
          </a:solidFill>
        </p:spPr>
        <p:txBody>
          <a:bodyPr>
            <a:normAutofit/>
          </a:bodyPr>
          <a:lstStyle/>
          <a:p>
            <a:pPr algn="r" eaLnBrk="1" hangingPunct="1">
              <a:buFont typeface="Arial" charset="0"/>
              <a:buNone/>
            </a:pPr>
            <a:r>
              <a:rPr lang="en-US" altLang="en-US" sz="4400" b="1" i="1" dirty="0">
                <a:solidFill>
                  <a:srgbClr val="FFFF00"/>
                </a:solidFill>
              </a:rPr>
              <a:t>Now, see to your own house, O </a:t>
            </a:r>
            <a:r>
              <a:rPr lang="en-US" altLang="en-US" sz="4400" b="1" i="1" dirty="0">
                <a:solidFill>
                  <a:srgbClr val="0070C0"/>
                </a:solidFill>
              </a:rPr>
              <a:t>David</a:t>
            </a:r>
            <a:r>
              <a:rPr lang="en-US" altLang="en-US" sz="4400" b="1" i="1" dirty="0">
                <a:solidFill>
                  <a:srgbClr val="FFFF00"/>
                </a:solidFill>
              </a:rPr>
              <a:t>!”</a:t>
            </a:r>
          </a:p>
        </p:txBody>
      </p:sp>
      <p:sp>
        <p:nvSpPr>
          <p:cNvPr id="5" name="Title 1"/>
          <p:cNvSpPr>
            <a:spLocks noGrp="1"/>
          </p:cNvSpPr>
          <p:nvPr>
            <p:ph type="title"/>
          </p:nvPr>
        </p:nvSpPr>
        <p:spPr>
          <a:xfrm>
            <a:off x="228600" y="177802"/>
            <a:ext cx="3505200" cy="5613398"/>
          </a:xfrm>
          <a:solidFill>
            <a:schemeClr val="tx1"/>
          </a:solidFill>
          <a:ln>
            <a:noFill/>
          </a:ln>
        </p:spPr>
        <p:txBody>
          <a:bodyPr>
            <a:noAutofit/>
          </a:bodyPr>
          <a:lstStyle/>
          <a:p>
            <a:br>
              <a:rPr lang="en-US" altLang="en-US" sz="3800" b="1" dirty="0">
                <a:solidFill>
                  <a:srgbClr val="FFC000"/>
                </a:solidFill>
              </a:rPr>
            </a:br>
            <a:r>
              <a:rPr lang="en-US" altLang="en-US" sz="3800" b="1" dirty="0">
                <a:solidFill>
                  <a:srgbClr val="FFC000"/>
                </a:solidFill>
              </a:rPr>
              <a:t>"What share have we in </a:t>
            </a:r>
            <a:r>
              <a:rPr lang="en-US" altLang="en-US" sz="3800" b="1" dirty="0">
                <a:solidFill>
                  <a:srgbClr val="0070C0"/>
                </a:solidFill>
              </a:rPr>
              <a:t>David</a:t>
            </a:r>
            <a:r>
              <a:rPr lang="en-US" altLang="en-US" sz="3800" b="1" dirty="0">
                <a:solidFill>
                  <a:srgbClr val="FFC000"/>
                </a:solidFill>
              </a:rPr>
              <a:t>? </a:t>
            </a:r>
            <a:br>
              <a:rPr lang="en-US" altLang="en-US" sz="3800" b="1" dirty="0">
                <a:solidFill>
                  <a:srgbClr val="FFC000"/>
                </a:solidFill>
              </a:rPr>
            </a:br>
            <a:r>
              <a:rPr lang="en-US" altLang="en-US" sz="3800" b="1" dirty="0">
                <a:solidFill>
                  <a:srgbClr val="FFC000"/>
                </a:solidFill>
              </a:rPr>
              <a:t>We have no inheritance in the </a:t>
            </a:r>
            <a:r>
              <a:rPr lang="en-US" altLang="en-US" sz="3800" b="1" dirty="0">
                <a:solidFill>
                  <a:srgbClr val="0070C0"/>
                </a:solidFill>
              </a:rPr>
              <a:t>on of Jesse</a:t>
            </a:r>
            <a:r>
              <a:rPr lang="en-US" altLang="en-US" sz="3800" b="1" dirty="0">
                <a:solidFill>
                  <a:srgbClr val="FFC000"/>
                </a:solidFill>
              </a:rPr>
              <a:t>!</a:t>
            </a:r>
            <a:br>
              <a:rPr lang="en-US" altLang="en-US" sz="3800" b="1" dirty="0">
                <a:solidFill>
                  <a:srgbClr val="FFC000"/>
                </a:solidFill>
              </a:rPr>
            </a:br>
            <a:r>
              <a:rPr lang="en-US" altLang="en-US" sz="3800" b="1" i="1" dirty="0">
                <a:solidFill>
                  <a:srgbClr val="FFFF00"/>
                </a:solidFill>
              </a:rPr>
              <a:t>To your tents</a:t>
            </a:r>
            <a:br>
              <a:rPr lang="en-US" altLang="en-US" sz="3800" b="1" i="1" dirty="0">
                <a:solidFill>
                  <a:srgbClr val="FFFF00"/>
                </a:solidFill>
              </a:rPr>
            </a:br>
            <a:r>
              <a:rPr lang="en-US" altLang="en-US" sz="3800" b="1" i="1" dirty="0">
                <a:solidFill>
                  <a:srgbClr val="FFFF00"/>
                </a:solidFill>
              </a:rPr>
              <a:t>O Israel!” </a:t>
            </a:r>
            <a:endParaRPr lang="en-US" altLang="en-US" sz="3800" b="1" dirty="0">
              <a:solidFill>
                <a:srgbClr val="FFFF00"/>
              </a:solidFill>
            </a:endParaRPr>
          </a:p>
        </p:txBody>
      </p:sp>
      <p:pic>
        <p:nvPicPr>
          <p:cNvPr id="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77802"/>
            <a:ext cx="8229600" cy="56133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166764-DF62-4FFC-9B38-9E0EC41CC5A9}"/>
              </a:ext>
            </a:extLst>
          </p:cNvPr>
          <p:cNvSpPr txBox="1"/>
          <p:nvPr/>
        </p:nvSpPr>
        <p:spPr>
          <a:xfrm>
            <a:off x="3581400" y="191172"/>
            <a:ext cx="5019900" cy="707886"/>
          </a:xfrm>
          <a:prstGeom prst="rect">
            <a:avLst/>
          </a:prstGeom>
          <a:noFill/>
        </p:spPr>
        <p:txBody>
          <a:bodyPr wrap="none" rtlCol="0">
            <a:spAutoFit/>
          </a:bodyPr>
          <a:lstStyle/>
          <a:p>
            <a:r>
              <a:rPr lang="en-US" sz="4000" b="1" dirty="0">
                <a:solidFill>
                  <a:schemeClr val="accent1">
                    <a:lumMod val="75000"/>
                  </a:schemeClr>
                </a:solidFill>
              </a:rPr>
              <a:t> </a:t>
            </a:r>
            <a:r>
              <a:rPr lang="en-US" sz="4000" b="1" i="1" dirty="0">
                <a:solidFill>
                  <a:srgbClr val="C00000"/>
                </a:solidFill>
              </a:rPr>
              <a:t>rebels and walks out!</a:t>
            </a:r>
          </a:p>
        </p:txBody>
      </p:sp>
      <p:sp>
        <p:nvSpPr>
          <p:cNvPr id="8" name="TextBox 7">
            <a:extLst>
              <a:ext uri="{FF2B5EF4-FFF2-40B4-BE49-F238E27FC236}">
                <a16:creationId xmlns:a16="http://schemas.microsoft.com/office/drawing/2014/main" id="{776C21EE-6B3E-41F9-B312-3DB40F32EF02}"/>
              </a:ext>
            </a:extLst>
          </p:cNvPr>
          <p:cNvSpPr txBox="1"/>
          <p:nvPr/>
        </p:nvSpPr>
        <p:spPr>
          <a:xfrm>
            <a:off x="1447468" y="177802"/>
            <a:ext cx="2286332" cy="707886"/>
          </a:xfrm>
          <a:prstGeom prst="rect">
            <a:avLst/>
          </a:prstGeom>
          <a:solidFill>
            <a:schemeClr val="tx1"/>
          </a:solidFill>
        </p:spPr>
        <p:txBody>
          <a:bodyPr wrap="none" rtlCol="0">
            <a:spAutoFit/>
          </a:bodyPr>
          <a:lstStyle/>
          <a:p>
            <a:r>
              <a:rPr lang="en-US" sz="4000" b="1" dirty="0">
                <a:solidFill>
                  <a:srgbClr val="FF0000"/>
                </a:solidFill>
              </a:rPr>
              <a:t>Jeroboam</a:t>
            </a:r>
          </a:p>
        </p:txBody>
      </p:sp>
    </p:spTree>
    <p:extLst>
      <p:ext uri="{BB962C8B-B14F-4D97-AF65-F5344CB8AC3E}">
        <p14:creationId xmlns:p14="http://schemas.microsoft.com/office/powerpoint/2010/main" val="6792328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52401" y="279402"/>
            <a:ext cx="3657600" cy="4978398"/>
          </a:xfrm>
          <a:solidFill>
            <a:schemeClr val="tx1"/>
          </a:solidFill>
          <a:ln>
            <a:noFill/>
          </a:ln>
        </p:spPr>
        <p:txBody>
          <a:bodyPr>
            <a:normAutofit fontScale="90000"/>
          </a:bodyPr>
          <a:lstStyle/>
          <a:p>
            <a:r>
              <a:rPr lang="en-US" altLang="en-US" sz="3800" dirty="0">
                <a:solidFill>
                  <a:srgbClr val="FFC000"/>
                </a:solidFill>
              </a:rPr>
              <a:t>In rebelling against the rule of the </a:t>
            </a:r>
            <a:r>
              <a:rPr lang="en-US" altLang="en-US" sz="3800" b="1" dirty="0">
                <a:solidFill>
                  <a:schemeClr val="tx2">
                    <a:lumMod val="60000"/>
                    <a:lumOff val="40000"/>
                  </a:schemeClr>
                </a:solidFill>
              </a:rPr>
              <a:t>Throne of David </a:t>
            </a:r>
            <a:r>
              <a:rPr lang="en-US" altLang="en-US" sz="3800" dirty="0">
                <a:solidFill>
                  <a:srgbClr val="FFC000"/>
                </a:solidFill>
              </a:rPr>
              <a:t>did the </a:t>
            </a:r>
            <a:r>
              <a:rPr lang="en-US" altLang="en-US" sz="3800" b="1" dirty="0">
                <a:solidFill>
                  <a:srgbClr val="C00000"/>
                </a:solidFill>
              </a:rPr>
              <a:t>lost </a:t>
            </a:r>
            <a:br>
              <a:rPr lang="en-US" altLang="en-US" sz="3800" b="1" dirty="0">
                <a:solidFill>
                  <a:srgbClr val="C00000"/>
                </a:solidFill>
              </a:rPr>
            </a:br>
            <a:r>
              <a:rPr lang="en-US" altLang="en-US" sz="3800" b="1" dirty="0">
                <a:solidFill>
                  <a:srgbClr val="C00000"/>
                </a:solidFill>
              </a:rPr>
              <a:t>ten tribes of Israel </a:t>
            </a:r>
            <a:r>
              <a:rPr lang="en-US" altLang="en-US" sz="3800" dirty="0">
                <a:solidFill>
                  <a:srgbClr val="FFC000"/>
                </a:solidFill>
              </a:rPr>
              <a:t>choose a path that would lead them into </a:t>
            </a:r>
            <a:r>
              <a:rPr lang="en-US" altLang="en-US" sz="3800" b="1" dirty="0">
                <a:solidFill>
                  <a:schemeClr val="bg2">
                    <a:lumMod val="75000"/>
                  </a:schemeClr>
                </a:solidFill>
              </a:rPr>
              <a:t>hardening </a:t>
            </a:r>
            <a:r>
              <a:rPr lang="en-US" altLang="en-US" sz="3800" dirty="0">
                <a:solidFill>
                  <a:schemeClr val="bg2">
                    <a:lumMod val="75000"/>
                  </a:schemeClr>
                </a:solidFill>
              </a:rPr>
              <a:t>or</a:t>
            </a:r>
            <a:r>
              <a:rPr lang="en-US" altLang="en-US" sz="3800" b="1" dirty="0">
                <a:solidFill>
                  <a:schemeClr val="bg2">
                    <a:lumMod val="75000"/>
                  </a:schemeClr>
                </a:solidFill>
              </a:rPr>
              <a:t> partial blindness?</a:t>
            </a:r>
          </a:p>
        </p:txBody>
      </p:sp>
      <p:pic>
        <p:nvPicPr>
          <p:cNvPr id="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1" y="279402"/>
            <a:ext cx="8229598" cy="497839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F897B47A-96EC-4C30-85C3-83C73B5CE9E6}"/>
              </a:ext>
            </a:extLst>
          </p:cNvPr>
          <p:cNvSpPr txBox="1">
            <a:spLocks/>
          </p:cNvSpPr>
          <p:nvPr/>
        </p:nvSpPr>
        <p:spPr>
          <a:xfrm>
            <a:off x="152401" y="5257800"/>
            <a:ext cx="11887198" cy="1439127"/>
          </a:xfrm>
          <a:prstGeom prst="rect">
            <a:avLst/>
          </a:prstGeom>
          <a:solidFill>
            <a:schemeClr val="tx1"/>
          </a:solidFill>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pPr>
            <a:r>
              <a:rPr lang="en-US" altLang="en-US" sz="3800" dirty="0">
                <a:solidFill>
                  <a:srgbClr val="FFC000"/>
                </a:solidFill>
              </a:rPr>
              <a:t>Was the</a:t>
            </a:r>
            <a:r>
              <a:rPr lang="en-US" altLang="en-US" sz="3800" b="1" i="1" dirty="0">
                <a:solidFill>
                  <a:schemeClr val="bg2">
                    <a:lumMod val="90000"/>
                  </a:schemeClr>
                </a:solidFill>
              </a:rPr>
              <a:t> </a:t>
            </a:r>
            <a:r>
              <a:rPr lang="en-US" altLang="en-US" sz="3800" dirty="0">
                <a:solidFill>
                  <a:srgbClr val="FFC000"/>
                </a:solidFill>
              </a:rPr>
              <a:t>revolt justified, or just </a:t>
            </a:r>
            <a:r>
              <a:rPr lang="en-US" altLang="en-US" sz="3800" b="1" i="1" dirty="0">
                <a:solidFill>
                  <a:srgbClr val="0070C0"/>
                </a:solidFill>
              </a:rPr>
              <a:t>lawless</a:t>
            </a:r>
            <a:r>
              <a:rPr lang="en-US" altLang="en-US" sz="3800" dirty="0">
                <a:solidFill>
                  <a:srgbClr val="FFC000"/>
                </a:solidFill>
              </a:rPr>
              <a:t>? How much did it a contribute </a:t>
            </a:r>
          </a:p>
          <a:p>
            <a:pPr algn="ctr">
              <a:buFont typeface="Arial" charset="0"/>
              <a:buNone/>
            </a:pPr>
            <a:r>
              <a:rPr lang="en-US" altLang="en-US" sz="3800" dirty="0">
                <a:solidFill>
                  <a:srgbClr val="FFC000"/>
                </a:solidFill>
              </a:rPr>
              <a:t>to the </a:t>
            </a:r>
            <a:r>
              <a:rPr lang="en-US" altLang="en-US" sz="3800" b="1" i="1" dirty="0">
                <a:solidFill>
                  <a:srgbClr val="FFFF00"/>
                </a:solidFill>
              </a:rPr>
              <a:t>2900 year old blood feud</a:t>
            </a:r>
            <a:r>
              <a:rPr lang="en-US" altLang="en-US" sz="3800" b="1" i="1" dirty="0">
                <a:solidFill>
                  <a:srgbClr val="FFC000"/>
                </a:solidFill>
              </a:rPr>
              <a:t> </a:t>
            </a:r>
            <a:r>
              <a:rPr lang="en-US" altLang="en-US" sz="3800" dirty="0">
                <a:solidFill>
                  <a:srgbClr val="FFC000"/>
                </a:solidFill>
              </a:rPr>
              <a:t>between the </a:t>
            </a:r>
            <a:r>
              <a:rPr lang="en-US" altLang="en-US" sz="3800" b="1" i="1" dirty="0">
                <a:solidFill>
                  <a:srgbClr val="FFFF00"/>
                </a:solidFill>
              </a:rPr>
              <a:t>two houses of Israel</a:t>
            </a:r>
            <a:r>
              <a:rPr lang="en-US" altLang="en-US" sz="3800" b="1" i="1" dirty="0">
                <a:solidFill>
                  <a:srgbClr val="FFC000"/>
                </a:solidFill>
              </a:rPr>
              <a:t>?</a:t>
            </a:r>
          </a:p>
        </p:txBody>
      </p:sp>
    </p:spTree>
    <p:extLst>
      <p:ext uri="{BB962C8B-B14F-4D97-AF65-F5344CB8AC3E}">
        <p14:creationId xmlns:p14="http://schemas.microsoft.com/office/powerpoint/2010/main" val="106887783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52400" y="279402"/>
            <a:ext cx="3962400" cy="4978397"/>
          </a:xfrm>
          <a:solidFill>
            <a:schemeClr val="tx1"/>
          </a:solidFill>
          <a:ln>
            <a:noFill/>
          </a:ln>
        </p:spPr>
        <p:txBody>
          <a:bodyPr>
            <a:normAutofit fontScale="90000"/>
          </a:bodyPr>
          <a:lstStyle/>
          <a:p>
            <a:r>
              <a:rPr lang="en-US" altLang="en-US" sz="3800" dirty="0">
                <a:solidFill>
                  <a:srgbClr val="FFC000"/>
                </a:solidFill>
              </a:rPr>
              <a:t>In their failure to rule in </a:t>
            </a:r>
            <a:r>
              <a:rPr lang="en-US" altLang="en-US" sz="3800" b="1" dirty="0">
                <a:solidFill>
                  <a:srgbClr val="C00000"/>
                </a:solidFill>
              </a:rPr>
              <a:t>GRACE</a:t>
            </a:r>
            <a:r>
              <a:rPr lang="en-US" altLang="en-US" sz="3800" dirty="0">
                <a:solidFill>
                  <a:srgbClr val="FFC000"/>
                </a:solidFill>
              </a:rPr>
              <a:t> over the ten tribes of the House of Israel</a:t>
            </a:r>
            <a:r>
              <a:rPr lang="en-US" altLang="en-US" sz="3800" dirty="0">
                <a:solidFill>
                  <a:schemeClr val="tx2">
                    <a:lumMod val="60000"/>
                    <a:lumOff val="40000"/>
                  </a:schemeClr>
                </a:solidFill>
              </a:rPr>
              <a:t> </a:t>
            </a:r>
            <a:r>
              <a:rPr lang="en-US" altLang="en-US" sz="3800" dirty="0">
                <a:solidFill>
                  <a:srgbClr val="FFC000"/>
                </a:solidFill>
              </a:rPr>
              <a:t>did the </a:t>
            </a:r>
            <a:r>
              <a:rPr lang="en-US" altLang="en-US" sz="3800" b="1" dirty="0">
                <a:solidFill>
                  <a:srgbClr val="0070C0"/>
                </a:solidFill>
              </a:rPr>
              <a:t>Jewish House </a:t>
            </a:r>
            <a:br>
              <a:rPr lang="en-US" altLang="en-US" sz="3800" b="1" dirty="0">
                <a:solidFill>
                  <a:srgbClr val="0070C0"/>
                </a:solidFill>
              </a:rPr>
            </a:br>
            <a:r>
              <a:rPr lang="en-US" altLang="en-US" sz="3800" b="1" dirty="0">
                <a:solidFill>
                  <a:srgbClr val="0070C0"/>
                </a:solidFill>
              </a:rPr>
              <a:t>of David in Judah </a:t>
            </a:r>
            <a:br>
              <a:rPr lang="en-US" altLang="en-US" sz="3800" dirty="0">
                <a:solidFill>
                  <a:srgbClr val="0070C0"/>
                </a:solidFill>
              </a:rPr>
            </a:br>
            <a:r>
              <a:rPr lang="en-US" altLang="en-US" sz="3800" dirty="0">
                <a:solidFill>
                  <a:srgbClr val="FFC000"/>
                </a:solidFill>
              </a:rPr>
              <a:t>push both companies into </a:t>
            </a:r>
            <a:r>
              <a:rPr lang="en-US" altLang="en-US" sz="3800" b="1" dirty="0">
                <a:solidFill>
                  <a:schemeClr val="bg2">
                    <a:lumMod val="75000"/>
                  </a:schemeClr>
                </a:solidFill>
              </a:rPr>
              <a:t>partial blindness </a:t>
            </a:r>
            <a:r>
              <a:rPr lang="en-US" altLang="en-US" sz="3800" dirty="0">
                <a:solidFill>
                  <a:srgbClr val="FFC000"/>
                </a:solidFill>
              </a:rPr>
              <a:t>or</a:t>
            </a:r>
            <a:r>
              <a:rPr lang="en-US" altLang="en-US" sz="3800" dirty="0">
                <a:solidFill>
                  <a:srgbClr val="FFFF00"/>
                </a:solidFill>
              </a:rPr>
              <a:t> </a:t>
            </a:r>
            <a:r>
              <a:rPr lang="en-US" altLang="en-US" sz="3800" b="1" dirty="0">
                <a:solidFill>
                  <a:schemeClr val="bg2">
                    <a:lumMod val="75000"/>
                  </a:schemeClr>
                </a:solidFill>
              </a:rPr>
              <a:t>partial hardening</a:t>
            </a:r>
            <a:r>
              <a:rPr lang="en-US" altLang="en-US" sz="3800" dirty="0">
                <a:solidFill>
                  <a:srgbClr val="FFC000"/>
                </a:solidFill>
              </a:rPr>
              <a:t>?</a:t>
            </a:r>
          </a:p>
        </p:txBody>
      </p:sp>
      <p:pic>
        <p:nvPicPr>
          <p:cNvPr id="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79402"/>
            <a:ext cx="7848600" cy="497839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48386B22-6BF6-4441-91D1-DDA5848AC090}"/>
              </a:ext>
            </a:extLst>
          </p:cNvPr>
          <p:cNvSpPr>
            <a:spLocks noGrp="1"/>
          </p:cNvSpPr>
          <p:nvPr>
            <p:ph idx="1"/>
          </p:nvPr>
        </p:nvSpPr>
        <p:spPr>
          <a:xfrm>
            <a:off x="152401" y="5257800"/>
            <a:ext cx="11810999" cy="1320798"/>
          </a:xfrm>
          <a:solidFill>
            <a:schemeClr val="tx1"/>
          </a:solidFill>
        </p:spPr>
        <p:txBody>
          <a:bodyPr>
            <a:noAutofit/>
          </a:bodyPr>
          <a:lstStyle/>
          <a:p>
            <a:pPr algn="ctr" eaLnBrk="1" hangingPunct="1">
              <a:buFont typeface="Arial" charset="0"/>
              <a:buNone/>
            </a:pPr>
            <a:r>
              <a:rPr lang="en-US" altLang="en-US" sz="3400" dirty="0">
                <a:solidFill>
                  <a:srgbClr val="FFC000"/>
                </a:solidFill>
              </a:rPr>
              <a:t>Was this </a:t>
            </a:r>
            <a:r>
              <a:rPr lang="en-US" altLang="en-US" sz="3400" b="1" i="1" dirty="0">
                <a:solidFill>
                  <a:srgbClr val="FFC000"/>
                </a:solidFill>
              </a:rPr>
              <a:t>Machiavellian misrule? </a:t>
            </a:r>
            <a:r>
              <a:rPr lang="en-US" altLang="en-US" sz="3400" dirty="0">
                <a:solidFill>
                  <a:srgbClr val="FFC000"/>
                </a:solidFill>
              </a:rPr>
              <a:t>How much did it contribute</a:t>
            </a:r>
            <a:r>
              <a:rPr lang="en-US" altLang="en-US" sz="3400" b="1" dirty="0">
                <a:solidFill>
                  <a:srgbClr val="FFC000"/>
                </a:solidFill>
              </a:rPr>
              <a:t> </a:t>
            </a:r>
            <a:r>
              <a:rPr lang="en-US" altLang="en-US" sz="3400" dirty="0">
                <a:solidFill>
                  <a:srgbClr val="FFC000"/>
                </a:solidFill>
              </a:rPr>
              <a:t>to the </a:t>
            </a:r>
            <a:r>
              <a:rPr lang="en-US" altLang="en-US" sz="3400" b="1" i="1" dirty="0">
                <a:solidFill>
                  <a:srgbClr val="FFFF00"/>
                </a:solidFill>
              </a:rPr>
              <a:t>2900 year old blood feud</a:t>
            </a:r>
            <a:r>
              <a:rPr lang="en-US" altLang="en-US" sz="3400" b="1" i="1" dirty="0">
                <a:solidFill>
                  <a:srgbClr val="FFC000"/>
                </a:solidFill>
              </a:rPr>
              <a:t> </a:t>
            </a:r>
            <a:r>
              <a:rPr lang="en-US" altLang="en-US" sz="3400" dirty="0">
                <a:solidFill>
                  <a:srgbClr val="FFC000"/>
                </a:solidFill>
              </a:rPr>
              <a:t>between the </a:t>
            </a:r>
            <a:r>
              <a:rPr lang="en-US" altLang="en-US" sz="3400" b="1" i="1" dirty="0">
                <a:solidFill>
                  <a:srgbClr val="FFFF00"/>
                </a:solidFill>
              </a:rPr>
              <a:t>Israel’s two houses?</a:t>
            </a:r>
            <a:endParaRPr lang="en-US" altLang="en-US" sz="3400" b="1" i="1" dirty="0">
              <a:solidFill>
                <a:srgbClr val="FFC000"/>
              </a:solidFill>
            </a:endParaRPr>
          </a:p>
        </p:txBody>
      </p:sp>
    </p:spTree>
    <p:extLst>
      <p:ext uri="{BB962C8B-B14F-4D97-AF65-F5344CB8AC3E}">
        <p14:creationId xmlns:p14="http://schemas.microsoft.com/office/powerpoint/2010/main" val="39055414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02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1472228"/>
            <a:ext cx="8915399" cy="52799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21037"/>
            <a:ext cx="12191999" cy="1415760"/>
          </a:xfrm>
          <a:prstGeom prst="rect">
            <a:avLst/>
          </a:prstGeom>
          <a:solidFill>
            <a:schemeClr val="tx2">
              <a:lumMod val="50000"/>
            </a:schemeClr>
          </a:solidFill>
        </p:spPr>
        <p:txBody>
          <a:bodyPr wrap="square" lIns="91429" tIns="45714" rIns="91429" bIns="45714" rtlCol="0">
            <a:spAutoFit/>
          </a:bodyPr>
          <a:lstStyle/>
          <a:p>
            <a:pPr algn="ctr"/>
            <a:r>
              <a:rPr lang="en-US" sz="4300" dirty="0">
                <a:solidFill>
                  <a:srgbClr val="FFC000"/>
                </a:solidFill>
              </a:rPr>
              <a:t>Was the main cause of the </a:t>
            </a:r>
            <a:r>
              <a:rPr lang="en-US" sz="4300" b="1" dirty="0">
                <a:solidFill>
                  <a:schemeClr val="bg1">
                    <a:lumMod val="75000"/>
                  </a:schemeClr>
                </a:solidFill>
              </a:rPr>
              <a:t>Breach of </a:t>
            </a:r>
          </a:p>
          <a:p>
            <a:pPr algn="ctr"/>
            <a:r>
              <a:rPr lang="en-US" sz="4300" b="1" dirty="0">
                <a:solidFill>
                  <a:schemeClr val="bg1">
                    <a:lumMod val="75000"/>
                  </a:schemeClr>
                </a:solidFill>
              </a:rPr>
              <a:t>Jeroboam</a:t>
            </a:r>
            <a:r>
              <a:rPr lang="en-US" sz="4300" dirty="0">
                <a:solidFill>
                  <a:srgbClr val="FFC000"/>
                </a:solidFill>
              </a:rPr>
              <a:t> this issue of  </a:t>
            </a:r>
            <a:r>
              <a:rPr lang="en-US" sz="4300" b="1" dirty="0">
                <a:solidFill>
                  <a:schemeClr val="tx2">
                    <a:lumMod val="60000"/>
                    <a:lumOff val="40000"/>
                  </a:schemeClr>
                </a:solidFill>
              </a:rPr>
              <a:t>LAW</a:t>
            </a:r>
            <a:r>
              <a:rPr lang="en-US" sz="4300" dirty="0">
                <a:solidFill>
                  <a:srgbClr val="FFC000"/>
                </a:solidFill>
              </a:rPr>
              <a:t> vs. </a:t>
            </a:r>
            <a:r>
              <a:rPr lang="en-US" sz="4300" b="1" dirty="0">
                <a:solidFill>
                  <a:srgbClr val="C00000"/>
                </a:solidFill>
              </a:rPr>
              <a:t>GRACE</a:t>
            </a:r>
            <a:r>
              <a:rPr lang="en-US" sz="4300" dirty="0">
                <a:solidFill>
                  <a:schemeClr val="accent2">
                    <a:lumMod val="60000"/>
                    <a:lumOff val="40000"/>
                  </a:schemeClr>
                </a:solidFill>
              </a:rPr>
              <a:t>?</a:t>
            </a:r>
          </a:p>
        </p:txBody>
      </p:sp>
      <p:sp>
        <p:nvSpPr>
          <p:cNvPr id="4" name="TextBox 3"/>
          <p:cNvSpPr txBox="1"/>
          <p:nvPr/>
        </p:nvSpPr>
        <p:spPr>
          <a:xfrm>
            <a:off x="1600201" y="5513536"/>
            <a:ext cx="2893719" cy="1323427"/>
          </a:xfrm>
          <a:prstGeom prst="rect">
            <a:avLst/>
          </a:prstGeom>
          <a:solidFill>
            <a:schemeClr val="tx2">
              <a:lumMod val="50000"/>
            </a:schemeClr>
          </a:solidFill>
        </p:spPr>
        <p:txBody>
          <a:bodyPr wrap="none" lIns="91429" tIns="45714" rIns="91429" bIns="45714" rtlCol="0">
            <a:spAutoFit/>
          </a:bodyPr>
          <a:lstStyle/>
          <a:p>
            <a:pPr algn="ctr"/>
            <a:r>
              <a:rPr lang="en-US" sz="4000" dirty="0">
                <a:solidFill>
                  <a:srgbClr val="FFC000"/>
                </a:solidFill>
              </a:rPr>
              <a:t>Root Cause</a:t>
            </a:r>
          </a:p>
          <a:p>
            <a:pPr algn="ctr"/>
            <a:r>
              <a:rPr lang="en-US" sz="4000" dirty="0">
                <a:solidFill>
                  <a:srgbClr val="FFC000"/>
                </a:solidFill>
              </a:rPr>
              <a:t>Analysis</a:t>
            </a:r>
          </a:p>
        </p:txBody>
      </p:sp>
    </p:spTree>
    <p:extLst>
      <p:ext uri="{BB962C8B-B14F-4D97-AF65-F5344CB8AC3E}">
        <p14:creationId xmlns:p14="http://schemas.microsoft.com/office/powerpoint/2010/main" val="132535949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00601" y="335580"/>
            <a:ext cx="7086599" cy="6186297"/>
          </a:xfrm>
          <a:prstGeom prst="rect">
            <a:avLst/>
          </a:prstGeom>
          <a:solidFill>
            <a:schemeClr val="tx2">
              <a:lumMod val="50000"/>
            </a:schemeClr>
          </a:solidFill>
        </p:spPr>
        <p:txBody>
          <a:bodyPr wrap="square" lIns="91429" tIns="45714" rIns="91429" bIns="45714" rtlCol="0">
            <a:spAutoFit/>
          </a:bodyPr>
          <a:lstStyle/>
          <a:p>
            <a:pPr algn="ctr"/>
            <a:r>
              <a:rPr lang="en-US" sz="4400" b="1" dirty="0">
                <a:solidFill>
                  <a:srgbClr val="FFC000"/>
                </a:solidFill>
              </a:rPr>
              <a:t>If kingdom issues and the anointing of a king relates to God’s </a:t>
            </a:r>
            <a:r>
              <a:rPr lang="en-US" sz="4400" b="1" dirty="0">
                <a:solidFill>
                  <a:srgbClr val="0070C0"/>
                </a:solidFill>
              </a:rPr>
              <a:t>righteous LAW</a:t>
            </a:r>
          </a:p>
          <a:p>
            <a:pPr algn="ctr"/>
            <a:endParaRPr lang="en-US" sz="4400" b="1" dirty="0">
              <a:solidFill>
                <a:srgbClr val="FFC000"/>
              </a:solidFill>
            </a:endParaRPr>
          </a:p>
          <a:p>
            <a:pPr algn="ctr"/>
            <a:r>
              <a:rPr lang="en-US" sz="4400" b="1" dirty="0">
                <a:solidFill>
                  <a:srgbClr val="FFC000"/>
                </a:solidFill>
              </a:rPr>
              <a:t>And the </a:t>
            </a:r>
            <a:r>
              <a:rPr lang="en-US" sz="4400" b="1" dirty="0">
                <a:solidFill>
                  <a:srgbClr val="C00000"/>
                </a:solidFill>
              </a:rPr>
              <a:t>High Priestly </a:t>
            </a:r>
            <a:r>
              <a:rPr lang="en-US" sz="4400" b="1" dirty="0">
                <a:solidFill>
                  <a:srgbClr val="FFC000"/>
                </a:solidFill>
              </a:rPr>
              <a:t>issues and anointing relates to God’s </a:t>
            </a:r>
            <a:r>
              <a:rPr lang="en-US" sz="4400" b="1" dirty="0">
                <a:solidFill>
                  <a:srgbClr val="C00000"/>
                </a:solidFill>
              </a:rPr>
              <a:t>GRACE and Mercy </a:t>
            </a:r>
            <a:r>
              <a:rPr lang="en-US" sz="4400" b="1" dirty="0">
                <a:solidFill>
                  <a:srgbClr val="FFC000"/>
                </a:solidFill>
              </a:rPr>
              <a:t>might we not be surprised to see a </a:t>
            </a:r>
            <a:r>
              <a:rPr lang="en-US" sz="4400" b="1" dirty="0">
                <a:solidFill>
                  <a:srgbClr val="FFFF00"/>
                </a:solidFill>
              </a:rPr>
              <a:t>false dichotomy </a:t>
            </a:r>
            <a:r>
              <a:rPr lang="en-US" sz="4400" b="1" dirty="0">
                <a:solidFill>
                  <a:srgbClr val="FFC000"/>
                </a:solidFill>
              </a:rPr>
              <a:t>arise?</a:t>
            </a:r>
          </a:p>
        </p:txBody>
      </p:sp>
      <p:pic>
        <p:nvPicPr>
          <p:cNvPr id="23554" name="Picture 2" descr="D:\02 IMAGES for PowerPoint\melchi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35580"/>
            <a:ext cx="4224372" cy="618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59062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2" y="1219200"/>
            <a:ext cx="5524002" cy="5355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a:defRPr/>
            </a:pPr>
            <a:endParaRPr lang="en-US"/>
          </a:p>
        </p:txBody>
      </p:sp>
      <p:sp>
        <p:nvSpPr>
          <p:cNvPr id="6" name="Rectangle 5"/>
          <p:cNvSpPr/>
          <p:nvPr/>
        </p:nvSpPr>
        <p:spPr>
          <a:xfrm>
            <a:off x="6277794" y="1219198"/>
            <a:ext cx="5609405" cy="535515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a:defRPr/>
            </a:pPr>
            <a:endParaRPr lang="en-US" dirty="0">
              <a:solidFill>
                <a:schemeClr val="accent2">
                  <a:lumMod val="60000"/>
                  <a:lumOff val="40000"/>
                </a:schemeClr>
              </a:solidFill>
            </a:endParaRPr>
          </a:p>
        </p:txBody>
      </p:sp>
      <p:sp>
        <p:nvSpPr>
          <p:cNvPr id="120836" name="TextBox 6"/>
          <p:cNvSpPr txBox="1">
            <a:spLocks noChangeArrowheads="1"/>
          </p:cNvSpPr>
          <p:nvPr/>
        </p:nvSpPr>
        <p:spPr bwMode="auto">
          <a:xfrm>
            <a:off x="2014140" y="1424853"/>
            <a:ext cx="2828925" cy="12003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7200" b="1" dirty="0">
                <a:solidFill>
                  <a:schemeClr val="tx2"/>
                </a:solidFill>
                <a:latin typeface="Arial" charset="0"/>
              </a:rPr>
              <a:t>Israel</a:t>
            </a:r>
          </a:p>
        </p:txBody>
      </p:sp>
      <p:sp>
        <p:nvSpPr>
          <p:cNvPr id="120837" name="TextBox 7"/>
          <p:cNvSpPr txBox="1">
            <a:spLocks noChangeArrowheads="1"/>
          </p:cNvSpPr>
          <p:nvPr/>
        </p:nvSpPr>
        <p:spPr bwMode="auto">
          <a:xfrm>
            <a:off x="7367996" y="1424853"/>
            <a:ext cx="3428999" cy="12003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7200" b="1" dirty="0">
                <a:solidFill>
                  <a:srgbClr val="C00000"/>
                </a:solidFill>
                <a:latin typeface="Arial" charset="0"/>
              </a:rPr>
              <a:t>Church</a:t>
            </a:r>
          </a:p>
        </p:txBody>
      </p:sp>
      <p:sp>
        <p:nvSpPr>
          <p:cNvPr id="7" name="TextBox 6"/>
          <p:cNvSpPr txBox="1"/>
          <p:nvPr/>
        </p:nvSpPr>
        <p:spPr>
          <a:xfrm rot="20439436">
            <a:off x="1383120" y="3219565"/>
            <a:ext cx="3962410" cy="2585311"/>
          </a:xfrm>
          <a:prstGeom prst="rect">
            <a:avLst/>
          </a:prstGeom>
          <a:solidFill>
            <a:schemeClr val="tx2">
              <a:lumMod val="50000"/>
            </a:schemeClr>
          </a:solidFill>
        </p:spPr>
        <p:txBody>
          <a:bodyPr wrap="square" lIns="91429" tIns="45714" rIns="91429" bIns="45714" rtlCol="0">
            <a:spAutoFit/>
          </a:bodyPr>
          <a:lstStyle/>
          <a:p>
            <a:r>
              <a:rPr lang="en-US" sz="5400" dirty="0">
                <a:solidFill>
                  <a:srgbClr val="FFC000"/>
                </a:solidFill>
              </a:rPr>
              <a:t>OT Earthly</a:t>
            </a:r>
          </a:p>
          <a:p>
            <a:r>
              <a:rPr lang="en-US" sz="5400" dirty="0">
                <a:solidFill>
                  <a:srgbClr val="FFC000"/>
                </a:solidFill>
              </a:rPr>
              <a:t>People of </a:t>
            </a:r>
          </a:p>
          <a:p>
            <a:r>
              <a:rPr lang="en-US" sz="5400" dirty="0">
                <a:solidFill>
                  <a:srgbClr val="FFC000"/>
                </a:solidFill>
              </a:rPr>
              <a:t>God’s </a:t>
            </a:r>
            <a:r>
              <a:rPr lang="en-US" sz="5400" b="1" i="1" dirty="0">
                <a:solidFill>
                  <a:schemeClr val="tx2">
                    <a:lumMod val="60000"/>
                    <a:lumOff val="40000"/>
                  </a:schemeClr>
                </a:solidFill>
              </a:rPr>
              <a:t>LAW</a:t>
            </a:r>
          </a:p>
        </p:txBody>
      </p:sp>
      <p:sp>
        <p:nvSpPr>
          <p:cNvPr id="8" name="TextBox 7"/>
          <p:cNvSpPr txBox="1"/>
          <p:nvPr/>
        </p:nvSpPr>
        <p:spPr>
          <a:xfrm rot="20454630">
            <a:off x="7400010" y="3215537"/>
            <a:ext cx="3976847" cy="2585311"/>
          </a:xfrm>
          <a:prstGeom prst="rect">
            <a:avLst/>
          </a:prstGeom>
          <a:solidFill>
            <a:schemeClr val="tx2">
              <a:lumMod val="50000"/>
            </a:schemeClr>
          </a:solidFill>
        </p:spPr>
        <p:txBody>
          <a:bodyPr wrap="square" lIns="91429" tIns="45714" rIns="91429" bIns="45714" rtlCol="0">
            <a:spAutoFit/>
          </a:bodyPr>
          <a:lstStyle/>
          <a:p>
            <a:r>
              <a:rPr lang="en-US" sz="5400" dirty="0">
                <a:solidFill>
                  <a:srgbClr val="FFC000"/>
                </a:solidFill>
              </a:rPr>
              <a:t>NT Spiritual</a:t>
            </a:r>
          </a:p>
          <a:p>
            <a:r>
              <a:rPr lang="en-US" sz="5400" dirty="0">
                <a:solidFill>
                  <a:srgbClr val="FFC000"/>
                </a:solidFill>
              </a:rPr>
              <a:t>People of </a:t>
            </a:r>
          </a:p>
          <a:p>
            <a:r>
              <a:rPr lang="en-US" sz="5400" dirty="0">
                <a:solidFill>
                  <a:srgbClr val="FFC000"/>
                </a:solidFill>
              </a:rPr>
              <a:t>God’s </a:t>
            </a:r>
            <a:r>
              <a:rPr lang="en-US" sz="5400" b="1" i="1" dirty="0">
                <a:solidFill>
                  <a:srgbClr val="C00000"/>
                </a:solidFill>
              </a:rPr>
              <a:t>GRACE</a:t>
            </a:r>
          </a:p>
        </p:txBody>
      </p:sp>
      <p:sp>
        <p:nvSpPr>
          <p:cNvPr id="9" name="TextBox 8"/>
          <p:cNvSpPr txBox="1"/>
          <p:nvPr/>
        </p:nvSpPr>
        <p:spPr>
          <a:xfrm>
            <a:off x="304802" y="195982"/>
            <a:ext cx="11582397" cy="830985"/>
          </a:xfrm>
          <a:prstGeom prst="rect">
            <a:avLst/>
          </a:prstGeom>
          <a:solidFill>
            <a:schemeClr val="tx2">
              <a:lumMod val="50000"/>
            </a:schemeClr>
          </a:solidFill>
        </p:spPr>
        <p:txBody>
          <a:bodyPr wrap="square" lIns="91429" tIns="45714" rIns="91429" bIns="45714" rtlCol="0">
            <a:spAutoFit/>
          </a:bodyPr>
          <a:lstStyle/>
          <a:p>
            <a:pPr algn="ctr"/>
            <a:r>
              <a:rPr lang="en-US" sz="4800" dirty="0">
                <a:solidFill>
                  <a:srgbClr val="FFFF00"/>
                </a:solidFill>
              </a:rPr>
              <a:t>How well has this group-think served us</a:t>
            </a:r>
            <a:r>
              <a:rPr lang="en-US" sz="4800" b="1" i="1" dirty="0">
                <a:solidFill>
                  <a:srgbClr val="FFFF00"/>
                </a:solidFill>
              </a:rPr>
              <a:t>? </a:t>
            </a:r>
          </a:p>
        </p:txBody>
      </p:sp>
    </p:spTree>
    <p:extLst>
      <p:ext uri="{BB962C8B-B14F-4D97-AF65-F5344CB8AC3E}">
        <p14:creationId xmlns:p14="http://schemas.microsoft.com/office/powerpoint/2010/main" val="201963540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074" name="Picture 2" descr="D:\02 IMAGES for PowerPoint\Nicae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398996"/>
            <a:ext cx="6477001" cy="42422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486399" y="231080"/>
            <a:ext cx="6397083" cy="1938992"/>
          </a:xfrm>
          <a:prstGeom prst="rect">
            <a:avLst/>
          </a:prstGeom>
          <a:solidFill>
            <a:schemeClr val="tx1"/>
          </a:solidFill>
        </p:spPr>
        <p:txBody>
          <a:bodyPr wrap="square" rtlCol="0">
            <a:spAutoFit/>
          </a:bodyPr>
          <a:lstStyle/>
          <a:p>
            <a:pPr algn="ctr"/>
            <a:r>
              <a:rPr lang="en-US" sz="4000" b="1" dirty="0">
                <a:solidFill>
                  <a:schemeClr val="bg2">
                    <a:lumMod val="75000"/>
                  </a:schemeClr>
                </a:solidFill>
              </a:rPr>
              <a:t>Council of Nicaea </a:t>
            </a:r>
          </a:p>
          <a:p>
            <a:pPr algn="ctr"/>
            <a:r>
              <a:rPr lang="en-US" sz="4000" b="1" dirty="0">
                <a:solidFill>
                  <a:schemeClr val="accent2">
                    <a:lumMod val="60000"/>
                    <a:lumOff val="40000"/>
                  </a:schemeClr>
                </a:solidFill>
              </a:rPr>
              <a:t>325 A.D. -  0% - No Jewish Churches allowed!</a:t>
            </a:r>
          </a:p>
        </p:txBody>
      </p:sp>
      <p:sp>
        <p:nvSpPr>
          <p:cNvPr id="5" name="TextBox 4"/>
          <p:cNvSpPr txBox="1"/>
          <p:nvPr/>
        </p:nvSpPr>
        <p:spPr>
          <a:xfrm>
            <a:off x="308517" y="231080"/>
            <a:ext cx="4953000" cy="1938992"/>
          </a:xfrm>
          <a:prstGeom prst="rect">
            <a:avLst/>
          </a:prstGeom>
          <a:solidFill>
            <a:schemeClr val="tx2">
              <a:lumMod val="50000"/>
            </a:schemeClr>
          </a:solidFill>
        </p:spPr>
        <p:txBody>
          <a:bodyPr wrap="square" rtlCol="0">
            <a:spAutoFit/>
          </a:bodyPr>
          <a:lstStyle/>
          <a:p>
            <a:pPr algn="ctr"/>
            <a:r>
              <a:rPr lang="en-US" sz="4000" b="1" dirty="0">
                <a:solidFill>
                  <a:srgbClr val="FFFF00"/>
                </a:solidFill>
              </a:rPr>
              <a:t>Pentecost 32 A.D. </a:t>
            </a:r>
            <a:r>
              <a:rPr lang="en-US" sz="4000" b="1" dirty="0">
                <a:solidFill>
                  <a:srgbClr val="FFC000"/>
                </a:solidFill>
              </a:rPr>
              <a:t>The Congregation / Church of Israel - 100% Jewish  </a:t>
            </a:r>
          </a:p>
        </p:txBody>
      </p:sp>
      <p:pic>
        <p:nvPicPr>
          <p:cNvPr id="6" name="Picture 2" descr="D:\02 IMAGES for PowerPoint\p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09186"/>
            <a:ext cx="4953000" cy="4221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19502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73058" name="Title 1"/>
          <p:cNvSpPr>
            <a:spLocks noGrp="1"/>
          </p:cNvSpPr>
          <p:nvPr>
            <p:ph type="ctrTitle" idx="4294967295"/>
          </p:nvPr>
        </p:nvSpPr>
        <p:spPr>
          <a:xfrm>
            <a:off x="304800" y="228600"/>
            <a:ext cx="11684000" cy="6400800"/>
          </a:xfrm>
          <a:solidFill>
            <a:schemeClr val="tx2">
              <a:lumMod val="50000"/>
            </a:schemeClr>
          </a:solidFill>
        </p:spPr>
        <p:txBody>
          <a:bodyPr>
            <a:normAutofit fontScale="90000"/>
          </a:bodyPr>
          <a:lstStyle/>
          <a:p>
            <a:pPr eaLnBrk="1" hangingPunct="1"/>
            <a:r>
              <a:rPr lang="en-US" altLang="en-US" sz="6667" dirty="0">
                <a:solidFill>
                  <a:srgbClr val="FFC000"/>
                </a:solidFill>
              </a:rPr>
              <a:t>So when did the </a:t>
            </a:r>
            <a:r>
              <a:rPr lang="en-US" altLang="en-US" sz="6667" dirty="0">
                <a:solidFill>
                  <a:srgbClr val="FFFF00"/>
                </a:solidFill>
              </a:rPr>
              <a:t>Congregation </a:t>
            </a:r>
            <a:br>
              <a:rPr lang="en-US" altLang="en-US" sz="6667" dirty="0">
                <a:solidFill>
                  <a:srgbClr val="FFFF00"/>
                </a:solidFill>
              </a:rPr>
            </a:br>
            <a:r>
              <a:rPr lang="en-US" altLang="en-US" sz="6667" dirty="0">
                <a:solidFill>
                  <a:srgbClr val="FFFF00"/>
                </a:solidFill>
              </a:rPr>
              <a:t>of Israel</a:t>
            </a:r>
            <a:r>
              <a:rPr lang="en-US" altLang="en-US" sz="6667" dirty="0">
                <a:solidFill>
                  <a:srgbClr val="FFC000"/>
                </a:solidFill>
              </a:rPr>
              <a:t> get it’s downgraded non-descript, generic name, </a:t>
            </a:r>
            <a:br>
              <a:rPr lang="en-US" altLang="en-US" sz="6667" dirty="0">
                <a:solidFill>
                  <a:srgbClr val="FFC000"/>
                </a:solidFill>
              </a:rPr>
            </a:br>
            <a:br>
              <a:rPr lang="en-US" altLang="en-US" sz="6667" dirty="0">
                <a:solidFill>
                  <a:srgbClr val="FFC000"/>
                </a:solidFill>
              </a:rPr>
            </a:br>
            <a:r>
              <a:rPr lang="en-US" altLang="en-US" sz="6667" b="1" dirty="0">
                <a:solidFill>
                  <a:schemeClr val="bg2">
                    <a:lumMod val="75000"/>
                  </a:schemeClr>
                </a:solidFill>
              </a:rPr>
              <a:t>THE “CHURCH”?</a:t>
            </a:r>
            <a:br>
              <a:rPr lang="en-US" altLang="en-US" sz="6667" b="1" dirty="0">
                <a:solidFill>
                  <a:schemeClr val="bg2">
                    <a:lumMod val="75000"/>
                  </a:schemeClr>
                </a:solidFill>
              </a:rPr>
            </a:br>
            <a:r>
              <a:rPr lang="en-US" altLang="en-US" sz="6667" dirty="0">
                <a:solidFill>
                  <a:srgbClr val="FFC000"/>
                </a:solidFill>
              </a:rPr>
              <a:t>(That word just means “assembly”)</a:t>
            </a:r>
          </a:p>
        </p:txBody>
      </p:sp>
    </p:spTree>
    <p:extLst>
      <p:ext uri="{BB962C8B-B14F-4D97-AF65-F5344CB8AC3E}">
        <p14:creationId xmlns:p14="http://schemas.microsoft.com/office/powerpoint/2010/main" val="121500757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5122" name="Picture 2" descr="D:\02 IMAGES for PowerPoint\Nicae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758" y="2209802"/>
            <a:ext cx="8870468" cy="45290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219075"/>
            <a:ext cx="11887200" cy="2133909"/>
          </a:xfrm>
          <a:prstGeom prst="rect">
            <a:avLst/>
          </a:prstGeom>
          <a:solidFill>
            <a:schemeClr val="tx2">
              <a:lumMod val="50000"/>
            </a:schemeClr>
          </a:solidFill>
        </p:spPr>
        <p:txBody>
          <a:bodyPr wrap="square" lIns="101592" tIns="50796" rIns="101592" bIns="50796" rtlCol="0">
            <a:spAutoFit/>
          </a:bodyPr>
          <a:lstStyle/>
          <a:p>
            <a:pPr algn="ctr"/>
            <a:r>
              <a:rPr lang="en-US" sz="4400" dirty="0">
                <a:solidFill>
                  <a:srgbClr val="FFC000"/>
                </a:solidFill>
              </a:rPr>
              <a:t>The </a:t>
            </a:r>
            <a:r>
              <a:rPr lang="en-US" sz="4400" b="1" dirty="0">
                <a:solidFill>
                  <a:schemeClr val="bg2">
                    <a:lumMod val="75000"/>
                  </a:schemeClr>
                </a:solidFill>
              </a:rPr>
              <a:t>Council of Nicaea</a:t>
            </a:r>
            <a:r>
              <a:rPr lang="en-US" sz="4400" dirty="0">
                <a:solidFill>
                  <a:srgbClr val="FFC000"/>
                </a:solidFill>
              </a:rPr>
              <a:t>, 325 A.D.. The dominant Gentile elements of the church find protection under Constantine, and the princes of Europe.  </a:t>
            </a:r>
          </a:p>
        </p:txBody>
      </p:sp>
    </p:spTree>
    <p:extLst>
      <p:ext uri="{BB962C8B-B14F-4D97-AF65-F5344CB8AC3E}">
        <p14:creationId xmlns:p14="http://schemas.microsoft.com/office/powerpoint/2010/main" val="240572336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5122" name="Picture 2" descr="D:\02 IMAGES for PowerPoint\Nicae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758" y="2209802"/>
            <a:ext cx="8870468" cy="45290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119127"/>
            <a:ext cx="11582399" cy="2041576"/>
          </a:xfrm>
          <a:prstGeom prst="rect">
            <a:avLst/>
          </a:prstGeom>
          <a:solidFill>
            <a:schemeClr val="tx2">
              <a:lumMod val="50000"/>
            </a:schemeClr>
          </a:solidFill>
        </p:spPr>
        <p:txBody>
          <a:bodyPr wrap="square" lIns="101592" tIns="50796" rIns="101592" bIns="50796" rtlCol="0">
            <a:spAutoFit/>
          </a:bodyPr>
          <a:lstStyle/>
          <a:p>
            <a:pPr algn="ctr"/>
            <a:r>
              <a:rPr lang="en-US" sz="4200" dirty="0">
                <a:solidFill>
                  <a:srgbClr val="FFC000"/>
                </a:solidFill>
              </a:rPr>
              <a:t>At Nicaea the Jewish Congregations are nowhere to be seen. Everything Jewish is outlawed. So begins the 1700 year </a:t>
            </a:r>
            <a:r>
              <a:rPr lang="en-US" sz="4200" dirty="0">
                <a:solidFill>
                  <a:schemeClr val="bg2">
                    <a:lumMod val="75000"/>
                  </a:schemeClr>
                </a:solidFill>
              </a:rPr>
              <a:t>Church-State system of Constantine</a:t>
            </a:r>
            <a:r>
              <a:rPr lang="en-US" sz="4200" dirty="0">
                <a:solidFill>
                  <a:srgbClr val="FFC000"/>
                </a:solidFill>
              </a:rPr>
              <a:t>.</a:t>
            </a:r>
          </a:p>
        </p:txBody>
      </p:sp>
    </p:spTree>
    <p:extLst>
      <p:ext uri="{BB962C8B-B14F-4D97-AF65-F5344CB8AC3E}">
        <p14:creationId xmlns:p14="http://schemas.microsoft.com/office/powerpoint/2010/main" val="180634816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80226" name="Title 1"/>
          <p:cNvSpPr>
            <a:spLocks noGrp="1"/>
          </p:cNvSpPr>
          <p:nvPr>
            <p:ph type="ctrTitle" idx="4294967295"/>
          </p:nvPr>
        </p:nvSpPr>
        <p:spPr>
          <a:xfrm>
            <a:off x="0" y="0"/>
            <a:ext cx="12192000" cy="2514600"/>
          </a:xfrm>
          <a:solidFill>
            <a:schemeClr val="tx2">
              <a:lumMod val="50000"/>
            </a:schemeClr>
          </a:solidFill>
        </p:spPr>
        <p:txBody>
          <a:bodyPr>
            <a:normAutofit/>
          </a:bodyPr>
          <a:lstStyle/>
          <a:p>
            <a:pPr eaLnBrk="1" hangingPunct="1"/>
            <a:r>
              <a:rPr lang="en-US" altLang="en-US" dirty="0">
                <a:solidFill>
                  <a:srgbClr val="FFC000"/>
                </a:solidFill>
              </a:rPr>
              <a:t>After Nicaea the Church seemed to forget her blood covenant </a:t>
            </a:r>
            <a:r>
              <a:rPr lang="en-US" altLang="en-US" b="1" i="1" dirty="0">
                <a:solidFill>
                  <a:srgbClr val="FFC000"/>
                </a:solidFill>
                <a:latin typeface="Arial" charset="0"/>
                <a:cs typeface="Arial" charset="0"/>
              </a:rPr>
              <a:t>faith</a:t>
            </a:r>
            <a:r>
              <a:rPr lang="en-US" altLang="en-US" dirty="0">
                <a:solidFill>
                  <a:srgbClr val="FFC000"/>
                </a:solidFill>
              </a:rPr>
              <a:t> connection to Abraham and her memory of once having belonged to Israel.</a:t>
            </a:r>
          </a:p>
        </p:txBody>
      </p:sp>
      <p:pic>
        <p:nvPicPr>
          <p:cNvPr id="3" name="Picture 2" descr="D:\02 IMAGES for PowerPoint\Nicaea2.jpg">
            <a:extLst>
              <a:ext uri="{FF2B5EF4-FFF2-40B4-BE49-F238E27FC236}">
                <a16:creationId xmlns:a16="http://schemas.microsoft.com/office/drawing/2014/main" id="{03E92165-3F63-484E-8DAB-4EF832AEB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324" y="2514600"/>
            <a:ext cx="8175351"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02324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80226" name="Title 1"/>
          <p:cNvSpPr>
            <a:spLocks noGrp="1"/>
          </p:cNvSpPr>
          <p:nvPr>
            <p:ph type="ctrTitle" idx="4294967295"/>
          </p:nvPr>
        </p:nvSpPr>
        <p:spPr>
          <a:xfrm>
            <a:off x="0" y="0"/>
            <a:ext cx="12039600" cy="2514600"/>
          </a:xfrm>
          <a:solidFill>
            <a:schemeClr val="tx2">
              <a:lumMod val="50000"/>
            </a:schemeClr>
          </a:solidFill>
        </p:spPr>
        <p:txBody>
          <a:bodyPr>
            <a:normAutofit/>
          </a:bodyPr>
          <a:lstStyle/>
          <a:p>
            <a:r>
              <a:rPr lang="en-US" altLang="en-US" dirty="0">
                <a:solidFill>
                  <a:srgbClr val="FFC000"/>
                </a:solidFill>
              </a:rPr>
              <a:t>After Nicaea the </a:t>
            </a:r>
            <a:r>
              <a:rPr lang="en-US" altLang="en-US" b="1" dirty="0">
                <a:solidFill>
                  <a:srgbClr val="C00000"/>
                </a:solidFill>
              </a:rPr>
              <a:t>Congregation of Israel’s Messiah</a:t>
            </a:r>
            <a:r>
              <a:rPr lang="en-US" altLang="en-US" dirty="0">
                <a:solidFill>
                  <a:srgbClr val="FFC000"/>
                </a:solidFill>
              </a:rPr>
              <a:t>, the </a:t>
            </a:r>
            <a:r>
              <a:rPr lang="en-US" altLang="en-US" b="1" dirty="0">
                <a:solidFill>
                  <a:srgbClr val="C00000"/>
                </a:solidFill>
              </a:rPr>
              <a:t>Congregation of Israel</a:t>
            </a:r>
            <a:r>
              <a:rPr lang="en-US" altLang="en-US" dirty="0">
                <a:solidFill>
                  <a:srgbClr val="FFC000"/>
                </a:solidFill>
              </a:rPr>
              <a:t>, is hypnotically and magically transformed into the </a:t>
            </a:r>
            <a:r>
              <a:rPr lang="en-US" altLang="en-US" b="1" dirty="0">
                <a:solidFill>
                  <a:schemeClr val="bg2">
                    <a:lumMod val="75000"/>
                  </a:schemeClr>
                </a:solidFill>
              </a:rPr>
              <a:t>”Church of Rome”</a:t>
            </a:r>
            <a:r>
              <a:rPr lang="en-US" altLang="en-US" dirty="0">
                <a:solidFill>
                  <a:srgbClr val="FFC000"/>
                </a:solidFill>
              </a:rPr>
              <a:t>. </a:t>
            </a:r>
          </a:p>
        </p:txBody>
      </p:sp>
      <p:pic>
        <p:nvPicPr>
          <p:cNvPr id="3" name="Picture 2" descr="D:\02 IMAGES for PowerPoint\Nicaea2.jpg">
            <a:extLst>
              <a:ext uri="{FF2B5EF4-FFF2-40B4-BE49-F238E27FC236}">
                <a16:creationId xmlns:a16="http://schemas.microsoft.com/office/drawing/2014/main" id="{177E5FC9-7C8F-4639-8368-CA21B5E473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324" y="2514600"/>
            <a:ext cx="8175351"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24387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74082" name="Title 1"/>
          <p:cNvSpPr>
            <a:spLocks noGrp="1"/>
          </p:cNvSpPr>
          <p:nvPr>
            <p:ph type="ctrTitle" idx="4294967295"/>
          </p:nvPr>
        </p:nvSpPr>
        <p:spPr>
          <a:xfrm>
            <a:off x="304800" y="228600"/>
            <a:ext cx="11684000" cy="6400800"/>
          </a:xfrm>
          <a:solidFill>
            <a:schemeClr val="tx2">
              <a:lumMod val="50000"/>
            </a:schemeClr>
          </a:solidFill>
        </p:spPr>
        <p:txBody>
          <a:bodyPr/>
          <a:lstStyle/>
          <a:p>
            <a:r>
              <a:rPr lang="en-US" altLang="en-US" sz="6667" dirty="0">
                <a:solidFill>
                  <a:srgbClr val="FFC000"/>
                </a:solidFill>
              </a:rPr>
              <a:t>The question still remains,</a:t>
            </a:r>
            <a:br>
              <a:rPr lang="en-US" altLang="en-US" sz="6667" dirty="0">
                <a:solidFill>
                  <a:srgbClr val="FFC000"/>
                </a:solidFill>
              </a:rPr>
            </a:br>
            <a:r>
              <a:rPr lang="en-US" altLang="en-US" sz="6667" b="1" i="1" dirty="0">
                <a:solidFill>
                  <a:srgbClr val="FFFF00"/>
                </a:solidFill>
              </a:rPr>
              <a:t>TO</a:t>
            </a:r>
            <a:r>
              <a:rPr lang="en-US" altLang="en-US" sz="6667" b="1" dirty="0">
                <a:solidFill>
                  <a:srgbClr val="FFC000"/>
                </a:solidFill>
              </a:rPr>
              <a:t> </a:t>
            </a:r>
            <a:r>
              <a:rPr lang="en-US" altLang="en-US" sz="10666" b="1" i="1" dirty="0">
                <a:solidFill>
                  <a:srgbClr val="FFFF00"/>
                </a:solidFill>
              </a:rPr>
              <a:t>WHOM</a:t>
            </a:r>
            <a:r>
              <a:rPr lang="en-US" altLang="en-US" sz="10666" b="1" dirty="0">
                <a:solidFill>
                  <a:srgbClr val="FFFF00"/>
                </a:solidFill>
              </a:rPr>
              <a:t> </a:t>
            </a:r>
            <a:r>
              <a:rPr lang="en-US" altLang="en-US" sz="6667" dirty="0">
                <a:solidFill>
                  <a:srgbClr val="FFC000"/>
                </a:solidFill>
              </a:rPr>
              <a:t>is the </a:t>
            </a:r>
            <a:br>
              <a:rPr lang="en-US" altLang="en-US" sz="6667" dirty="0">
                <a:solidFill>
                  <a:srgbClr val="FFC000"/>
                </a:solidFill>
              </a:rPr>
            </a:br>
            <a:r>
              <a:rPr lang="en-US" altLang="en-US" sz="6667" dirty="0">
                <a:solidFill>
                  <a:srgbClr val="C00000"/>
                </a:solidFill>
              </a:rPr>
              <a:t>”CALLED OUT” </a:t>
            </a:r>
            <a:r>
              <a:rPr lang="en-US" altLang="en-US" sz="6667" b="1" dirty="0">
                <a:solidFill>
                  <a:srgbClr val="C00000"/>
                </a:solidFill>
              </a:rPr>
              <a:t>EKKLESIA, </a:t>
            </a:r>
            <a:br>
              <a:rPr lang="en-US" altLang="en-US" sz="6667" b="1" dirty="0">
                <a:solidFill>
                  <a:srgbClr val="C00000"/>
                </a:solidFill>
              </a:rPr>
            </a:br>
            <a:r>
              <a:rPr lang="en-US" altLang="en-US" sz="6667" dirty="0">
                <a:solidFill>
                  <a:srgbClr val="FFC000"/>
                </a:solidFill>
              </a:rPr>
              <a:t>or </a:t>
            </a:r>
            <a:r>
              <a:rPr lang="en-US" altLang="en-US" sz="6667" b="1" dirty="0">
                <a:solidFill>
                  <a:srgbClr val="C00000"/>
                </a:solidFill>
              </a:rPr>
              <a:t>CONGREGATION, </a:t>
            </a:r>
            <a:r>
              <a:rPr lang="en-US" altLang="en-US" sz="6667" dirty="0">
                <a:solidFill>
                  <a:srgbClr val="FFC000"/>
                </a:solidFill>
              </a:rPr>
              <a:t>being </a:t>
            </a:r>
            <a:br>
              <a:rPr lang="en-US" altLang="en-US" sz="6667" dirty="0">
                <a:solidFill>
                  <a:srgbClr val="FFC000"/>
                </a:solidFill>
              </a:rPr>
            </a:br>
            <a:r>
              <a:rPr lang="en-US" altLang="en-US" sz="6667" b="1" i="1" u="sng" dirty="0">
                <a:solidFill>
                  <a:srgbClr val="C00000"/>
                </a:solidFill>
              </a:rPr>
              <a:t>CALLED OUT </a:t>
            </a:r>
            <a:r>
              <a:rPr lang="en-US" altLang="en-US" sz="6667" dirty="0">
                <a:solidFill>
                  <a:srgbClr val="FFC000"/>
                </a:solidFill>
              </a:rPr>
              <a:t>or </a:t>
            </a:r>
            <a:r>
              <a:rPr lang="en-US" altLang="en-US" sz="6667" dirty="0">
                <a:solidFill>
                  <a:srgbClr val="C00000"/>
                </a:solidFill>
              </a:rPr>
              <a:t>GATHERED</a:t>
            </a:r>
            <a:r>
              <a:rPr lang="en-US" altLang="en-US" sz="6667" dirty="0">
                <a:solidFill>
                  <a:srgbClr val="FFC000"/>
                </a:solidFill>
              </a:rPr>
              <a:t>?  </a:t>
            </a:r>
            <a:r>
              <a:rPr lang="en-US" altLang="en-US" sz="6667" dirty="0">
                <a:solidFill>
                  <a:srgbClr val="C00000"/>
                </a:solidFill>
              </a:rPr>
              <a:t>   </a:t>
            </a:r>
            <a:r>
              <a:rPr lang="en-US" altLang="en-US" sz="6667" b="1" dirty="0">
                <a:solidFill>
                  <a:srgbClr val="C00000"/>
                </a:solidFill>
              </a:rPr>
              <a:t>                                     </a:t>
            </a:r>
          </a:p>
        </p:txBody>
      </p:sp>
    </p:spTree>
    <p:extLst>
      <p:ext uri="{BB962C8B-B14F-4D97-AF65-F5344CB8AC3E}">
        <p14:creationId xmlns:p14="http://schemas.microsoft.com/office/powerpoint/2010/main" val="323091213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Christian wall art - Lion of Judah, Lamb of God">
            <a:extLst>
              <a:ext uri="{FF2B5EF4-FFF2-40B4-BE49-F238E27FC236}">
                <a16:creationId xmlns:a16="http://schemas.microsoft.com/office/drawing/2014/main" id="{11E431CF-CE37-4FAB-99CA-F22511F38D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051"/>
          <a:stretch/>
        </p:blipFill>
        <p:spPr bwMode="auto">
          <a:xfrm>
            <a:off x="7353910" y="0"/>
            <a:ext cx="48380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Luke 4:15â20, Jesus standing in the synagogue">
            <a:extLst>
              <a:ext uri="{FF2B5EF4-FFF2-40B4-BE49-F238E27FC236}">
                <a16:creationId xmlns:a16="http://schemas.microsoft.com/office/drawing/2014/main" id="{9A679259-B79F-4560-83E7-3BFC8136F1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62" r="14920"/>
          <a:stretch/>
        </p:blipFill>
        <p:spPr bwMode="auto">
          <a:xfrm>
            <a:off x="-1" y="-1"/>
            <a:ext cx="735391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A9C19BB-58F1-46E9-9289-AB1407473AB4}"/>
              </a:ext>
            </a:extLst>
          </p:cNvPr>
          <p:cNvSpPr txBox="1"/>
          <p:nvPr/>
        </p:nvSpPr>
        <p:spPr>
          <a:xfrm>
            <a:off x="381000" y="76200"/>
            <a:ext cx="1776448" cy="584775"/>
          </a:xfrm>
          <a:prstGeom prst="rect">
            <a:avLst/>
          </a:prstGeom>
          <a:noFill/>
        </p:spPr>
        <p:txBody>
          <a:bodyPr wrap="none" rtlCol="0">
            <a:spAutoFit/>
          </a:bodyPr>
          <a:lstStyle/>
          <a:p>
            <a:r>
              <a:rPr lang="en-US" sz="3200" dirty="0">
                <a:solidFill>
                  <a:schemeClr val="accent6">
                    <a:lumMod val="60000"/>
                    <a:lumOff val="40000"/>
                  </a:schemeClr>
                </a:solidFill>
              </a:rPr>
              <a:t>This one?</a:t>
            </a:r>
          </a:p>
        </p:txBody>
      </p:sp>
    </p:spTree>
    <p:extLst>
      <p:ext uri="{BB962C8B-B14F-4D97-AF65-F5344CB8AC3E}">
        <p14:creationId xmlns:p14="http://schemas.microsoft.com/office/powerpoint/2010/main" val="290731653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2" name="Picture 4" descr="Christian wall art - Lion of Judah, Lamb of God">
            <a:extLst>
              <a:ext uri="{FF2B5EF4-FFF2-40B4-BE49-F238E27FC236}">
                <a16:creationId xmlns:a16="http://schemas.microsoft.com/office/drawing/2014/main" id="{11E431CF-CE37-4FAB-99CA-F22511F38D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051"/>
          <a:stretch/>
        </p:blipFill>
        <p:spPr bwMode="auto">
          <a:xfrm>
            <a:off x="7353910" y="0"/>
            <a:ext cx="48380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Related image">
            <a:extLst>
              <a:ext uri="{FF2B5EF4-FFF2-40B4-BE49-F238E27FC236}">
                <a16:creationId xmlns:a16="http://schemas.microsoft.com/office/drawing/2014/main" id="{4D841EE1-8C6A-4429-8F60-7F33210E7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152" y="0"/>
            <a:ext cx="55340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1F1930-D739-4936-9572-C9FA4C0187FC}"/>
              </a:ext>
            </a:extLst>
          </p:cNvPr>
          <p:cNvSpPr txBox="1"/>
          <p:nvPr/>
        </p:nvSpPr>
        <p:spPr>
          <a:xfrm>
            <a:off x="152400" y="76200"/>
            <a:ext cx="1776448" cy="584775"/>
          </a:xfrm>
          <a:prstGeom prst="rect">
            <a:avLst/>
          </a:prstGeom>
          <a:noFill/>
        </p:spPr>
        <p:txBody>
          <a:bodyPr wrap="none" rtlCol="0">
            <a:spAutoFit/>
          </a:bodyPr>
          <a:lstStyle/>
          <a:p>
            <a:r>
              <a:rPr lang="en-US" sz="3200" dirty="0">
                <a:solidFill>
                  <a:schemeClr val="accent6">
                    <a:lumMod val="60000"/>
                    <a:lumOff val="40000"/>
                  </a:schemeClr>
                </a:solidFill>
              </a:rPr>
              <a:t>This one?</a:t>
            </a:r>
          </a:p>
        </p:txBody>
      </p:sp>
    </p:spTree>
    <p:extLst>
      <p:ext uri="{BB962C8B-B14F-4D97-AF65-F5344CB8AC3E}">
        <p14:creationId xmlns:p14="http://schemas.microsoft.com/office/powerpoint/2010/main" val="173886304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228601" y="136703"/>
            <a:ext cx="11734799" cy="2239964"/>
          </a:xfrm>
          <a:solidFill>
            <a:schemeClr val="tx1"/>
          </a:solidFill>
        </p:spPr>
        <p:txBody>
          <a:bodyPr>
            <a:normAutofit fontScale="90000"/>
          </a:bodyPr>
          <a:lstStyle/>
          <a:p>
            <a:pPr eaLnBrk="1" hangingPunct="1"/>
            <a:r>
              <a:rPr lang="en-US" altLang="en-US" sz="5200" dirty="0">
                <a:solidFill>
                  <a:srgbClr val="FFC000"/>
                </a:solidFill>
              </a:rPr>
              <a:t>Both factions have their favorite view of Messiah. But both still claim the same God. </a:t>
            </a:r>
            <a:br>
              <a:rPr lang="en-US" altLang="en-US" sz="5200" dirty="0">
                <a:solidFill>
                  <a:srgbClr val="FFC000"/>
                </a:solidFill>
              </a:rPr>
            </a:br>
            <a:r>
              <a:rPr lang="en-US" altLang="en-US" sz="5200" dirty="0">
                <a:solidFill>
                  <a:srgbClr val="FFC000"/>
                </a:solidFill>
              </a:rPr>
              <a:t>Does this qualify as a </a:t>
            </a:r>
            <a:r>
              <a:rPr lang="en-US" altLang="en-US" sz="5200" b="1" dirty="0">
                <a:solidFill>
                  <a:srgbClr val="FF0000"/>
                </a:solidFill>
              </a:rPr>
              <a:t>FAMILY FEUD?</a:t>
            </a:r>
          </a:p>
        </p:txBody>
      </p:sp>
      <p:pic>
        <p:nvPicPr>
          <p:cNvPr id="4099" name="Content Placeholder 4" descr="Synagogue.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1" y="2438400"/>
            <a:ext cx="6219826" cy="4114797"/>
          </a:xfrm>
        </p:spPr>
      </p:pic>
      <p:pic>
        <p:nvPicPr>
          <p:cNvPr id="4100" name="Content Placeholder 5" descr="Immanuel-church-jaffa01.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781799" y="2438402"/>
            <a:ext cx="5181599" cy="4114795"/>
          </a:xfrm>
        </p:spPr>
      </p:pic>
      <p:sp>
        <p:nvSpPr>
          <p:cNvPr id="7" name="TextBox 6"/>
          <p:cNvSpPr txBox="1"/>
          <p:nvPr/>
        </p:nvSpPr>
        <p:spPr>
          <a:xfrm rot="591063">
            <a:off x="413391" y="5243446"/>
            <a:ext cx="4200189" cy="1323439"/>
          </a:xfrm>
          <a:prstGeom prst="rect">
            <a:avLst/>
          </a:prstGeom>
          <a:noFill/>
        </p:spPr>
        <p:txBody>
          <a:bodyPr wrap="none" rtlCol="0">
            <a:spAutoFit/>
          </a:bodyPr>
          <a:lstStyle/>
          <a:p>
            <a:r>
              <a:rPr lang="en-US" sz="4000" b="1" i="1" dirty="0">
                <a:solidFill>
                  <a:schemeClr val="bg1"/>
                </a:solidFill>
              </a:rPr>
              <a:t>We are the </a:t>
            </a:r>
          </a:p>
          <a:p>
            <a:r>
              <a:rPr lang="en-US" sz="4000" b="1" i="1" dirty="0">
                <a:solidFill>
                  <a:schemeClr val="bg1"/>
                </a:solidFill>
              </a:rPr>
              <a:t>Chosen People!</a:t>
            </a:r>
          </a:p>
        </p:txBody>
      </p:sp>
      <p:sp>
        <p:nvSpPr>
          <p:cNvPr id="2" name="Rectangle 1"/>
          <p:cNvSpPr/>
          <p:nvPr/>
        </p:nvSpPr>
        <p:spPr>
          <a:xfrm>
            <a:off x="3524250" y="3105836"/>
            <a:ext cx="5143500" cy="646331"/>
          </a:xfrm>
          <a:prstGeom prst="rect">
            <a:avLst/>
          </a:prstGeom>
        </p:spPr>
        <p:txBody>
          <a:bodyPr>
            <a:spAutoFit/>
          </a:bodyPr>
          <a:lstStyle/>
          <a:p>
            <a:r>
              <a:rPr lang="en-US" b="1" i="1" dirty="0">
                <a:solidFill>
                  <a:schemeClr val="bg1"/>
                </a:solidFill>
              </a:rPr>
              <a:t>We are the </a:t>
            </a:r>
          </a:p>
          <a:p>
            <a:r>
              <a:rPr lang="en-US" b="1" i="1" dirty="0">
                <a:solidFill>
                  <a:schemeClr val="bg1"/>
                </a:solidFill>
              </a:rPr>
              <a:t>Chosen People!</a:t>
            </a:r>
          </a:p>
        </p:txBody>
      </p:sp>
      <p:sp>
        <p:nvSpPr>
          <p:cNvPr id="10" name="TextBox 9"/>
          <p:cNvSpPr txBox="1"/>
          <p:nvPr/>
        </p:nvSpPr>
        <p:spPr>
          <a:xfrm rot="591063">
            <a:off x="8540448" y="5073944"/>
            <a:ext cx="4200189" cy="1323439"/>
          </a:xfrm>
          <a:prstGeom prst="rect">
            <a:avLst/>
          </a:prstGeom>
          <a:noFill/>
        </p:spPr>
        <p:txBody>
          <a:bodyPr wrap="none" rtlCol="0">
            <a:spAutoFit/>
          </a:bodyPr>
          <a:lstStyle/>
          <a:p>
            <a:r>
              <a:rPr lang="en-US" sz="4000" b="1" i="1" dirty="0">
                <a:solidFill>
                  <a:schemeClr val="bg1"/>
                </a:solidFill>
              </a:rPr>
              <a:t>We are the </a:t>
            </a:r>
          </a:p>
          <a:p>
            <a:r>
              <a:rPr lang="en-US" sz="4000" b="1" i="1" dirty="0">
                <a:solidFill>
                  <a:schemeClr val="bg1"/>
                </a:solidFill>
              </a:rPr>
              <a:t>Chosen People!</a:t>
            </a:r>
          </a:p>
        </p:txBody>
      </p:sp>
    </p:spTree>
    <p:extLst>
      <p:ext uri="{BB962C8B-B14F-4D97-AF65-F5344CB8AC3E}">
        <p14:creationId xmlns:p14="http://schemas.microsoft.com/office/powerpoint/2010/main" val="231682853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descr="D:\00-                   SACRAMENTO\Lost House of Israel - images\amnes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73377"/>
            <a:ext cx="6553200" cy="66813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F54A8A6-66B7-4148-BC41-47E5CE8DA2F6}"/>
              </a:ext>
            </a:extLst>
          </p:cNvPr>
          <p:cNvSpPr txBox="1"/>
          <p:nvPr/>
        </p:nvSpPr>
        <p:spPr>
          <a:xfrm>
            <a:off x="152400" y="120835"/>
            <a:ext cx="5248507" cy="6586418"/>
          </a:xfrm>
          <a:prstGeom prst="rect">
            <a:avLst/>
          </a:prstGeom>
          <a:noFill/>
        </p:spPr>
        <p:txBody>
          <a:bodyPr wrap="square" rtlCol="0">
            <a:spAutoFit/>
          </a:bodyPr>
          <a:lstStyle/>
          <a:p>
            <a:pPr algn="ctr"/>
            <a:r>
              <a:rPr lang="en-US" sz="3400" dirty="0">
                <a:solidFill>
                  <a:srgbClr val="FFC000"/>
                </a:solidFill>
              </a:rPr>
              <a:t>Forgotten traumatic memories, angst, existential emptiness, a deep sense of loss over something that has been forgotten. Sad and remote histories lie hidden in the mists of time. We as </a:t>
            </a:r>
            <a:r>
              <a:rPr lang="en-US" sz="3400" b="1" dirty="0">
                <a:solidFill>
                  <a:schemeClr val="bg1">
                    <a:lumMod val="65000"/>
                  </a:schemeClr>
                </a:solidFill>
              </a:rPr>
              <a:t>Caucasians</a:t>
            </a:r>
            <a:r>
              <a:rPr lang="en-US" sz="3400" dirty="0">
                <a:solidFill>
                  <a:srgbClr val="FFC000"/>
                </a:solidFill>
              </a:rPr>
              <a:t> do not even remember in our histories, the </a:t>
            </a:r>
            <a:r>
              <a:rPr lang="en-US" sz="3400" b="1" dirty="0">
                <a:solidFill>
                  <a:schemeClr val="bg1">
                    <a:lumMod val="65000"/>
                  </a:schemeClr>
                </a:solidFill>
              </a:rPr>
              <a:t>Caucasus Mountains </a:t>
            </a:r>
          </a:p>
          <a:p>
            <a:pPr algn="ctr"/>
            <a:r>
              <a:rPr lang="en-US" sz="3400" dirty="0">
                <a:solidFill>
                  <a:srgbClr val="FFC000"/>
                </a:solidFill>
              </a:rPr>
              <a:t>we crossed or passed by. </a:t>
            </a:r>
          </a:p>
          <a:p>
            <a:pPr algn="ctr"/>
            <a:r>
              <a:rPr lang="en-US" sz="4800" b="1" i="1" dirty="0">
                <a:solidFill>
                  <a:srgbClr val="FFFF00"/>
                </a:solidFill>
              </a:rPr>
              <a:t>We have amnesia! </a:t>
            </a:r>
          </a:p>
        </p:txBody>
      </p:sp>
    </p:spTree>
    <p:extLst>
      <p:ext uri="{BB962C8B-B14F-4D97-AF65-F5344CB8AC3E}">
        <p14:creationId xmlns:p14="http://schemas.microsoft.com/office/powerpoint/2010/main" val="26682398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evil spirits">
            <a:extLst>
              <a:ext uri="{FF2B5EF4-FFF2-40B4-BE49-F238E27FC236}">
                <a16:creationId xmlns:a16="http://schemas.microsoft.com/office/drawing/2014/main" id="{79777982-C7D7-4814-94A9-9C08422F8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10885"/>
            <a:ext cx="12192000" cy="68688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D37E575-1BFD-45AC-AC0E-E05E2620C5F9}"/>
              </a:ext>
            </a:extLst>
          </p:cNvPr>
          <p:cNvSpPr txBox="1"/>
          <p:nvPr/>
        </p:nvSpPr>
        <p:spPr>
          <a:xfrm flipH="1">
            <a:off x="27706" y="152400"/>
            <a:ext cx="4544293" cy="4401205"/>
          </a:xfrm>
          <a:prstGeom prst="rect">
            <a:avLst/>
          </a:prstGeom>
          <a:noFill/>
        </p:spPr>
        <p:txBody>
          <a:bodyPr wrap="square" rtlCol="0">
            <a:spAutoFit/>
          </a:bodyPr>
          <a:lstStyle/>
          <a:p>
            <a:pPr algn="ctr"/>
            <a:r>
              <a:rPr lang="en-US" sz="4000" b="1" dirty="0"/>
              <a:t>Are there  traumatic memories in </a:t>
            </a:r>
            <a:r>
              <a:rPr lang="en-US" sz="4000" b="1" i="1" u="sng" dirty="0"/>
              <a:t>both</a:t>
            </a:r>
          </a:p>
          <a:p>
            <a:pPr algn="ctr"/>
            <a:r>
              <a:rPr lang="en-US" sz="4000" b="1" dirty="0"/>
              <a:t>Houses of Israel?</a:t>
            </a:r>
          </a:p>
          <a:p>
            <a:pPr algn="ctr"/>
            <a:endParaRPr lang="en-US" sz="4000" b="1" dirty="0"/>
          </a:p>
          <a:p>
            <a:pPr algn="ctr"/>
            <a:r>
              <a:rPr lang="en-US" sz="4000" b="1" dirty="0"/>
              <a:t>Have they</a:t>
            </a:r>
          </a:p>
          <a:p>
            <a:pPr algn="ctr"/>
            <a:r>
              <a:rPr lang="en-US" sz="4000" b="1" dirty="0"/>
              <a:t> caused our </a:t>
            </a:r>
          </a:p>
          <a:p>
            <a:pPr algn="ctr"/>
            <a:r>
              <a:rPr lang="en-US" sz="4000" b="1" dirty="0"/>
              <a:t>amnesia?</a:t>
            </a:r>
          </a:p>
        </p:txBody>
      </p:sp>
    </p:spTree>
    <p:extLst>
      <p:ext uri="{BB962C8B-B14F-4D97-AF65-F5344CB8AC3E}">
        <p14:creationId xmlns:p14="http://schemas.microsoft.com/office/powerpoint/2010/main" val="116024148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evil spirits">
            <a:extLst>
              <a:ext uri="{FF2B5EF4-FFF2-40B4-BE49-F238E27FC236}">
                <a16:creationId xmlns:a16="http://schemas.microsoft.com/office/drawing/2014/main" id="{79777982-C7D7-4814-94A9-9C08422F8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10885"/>
            <a:ext cx="12192000" cy="68688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C553B50-B659-477F-AD5A-181D93358F43}"/>
              </a:ext>
            </a:extLst>
          </p:cNvPr>
          <p:cNvSpPr txBox="1"/>
          <p:nvPr/>
        </p:nvSpPr>
        <p:spPr>
          <a:xfrm flipH="1">
            <a:off x="304800" y="228600"/>
            <a:ext cx="3383281" cy="5078313"/>
          </a:xfrm>
          <a:prstGeom prst="rect">
            <a:avLst/>
          </a:prstGeom>
          <a:noFill/>
        </p:spPr>
        <p:txBody>
          <a:bodyPr wrap="square" rtlCol="0">
            <a:spAutoFit/>
          </a:bodyPr>
          <a:lstStyle/>
          <a:p>
            <a:r>
              <a:rPr lang="en-US" sz="5400" b="1" dirty="0"/>
              <a:t>Can evil</a:t>
            </a:r>
          </a:p>
          <a:p>
            <a:r>
              <a:rPr lang="en-US" sz="5400" b="1" dirty="0"/>
              <a:t>trolling </a:t>
            </a:r>
            <a:endParaRPr lang="en-US" sz="5400" b="1" i="1" u="sng" dirty="0"/>
          </a:p>
          <a:p>
            <a:r>
              <a:rPr lang="en-US" sz="5400" b="1" dirty="0"/>
              <a:t>religious</a:t>
            </a:r>
          </a:p>
          <a:p>
            <a:r>
              <a:rPr lang="en-US" sz="5400" b="1" dirty="0"/>
              <a:t>Spirits </a:t>
            </a:r>
          </a:p>
          <a:p>
            <a:r>
              <a:rPr lang="en-US" sz="5400" b="1" dirty="0"/>
              <a:t>spook us</a:t>
            </a:r>
          </a:p>
          <a:p>
            <a:r>
              <a:rPr lang="en-US" sz="5400" b="1" dirty="0"/>
              <a:t>to cause</a:t>
            </a:r>
          </a:p>
        </p:txBody>
      </p:sp>
      <p:sp>
        <p:nvSpPr>
          <p:cNvPr id="4" name="TextBox 3">
            <a:extLst>
              <a:ext uri="{FF2B5EF4-FFF2-40B4-BE49-F238E27FC236}">
                <a16:creationId xmlns:a16="http://schemas.microsoft.com/office/drawing/2014/main" id="{ED37E575-1BFD-45AC-AC0E-E05E2620C5F9}"/>
              </a:ext>
            </a:extLst>
          </p:cNvPr>
          <p:cNvSpPr txBox="1"/>
          <p:nvPr/>
        </p:nvSpPr>
        <p:spPr>
          <a:xfrm rot="20955613" flipH="1">
            <a:off x="4294503" y="3893303"/>
            <a:ext cx="6705600" cy="923330"/>
          </a:xfrm>
          <a:prstGeom prst="rect">
            <a:avLst/>
          </a:prstGeom>
          <a:noFill/>
        </p:spPr>
        <p:txBody>
          <a:bodyPr wrap="square" rtlCol="0">
            <a:spAutoFit/>
          </a:bodyPr>
          <a:lstStyle/>
          <a:p>
            <a:r>
              <a:rPr lang="en-US" sz="5400" b="1" dirty="0"/>
              <a:t>Cognitive dissonance?</a:t>
            </a:r>
          </a:p>
        </p:txBody>
      </p:sp>
    </p:spTree>
    <p:extLst>
      <p:ext uri="{BB962C8B-B14F-4D97-AF65-F5344CB8AC3E}">
        <p14:creationId xmlns:p14="http://schemas.microsoft.com/office/powerpoint/2010/main" val="375357973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evil spirits">
            <a:extLst>
              <a:ext uri="{FF2B5EF4-FFF2-40B4-BE49-F238E27FC236}">
                <a16:creationId xmlns:a16="http://schemas.microsoft.com/office/drawing/2014/main" id="{79777982-C7D7-4814-94A9-9C08422F8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10885"/>
            <a:ext cx="12192000" cy="68688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C553B50-B659-477F-AD5A-181D93358F43}"/>
              </a:ext>
            </a:extLst>
          </p:cNvPr>
          <p:cNvSpPr txBox="1"/>
          <p:nvPr/>
        </p:nvSpPr>
        <p:spPr>
          <a:xfrm flipH="1">
            <a:off x="304800" y="228600"/>
            <a:ext cx="3383281" cy="3416320"/>
          </a:xfrm>
          <a:prstGeom prst="rect">
            <a:avLst/>
          </a:prstGeom>
          <a:noFill/>
        </p:spPr>
        <p:txBody>
          <a:bodyPr wrap="square" rtlCol="0">
            <a:spAutoFit/>
          </a:bodyPr>
          <a:lstStyle/>
          <a:p>
            <a:r>
              <a:rPr lang="en-US" sz="5400" b="1" dirty="0"/>
              <a:t>Can evil</a:t>
            </a:r>
          </a:p>
          <a:p>
            <a:r>
              <a:rPr lang="en-US" sz="5400" b="1" dirty="0"/>
              <a:t>trolling </a:t>
            </a:r>
            <a:endParaRPr lang="en-US" sz="5400" b="1" i="1" u="sng" dirty="0"/>
          </a:p>
          <a:p>
            <a:r>
              <a:rPr lang="en-US" sz="5400" b="1" dirty="0"/>
              <a:t>religious</a:t>
            </a:r>
          </a:p>
          <a:p>
            <a:r>
              <a:rPr lang="en-US" sz="5400" b="1" dirty="0"/>
              <a:t>Spirits</a:t>
            </a:r>
          </a:p>
        </p:txBody>
      </p:sp>
      <p:sp>
        <p:nvSpPr>
          <p:cNvPr id="4" name="TextBox 3">
            <a:extLst>
              <a:ext uri="{FF2B5EF4-FFF2-40B4-BE49-F238E27FC236}">
                <a16:creationId xmlns:a16="http://schemas.microsoft.com/office/drawing/2014/main" id="{1E08FCD0-5D93-4A71-86A2-ED30798FB0CE}"/>
              </a:ext>
            </a:extLst>
          </p:cNvPr>
          <p:cNvSpPr txBox="1"/>
          <p:nvPr/>
        </p:nvSpPr>
        <p:spPr>
          <a:xfrm flipH="1">
            <a:off x="4953000" y="2743200"/>
            <a:ext cx="4876801" cy="3416320"/>
          </a:xfrm>
          <a:prstGeom prst="rect">
            <a:avLst/>
          </a:prstGeom>
          <a:noFill/>
        </p:spPr>
        <p:txBody>
          <a:bodyPr wrap="square" rtlCol="0">
            <a:spAutoFit/>
          </a:bodyPr>
          <a:lstStyle/>
          <a:p>
            <a:r>
              <a:rPr lang="en-US" sz="5400" b="1" dirty="0"/>
              <a:t> block us from </a:t>
            </a:r>
            <a:r>
              <a:rPr lang="en-US" sz="5400" b="1" i="1" dirty="0"/>
              <a:t>“seeing” </a:t>
            </a:r>
            <a:r>
              <a:rPr lang="en-US" sz="5400" b="1" dirty="0"/>
              <a:t>what</a:t>
            </a:r>
          </a:p>
          <a:p>
            <a:r>
              <a:rPr lang="en-US" sz="5400" b="1" dirty="0"/>
              <a:t> is written in</a:t>
            </a:r>
          </a:p>
          <a:p>
            <a:r>
              <a:rPr lang="en-US" sz="5400" b="1" dirty="0"/>
              <a:t> Holy Scripture?</a:t>
            </a:r>
          </a:p>
        </p:txBody>
      </p:sp>
    </p:spTree>
    <p:extLst>
      <p:ext uri="{BB962C8B-B14F-4D97-AF65-F5344CB8AC3E}">
        <p14:creationId xmlns:p14="http://schemas.microsoft.com/office/powerpoint/2010/main" val="201573754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37517" y="1541355"/>
            <a:ext cx="11716966" cy="5262967"/>
          </a:xfrm>
          <a:prstGeom prst="rect">
            <a:avLst/>
          </a:prstGeom>
          <a:solidFill>
            <a:schemeClr val="tx2">
              <a:lumMod val="50000"/>
            </a:schemeClr>
          </a:solidFill>
        </p:spPr>
        <p:txBody>
          <a:bodyPr wrap="square" lIns="91429" tIns="45714" rIns="91429" bIns="45714" rtlCol="0">
            <a:spAutoFit/>
          </a:bodyPr>
          <a:lstStyle/>
          <a:p>
            <a:r>
              <a:rPr lang="en-US" sz="4200" b="1" baseline="30000" dirty="0">
                <a:solidFill>
                  <a:srgbClr val="FFC000"/>
                </a:solidFill>
              </a:rPr>
              <a:t>25 </a:t>
            </a:r>
            <a:r>
              <a:rPr lang="en-US" sz="4200" dirty="0">
                <a:solidFill>
                  <a:srgbClr val="FFC000"/>
                </a:solidFill>
              </a:rPr>
              <a:t>For I would not, brethren, that ye should be ignorant of this mystery, lest ye should be wise in your own conceits; that </a:t>
            </a:r>
            <a:r>
              <a:rPr lang="en-US" sz="4200" b="1" i="1" u="sng" dirty="0">
                <a:solidFill>
                  <a:srgbClr val="FFFF00"/>
                </a:solidFill>
              </a:rPr>
              <a:t>blindness in part </a:t>
            </a:r>
            <a:r>
              <a:rPr lang="en-US" sz="4200" dirty="0">
                <a:solidFill>
                  <a:srgbClr val="FFC000"/>
                </a:solidFill>
              </a:rPr>
              <a:t>is</a:t>
            </a:r>
            <a:r>
              <a:rPr lang="en-US" sz="4200" b="1" i="1" dirty="0">
                <a:solidFill>
                  <a:srgbClr val="FFFF00"/>
                </a:solidFill>
              </a:rPr>
              <a:t> happened to Israel, until the fulness of the Gentiles be come in.</a:t>
            </a:r>
          </a:p>
          <a:p>
            <a:r>
              <a:rPr lang="en-US" sz="4200" b="1" baseline="30000" dirty="0">
                <a:solidFill>
                  <a:srgbClr val="FFC000"/>
                </a:solidFill>
              </a:rPr>
              <a:t>26 </a:t>
            </a:r>
            <a:r>
              <a:rPr lang="en-US" sz="4200" dirty="0">
                <a:solidFill>
                  <a:srgbClr val="FFC000"/>
                </a:solidFill>
              </a:rPr>
              <a:t>And so </a:t>
            </a:r>
            <a:r>
              <a:rPr lang="en-US" sz="4200" b="1" i="1" dirty="0">
                <a:solidFill>
                  <a:srgbClr val="FFFF00"/>
                </a:solidFill>
              </a:rPr>
              <a:t>all Israel shall be saved</a:t>
            </a:r>
            <a:r>
              <a:rPr lang="en-US" sz="4200" dirty="0">
                <a:solidFill>
                  <a:srgbClr val="FFC000"/>
                </a:solidFill>
              </a:rPr>
              <a:t>: as it is written, There shall come out of Zion </a:t>
            </a:r>
            <a:r>
              <a:rPr lang="en-US" sz="4200" b="1" i="1" dirty="0">
                <a:solidFill>
                  <a:srgbClr val="FFFF00"/>
                </a:solidFill>
              </a:rPr>
              <a:t>the Deliverer</a:t>
            </a:r>
            <a:r>
              <a:rPr lang="en-US" sz="4200" dirty="0">
                <a:solidFill>
                  <a:srgbClr val="FFC000"/>
                </a:solidFill>
              </a:rPr>
              <a:t>, and shall turn away ungodliness from Jacob:</a:t>
            </a:r>
          </a:p>
        </p:txBody>
      </p:sp>
      <p:sp>
        <p:nvSpPr>
          <p:cNvPr id="6" name="TextBox 5">
            <a:extLst>
              <a:ext uri="{FF2B5EF4-FFF2-40B4-BE49-F238E27FC236}">
                <a16:creationId xmlns:a16="http://schemas.microsoft.com/office/drawing/2014/main" id="{12E31D9E-0646-4DD9-B1B0-C2D48947A683}"/>
              </a:ext>
            </a:extLst>
          </p:cNvPr>
          <p:cNvSpPr txBox="1"/>
          <p:nvPr/>
        </p:nvSpPr>
        <p:spPr>
          <a:xfrm>
            <a:off x="210766" y="217916"/>
            <a:ext cx="3048000" cy="769441"/>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b="1" i="1" dirty="0">
                <a:solidFill>
                  <a:schemeClr val="bg1"/>
                </a:solidFill>
              </a:rPr>
              <a:t>Romans 11</a:t>
            </a:r>
            <a:r>
              <a:rPr lang="en-US" sz="4200" dirty="0">
                <a:solidFill>
                  <a:schemeClr val="bg1"/>
                </a:solidFill>
              </a:rPr>
              <a:t> </a:t>
            </a:r>
            <a:endParaRPr lang="en-US" sz="4200" dirty="0">
              <a:solidFill>
                <a:schemeClr val="accent6">
                  <a:lumMod val="75000"/>
                </a:schemeClr>
              </a:solidFill>
            </a:endParaRPr>
          </a:p>
        </p:txBody>
      </p:sp>
      <p:sp>
        <p:nvSpPr>
          <p:cNvPr id="7" name="TextBox 6">
            <a:extLst>
              <a:ext uri="{FF2B5EF4-FFF2-40B4-BE49-F238E27FC236}">
                <a16:creationId xmlns:a16="http://schemas.microsoft.com/office/drawing/2014/main" id="{A524458F-55AA-4CC8-8ED4-2B860D396B45}"/>
              </a:ext>
            </a:extLst>
          </p:cNvPr>
          <p:cNvSpPr txBox="1"/>
          <p:nvPr/>
        </p:nvSpPr>
        <p:spPr>
          <a:xfrm>
            <a:off x="2971800" y="217916"/>
            <a:ext cx="8973766" cy="1323439"/>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3600" b="1" i="1" dirty="0">
                <a:solidFill>
                  <a:schemeClr val="accent6">
                    <a:lumMod val="75000"/>
                  </a:schemeClr>
                </a:solidFill>
              </a:rPr>
              <a:t>Partial blindness, in both houses of Israel, </a:t>
            </a:r>
          </a:p>
          <a:p>
            <a:pPr algn="ctr"/>
            <a:r>
              <a:rPr lang="en-US" sz="3600" b="1" i="1" dirty="0">
                <a:solidFill>
                  <a:schemeClr val="accent6">
                    <a:lumMod val="75000"/>
                  </a:schemeClr>
                </a:solidFill>
              </a:rPr>
              <a:t>until the Fullness of the Gentiles is brought in.   </a:t>
            </a:r>
            <a:endParaRPr lang="en-US" sz="3600" dirty="0">
              <a:solidFill>
                <a:schemeClr val="accent6">
                  <a:lumMod val="75000"/>
                </a:schemeClr>
              </a:solidFill>
            </a:endParaRPr>
          </a:p>
        </p:txBody>
      </p:sp>
    </p:spTree>
    <p:extLst>
      <p:ext uri="{BB962C8B-B14F-4D97-AF65-F5344CB8AC3E}">
        <p14:creationId xmlns:p14="http://schemas.microsoft.com/office/powerpoint/2010/main" val="195065575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1027" name="Picture 3" descr="D:\02 IMAGES for PowerPoint\churc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61717">
            <a:off x="9478468" y="5249587"/>
            <a:ext cx="1854019" cy="13411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2400" y="297328"/>
            <a:ext cx="8928705" cy="830985"/>
          </a:xfrm>
          <a:prstGeom prst="rect">
            <a:avLst/>
          </a:prstGeom>
          <a:solidFill>
            <a:schemeClr val="tx2">
              <a:lumMod val="50000"/>
            </a:schemeClr>
          </a:solidFill>
        </p:spPr>
        <p:txBody>
          <a:bodyPr wrap="square" lIns="91429" tIns="45714" rIns="91429" bIns="45714" rtlCol="0">
            <a:spAutoFit/>
          </a:bodyPr>
          <a:lstStyle/>
          <a:p>
            <a:pPr algn="ctr"/>
            <a:r>
              <a:rPr lang="en-US" sz="4400" dirty="0">
                <a:solidFill>
                  <a:schemeClr val="accent5">
                    <a:lumMod val="75000"/>
                  </a:schemeClr>
                </a:solidFill>
              </a:rPr>
              <a:t>“We are ALL there is to Israel”</a:t>
            </a:r>
            <a:r>
              <a:rPr lang="en-US" sz="4800" dirty="0">
                <a:solidFill>
                  <a:schemeClr val="accent5">
                    <a:lumMod val="75000"/>
                  </a:schemeClr>
                </a:solidFill>
              </a:rPr>
              <a:t> </a:t>
            </a:r>
          </a:p>
        </p:txBody>
      </p:sp>
      <p:sp>
        <p:nvSpPr>
          <p:cNvPr id="7" name="TextBox 6"/>
          <p:cNvSpPr txBox="1"/>
          <p:nvPr/>
        </p:nvSpPr>
        <p:spPr>
          <a:xfrm rot="1370652">
            <a:off x="9982832" y="4041783"/>
            <a:ext cx="1853998" cy="1323427"/>
          </a:xfrm>
          <a:prstGeom prst="rect">
            <a:avLst/>
          </a:prstGeom>
          <a:solidFill>
            <a:schemeClr val="tx2">
              <a:lumMod val="50000"/>
            </a:schemeClr>
          </a:solidFill>
        </p:spPr>
        <p:txBody>
          <a:bodyPr wrap="square" lIns="91429" tIns="45714" rIns="91429" bIns="45714" rtlCol="0">
            <a:spAutoFit/>
          </a:bodyPr>
          <a:lstStyle/>
          <a:p>
            <a:pPr algn="ctr"/>
            <a:r>
              <a:rPr lang="en-US" sz="2000" b="1" dirty="0">
                <a:solidFill>
                  <a:srgbClr val="FFC000"/>
                </a:solidFill>
              </a:rPr>
              <a:t>The Lawless, Gentile, Torah rejecting, Church  </a:t>
            </a:r>
          </a:p>
        </p:txBody>
      </p:sp>
      <p:pic>
        <p:nvPicPr>
          <p:cNvPr id="8" name="Picture 4" descr="D:\02 IMAGES for PowerPoint\Synagog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19204"/>
            <a:ext cx="8895251" cy="552810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cxnSpLocks/>
          </p:cNvCxnSpPr>
          <p:nvPr/>
        </p:nvCxnSpPr>
        <p:spPr>
          <a:xfrm>
            <a:off x="11487836" y="5833064"/>
            <a:ext cx="699031" cy="152401"/>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139239" y="297328"/>
            <a:ext cx="2069972" cy="32004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r>
              <a:rPr lang="en-US" sz="2400" dirty="0">
                <a:solidFill>
                  <a:srgbClr val="FFC000"/>
                </a:solidFill>
              </a:rPr>
              <a:t>Keep the </a:t>
            </a:r>
            <a:r>
              <a:rPr lang="en-US" sz="2400" dirty="0" err="1">
                <a:solidFill>
                  <a:srgbClr val="FFC000"/>
                </a:solidFill>
              </a:rPr>
              <a:t>Noahide</a:t>
            </a:r>
            <a:r>
              <a:rPr lang="en-US" sz="2400" dirty="0">
                <a:solidFill>
                  <a:srgbClr val="FFC000"/>
                </a:solidFill>
              </a:rPr>
              <a:t> Laws and you may come in with us in Israel …  … but in a </a:t>
            </a:r>
          </a:p>
          <a:p>
            <a:pPr algn="ctr"/>
            <a:r>
              <a:rPr lang="en-US" sz="2400" dirty="0">
                <a:solidFill>
                  <a:srgbClr val="FFC000"/>
                </a:solidFill>
              </a:rPr>
              <a:t>lower grade category.</a:t>
            </a:r>
          </a:p>
        </p:txBody>
      </p:sp>
      <p:sp>
        <p:nvSpPr>
          <p:cNvPr id="2" name="TextBox 1">
            <a:extLst>
              <a:ext uri="{FF2B5EF4-FFF2-40B4-BE49-F238E27FC236}">
                <a16:creationId xmlns:a16="http://schemas.microsoft.com/office/drawing/2014/main" id="{78892BCA-66C9-446D-97D9-644E72C48CC2}"/>
              </a:ext>
            </a:extLst>
          </p:cNvPr>
          <p:cNvSpPr txBox="1"/>
          <p:nvPr/>
        </p:nvSpPr>
        <p:spPr>
          <a:xfrm rot="667271">
            <a:off x="11249451" y="6072724"/>
            <a:ext cx="955711" cy="523220"/>
          </a:xfrm>
          <a:prstGeom prst="rect">
            <a:avLst/>
          </a:prstGeom>
          <a:noFill/>
        </p:spPr>
        <p:txBody>
          <a:bodyPr wrap="none" rtlCol="0">
            <a:spAutoFit/>
          </a:bodyPr>
          <a:lstStyle/>
          <a:p>
            <a:r>
              <a:rPr lang="en-US" sz="2800" b="1" i="1" dirty="0">
                <a:solidFill>
                  <a:srgbClr val="C00000"/>
                </a:solidFill>
              </a:rPr>
              <a:t>OUT!</a:t>
            </a:r>
          </a:p>
        </p:txBody>
      </p:sp>
    </p:spTree>
    <p:extLst>
      <p:ext uri="{BB962C8B-B14F-4D97-AF65-F5344CB8AC3E}">
        <p14:creationId xmlns:p14="http://schemas.microsoft.com/office/powerpoint/2010/main" val="191814855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028" name="Picture 4" descr="D:\02 IMAGES for PowerPoint\Synagogu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1681">
            <a:off x="9123636" y="3375114"/>
            <a:ext cx="2420755" cy="23271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 y="152400"/>
            <a:ext cx="11277600" cy="923318"/>
          </a:xfrm>
          <a:prstGeom prst="rect">
            <a:avLst/>
          </a:prstGeom>
          <a:solidFill>
            <a:schemeClr val="tx1"/>
          </a:solidFill>
        </p:spPr>
        <p:txBody>
          <a:bodyPr wrap="square" lIns="91429" tIns="45714" rIns="91429" bIns="45714" rtlCol="0">
            <a:spAutoFit/>
          </a:bodyPr>
          <a:lstStyle/>
          <a:p>
            <a:pPr algn="ctr"/>
            <a:r>
              <a:rPr lang="en-US" sz="5400" dirty="0">
                <a:solidFill>
                  <a:schemeClr val="accent2">
                    <a:lumMod val="40000"/>
                    <a:lumOff val="60000"/>
                  </a:schemeClr>
                </a:solidFill>
              </a:rPr>
              <a:t>“The Church is the New Israel of God”</a:t>
            </a:r>
          </a:p>
        </p:txBody>
      </p:sp>
      <p:sp>
        <p:nvSpPr>
          <p:cNvPr id="6" name="TextBox 5"/>
          <p:cNvSpPr txBox="1"/>
          <p:nvPr/>
        </p:nvSpPr>
        <p:spPr>
          <a:xfrm rot="1186427">
            <a:off x="9630114" y="2733485"/>
            <a:ext cx="2440602" cy="707874"/>
          </a:xfrm>
          <a:prstGeom prst="rect">
            <a:avLst/>
          </a:prstGeom>
          <a:solidFill>
            <a:schemeClr val="tx1"/>
          </a:solidFill>
        </p:spPr>
        <p:txBody>
          <a:bodyPr wrap="square" lIns="91429" tIns="45714" rIns="91429" bIns="45714" rtlCol="0">
            <a:spAutoFit/>
          </a:bodyPr>
          <a:lstStyle/>
          <a:p>
            <a:pPr algn="ctr"/>
            <a:r>
              <a:rPr lang="en-US" sz="2000" dirty="0">
                <a:solidFill>
                  <a:srgbClr val="FFC000"/>
                </a:solidFill>
              </a:rPr>
              <a:t> </a:t>
            </a:r>
            <a:r>
              <a:rPr lang="en-US" sz="2000" b="1" dirty="0">
                <a:solidFill>
                  <a:srgbClr val="FFC000"/>
                </a:solidFill>
              </a:rPr>
              <a:t>Jewish Israel is</a:t>
            </a:r>
          </a:p>
          <a:p>
            <a:pPr algn="ctr"/>
            <a:r>
              <a:rPr lang="en-US" sz="2000" b="1" dirty="0">
                <a:solidFill>
                  <a:srgbClr val="FFC000"/>
                </a:solidFill>
              </a:rPr>
              <a:t>now Irrelevant </a:t>
            </a:r>
          </a:p>
        </p:txBody>
      </p:sp>
      <p:pic>
        <p:nvPicPr>
          <p:cNvPr id="7" name="Picture 3" descr="D:\02 IMAGES for PowerPoint\church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8229600" cy="54102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a:cxnSpLocks/>
          </p:cNvCxnSpPr>
          <p:nvPr/>
        </p:nvCxnSpPr>
        <p:spPr>
          <a:xfrm>
            <a:off x="10976138" y="5237033"/>
            <a:ext cx="1002594" cy="33589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171503">
            <a:off x="8581842" y="5628464"/>
            <a:ext cx="2464154" cy="707874"/>
          </a:xfrm>
          <a:prstGeom prst="rect">
            <a:avLst/>
          </a:prstGeom>
          <a:solidFill>
            <a:schemeClr val="tx1"/>
          </a:solidFill>
        </p:spPr>
        <p:txBody>
          <a:bodyPr wrap="square" lIns="91429" tIns="45714" rIns="91429" bIns="45714" rtlCol="0">
            <a:spAutoFit/>
          </a:bodyPr>
          <a:lstStyle/>
          <a:p>
            <a:pPr algn="ctr"/>
            <a:r>
              <a:rPr lang="en-US" sz="2000" b="1" dirty="0">
                <a:solidFill>
                  <a:srgbClr val="FFC000"/>
                </a:solidFill>
              </a:rPr>
              <a:t> Seems like this </a:t>
            </a:r>
          </a:p>
          <a:p>
            <a:pPr algn="ctr"/>
            <a:r>
              <a:rPr lang="en-US" sz="2000" b="1" dirty="0">
                <a:solidFill>
                  <a:srgbClr val="FFC000"/>
                </a:solidFill>
              </a:rPr>
              <a:t>Is permanent</a:t>
            </a:r>
          </a:p>
        </p:txBody>
      </p:sp>
      <p:sp>
        <p:nvSpPr>
          <p:cNvPr id="3" name="TextBox 2"/>
          <p:cNvSpPr txBox="1"/>
          <p:nvPr/>
        </p:nvSpPr>
        <p:spPr>
          <a:xfrm rot="1125501">
            <a:off x="1820006" y="4430014"/>
            <a:ext cx="5048626" cy="707886"/>
          </a:xfrm>
          <a:prstGeom prst="rect">
            <a:avLst/>
          </a:prstGeom>
          <a:solidFill>
            <a:schemeClr val="accent2">
              <a:lumMod val="60000"/>
              <a:lumOff val="40000"/>
            </a:schemeClr>
          </a:solidFill>
        </p:spPr>
        <p:txBody>
          <a:bodyPr wrap="none" rtlCol="0">
            <a:spAutoFit/>
          </a:bodyPr>
          <a:lstStyle/>
          <a:p>
            <a:r>
              <a:rPr lang="en-US" sz="4000" b="1" i="1" dirty="0"/>
              <a:t>We are the New Israel!</a:t>
            </a:r>
          </a:p>
        </p:txBody>
      </p:sp>
      <p:sp>
        <p:nvSpPr>
          <p:cNvPr id="10" name="TextBox 9">
            <a:extLst>
              <a:ext uri="{FF2B5EF4-FFF2-40B4-BE49-F238E27FC236}">
                <a16:creationId xmlns:a16="http://schemas.microsoft.com/office/drawing/2014/main" id="{E487A87A-8F29-40B3-9977-05C054B723DD}"/>
              </a:ext>
            </a:extLst>
          </p:cNvPr>
          <p:cNvSpPr txBox="1"/>
          <p:nvPr/>
        </p:nvSpPr>
        <p:spPr>
          <a:xfrm rot="1057530">
            <a:off x="11250439" y="5720791"/>
            <a:ext cx="955711" cy="523220"/>
          </a:xfrm>
          <a:prstGeom prst="rect">
            <a:avLst/>
          </a:prstGeom>
          <a:noFill/>
        </p:spPr>
        <p:txBody>
          <a:bodyPr wrap="none" rtlCol="0">
            <a:spAutoFit/>
          </a:bodyPr>
          <a:lstStyle/>
          <a:p>
            <a:r>
              <a:rPr lang="en-US" sz="2800" b="1" i="1" dirty="0">
                <a:solidFill>
                  <a:srgbClr val="C00000"/>
                </a:solidFill>
              </a:rPr>
              <a:t>OUT!</a:t>
            </a:r>
          </a:p>
        </p:txBody>
      </p:sp>
    </p:spTree>
    <p:extLst>
      <p:ext uri="{BB962C8B-B14F-4D97-AF65-F5344CB8AC3E}">
        <p14:creationId xmlns:p14="http://schemas.microsoft.com/office/powerpoint/2010/main" val="131014227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228600" y="111073"/>
            <a:ext cx="11734799" cy="2239964"/>
          </a:xfrm>
          <a:solidFill>
            <a:schemeClr val="tx1"/>
          </a:solidFill>
        </p:spPr>
        <p:txBody>
          <a:bodyPr>
            <a:normAutofit fontScale="90000"/>
          </a:bodyPr>
          <a:lstStyle/>
          <a:p>
            <a:r>
              <a:rPr lang="en-US" altLang="en-US" sz="5200" dirty="0">
                <a:solidFill>
                  <a:srgbClr val="FFC000"/>
                </a:solidFill>
              </a:rPr>
              <a:t>This is our current situation. The Two Houses </a:t>
            </a:r>
            <a:br>
              <a:rPr lang="en-US" altLang="en-US" sz="5200" dirty="0">
                <a:solidFill>
                  <a:srgbClr val="FFC000"/>
                </a:solidFill>
              </a:rPr>
            </a:br>
            <a:r>
              <a:rPr lang="en-US" altLang="en-US" sz="5200" dirty="0">
                <a:solidFill>
                  <a:srgbClr val="FFC000"/>
                </a:solidFill>
              </a:rPr>
              <a:t>of Israel are still locked in</a:t>
            </a:r>
            <a:r>
              <a:rPr lang="en-US" altLang="en-US" sz="5200" b="1" dirty="0">
                <a:solidFill>
                  <a:srgbClr val="FFC000"/>
                </a:solidFill>
              </a:rPr>
              <a:t> </a:t>
            </a:r>
            <a:r>
              <a:rPr lang="en-US" altLang="en-US" sz="5200" dirty="0">
                <a:solidFill>
                  <a:srgbClr val="FFC000"/>
                </a:solidFill>
              </a:rPr>
              <a:t>a</a:t>
            </a:r>
            <a:r>
              <a:rPr lang="en-US" altLang="en-US" sz="5200" b="1" dirty="0">
                <a:solidFill>
                  <a:srgbClr val="FFC000"/>
                </a:solidFill>
              </a:rPr>
              <a:t> </a:t>
            </a:r>
            <a:r>
              <a:rPr lang="en-US" altLang="en-US" sz="5200" b="1" i="1" dirty="0">
                <a:solidFill>
                  <a:srgbClr val="FF0000"/>
                </a:solidFill>
              </a:rPr>
              <a:t>FAMILY FEUD!</a:t>
            </a:r>
            <a:br>
              <a:rPr lang="en-US" altLang="en-US" sz="5200" b="1" i="1" dirty="0">
                <a:solidFill>
                  <a:srgbClr val="FF0000"/>
                </a:solidFill>
              </a:rPr>
            </a:br>
            <a:r>
              <a:rPr lang="en-US" altLang="en-US" sz="5200" b="1" i="1" u="sng" dirty="0">
                <a:solidFill>
                  <a:srgbClr val="FFC000"/>
                </a:solidFill>
              </a:rPr>
              <a:t>How did all this begin</a:t>
            </a:r>
            <a:r>
              <a:rPr lang="en-US" altLang="en-US" sz="5200" b="1" dirty="0">
                <a:solidFill>
                  <a:srgbClr val="FFC000"/>
                </a:solidFill>
              </a:rPr>
              <a:t>?</a:t>
            </a:r>
            <a:endParaRPr lang="en-US" altLang="en-US" sz="5200" b="1" dirty="0">
              <a:solidFill>
                <a:srgbClr val="FF0000"/>
              </a:solidFill>
            </a:endParaRPr>
          </a:p>
        </p:txBody>
      </p:sp>
      <p:pic>
        <p:nvPicPr>
          <p:cNvPr id="4099" name="Content Placeholder 4" descr="Synagogue.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1" y="2438400"/>
            <a:ext cx="6219826" cy="4114797"/>
          </a:xfrm>
        </p:spPr>
      </p:pic>
      <p:pic>
        <p:nvPicPr>
          <p:cNvPr id="4100" name="Content Placeholder 5" descr="Immanuel-church-jaffa01.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781799" y="2438402"/>
            <a:ext cx="5181599" cy="4114795"/>
          </a:xfrm>
        </p:spPr>
      </p:pic>
      <p:sp>
        <p:nvSpPr>
          <p:cNvPr id="7" name="TextBox 6"/>
          <p:cNvSpPr txBox="1"/>
          <p:nvPr/>
        </p:nvSpPr>
        <p:spPr>
          <a:xfrm rot="591063">
            <a:off x="413391" y="5243446"/>
            <a:ext cx="4200189" cy="1323439"/>
          </a:xfrm>
          <a:prstGeom prst="rect">
            <a:avLst/>
          </a:prstGeom>
          <a:noFill/>
        </p:spPr>
        <p:txBody>
          <a:bodyPr wrap="none" rtlCol="0">
            <a:spAutoFit/>
          </a:bodyPr>
          <a:lstStyle/>
          <a:p>
            <a:r>
              <a:rPr lang="en-US" sz="4000" b="1" i="1" dirty="0">
                <a:solidFill>
                  <a:schemeClr val="bg1"/>
                </a:solidFill>
              </a:rPr>
              <a:t>We are the </a:t>
            </a:r>
          </a:p>
          <a:p>
            <a:r>
              <a:rPr lang="en-US" sz="4000" b="1" i="1" dirty="0">
                <a:solidFill>
                  <a:schemeClr val="bg1"/>
                </a:solidFill>
              </a:rPr>
              <a:t>Chosen People!</a:t>
            </a:r>
          </a:p>
        </p:txBody>
      </p:sp>
      <p:sp>
        <p:nvSpPr>
          <p:cNvPr id="2" name="Rectangle 1"/>
          <p:cNvSpPr/>
          <p:nvPr/>
        </p:nvSpPr>
        <p:spPr>
          <a:xfrm>
            <a:off x="3524250" y="3105836"/>
            <a:ext cx="5143500" cy="646331"/>
          </a:xfrm>
          <a:prstGeom prst="rect">
            <a:avLst/>
          </a:prstGeom>
        </p:spPr>
        <p:txBody>
          <a:bodyPr>
            <a:spAutoFit/>
          </a:bodyPr>
          <a:lstStyle/>
          <a:p>
            <a:r>
              <a:rPr lang="en-US" b="1" i="1" dirty="0">
                <a:solidFill>
                  <a:schemeClr val="bg1"/>
                </a:solidFill>
              </a:rPr>
              <a:t>We are the </a:t>
            </a:r>
          </a:p>
          <a:p>
            <a:r>
              <a:rPr lang="en-US" b="1" i="1" dirty="0">
                <a:solidFill>
                  <a:schemeClr val="bg1"/>
                </a:solidFill>
              </a:rPr>
              <a:t>Chosen People!</a:t>
            </a:r>
          </a:p>
        </p:txBody>
      </p:sp>
      <p:sp>
        <p:nvSpPr>
          <p:cNvPr id="10" name="TextBox 9"/>
          <p:cNvSpPr txBox="1"/>
          <p:nvPr/>
        </p:nvSpPr>
        <p:spPr>
          <a:xfrm rot="591063">
            <a:off x="8540448" y="5073944"/>
            <a:ext cx="4200189" cy="1323439"/>
          </a:xfrm>
          <a:prstGeom prst="rect">
            <a:avLst/>
          </a:prstGeom>
          <a:noFill/>
        </p:spPr>
        <p:txBody>
          <a:bodyPr wrap="none" rtlCol="0">
            <a:spAutoFit/>
          </a:bodyPr>
          <a:lstStyle/>
          <a:p>
            <a:r>
              <a:rPr lang="en-US" sz="4000" b="1" i="1" dirty="0">
                <a:solidFill>
                  <a:schemeClr val="bg1"/>
                </a:solidFill>
              </a:rPr>
              <a:t>We are the </a:t>
            </a:r>
          </a:p>
          <a:p>
            <a:r>
              <a:rPr lang="en-US" sz="4000" b="1" i="1" dirty="0">
                <a:solidFill>
                  <a:schemeClr val="bg1"/>
                </a:solidFill>
              </a:rPr>
              <a:t>Chosen People!</a:t>
            </a:r>
          </a:p>
        </p:txBody>
      </p:sp>
    </p:spTree>
    <p:extLst>
      <p:ext uri="{BB962C8B-B14F-4D97-AF65-F5344CB8AC3E}">
        <p14:creationId xmlns:p14="http://schemas.microsoft.com/office/powerpoint/2010/main" val="340741839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2405D5-5023-478E-80BF-BC981DD23CDD}"/>
              </a:ext>
            </a:extLst>
          </p:cNvPr>
          <p:cNvSpPr/>
          <p:nvPr/>
        </p:nvSpPr>
        <p:spPr>
          <a:xfrm>
            <a:off x="762000" y="151179"/>
            <a:ext cx="10668000" cy="6555641"/>
          </a:xfrm>
          <a:prstGeom prst="rect">
            <a:avLst/>
          </a:prstGeom>
        </p:spPr>
        <p:txBody>
          <a:bodyPr wrap="square">
            <a:spAutoFit/>
          </a:bodyPr>
          <a:lstStyle/>
          <a:p>
            <a:pPr algn="ctr"/>
            <a:r>
              <a:rPr lang="en-US" sz="6000" b="1" i="1" dirty="0">
                <a:solidFill>
                  <a:schemeClr val="bg1">
                    <a:lumMod val="65000"/>
                  </a:schemeClr>
                </a:solidFill>
              </a:rPr>
              <a:t>This mutual harassment is a grievous matter! How did this schism begin? The Church began so well when the Holy Spirit came and the Congregation </a:t>
            </a:r>
          </a:p>
          <a:p>
            <a:pPr algn="ctr"/>
            <a:r>
              <a:rPr lang="en-US" sz="6000" b="1" i="1" dirty="0">
                <a:solidFill>
                  <a:schemeClr val="bg1">
                    <a:lumMod val="65000"/>
                  </a:schemeClr>
                </a:solidFill>
              </a:rPr>
              <a:t>of Messiah overflowed Israel </a:t>
            </a:r>
          </a:p>
          <a:p>
            <a:pPr algn="ctr"/>
            <a:r>
              <a:rPr lang="en-US" sz="6000" b="1" i="1" dirty="0">
                <a:solidFill>
                  <a:schemeClr val="bg1">
                    <a:lumMod val="65000"/>
                  </a:schemeClr>
                </a:solidFill>
              </a:rPr>
              <a:t>on the </a:t>
            </a:r>
            <a:r>
              <a:rPr lang="en-US" sz="6000" b="1" i="1" dirty="0">
                <a:solidFill>
                  <a:srgbClr val="FFFF00"/>
                </a:solidFill>
              </a:rPr>
              <a:t>Day of Pentecost. </a:t>
            </a:r>
          </a:p>
        </p:txBody>
      </p:sp>
    </p:spTree>
    <p:extLst>
      <p:ext uri="{BB962C8B-B14F-4D97-AF65-F5344CB8AC3E}">
        <p14:creationId xmlns:p14="http://schemas.microsoft.com/office/powerpoint/2010/main" val="26556052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6146" name="Picture 2" descr="D:\02 IMAGES for PowerPoint\pe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032" y="151179"/>
            <a:ext cx="4381500" cy="6555641"/>
          </a:xfrm>
          <a:prstGeom prst="rect">
            <a:avLst/>
          </a:prstGeom>
          <a:solidFill>
            <a:schemeClr val="tx2">
              <a:lumMod val="50000"/>
            </a:schemeClr>
          </a:solidFill>
        </p:spPr>
        <p:txBody>
          <a:bodyPr wrap="square" rtlCol="0">
            <a:spAutoFit/>
          </a:bodyPr>
          <a:lstStyle/>
          <a:p>
            <a:pPr algn="ctr"/>
            <a:r>
              <a:rPr lang="en-US" sz="4200" dirty="0">
                <a:solidFill>
                  <a:srgbClr val="FFC000"/>
                </a:solidFill>
              </a:rPr>
              <a:t>Here was the</a:t>
            </a:r>
          </a:p>
          <a:p>
            <a:pPr algn="ctr"/>
            <a:r>
              <a:rPr lang="en-US" sz="4200" b="1" dirty="0">
                <a:solidFill>
                  <a:srgbClr val="C00000"/>
                </a:solidFill>
              </a:rPr>
              <a:t>Congregation of Israel’s Messiah </a:t>
            </a:r>
          </a:p>
          <a:p>
            <a:pPr algn="ctr"/>
            <a:r>
              <a:rPr lang="en-US" sz="4200" dirty="0">
                <a:solidFill>
                  <a:srgbClr val="FFC000"/>
                </a:solidFill>
              </a:rPr>
              <a:t>on the </a:t>
            </a:r>
            <a:r>
              <a:rPr lang="en-US" sz="4200" b="1" dirty="0">
                <a:solidFill>
                  <a:srgbClr val="FFFF00"/>
                </a:solidFill>
              </a:rPr>
              <a:t>Day of </a:t>
            </a:r>
          </a:p>
          <a:p>
            <a:pPr algn="ctr"/>
            <a:r>
              <a:rPr lang="en-US" sz="4200" b="1" dirty="0">
                <a:solidFill>
                  <a:srgbClr val="FFFF00"/>
                </a:solidFill>
              </a:rPr>
              <a:t>Pentecost</a:t>
            </a:r>
          </a:p>
          <a:p>
            <a:pPr algn="ctr"/>
            <a:r>
              <a:rPr lang="en-US" sz="4200" b="1" dirty="0">
                <a:solidFill>
                  <a:schemeClr val="bg1"/>
                </a:solidFill>
              </a:rPr>
              <a:t>32. A.D. </a:t>
            </a:r>
            <a:r>
              <a:rPr lang="en-US" sz="4200" dirty="0">
                <a:solidFill>
                  <a:srgbClr val="FFC000"/>
                </a:solidFill>
              </a:rPr>
              <a:t>in</a:t>
            </a:r>
            <a:r>
              <a:rPr lang="en-US" sz="4200" b="1" dirty="0">
                <a:solidFill>
                  <a:srgbClr val="FFC000"/>
                </a:solidFill>
              </a:rPr>
              <a:t> </a:t>
            </a:r>
          </a:p>
          <a:p>
            <a:pPr algn="ctr"/>
            <a:r>
              <a:rPr lang="en-US" sz="4200" b="1" dirty="0">
                <a:solidFill>
                  <a:srgbClr val="00B0F0"/>
                </a:solidFill>
              </a:rPr>
              <a:t>Jerusalem</a:t>
            </a:r>
          </a:p>
          <a:p>
            <a:pPr algn="ctr"/>
            <a:r>
              <a:rPr lang="en-US" sz="4200" b="1" i="1" dirty="0">
                <a:solidFill>
                  <a:srgbClr val="FFFF00"/>
                </a:solidFill>
              </a:rPr>
              <a:t>ONE UNITED Church</a:t>
            </a:r>
          </a:p>
          <a:p>
            <a:pPr algn="ctr"/>
            <a:r>
              <a:rPr lang="en-US" sz="4200" b="1" dirty="0">
                <a:solidFill>
                  <a:srgbClr val="FFC000"/>
                </a:solidFill>
              </a:rPr>
              <a:t>(100% Jewish)</a:t>
            </a:r>
          </a:p>
        </p:txBody>
      </p:sp>
    </p:spTree>
    <p:extLst>
      <p:ext uri="{BB962C8B-B14F-4D97-AF65-F5344CB8AC3E}">
        <p14:creationId xmlns:p14="http://schemas.microsoft.com/office/powerpoint/2010/main" val="24982529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3074" name="Picture 2" descr="D:\02 IMAGES for PowerPoint\Nicae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14338"/>
            <a:ext cx="8730252" cy="52436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66700" y="228600"/>
            <a:ext cx="11658600" cy="1200329"/>
          </a:xfrm>
          <a:prstGeom prst="rect">
            <a:avLst/>
          </a:prstGeom>
          <a:solidFill>
            <a:schemeClr val="tx2">
              <a:lumMod val="50000"/>
            </a:schemeClr>
          </a:solidFill>
        </p:spPr>
        <p:txBody>
          <a:bodyPr wrap="square" rtlCol="0">
            <a:spAutoFit/>
          </a:bodyPr>
          <a:lstStyle/>
          <a:p>
            <a:pPr algn="ctr"/>
            <a:r>
              <a:rPr lang="en-US" sz="3600" b="1" dirty="0">
                <a:solidFill>
                  <a:schemeClr val="bg2">
                    <a:lumMod val="75000"/>
                  </a:schemeClr>
                </a:solidFill>
              </a:rPr>
              <a:t>Council of Nicaea – 325 A.D. </a:t>
            </a:r>
            <a:r>
              <a:rPr lang="en-US" sz="3600" b="1" dirty="0">
                <a:solidFill>
                  <a:srgbClr val="FFC000"/>
                </a:solidFill>
              </a:rPr>
              <a:t>-  No Jewish Churches allowed!</a:t>
            </a:r>
          </a:p>
          <a:p>
            <a:pPr algn="ctr"/>
            <a:r>
              <a:rPr lang="en-US" sz="3600" b="1" dirty="0">
                <a:solidFill>
                  <a:srgbClr val="FFC000"/>
                </a:solidFill>
              </a:rPr>
              <a:t>Jews evicted out  of 109 countries since A.D. 250.</a:t>
            </a:r>
          </a:p>
        </p:txBody>
      </p:sp>
    </p:spTree>
    <p:extLst>
      <p:ext uri="{BB962C8B-B14F-4D97-AF65-F5344CB8AC3E}">
        <p14:creationId xmlns:p14="http://schemas.microsoft.com/office/powerpoint/2010/main" val="333346229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228600" y="152401"/>
            <a:ext cx="11734799" cy="2239964"/>
          </a:xfrm>
          <a:solidFill>
            <a:schemeClr val="tx1"/>
          </a:solidFill>
        </p:spPr>
        <p:txBody>
          <a:bodyPr>
            <a:normAutofit fontScale="90000"/>
          </a:bodyPr>
          <a:lstStyle/>
          <a:p>
            <a:r>
              <a:rPr lang="en-US" altLang="en-US" sz="5200" b="1" dirty="0">
                <a:solidFill>
                  <a:srgbClr val="FFC000"/>
                </a:solidFill>
              </a:rPr>
              <a:t>So is it possible that the feud arose because each company favored one anointed office </a:t>
            </a:r>
            <a:br>
              <a:rPr lang="en-US" altLang="en-US" sz="5200" b="1" dirty="0">
                <a:solidFill>
                  <a:srgbClr val="FFC000"/>
                </a:solidFill>
              </a:rPr>
            </a:br>
            <a:r>
              <a:rPr lang="en-US" altLang="en-US" sz="5200" b="1" dirty="0">
                <a:solidFill>
                  <a:srgbClr val="FFC000"/>
                </a:solidFill>
              </a:rPr>
              <a:t>to the detriment of the other ?</a:t>
            </a:r>
            <a:endParaRPr lang="en-US" altLang="en-US" sz="5200" b="1" dirty="0">
              <a:solidFill>
                <a:srgbClr val="FF0000"/>
              </a:solidFill>
            </a:endParaRPr>
          </a:p>
        </p:txBody>
      </p:sp>
      <p:pic>
        <p:nvPicPr>
          <p:cNvPr id="4099" name="Content Placeholder 4" descr="Synagogue.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0" y="2438402"/>
            <a:ext cx="6219826" cy="4114797"/>
          </a:xfrm>
        </p:spPr>
      </p:pic>
      <p:pic>
        <p:nvPicPr>
          <p:cNvPr id="4100" name="Content Placeholder 5" descr="Immanuel-church-jaffa01.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781799" y="2438402"/>
            <a:ext cx="5181599" cy="4114795"/>
          </a:xfrm>
        </p:spPr>
      </p:pic>
      <p:sp>
        <p:nvSpPr>
          <p:cNvPr id="7" name="TextBox 6"/>
          <p:cNvSpPr txBox="1"/>
          <p:nvPr/>
        </p:nvSpPr>
        <p:spPr>
          <a:xfrm rot="266796">
            <a:off x="3405690" y="2528417"/>
            <a:ext cx="2421240" cy="2554545"/>
          </a:xfrm>
          <a:prstGeom prst="rect">
            <a:avLst/>
          </a:prstGeom>
          <a:noFill/>
        </p:spPr>
        <p:txBody>
          <a:bodyPr wrap="none" rtlCol="0">
            <a:spAutoFit/>
          </a:bodyPr>
          <a:lstStyle/>
          <a:p>
            <a:r>
              <a:rPr lang="en-US" sz="4000" b="1" i="1" dirty="0">
                <a:solidFill>
                  <a:srgbClr val="002060"/>
                </a:solidFill>
              </a:rPr>
              <a:t>We favor </a:t>
            </a:r>
          </a:p>
          <a:p>
            <a:r>
              <a:rPr lang="en-US" sz="4000" b="1" i="1" dirty="0">
                <a:solidFill>
                  <a:srgbClr val="002060"/>
                </a:solidFill>
              </a:rPr>
              <a:t>God’s</a:t>
            </a:r>
          </a:p>
          <a:p>
            <a:r>
              <a:rPr lang="en-US" sz="4000" b="1" i="1" dirty="0">
                <a:solidFill>
                  <a:srgbClr val="002060"/>
                </a:solidFill>
              </a:rPr>
              <a:t>Righteous </a:t>
            </a:r>
          </a:p>
          <a:p>
            <a:r>
              <a:rPr lang="en-US" sz="4000" b="1" i="1" dirty="0">
                <a:solidFill>
                  <a:srgbClr val="002060"/>
                </a:solidFill>
              </a:rPr>
              <a:t>LAW!</a:t>
            </a:r>
          </a:p>
        </p:txBody>
      </p:sp>
      <p:sp>
        <p:nvSpPr>
          <p:cNvPr id="10" name="TextBox 9"/>
          <p:cNvSpPr txBox="1"/>
          <p:nvPr/>
        </p:nvSpPr>
        <p:spPr>
          <a:xfrm rot="591063">
            <a:off x="9581963" y="2569006"/>
            <a:ext cx="2232021" cy="1938992"/>
          </a:xfrm>
          <a:prstGeom prst="rect">
            <a:avLst/>
          </a:prstGeom>
          <a:noFill/>
        </p:spPr>
        <p:txBody>
          <a:bodyPr wrap="none" rtlCol="0">
            <a:spAutoFit/>
          </a:bodyPr>
          <a:lstStyle/>
          <a:p>
            <a:pPr algn="ctr"/>
            <a:r>
              <a:rPr lang="en-US" sz="4000" b="1" i="1" dirty="0">
                <a:solidFill>
                  <a:srgbClr val="C00000"/>
                </a:solidFill>
              </a:rPr>
              <a:t>We favor </a:t>
            </a:r>
          </a:p>
          <a:p>
            <a:pPr algn="ctr"/>
            <a:r>
              <a:rPr lang="en-US" sz="4000" b="1" i="1" dirty="0">
                <a:solidFill>
                  <a:srgbClr val="C00000"/>
                </a:solidFill>
              </a:rPr>
              <a:t>God’s</a:t>
            </a:r>
          </a:p>
          <a:p>
            <a:pPr algn="ctr"/>
            <a:r>
              <a:rPr lang="en-US" sz="4000" b="1" i="1" dirty="0">
                <a:solidFill>
                  <a:srgbClr val="C00000"/>
                </a:solidFill>
              </a:rPr>
              <a:t>GRACE!</a:t>
            </a:r>
          </a:p>
        </p:txBody>
      </p:sp>
    </p:spTree>
    <p:extLst>
      <p:ext uri="{BB962C8B-B14F-4D97-AF65-F5344CB8AC3E}">
        <p14:creationId xmlns:p14="http://schemas.microsoft.com/office/powerpoint/2010/main" val="17625093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00-                   SACRAMENTO\Lion's Den - mixed images\root-cau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65237"/>
            <a:ext cx="11277599" cy="502460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143001" y="152399"/>
            <a:ext cx="9906000" cy="1512837"/>
          </a:xfrm>
          <a:prstGeom prst="rect">
            <a:avLst/>
          </a:prstGeom>
          <a:solidFill>
            <a:schemeClr val="tx2">
              <a:lumMod val="50000"/>
            </a:schemeClr>
          </a:solid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2" algn="ctr" rtl="0" fontAlgn="base">
              <a:spcBef>
                <a:spcPct val="0"/>
              </a:spcBef>
              <a:spcAft>
                <a:spcPct val="0"/>
              </a:spcAft>
              <a:defRPr sz="4400">
                <a:solidFill>
                  <a:schemeClr val="tx1"/>
                </a:solidFill>
                <a:latin typeface="Calibri" pitchFamily="34" charset="0"/>
              </a:defRPr>
            </a:lvl6pPr>
            <a:lvl7pPr marL="914364" algn="ctr" rtl="0" fontAlgn="base">
              <a:spcBef>
                <a:spcPct val="0"/>
              </a:spcBef>
              <a:spcAft>
                <a:spcPct val="0"/>
              </a:spcAft>
              <a:defRPr sz="4400">
                <a:solidFill>
                  <a:schemeClr val="tx1"/>
                </a:solidFill>
                <a:latin typeface="Calibri" pitchFamily="34" charset="0"/>
              </a:defRPr>
            </a:lvl7pPr>
            <a:lvl8pPr marL="1371545" algn="ctr" rtl="0" fontAlgn="base">
              <a:spcBef>
                <a:spcPct val="0"/>
              </a:spcBef>
              <a:spcAft>
                <a:spcPct val="0"/>
              </a:spcAft>
              <a:defRPr sz="4400">
                <a:solidFill>
                  <a:schemeClr val="tx1"/>
                </a:solidFill>
                <a:latin typeface="Calibri" pitchFamily="34" charset="0"/>
              </a:defRPr>
            </a:lvl8pPr>
            <a:lvl9pPr marL="1828727" algn="ctr" rtl="0" fontAlgn="base">
              <a:spcBef>
                <a:spcPct val="0"/>
              </a:spcBef>
              <a:spcAft>
                <a:spcPct val="0"/>
              </a:spcAft>
              <a:defRPr sz="4400">
                <a:solidFill>
                  <a:schemeClr val="tx1"/>
                </a:solidFill>
                <a:latin typeface="Calibri" pitchFamily="34" charset="0"/>
              </a:defRPr>
            </a:lvl9pPr>
          </a:lstStyle>
          <a:p>
            <a:pPr eaLnBrk="1" hangingPunct="1"/>
            <a:r>
              <a:rPr lang="en-US" altLang="en-US" dirty="0">
                <a:solidFill>
                  <a:srgbClr val="FFC000"/>
                </a:solidFill>
              </a:rPr>
              <a:t>Is it time for a </a:t>
            </a:r>
          </a:p>
          <a:p>
            <a:pPr eaLnBrk="1" hangingPunct="1"/>
            <a:r>
              <a:rPr lang="en-US" altLang="en-US" b="1" i="1" dirty="0">
                <a:solidFill>
                  <a:srgbClr val="FFFF00"/>
                </a:solidFill>
              </a:rPr>
              <a:t>ROOT CAUSE ANALYSIS?</a:t>
            </a:r>
          </a:p>
        </p:txBody>
      </p:sp>
      <p:sp>
        <p:nvSpPr>
          <p:cNvPr id="5" name="TextBox 4"/>
          <p:cNvSpPr txBox="1"/>
          <p:nvPr/>
        </p:nvSpPr>
        <p:spPr>
          <a:xfrm>
            <a:off x="5029200" y="2209800"/>
            <a:ext cx="5257800" cy="1754326"/>
          </a:xfrm>
          <a:prstGeom prst="rect">
            <a:avLst/>
          </a:prstGeom>
          <a:noFill/>
        </p:spPr>
        <p:txBody>
          <a:bodyPr wrap="square" rtlCol="0">
            <a:spAutoFit/>
          </a:bodyPr>
          <a:lstStyle/>
          <a:p>
            <a:pPr algn="ctr"/>
            <a:r>
              <a:rPr lang="en-US" sz="3600" b="1" dirty="0">
                <a:solidFill>
                  <a:srgbClr val="FFFF00"/>
                </a:solidFill>
              </a:rPr>
              <a:t>Tree of trouble </a:t>
            </a:r>
          </a:p>
          <a:p>
            <a:pPr algn="ctr"/>
            <a:r>
              <a:rPr lang="en-US" sz="3600" b="1" dirty="0">
                <a:solidFill>
                  <a:srgbClr val="FFFF00"/>
                </a:solidFill>
              </a:rPr>
              <a:t>between Jewish and Christian houses?</a:t>
            </a:r>
          </a:p>
        </p:txBody>
      </p:sp>
      <p:cxnSp>
        <p:nvCxnSpPr>
          <p:cNvPr id="8" name="Straight Arrow Connector 7"/>
          <p:cNvCxnSpPr/>
          <p:nvPr/>
        </p:nvCxnSpPr>
        <p:spPr>
          <a:xfrm flipV="1">
            <a:off x="1828800" y="3276600"/>
            <a:ext cx="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943600" y="5562600"/>
            <a:ext cx="1295400"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0E89AF0-E6A8-43FB-9E98-0E8D3DF078DA}"/>
              </a:ext>
            </a:extLst>
          </p:cNvPr>
          <p:cNvCxnSpPr/>
          <p:nvPr/>
        </p:nvCxnSpPr>
        <p:spPr>
          <a:xfrm>
            <a:off x="3352800" y="3124200"/>
            <a:ext cx="1295400"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93292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4338" name="Picture 2" descr="D:\00-                   SACRAMENTO\Lion's Den - mixed images\ancient-israel-division-and-diaspora-7-638.jpg"/>
          <p:cNvPicPr>
            <a:picLocks noChangeAspect="1" noChangeArrowheads="1"/>
          </p:cNvPicPr>
          <p:nvPr/>
        </p:nvPicPr>
        <p:blipFill rotWithShape="1">
          <a:blip r:embed="rId2">
            <a:extLst>
              <a:ext uri="{28A0092B-C50C-407E-A947-70E740481C1C}">
                <a14:useLocalDpi xmlns:a14="http://schemas.microsoft.com/office/drawing/2010/main" val="0"/>
              </a:ext>
            </a:extLst>
          </a:blip>
          <a:srcRect l="45283" t="4492" r="5031" b="4492"/>
          <a:stretch/>
        </p:blipFill>
        <p:spPr bwMode="auto">
          <a:xfrm>
            <a:off x="5715000" y="146612"/>
            <a:ext cx="6324600" cy="6564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6411" y="612849"/>
            <a:ext cx="5410200" cy="5632299"/>
          </a:xfrm>
          <a:prstGeom prst="rect">
            <a:avLst/>
          </a:prstGeom>
          <a:solidFill>
            <a:schemeClr val="tx2">
              <a:lumMod val="50000"/>
            </a:schemeClr>
          </a:solidFill>
        </p:spPr>
        <p:txBody>
          <a:bodyPr wrap="square" lIns="91429" tIns="45714" rIns="91429" bIns="45714" rtlCol="0">
            <a:spAutoFit/>
          </a:bodyPr>
          <a:lstStyle/>
          <a:p>
            <a:pPr algn="ctr"/>
            <a:r>
              <a:rPr lang="en-US" sz="4000" dirty="0">
                <a:solidFill>
                  <a:srgbClr val="FFC000"/>
                </a:solidFill>
              </a:rPr>
              <a:t>Some </a:t>
            </a:r>
            <a:r>
              <a:rPr lang="en-US" sz="4000" b="1" i="1" u="sng" dirty="0">
                <a:solidFill>
                  <a:srgbClr val="FFC000"/>
                </a:solidFill>
              </a:rPr>
              <a:t>big event </a:t>
            </a:r>
          </a:p>
          <a:p>
            <a:pPr algn="ctr"/>
            <a:r>
              <a:rPr lang="en-US" sz="4000" dirty="0">
                <a:solidFill>
                  <a:srgbClr val="FFC000"/>
                </a:solidFill>
              </a:rPr>
              <a:t>must have caused </a:t>
            </a:r>
          </a:p>
          <a:p>
            <a:pPr algn="ctr"/>
            <a:r>
              <a:rPr lang="en-US" sz="4000" dirty="0">
                <a:solidFill>
                  <a:srgbClr val="FFC000"/>
                </a:solidFill>
              </a:rPr>
              <a:t>this break-up of </a:t>
            </a:r>
          </a:p>
          <a:p>
            <a:pPr algn="ctr"/>
            <a:r>
              <a:rPr lang="en-US" sz="4000" dirty="0">
                <a:solidFill>
                  <a:srgbClr val="FFC000"/>
                </a:solidFill>
              </a:rPr>
              <a:t>Israel into a </a:t>
            </a:r>
          </a:p>
          <a:p>
            <a:pPr algn="ctr"/>
            <a:r>
              <a:rPr lang="en-US" sz="4000" b="1" dirty="0">
                <a:solidFill>
                  <a:srgbClr val="FFFF00"/>
                </a:solidFill>
              </a:rPr>
              <a:t>NORTHERN KINGDOM</a:t>
            </a:r>
          </a:p>
          <a:p>
            <a:pPr algn="ctr"/>
            <a:r>
              <a:rPr lang="en-US" sz="4000" dirty="0">
                <a:solidFill>
                  <a:srgbClr val="FFC000"/>
                </a:solidFill>
              </a:rPr>
              <a:t> and a </a:t>
            </a:r>
          </a:p>
          <a:p>
            <a:pPr algn="ctr"/>
            <a:r>
              <a:rPr lang="en-US" sz="4000" dirty="0">
                <a:solidFill>
                  <a:srgbClr val="FFC000"/>
                </a:solidFill>
              </a:rPr>
              <a:t> </a:t>
            </a:r>
            <a:r>
              <a:rPr lang="en-US" sz="4000" b="1" dirty="0">
                <a:solidFill>
                  <a:srgbClr val="FFFF00"/>
                </a:solidFill>
              </a:rPr>
              <a:t>SOUTHERN KINGDOM.</a:t>
            </a:r>
          </a:p>
          <a:p>
            <a:pPr algn="ctr"/>
            <a:endParaRPr lang="en-US" sz="4000" b="1" dirty="0">
              <a:solidFill>
                <a:srgbClr val="FFFF00"/>
              </a:solidFill>
            </a:endParaRPr>
          </a:p>
          <a:p>
            <a:pPr algn="ctr"/>
            <a:r>
              <a:rPr lang="en-US" sz="4000" b="1" i="1" dirty="0">
                <a:solidFill>
                  <a:srgbClr val="FFC000"/>
                </a:solidFill>
              </a:rPr>
              <a:t>What was it?</a:t>
            </a:r>
            <a:endParaRPr lang="en-US" sz="4000" i="1" dirty="0">
              <a:solidFill>
                <a:srgbClr val="FFC000"/>
              </a:solidFill>
            </a:endParaRPr>
          </a:p>
        </p:txBody>
      </p:sp>
      <p:cxnSp>
        <p:nvCxnSpPr>
          <p:cNvPr id="4" name="Straight Arrow Connector 3"/>
          <p:cNvCxnSpPr/>
          <p:nvPr/>
        </p:nvCxnSpPr>
        <p:spPr>
          <a:xfrm>
            <a:off x="6088566" y="2895600"/>
            <a:ext cx="2274284" cy="1295399"/>
          </a:xfrm>
          <a:prstGeom prst="straightConnector1">
            <a:avLst/>
          </a:prstGeom>
          <a:ln w="666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544795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1472228"/>
            <a:ext cx="8915399" cy="52799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21037"/>
            <a:ext cx="11658599" cy="1415760"/>
          </a:xfrm>
          <a:prstGeom prst="rect">
            <a:avLst/>
          </a:prstGeom>
          <a:solidFill>
            <a:schemeClr val="tx1"/>
          </a:solidFill>
        </p:spPr>
        <p:txBody>
          <a:bodyPr wrap="square" lIns="91429" tIns="45714" rIns="91429" bIns="45714" rtlCol="0">
            <a:spAutoFit/>
          </a:bodyPr>
          <a:lstStyle/>
          <a:p>
            <a:pPr algn="ctr"/>
            <a:r>
              <a:rPr lang="en-US" sz="4300" dirty="0">
                <a:solidFill>
                  <a:srgbClr val="FFC000"/>
                </a:solidFill>
              </a:rPr>
              <a:t>Was this not the </a:t>
            </a:r>
            <a:r>
              <a:rPr lang="en-US" sz="4300" b="1" i="1" dirty="0">
                <a:solidFill>
                  <a:srgbClr val="FFC000"/>
                </a:solidFill>
              </a:rPr>
              <a:t>original cause of the break-up 2950 years ago</a:t>
            </a:r>
            <a:r>
              <a:rPr lang="en-US" sz="4300" dirty="0">
                <a:solidFill>
                  <a:srgbClr val="FFC000"/>
                </a:solidFill>
              </a:rPr>
              <a:t>,</a:t>
            </a:r>
            <a:r>
              <a:rPr lang="en-US" sz="4300" b="1" i="1" dirty="0">
                <a:solidFill>
                  <a:srgbClr val="FFC000"/>
                </a:solidFill>
              </a:rPr>
              <a:t> </a:t>
            </a:r>
            <a:r>
              <a:rPr lang="en-US" sz="4300" dirty="0">
                <a:solidFill>
                  <a:srgbClr val="FFC000"/>
                </a:solidFill>
              </a:rPr>
              <a:t>this issue of  </a:t>
            </a:r>
            <a:r>
              <a:rPr lang="en-US" sz="4300" b="1" dirty="0">
                <a:solidFill>
                  <a:schemeClr val="tx2">
                    <a:lumMod val="60000"/>
                    <a:lumOff val="40000"/>
                  </a:schemeClr>
                </a:solidFill>
              </a:rPr>
              <a:t>LAW</a:t>
            </a:r>
            <a:r>
              <a:rPr lang="en-US" sz="4300" dirty="0">
                <a:solidFill>
                  <a:srgbClr val="FFC000"/>
                </a:solidFill>
              </a:rPr>
              <a:t> vs. </a:t>
            </a:r>
            <a:r>
              <a:rPr lang="en-US" sz="4300" b="1" dirty="0">
                <a:solidFill>
                  <a:srgbClr val="C00000"/>
                </a:solidFill>
              </a:rPr>
              <a:t>GRACE</a:t>
            </a:r>
            <a:r>
              <a:rPr lang="en-US" sz="4300" dirty="0">
                <a:solidFill>
                  <a:schemeClr val="accent2">
                    <a:lumMod val="60000"/>
                    <a:lumOff val="40000"/>
                  </a:schemeClr>
                </a:solidFill>
              </a:rPr>
              <a:t>?</a:t>
            </a:r>
          </a:p>
        </p:txBody>
      </p:sp>
      <p:sp>
        <p:nvSpPr>
          <p:cNvPr id="4" name="TextBox 3"/>
          <p:cNvSpPr txBox="1"/>
          <p:nvPr/>
        </p:nvSpPr>
        <p:spPr>
          <a:xfrm>
            <a:off x="692821" y="5428792"/>
            <a:ext cx="2839345" cy="1323427"/>
          </a:xfrm>
          <a:prstGeom prst="rect">
            <a:avLst/>
          </a:prstGeom>
          <a:solidFill>
            <a:schemeClr val="tx2">
              <a:lumMod val="50000"/>
            </a:schemeClr>
          </a:solidFill>
        </p:spPr>
        <p:txBody>
          <a:bodyPr wrap="none" lIns="91429" tIns="45714" rIns="91429" bIns="45714" rtlCol="0">
            <a:spAutoFit/>
          </a:bodyPr>
          <a:lstStyle/>
          <a:p>
            <a:pPr algn="ctr"/>
            <a:r>
              <a:rPr lang="en-US" sz="4000" b="1" dirty="0">
                <a:solidFill>
                  <a:srgbClr val="FFC000"/>
                </a:solidFill>
              </a:rPr>
              <a:t>The Breach </a:t>
            </a:r>
          </a:p>
          <a:p>
            <a:pPr algn="ctr"/>
            <a:r>
              <a:rPr lang="en-US" sz="4000" b="1" dirty="0">
                <a:solidFill>
                  <a:srgbClr val="FFC000"/>
                </a:solidFill>
              </a:rPr>
              <a:t>of Jeroboam</a:t>
            </a:r>
          </a:p>
        </p:txBody>
      </p:sp>
    </p:spTree>
    <p:extLst>
      <p:ext uri="{BB962C8B-B14F-4D97-AF65-F5344CB8AC3E}">
        <p14:creationId xmlns:p14="http://schemas.microsoft.com/office/powerpoint/2010/main" val="162443186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3B76B4-336E-4AF3-BB2E-808AE3B86366}"/>
              </a:ext>
            </a:extLst>
          </p:cNvPr>
          <p:cNvSpPr txBox="1"/>
          <p:nvPr/>
        </p:nvSpPr>
        <p:spPr>
          <a:xfrm>
            <a:off x="609600" y="305068"/>
            <a:ext cx="10972800" cy="6247864"/>
          </a:xfrm>
          <a:prstGeom prst="rect">
            <a:avLst/>
          </a:prstGeom>
          <a:noFill/>
        </p:spPr>
        <p:txBody>
          <a:bodyPr wrap="square" rtlCol="0">
            <a:spAutoFit/>
          </a:bodyPr>
          <a:lstStyle/>
          <a:p>
            <a:pPr algn="ctr"/>
            <a:r>
              <a:rPr lang="en-US" sz="8000" dirty="0">
                <a:solidFill>
                  <a:srgbClr val="FFC000"/>
                </a:solidFill>
              </a:rPr>
              <a:t>If so, then how will the </a:t>
            </a:r>
            <a:r>
              <a:rPr lang="en-US" sz="8000" b="1" dirty="0">
                <a:solidFill>
                  <a:schemeClr val="bg2">
                    <a:lumMod val="75000"/>
                  </a:schemeClr>
                </a:solidFill>
              </a:rPr>
              <a:t>Breach of Jeroboam </a:t>
            </a:r>
          </a:p>
          <a:p>
            <a:pPr algn="ctr"/>
            <a:r>
              <a:rPr lang="en-US" sz="8000" dirty="0">
                <a:solidFill>
                  <a:srgbClr val="FFC000"/>
                </a:solidFill>
              </a:rPr>
              <a:t>be repaired, both houses reconciled, and reunited, and </a:t>
            </a:r>
            <a:r>
              <a:rPr lang="en-US" sz="8000" b="1" i="1" dirty="0">
                <a:solidFill>
                  <a:schemeClr val="accent4">
                    <a:lumMod val="75000"/>
                  </a:schemeClr>
                </a:solidFill>
              </a:rPr>
              <a:t>ALL ISRAEL </a:t>
            </a:r>
            <a:r>
              <a:rPr lang="en-US" sz="8000" b="1" dirty="0">
                <a:solidFill>
                  <a:srgbClr val="FFFF00"/>
                </a:solidFill>
              </a:rPr>
              <a:t>restored</a:t>
            </a:r>
            <a:r>
              <a:rPr lang="en-US" sz="8000" dirty="0">
                <a:solidFill>
                  <a:srgbClr val="FFFF00"/>
                </a:solidFill>
              </a:rPr>
              <a:t>?</a:t>
            </a:r>
          </a:p>
        </p:txBody>
      </p:sp>
    </p:spTree>
    <p:extLst>
      <p:ext uri="{BB962C8B-B14F-4D97-AF65-F5344CB8AC3E}">
        <p14:creationId xmlns:p14="http://schemas.microsoft.com/office/powerpoint/2010/main" val="13354113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954ED9-846B-4CB1-A171-69A0433FAF3D}"/>
              </a:ext>
            </a:extLst>
          </p:cNvPr>
          <p:cNvPicPr>
            <a:picLocks noChangeAspect="1"/>
          </p:cNvPicPr>
          <p:nvPr/>
        </p:nvPicPr>
        <p:blipFill rotWithShape="1">
          <a:blip r:embed="rId2">
            <a:extLst>
              <a:ext uri="{28A0092B-C50C-407E-A947-70E740481C1C}">
                <a14:useLocalDpi xmlns:a14="http://schemas.microsoft.com/office/drawing/2010/main" val="0"/>
              </a:ext>
            </a:extLst>
          </a:blip>
          <a:srcRect l="2005" t="22367" r="2411" b="3655"/>
          <a:stretch/>
        </p:blipFill>
        <p:spPr>
          <a:xfrm>
            <a:off x="0" y="1143000"/>
            <a:ext cx="12240795" cy="5702968"/>
          </a:xfrm>
          <a:prstGeom prst="rect">
            <a:avLst/>
          </a:prstGeom>
        </p:spPr>
      </p:pic>
      <p:sp>
        <p:nvSpPr>
          <p:cNvPr id="4" name="Rectangle 3">
            <a:extLst>
              <a:ext uri="{FF2B5EF4-FFF2-40B4-BE49-F238E27FC236}">
                <a16:creationId xmlns:a16="http://schemas.microsoft.com/office/drawing/2014/main" id="{D4804F0F-A390-4713-93F7-9E5173F46D98}"/>
              </a:ext>
            </a:extLst>
          </p:cNvPr>
          <p:cNvSpPr/>
          <p:nvPr/>
        </p:nvSpPr>
        <p:spPr>
          <a:xfrm>
            <a:off x="9525000" y="3120189"/>
            <a:ext cx="1828800" cy="308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191BC09-573A-495F-BA0D-3F99CE8B4FB2}"/>
              </a:ext>
            </a:extLst>
          </p:cNvPr>
          <p:cNvSpPr txBox="1"/>
          <p:nvPr/>
        </p:nvSpPr>
        <p:spPr>
          <a:xfrm>
            <a:off x="9391960" y="3043761"/>
            <a:ext cx="1866280" cy="461665"/>
          </a:xfrm>
          <a:prstGeom prst="rect">
            <a:avLst/>
          </a:prstGeom>
          <a:noFill/>
        </p:spPr>
        <p:txBody>
          <a:bodyPr wrap="none" rtlCol="0">
            <a:spAutoFit/>
          </a:bodyPr>
          <a:lstStyle/>
          <a:p>
            <a:r>
              <a:rPr lang="en-US" sz="2400" b="1" i="1" dirty="0">
                <a:solidFill>
                  <a:srgbClr val="7030A0"/>
                </a:solidFill>
              </a:rPr>
              <a:t>(Yom </a:t>
            </a:r>
            <a:r>
              <a:rPr lang="en-US" sz="2400" b="1" i="1" dirty="0" err="1">
                <a:solidFill>
                  <a:srgbClr val="7030A0"/>
                </a:solidFill>
              </a:rPr>
              <a:t>Teruah</a:t>
            </a:r>
            <a:r>
              <a:rPr lang="en-US" sz="2400" b="1" i="1" dirty="0">
                <a:solidFill>
                  <a:srgbClr val="7030A0"/>
                </a:solidFill>
              </a:rPr>
              <a:t>)</a:t>
            </a:r>
          </a:p>
        </p:txBody>
      </p:sp>
      <p:sp>
        <p:nvSpPr>
          <p:cNvPr id="6" name="Oval 5">
            <a:extLst>
              <a:ext uri="{FF2B5EF4-FFF2-40B4-BE49-F238E27FC236}">
                <a16:creationId xmlns:a16="http://schemas.microsoft.com/office/drawing/2014/main" id="{7107012F-5BBF-481C-9BFF-398C8529911E}"/>
              </a:ext>
            </a:extLst>
          </p:cNvPr>
          <p:cNvSpPr/>
          <p:nvPr/>
        </p:nvSpPr>
        <p:spPr>
          <a:xfrm>
            <a:off x="11125200" y="3144251"/>
            <a:ext cx="4572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3790FE7-CBEE-4C37-A2DF-167CF7C16AFE}"/>
              </a:ext>
            </a:extLst>
          </p:cNvPr>
          <p:cNvSpPr txBox="1"/>
          <p:nvPr/>
        </p:nvSpPr>
        <p:spPr>
          <a:xfrm>
            <a:off x="0" y="-5237"/>
            <a:ext cx="12192000" cy="1200329"/>
          </a:xfrm>
          <a:prstGeom prst="rect">
            <a:avLst/>
          </a:prstGeom>
          <a:solidFill>
            <a:schemeClr val="accent4">
              <a:lumMod val="20000"/>
              <a:lumOff val="80000"/>
            </a:schemeClr>
          </a:solidFill>
        </p:spPr>
        <p:txBody>
          <a:bodyPr wrap="square" rtlCol="0">
            <a:spAutoFit/>
          </a:bodyPr>
          <a:lstStyle/>
          <a:p>
            <a:pPr algn="ctr"/>
            <a:r>
              <a:rPr lang="en-US" sz="3600" dirty="0">
                <a:solidFill>
                  <a:srgbClr val="C00000"/>
                </a:solidFill>
                <a:latin typeface="Microsoft JhengHei" panose="020B0604030504040204" pitchFamily="34" charset="-120"/>
                <a:ea typeface="Microsoft JhengHei" panose="020B0604030504040204" pitchFamily="34" charset="-120"/>
              </a:rPr>
              <a:t>Will the </a:t>
            </a:r>
            <a:r>
              <a:rPr lang="en-US" sz="3600" b="1" i="1" u="sng" dirty="0">
                <a:solidFill>
                  <a:srgbClr val="C00000"/>
                </a:solidFill>
                <a:latin typeface="Microsoft JhengHei" panose="020B0604030504040204" pitchFamily="34" charset="-120"/>
                <a:ea typeface="Microsoft JhengHei" panose="020B0604030504040204" pitchFamily="34" charset="-120"/>
              </a:rPr>
              <a:t>Seven Feasts of Israel </a:t>
            </a:r>
            <a:r>
              <a:rPr lang="en-US" sz="3600" dirty="0">
                <a:solidFill>
                  <a:srgbClr val="C00000"/>
                </a:solidFill>
                <a:latin typeface="Microsoft JhengHei" panose="020B0604030504040204" pitchFamily="34" charset="-120"/>
                <a:ea typeface="Microsoft JhengHei" panose="020B0604030504040204" pitchFamily="34" charset="-120"/>
              </a:rPr>
              <a:t>see</a:t>
            </a:r>
            <a:r>
              <a:rPr lang="en-US" sz="3600" b="1" dirty="0">
                <a:solidFill>
                  <a:srgbClr val="C00000"/>
                </a:solidFill>
                <a:latin typeface="Microsoft JhengHei" panose="020B0604030504040204" pitchFamily="34" charset="-120"/>
                <a:ea typeface="Microsoft JhengHei" panose="020B0604030504040204" pitchFamily="34" charset="-120"/>
              </a:rPr>
              <a:t> </a:t>
            </a:r>
            <a:r>
              <a:rPr lang="en-US" sz="3600" b="1" i="1" u="sng" dirty="0">
                <a:solidFill>
                  <a:schemeClr val="accent4">
                    <a:lumMod val="75000"/>
                  </a:schemeClr>
                </a:solidFill>
                <a:latin typeface="Microsoft JhengHei" panose="020B0604030504040204" pitchFamily="34" charset="-120"/>
                <a:ea typeface="Microsoft JhengHei" panose="020B0604030504040204" pitchFamily="34" charset="-120"/>
              </a:rPr>
              <a:t>ALL ISRAEL </a:t>
            </a:r>
          </a:p>
          <a:p>
            <a:pPr algn="ctr"/>
            <a:r>
              <a:rPr lang="en-US" sz="3600" b="1" i="1" dirty="0">
                <a:solidFill>
                  <a:srgbClr val="C00000"/>
                </a:solidFill>
                <a:latin typeface="Microsoft JhengHei" panose="020B0604030504040204" pitchFamily="34" charset="-120"/>
                <a:ea typeface="Microsoft JhengHei" panose="020B0604030504040204" pitchFamily="34" charset="-120"/>
              </a:rPr>
              <a:t>reunited, reconciled, regathered, and restored? </a:t>
            </a:r>
          </a:p>
        </p:txBody>
      </p:sp>
      <p:sp>
        <p:nvSpPr>
          <p:cNvPr id="3" name="Oval 2">
            <a:extLst>
              <a:ext uri="{FF2B5EF4-FFF2-40B4-BE49-F238E27FC236}">
                <a16:creationId xmlns:a16="http://schemas.microsoft.com/office/drawing/2014/main" id="{E5B59DAD-3E81-4D45-9503-AE6C1FA18333}"/>
              </a:ext>
            </a:extLst>
          </p:cNvPr>
          <p:cNvSpPr/>
          <p:nvPr/>
        </p:nvSpPr>
        <p:spPr>
          <a:xfrm>
            <a:off x="4267200" y="1594774"/>
            <a:ext cx="3810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D7591C3-7B85-4E09-A6AC-721EDFD6E262}"/>
              </a:ext>
            </a:extLst>
          </p:cNvPr>
          <p:cNvCxnSpPr>
            <a:cxnSpLocks/>
          </p:cNvCxnSpPr>
          <p:nvPr/>
        </p:nvCxnSpPr>
        <p:spPr>
          <a:xfrm>
            <a:off x="4076700" y="1696600"/>
            <a:ext cx="571500" cy="177348"/>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52539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954ED9-846B-4CB1-A171-69A0433FAF3D}"/>
              </a:ext>
            </a:extLst>
          </p:cNvPr>
          <p:cNvPicPr>
            <a:picLocks noChangeAspect="1"/>
          </p:cNvPicPr>
          <p:nvPr/>
        </p:nvPicPr>
        <p:blipFill rotWithShape="1">
          <a:blip r:embed="rId2">
            <a:extLst>
              <a:ext uri="{28A0092B-C50C-407E-A947-70E740481C1C}">
                <a14:useLocalDpi xmlns:a14="http://schemas.microsoft.com/office/drawing/2010/main" val="0"/>
              </a:ext>
            </a:extLst>
          </a:blip>
          <a:srcRect l="2005" t="22367" r="2411" b="3655"/>
          <a:stretch/>
        </p:blipFill>
        <p:spPr>
          <a:xfrm>
            <a:off x="0" y="1143000"/>
            <a:ext cx="12240795" cy="5702968"/>
          </a:xfrm>
          <a:prstGeom prst="rect">
            <a:avLst/>
          </a:prstGeom>
        </p:spPr>
      </p:pic>
      <p:sp>
        <p:nvSpPr>
          <p:cNvPr id="4" name="Rectangle 3">
            <a:extLst>
              <a:ext uri="{FF2B5EF4-FFF2-40B4-BE49-F238E27FC236}">
                <a16:creationId xmlns:a16="http://schemas.microsoft.com/office/drawing/2014/main" id="{D4804F0F-A390-4713-93F7-9E5173F46D98}"/>
              </a:ext>
            </a:extLst>
          </p:cNvPr>
          <p:cNvSpPr/>
          <p:nvPr/>
        </p:nvSpPr>
        <p:spPr>
          <a:xfrm>
            <a:off x="9525000" y="3120189"/>
            <a:ext cx="1828800" cy="308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191BC09-573A-495F-BA0D-3F99CE8B4FB2}"/>
              </a:ext>
            </a:extLst>
          </p:cNvPr>
          <p:cNvSpPr txBox="1"/>
          <p:nvPr/>
        </p:nvSpPr>
        <p:spPr>
          <a:xfrm>
            <a:off x="9391960" y="3043761"/>
            <a:ext cx="1866280" cy="461665"/>
          </a:xfrm>
          <a:prstGeom prst="rect">
            <a:avLst/>
          </a:prstGeom>
          <a:noFill/>
        </p:spPr>
        <p:txBody>
          <a:bodyPr wrap="none" rtlCol="0">
            <a:spAutoFit/>
          </a:bodyPr>
          <a:lstStyle/>
          <a:p>
            <a:r>
              <a:rPr lang="en-US" sz="2400" b="1" i="1" dirty="0">
                <a:solidFill>
                  <a:srgbClr val="7030A0"/>
                </a:solidFill>
              </a:rPr>
              <a:t>(Yom </a:t>
            </a:r>
            <a:r>
              <a:rPr lang="en-US" sz="2400" b="1" i="1" dirty="0" err="1">
                <a:solidFill>
                  <a:srgbClr val="7030A0"/>
                </a:solidFill>
              </a:rPr>
              <a:t>Teruah</a:t>
            </a:r>
            <a:r>
              <a:rPr lang="en-US" sz="2400" b="1" i="1" dirty="0">
                <a:solidFill>
                  <a:srgbClr val="7030A0"/>
                </a:solidFill>
              </a:rPr>
              <a:t>)</a:t>
            </a:r>
          </a:p>
        </p:txBody>
      </p:sp>
      <p:sp>
        <p:nvSpPr>
          <p:cNvPr id="6" name="Oval 5">
            <a:extLst>
              <a:ext uri="{FF2B5EF4-FFF2-40B4-BE49-F238E27FC236}">
                <a16:creationId xmlns:a16="http://schemas.microsoft.com/office/drawing/2014/main" id="{7107012F-5BBF-481C-9BFF-398C8529911E}"/>
              </a:ext>
            </a:extLst>
          </p:cNvPr>
          <p:cNvSpPr/>
          <p:nvPr/>
        </p:nvSpPr>
        <p:spPr>
          <a:xfrm>
            <a:off x="11125200" y="3144251"/>
            <a:ext cx="4572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3790FE7-CBEE-4C37-A2DF-167CF7C16AFE}"/>
              </a:ext>
            </a:extLst>
          </p:cNvPr>
          <p:cNvSpPr txBox="1"/>
          <p:nvPr/>
        </p:nvSpPr>
        <p:spPr>
          <a:xfrm>
            <a:off x="0" y="-4011"/>
            <a:ext cx="12192000" cy="1169551"/>
          </a:xfrm>
          <a:prstGeom prst="rect">
            <a:avLst/>
          </a:prstGeom>
          <a:solidFill>
            <a:schemeClr val="accent1">
              <a:lumMod val="50000"/>
            </a:schemeClr>
          </a:solidFill>
        </p:spPr>
        <p:txBody>
          <a:bodyPr wrap="square" rtlCol="0">
            <a:spAutoFit/>
          </a:bodyPr>
          <a:lstStyle/>
          <a:p>
            <a:pPr algn="ctr"/>
            <a:r>
              <a:rPr lang="en-US" sz="3500" dirty="0">
                <a:solidFill>
                  <a:schemeClr val="bg1"/>
                </a:solidFill>
              </a:rPr>
              <a:t>First coming </a:t>
            </a:r>
            <a:r>
              <a:rPr lang="en-US" sz="3500" dirty="0">
                <a:solidFill>
                  <a:srgbClr val="FFC000"/>
                </a:solidFill>
              </a:rPr>
              <a:t>of Messiah? In His </a:t>
            </a:r>
            <a:r>
              <a:rPr lang="en-US" sz="3500" b="1" dirty="0">
                <a:solidFill>
                  <a:srgbClr val="FF0000"/>
                </a:solidFill>
              </a:rPr>
              <a:t>priestly role </a:t>
            </a:r>
            <a:r>
              <a:rPr lang="en-US" sz="3500" dirty="0">
                <a:solidFill>
                  <a:srgbClr val="FFC000"/>
                </a:solidFill>
              </a:rPr>
              <a:t>as the </a:t>
            </a:r>
            <a:r>
              <a:rPr lang="en-US" sz="3500" b="1" dirty="0">
                <a:solidFill>
                  <a:srgbClr val="FF0000"/>
                </a:solidFill>
              </a:rPr>
              <a:t>Lamb of God</a:t>
            </a:r>
            <a:r>
              <a:rPr lang="en-US" sz="3500" b="1" dirty="0">
                <a:solidFill>
                  <a:srgbClr val="FFC000"/>
                </a:solidFill>
              </a:rPr>
              <a:t>.</a:t>
            </a:r>
            <a:r>
              <a:rPr lang="en-US" sz="3500" dirty="0">
                <a:solidFill>
                  <a:srgbClr val="FFC000"/>
                </a:solidFill>
              </a:rPr>
              <a:t> </a:t>
            </a:r>
          </a:p>
          <a:p>
            <a:pPr algn="ctr"/>
            <a:r>
              <a:rPr lang="en-US" sz="3500" dirty="0">
                <a:solidFill>
                  <a:schemeClr val="bg1"/>
                </a:solidFill>
              </a:rPr>
              <a:t>Second coming</a:t>
            </a:r>
            <a:r>
              <a:rPr lang="en-US" sz="3500" dirty="0">
                <a:solidFill>
                  <a:srgbClr val="FFC000"/>
                </a:solidFill>
              </a:rPr>
              <a:t>? As </a:t>
            </a:r>
            <a:r>
              <a:rPr lang="en-US" sz="3500" b="1" dirty="0">
                <a:solidFill>
                  <a:srgbClr val="00B0F0"/>
                </a:solidFill>
              </a:rPr>
              <a:t>King of kings, </a:t>
            </a:r>
            <a:r>
              <a:rPr lang="en-US" sz="3500" dirty="0">
                <a:solidFill>
                  <a:srgbClr val="00B0F0"/>
                </a:solidFill>
              </a:rPr>
              <a:t>the</a:t>
            </a:r>
            <a:r>
              <a:rPr lang="en-US" sz="3500" dirty="0">
                <a:solidFill>
                  <a:srgbClr val="FFC000"/>
                </a:solidFill>
              </a:rPr>
              <a:t> </a:t>
            </a:r>
            <a:r>
              <a:rPr lang="en-US" sz="3500" b="1" dirty="0">
                <a:solidFill>
                  <a:srgbClr val="00B0F0"/>
                </a:solidFill>
              </a:rPr>
              <a:t>Lion </a:t>
            </a:r>
            <a:r>
              <a:rPr lang="en-US" sz="3500" dirty="0">
                <a:solidFill>
                  <a:srgbClr val="00B0F0"/>
                </a:solidFill>
              </a:rPr>
              <a:t>of the </a:t>
            </a:r>
            <a:r>
              <a:rPr lang="en-US" sz="3500" b="1" dirty="0">
                <a:solidFill>
                  <a:srgbClr val="00B0F0"/>
                </a:solidFill>
              </a:rPr>
              <a:t>tribe </a:t>
            </a:r>
            <a:r>
              <a:rPr lang="en-US" sz="3500" dirty="0">
                <a:solidFill>
                  <a:srgbClr val="00B0F0"/>
                </a:solidFill>
              </a:rPr>
              <a:t>of</a:t>
            </a:r>
            <a:r>
              <a:rPr lang="en-US" sz="3500" b="1" dirty="0">
                <a:solidFill>
                  <a:srgbClr val="00B0F0"/>
                </a:solidFill>
              </a:rPr>
              <a:t> Judah.</a:t>
            </a:r>
          </a:p>
        </p:txBody>
      </p:sp>
      <p:sp>
        <p:nvSpPr>
          <p:cNvPr id="3" name="Oval 2">
            <a:extLst>
              <a:ext uri="{FF2B5EF4-FFF2-40B4-BE49-F238E27FC236}">
                <a16:creationId xmlns:a16="http://schemas.microsoft.com/office/drawing/2014/main" id="{E5B59DAD-3E81-4D45-9503-AE6C1FA18333}"/>
              </a:ext>
            </a:extLst>
          </p:cNvPr>
          <p:cNvSpPr/>
          <p:nvPr/>
        </p:nvSpPr>
        <p:spPr>
          <a:xfrm>
            <a:off x="4267200" y="1594774"/>
            <a:ext cx="3810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D7591C3-7B85-4E09-A6AC-721EDFD6E262}"/>
              </a:ext>
            </a:extLst>
          </p:cNvPr>
          <p:cNvCxnSpPr>
            <a:cxnSpLocks/>
          </p:cNvCxnSpPr>
          <p:nvPr/>
        </p:nvCxnSpPr>
        <p:spPr>
          <a:xfrm>
            <a:off x="4076700" y="1696600"/>
            <a:ext cx="571500" cy="177348"/>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33551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333503" y="228870"/>
            <a:ext cx="9611078" cy="1200316"/>
          </a:xfrm>
          <a:prstGeom prst="rect">
            <a:avLst/>
          </a:prstGeom>
          <a:solidFill>
            <a:schemeClr val="tx2">
              <a:lumMod val="50000"/>
            </a:schemeClr>
          </a:solidFill>
        </p:spPr>
        <p:txBody>
          <a:bodyPr wrap="square" lIns="91429" tIns="45714" rIns="91429" bIns="45714" rtlCol="0">
            <a:spAutoFit/>
          </a:bodyPr>
          <a:lstStyle/>
          <a:p>
            <a:pPr algn="ctr"/>
            <a:r>
              <a:rPr lang="en-US" sz="7200" b="1" dirty="0">
                <a:solidFill>
                  <a:srgbClr val="FFFF00"/>
                </a:solidFill>
              </a:rPr>
              <a:t>   </a:t>
            </a:r>
            <a:r>
              <a:rPr lang="en-US" sz="7200" b="1" dirty="0">
                <a:solidFill>
                  <a:srgbClr val="C00000"/>
                </a:solidFill>
              </a:rPr>
              <a:t>GRACE - </a:t>
            </a:r>
            <a:r>
              <a:rPr lang="en-US" sz="7200" dirty="0">
                <a:solidFill>
                  <a:srgbClr val="C00000"/>
                </a:solidFill>
              </a:rPr>
              <a:t>Priesthood           </a:t>
            </a:r>
          </a:p>
        </p:txBody>
      </p:sp>
      <p:sp>
        <p:nvSpPr>
          <p:cNvPr id="5" name="TextBox 4"/>
          <p:cNvSpPr txBox="1"/>
          <p:nvPr/>
        </p:nvSpPr>
        <p:spPr>
          <a:xfrm>
            <a:off x="1295403" y="5715002"/>
            <a:ext cx="9625040" cy="923318"/>
          </a:xfrm>
          <a:prstGeom prst="rect">
            <a:avLst/>
          </a:prstGeom>
          <a:solidFill>
            <a:schemeClr val="tx2">
              <a:lumMod val="50000"/>
            </a:schemeClr>
          </a:solidFill>
        </p:spPr>
        <p:txBody>
          <a:bodyPr wrap="square" lIns="91429" tIns="45714" rIns="91429" bIns="45714" rtlCol="0">
            <a:spAutoFit/>
          </a:bodyPr>
          <a:lstStyle/>
          <a:p>
            <a:pPr algn="ctr"/>
            <a:r>
              <a:rPr lang="en-US" sz="5400" dirty="0">
                <a:solidFill>
                  <a:srgbClr val="FFFF00"/>
                </a:solidFill>
              </a:rPr>
              <a:t>Israel’s Sacrifice Lamb?</a:t>
            </a:r>
          </a:p>
        </p:txBody>
      </p:sp>
      <p:pic>
        <p:nvPicPr>
          <p:cNvPr id="2051" name="Picture 3" descr="D:\02 IMAGES for PowerPoint\Lambof-God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3" y="1828800"/>
            <a:ext cx="47625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02 IMAGES for PowerPoint\7feasts-first 4.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8349" y="1828800"/>
            <a:ext cx="4659023" cy="3733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D3D02A7-D0A1-49BF-8CD2-C7E63ED08D70}"/>
              </a:ext>
            </a:extLst>
          </p:cNvPr>
          <p:cNvSpPr txBox="1"/>
          <p:nvPr/>
        </p:nvSpPr>
        <p:spPr>
          <a:xfrm rot="19776870">
            <a:off x="1050" y="579516"/>
            <a:ext cx="2420214" cy="707886"/>
          </a:xfrm>
          <a:prstGeom prst="rect">
            <a:avLst/>
          </a:prstGeom>
          <a:noFill/>
        </p:spPr>
        <p:txBody>
          <a:bodyPr wrap="none" rtlCol="0">
            <a:spAutoFit/>
          </a:bodyPr>
          <a:lstStyle/>
          <a:p>
            <a:r>
              <a:rPr lang="en-US" sz="4000" b="1" dirty="0">
                <a:solidFill>
                  <a:schemeClr val="bg1"/>
                </a:solidFill>
              </a:rPr>
              <a:t>1</a:t>
            </a:r>
            <a:r>
              <a:rPr lang="en-US" sz="4000" b="1" baseline="30000" dirty="0">
                <a:solidFill>
                  <a:schemeClr val="bg1"/>
                </a:solidFill>
              </a:rPr>
              <a:t>st</a:t>
            </a:r>
            <a:r>
              <a:rPr lang="en-US" sz="4000" b="1" dirty="0">
                <a:solidFill>
                  <a:schemeClr val="bg1"/>
                </a:solidFill>
              </a:rPr>
              <a:t> Coming</a:t>
            </a:r>
          </a:p>
        </p:txBody>
      </p:sp>
    </p:spTree>
    <p:extLst>
      <p:ext uri="{BB962C8B-B14F-4D97-AF65-F5344CB8AC3E}">
        <p14:creationId xmlns:p14="http://schemas.microsoft.com/office/powerpoint/2010/main" val="11285250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143001" y="228600"/>
            <a:ext cx="9906000" cy="1200316"/>
          </a:xfrm>
          <a:prstGeom prst="rect">
            <a:avLst/>
          </a:prstGeom>
          <a:solidFill>
            <a:schemeClr val="tx2">
              <a:lumMod val="50000"/>
            </a:schemeClr>
          </a:solidFill>
        </p:spPr>
        <p:txBody>
          <a:bodyPr wrap="square" lIns="91429" tIns="45714" rIns="91429" bIns="45714" rtlCol="0">
            <a:spAutoFit/>
          </a:bodyPr>
          <a:lstStyle/>
          <a:p>
            <a:r>
              <a:rPr lang="en-US" sz="7200" b="1" dirty="0">
                <a:solidFill>
                  <a:srgbClr val="FFFF00"/>
                </a:solidFill>
              </a:rPr>
              <a:t>      </a:t>
            </a:r>
            <a:r>
              <a:rPr lang="en-US" sz="7200" b="1" dirty="0">
                <a:solidFill>
                  <a:schemeClr val="tx2">
                    <a:lumMod val="60000"/>
                    <a:lumOff val="40000"/>
                  </a:schemeClr>
                </a:solidFill>
              </a:rPr>
              <a:t>LAW -  </a:t>
            </a:r>
            <a:r>
              <a:rPr lang="en-US" sz="7200" dirty="0">
                <a:solidFill>
                  <a:schemeClr val="tx2">
                    <a:lumMod val="60000"/>
                    <a:lumOff val="40000"/>
                  </a:schemeClr>
                </a:solidFill>
              </a:rPr>
              <a:t>Kingdom    </a:t>
            </a:r>
          </a:p>
        </p:txBody>
      </p:sp>
      <p:sp>
        <p:nvSpPr>
          <p:cNvPr id="5" name="TextBox 4"/>
          <p:cNvSpPr txBox="1"/>
          <p:nvPr/>
        </p:nvSpPr>
        <p:spPr>
          <a:xfrm>
            <a:off x="1143001" y="5715002"/>
            <a:ext cx="9906000" cy="923318"/>
          </a:xfrm>
          <a:prstGeom prst="rect">
            <a:avLst/>
          </a:prstGeom>
          <a:solidFill>
            <a:schemeClr val="tx2">
              <a:lumMod val="50000"/>
            </a:schemeClr>
          </a:solidFill>
        </p:spPr>
        <p:txBody>
          <a:bodyPr wrap="square" lIns="91429" tIns="45714" rIns="91429" bIns="45714" rtlCol="0">
            <a:spAutoFit/>
          </a:bodyPr>
          <a:lstStyle/>
          <a:p>
            <a:pPr algn="ctr"/>
            <a:r>
              <a:rPr lang="en-US" sz="5400" dirty="0">
                <a:solidFill>
                  <a:srgbClr val="FFFF00"/>
                </a:solidFill>
              </a:rPr>
              <a:t>The Lion of the Tribe of Judah?</a:t>
            </a:r>
          </a:p>
        </p:txBody>
      </p:sp>
      <p:pic>
        <p:nvPicPr>
          <p:cNvPr id="4098" name="Picture 2" descr="D:\02 IMAGES for PowerPoint\7feasts-fall-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563235"/>
            <a:ext cx="4419601" cy="399770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02 IMAGES for PowerPoint\lion-jud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1563236"/>
            <a:ext cx="5426132" cy="39977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29054F4-8F84-49A3-A71B-92EABF2906DE}"/>
              </a:ext>
            </a:extLst>
          </p:cNvPr>
          <p:cNvSpPr txBox="1"/>
          <p:nvPr/>
        </p:nvSpPr>
        <p:spPr>
          <a:xfrm rot="19776870">
            <a:off x="-43914" y="474815"/>
            <a:ext cx="2720617" cy="707886"/>
          </a:xfrm>
          <a:prstGeom prst="rect">
            <a:avLst/>
          </a:prstGeom>
          <a:noFill/>
        </p:spPr>
        <p:txBody>
          <a:bodyPr wrap="none" rtlCol="0">
            <a:spAutoFit/>
          </a:bodyPr>
          <a:lstStyle/>
          <a:p>
            <a:r>
              <a:rPr lang="en-US" sz="4000" b="1" dirty="0">
                <a:solidFill>
                  <a:schemeClr val="bg1"/>
                </a:solidFill>
              </a:rPr>
              <a:t>2</a:t>
            </a:r>
            <a:r>
              <a:rPr lang="en-US" sz="4000" dirty="0">
                <a:solidFill>
                  <a:schemeClr val="bg1"/>
                </a:solidFill>
              </a:rPr>
              <a:t>nd</a:t>
            </a:r>
            <a:r>
              <a:rPr lang="en-US" sz="4000" b="1" dirty="0">
                <a:solidFill>
                  <a:schemeClr val="bg1"/>
                </a:solidFill>
              </a:rPr>
              <a:t> Coming</a:t>
            </a:r>
          </a:p>
        </p:txBody>
      </p:sp>
    </p:spTree>
    <p:extLst>
      <p:ext uri="{BB962C8B-B14F-4D97-AF65-F5344CB8AC3E}">
        <p14:creationId xmlns:p14="http://schemas.microsoft.com/office/powerpoint/2010/main" val="20360816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3AE3B0-14D2-4DAF-ADE6-A5DF08E949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1999" cy="6857143"/>
          </a:xfrm>
          <a:prstGeom prst="rect">
            <a:avLst/>
          </a:prstGeom>
        </p:spPr>
      </p:pic>
    </p:spTree>
    <p:extLst>
      <p:ext uri="{BB962C8B-B14F-4D97-AF65-F5344CB8AC3E}">
        <p14:creationId xmlns:p14="http://schemas.microsoft.com/office/powerpoint/2010/main" val="33905376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60D43F-5E44-4F07-BD41-6111B58EA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143" y="428"/>
            <a:ext cx="10285714" cy="6857143"/>
          </a:xfrm>
          <a:prstGeom prst="rect">
            <a:avLst/>
          </a:prstGeom>
        </p:spPr>
      </p:pic>
      <p:sp>
        <p:nvSpPr>
          <p:cNvPr id="4" name="TextBox 3">
            <a:extLst>
              <a:ext uri="{FF2B5EF4-FFF2-40B4-BE49-F238E27FC236}">
                <a16:creationId xmlns:a16="http://schemas.microsoft.com/office/drawing/2014/main" id="{864FD924-1AB9-41CB-94FF-225A9C9F4ED7}"/>
              </a:ext>
            </a:extLst>
          </p:cNvPr>
          <p:cNvSpPr txBox="1"/>
          <p:nvPr/>
        </p:nvSpPr>
        <p:spPr>
          <a:xfrm>
            <a:off x="381000" y="228600"/>
            <a:ext cx="3063467" cy="1569660"/>
          </a:xfrm>
          <a:prstGeom prst="rect">
            <a:avLst/>
          </a:prstGeom>
          <a:noFill/>
        </p:spPr>
        <p:txBody>
          <a:bodyPr wrap="none" rtlCol="0">
            <a:spAutoFit/>
          </a:bodyPr>
          <a:lstStyle/>
          <a:p>
            <a:r>
              <a:rPr lang="en-US" sz="4800" b="1" dirty="0">
                <a:solidFill>
                  <a:srgbClr val="FFFF00"/>
                </a:solidFill>
              </a:rPr>
              <a:t>Day of </a:t>
            </a:r>
          </a:p>
          <a:p>
            <a:r>
              <a:rPr lang="en-US" sz="4800" b="1" dirty="0">
                <a:solidFill>
                  <a:srgbClr val="FFFF00"/>
                </a:solidFill>
              </a:rPr>
              <a:t>Atonement</a:t>
            </a:r>
          </a:p>
        </p:txBody>
      </p:sp>
      <p:sp>
        <p:nvSpPr>
          <p:cNvPr id="5" name="TextBox 4">
            <a:extLst>
              <a:ext uri="{FF2B5EF4-FFF2-40B4-BE49-F238E27FC236}">
                <a16:creationId xmlns:a16="http://schemas.microsoft.com/office/drawing/2014/main" id="{5B51CEA2-1997-4041-9FDB-3DB7DF3C6055}"/>
              </a:ext>
            </a:extLst>
          </p:cNvPr>
          <p:cNvSpPr txBox="1"/>
          <p:nvPr/>
        </p:nvSpPr>
        <p:spPr>
          <a:xfrm>
            <a:off x="417095" y="5562600"/>
            <a:ext cx="3838615" cy="830997"/>
          </a:xfrm>
          <a:prstGeom prst="rect">
            <a:avLst/>
          </a:prstGeom>
          <a:solidFill>
            <a:schemeClr val="bg1"/>
          </a:solidFill>
        </p:spPr>
        <p:txBody>
          <a:bodyPr wrap="none" rtlCol="0">
            <a:spAutoFit/>
          </a:bodyPr>
          <a:lstStyle/>
          <a:p>
            <a:r>
              <a:rPr lang="en-US" sz="4800" b="1" i="1" dirty="0">
                <a:solidFill>
                  <a:srgbClr val="0070C0"/>
                </a:solidFill>
              </a:rPr>
              <a:t>Judgment Day</a:t>
            </a:r>
          </a:p>
        </p:txBody>
      </p:sp>
    </p:spTree>
    <p:extLst>
      <p:ext uri="{BB962C8B-B14F-4D97-AF65-F5344CB8AC3E}">
        <p14:creationId xmlns:p14="http://schemas.microsoft.com/office/powerpoint/2010/main" val="412107438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00601" y="335580"/>
            <a:ext cx="7086599" cy="6186297"/>
          </a:xfrm>
          <a:prstGeom prst="rect">
            <a:avLst/>
          </a:prstGeom>
          <a:solidFill>
            <a:schemeClr val="tx2">
              <a:lumMod val="50000"/>
            </a:schemeClr>
          </a:solidFill>
        </p:spPr>
        <p:txBody>
          <a:bodyPr wrap="square" lIns="91429" tIns="45714" rIns="91429" bIns="45714" rtlCol="0">
            <a:spAutoFit/>
          </a:bodyPr>
          <a:lstStyle/>
          <a:p>
            <a:pPr algn="ctr"/>
            <a:r>
              <a:rPr lang="en-US" sz="4400" dirty="0">
                <a:solidFill>
                  <a:srgbClr val="FFC000"/>
                </a:solidFill>
              </a:rPr>
              <a:t>If</a:t>
            </a:r>
            <a:r>
              <a:rPr lang="en-US" sz="4400" b="1" dirty="0">
                <a:solidFill>
                  <a:srgbClr val="FFC000"/>
                </a:solidFill>
              </a:rPr>
              <a:t> </a:t>
            </a:r>
            <a:r>
              <a:rPr lang="en-US" sz="4400" b="1" dirty="0">
                <a:solidFill>
                  <a:srgbClr val="0070C0"/>
                </a:solidFill>
              </a:rPr>
              <a:t>Kingdom issues </a:t>
            </a:r>
            <a:r>
              <a:rPr lang="en-US" sz="4400" dirty="0">
                <a:solidFill>
                  <a:srgbClr val="FFC000"/>
                </a:solidFill>
              </a:rPr>
              <a:t>relate </a:t>
            </a:r>
          </a:p>
          <a:p>
            <a:pPr algn="ctr"/>
            <a:r>
              <a:rPr lang="en-US" sz="4400" dirty="0">
                <a:solidFill>
                  <a:srgbClr val="FFC000"/>
                </a:solidFill>
              </a:rPr>
              <a:t>to</a:t>
            </a:r>
            <a:r>
              <a:rPr lang="en-US" sz="4400" b="1" dirty="0">
                <a:solidFill>
                  <a:srgbClr val="FFC000"/>
                </a:solidFill>
              </a:rPr>
              <a:t> God’s </a:t>
            </a:r>
            <a:r>
              <a:rPr lang="en-US" sz="4400" b="1" dirty="0">
                <a:solidFill>
                  <a:srgbClr val="0070C0"/>
                </a:solidFill>
              </a:rPr>
              <a:t>Righteous LAW</a:t>
            </a:r>
          </a:p>
          <a:p>
            <a:pPr algn="ctr"/>
            <a:r>
              <a:rPr lang="en-US" sz="4400" dirty="0">
                <a:solidFill>
                  <a:srgbClr val="FFC000"/>
                </a:solidFill>
              </a:rPr>
              <a:t>And</a:t>
            </a:r>
            <a:r>
              <a:rPr lang="en-US" sz="4400" b="1" dirty="0">
                <a:solidFill>
                  <a:srgbClr val="FFC000"/>
                </a:solidFill>
              </a:rPr>
              <a:t> </a:t>
            </a:r>
            <a:r>
              <a:rPr lang="en-US" sz="4400" b="1" dirty="0">
                <a:solidFill>
                  <a:srgbClr val="C00000"/>
                </a:solidFill>
              </a:rPr>
              <a:t>High Priestly </a:t>
            </a:r>
            <a:r>
              <a:rPr lang="en-US" sz="4400" b="1" dirty="0">
                <a:solidFill>
                  <a:srgbClr val="FFC000"/>
                </a:solidFill>
              </a:rPr>
              <a:t>issues </a:t>
            </a:r>
            <a:r>
              <a:rPr lang="en-US" sz="4400" dirty="0">
                <a:solidFill>
                  <a:srgbClr val="FFC000"/>
                </a:solidFill>
              </a:rPr>
              <a:t>relate to </a:t>
            </a:r>
            <a:r>
              <a:rPr lang="en-US" sz="4400" b="1" dirty="0">
                <a:solidFill>
                  <a:srgbClr val="FFC000"/>
                </a:solidFill>
              </a:rPr>
              <a:t>His </a:t>
            </a:r>
            <a:r>
              <a:rPr lang="en-US" sz="4400" b="1" dirty="0">
                <a:solidFill>
                  <a:srgbClr val="C00000"/>
                </a:solidFill>
              </a:rPr>
              <a:t>GRACE and Mercy </a:t>
            </a:r>
            <a:r>
              <a:rPr lang="en-US" sz="4400" dirty="0">
                <a:solidFill>
                  <a:srgbClr val="FFC000"/>
                </a:solidFill>
              </a:rPr>
              <a:t>then we can expect that</a:t>
            </a:r>
            <a:r>
              <a:rPr lang="en-US" sz="4400" b="1" dirty="0">
                <a:solidFill>
                  <a:srgbClr val="C00000"/>
                </a:solidFill>
              </a:rPr>
              <a:t> </a:t>
            </a:r>
            <a:r>
              <a:rPr lang="en-US" sz="4400" b="1" i="1" u="sng" dirty="0">
                <a:solidFill>
                  <a:schemeClr val="accent4">
                    <a:lumMod val="60000"/>
                    <a:lumOff val="40000"/>
                  </a:schemeClr>
                </a:solidFill>
              </a:rPr>
              <a:t>MESSIAH HIMSELF</a:t>
            </a:r>
            <a:r>
              <a:rPr lang="en-US" sz="4400" b="1" i="1" dirty="0">
                <a:solidFill>
                  <a:schemeClr val="accent4">
                    <a:lumMod val="60000"/>
                    <a:lumOff val="40000"/>
                  </a:schemeClr>
                </a:solidFill>
              </a:rPr>
              <a:t> </a:t>
            </a:r>
            <a:r>
              <a:rPr lang="en-US" sz="4400" dirty="0">
                <a:solidFill>
                  <a:srgbClr val="FFC000"/>
                </a:solidFill>
              </a:rPr>
              <a:t>will resolve the </a:t>
            </a:r>
            <a:r>
              <a:rPr lang="en-US" sz="4400" b="1" i="1" dirty="0">
                <a:solidFill>
                  <a:schemeClr val="accent3">
                    <a:lumMod val="75000"/>
                  </a:schemeClr>
                </a:solidFill>
              </a:rPr>
              <a:t>Family Feud </a:t>
            </a:r>
            <a:r>
              <a:rPr lang="en-US" sz="4400" dirty="0">
                <a:solidFill>
                  <a:srgbClr val="7030A0"/>
                </a:solidFill>
              </a:rPr>
              <a:t> </a:t>
            </a:r>
          </a:p>
          <a:p>
            <a:pPr algn="ctr"/>
            <a:r>
              <a:rPr lang="en-US" sz="4400" dirty="0">
                <a:solidFill>
                  <a:srgbClr val="FFC000"/>
                </a:solidFill>
              </a:rPr>
              <a:t>in the</a:t>
            </a:r>
            <a:r>
              <a:rPr lang="en-US" sz="4400" b="1" dirty="0">
                <a:solidFill>
                  <a:srgbClr val="FFC000"/>
                </a:solidFill>
              </a:rPr>
              <a:t> </a:t>
            </a:r>
            <a:r>
              <a:rPr lang="en-US" sz="4400" b="1" dirty="0">
                <a:solidFill>
                  <a:schemeClr val="accent4">
                    <a:lumMod val="60000"/>
                    <a:lumOff val="40000"/>
                  </a:schemeClr>
                </a:solidFill>
              </a:rPr>
              <a:t>ORDER OF </a:t>
            </a:r>
          </a:p>
          <a:p>
            <a:pPr algn="ctr"/>
            <a:r>
              <a:rPr lang="en-US" sz="4400" b="1" dirty="0">
                <a:solidFill>
                  <a:schemeClr val="accent4">
                    <a:lumMod val="60000"/>
                    <a:lumOff val="40000"/>
                  </a:schemeClr>
                </a:solidFill>
              </a:rPr>
              <a:t>MELCHIZEDEK.</a:t>
            </a:r>
          </a:p>
        </p:txBody>
      </p:sp>
      <p:pic>
        <p:nvPicPr>
          <p:cNvPr id="23554" name="Picture 2" descr="D:\02 IMAGES for PowerPoint\melchi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35580"/>
            <a:ext cx="4224372" cy="618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99129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8436" name="Picture 4" descr="Image result for L'Abri Switzerland">
            <a:extLst>
              <a:ext uri="{FF2B5EF4-FFF2-40B4-BE49-F238E27FC236}">
                <a16:creationId xmlns:a16="http://schemas.microsoft.com/office/drawing/2014/main" id="{D0156F12-8CD3-4B56-ADE1-A25043ACF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18872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375518C-5174-4D2B-9953-DB3B1578219C}"/>
              </a:ext>
            </a:extLst>
          </p:cNvPr>
          <p:cNvSpPr txBox="1"/>
          <p:nvPr/>
        </p:nvSpPr>
        <p:spPr>
          <a:xfrm>
            <a:off x="304800" y="4191000"/>
            <a:ext cx="11582400" cy="2308324"/>
          </a:xfrm>
          <a:prstGeom prst="rect">
            <a:avLst/>
          </a:prstGeom>
          <a:noFill/>
        </p:spPr>
        <p:txBody>
          <a:bodyPr wrap="square" rtlCol="0">
            <a:spAutoFit/>
          </a:bodyPr>
          <a:lstStyle/>
          <a:p>
            <a:pPr algn="ctr"/>
            <a:r>
              <a:rPr lang="en-US" sz="3600" dirty="0">
                <a:solidFill>
                  <a:srgbClr val="FFC000"/>
                </a:solidFill>
              </a:rPr>
              <a:t>L ’Abri in Switzerland was retreat or a study place for theologically undernourished evangelicals. As an author </a:t>
            </a:r>
          </a:p>
          <a:p>
            <a:pPr algn="ctr"/>
            <a:r>
              <a:rPr lang="en-US" sz="3600" dirty="0">
                <a:solidFill>
                  <a:srgbClr val="FFC000"/>
                </a:solidFill>
              </a:rPr>
              <a:t>and a speaker Dr. Francis Schaeffer was a champion </a:t>
            </a:r>
          </a:p>
          <a:p>
            <a:pPr algn="ctr"/>
            <a:r>
              <a:rPr lang="en-US" sz="3600" dirty="0">
                <a:solidFill>
                  <a:srgbClr val="FFC000"/>
                </a:solidFill>
              </a:rPr>
              <a:t>apologist for Biblical Christians back in the 70’s.</a:t>
            </a:r>
          </a:p>
        </p:txBody>
      </p:sp>
    </p:spTree>
    <p:extLst>
      <p:ext uri="{BB962C8B-B14F-4D97-AF65-F5344CB8AC3E}">
        <p14:creationId xmlns:p14="http://schemas.microsoft.com/office/powerpoint/2010/main" val="311819546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5362" name="Picture 2" descr="D:\02 IMAGES for PowerPoint\francis-schaeff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0868" y="412015"/>
            <a:ext cx="4604460" cy="51968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412015"/>
            <a:ext cx="6096000" cy="3416308"/>
          </a:xfrm>
          <a:prstGeom prst="rect">
            <a:avLst/>
          </a:prstGeom>
          <a:solidFill>
            <a:schemeClr val="tx2">
              <a:lumMod val="50000"/>
            </a:schemeClr>
          </a:solidFill>
        </p:spPr>
        <p:txBody>
          <a:bodyPr wrap="square" lIns="91429" tIns="45714" rIns="91429" bIns="45714" rtlCol="0">
            <a:spAutoFit/>
          </a:bodyPr>
          <a:lstStyle/>
          <a:p>
            <a:pPr algn="ctr"/>
            <a:r>
              <a:rPr lang="en-US" sz="7200" dirty="0">
                <a:solidFill>
                  <a:schemeClr val="accent1"/>
                </a:solidFill>
              </a:rPr>
              <a:t>LAW </a:t>
            </a:r>
          </a:p>
          <a:p>
            <a:pPr algn="ctr"/>
            <a:r>
              <a:rPr lang="en-US" sz="7200" dirty="0">
                <a:solidFill>
                  <a:srgbClr val="FFC000"/>
                </a:solidFill>
              </a:rPr>
              <a:t>---------- </a:t>
            </a:r>
          </a:p>
          <a:p>
            <a:pPr algn="ctr"/>
            <a:r>
              <a:rPr lang="en-US" sz="7200" dirty="0">
                <a:solidFill>
                  <a:srgbClr val="C00000"/>
                </a:solidFill>
              </a:rPr>
              <a:t>GRACE</a:t>
            </a:r>
          </a:p>
        </p:txBody>
      </p:sp>
      <p:sp>
        <p:nvSpPr>
          <p:cNvPr id="3" name="TextBox 2"/>
          <p:cNvSpPr txBox="1"/>
          <p:nvPr/>
        </p:nvSpPr>
        <p:spPr>
          <a:xfrm>
            <a:off x="7070868" y="5608893"/>
            <a:ext cx="4604460" cy="769429"/>
          </a:xfrm>
          <a:prstGeom prst="rect">
            <a:avLst/>
          </a:prstGeom>
          <a:solidFill>
            <a:schemeClr val="tx2">
              <a:lumMod val="50000"/>
            </a:schemeClr>
          </a:solidFill>
        </p:spPr>
        <p:txBody>
          <a:bodyPr wrap="square" lIns="91429" tIns="45714" rIns="91429" bIns="45714" rtlCol="0">
            <a:spAutoFit/>
          </a:bodyPr>
          <a:lstStyle/>
          <a:p>
            <a:pPr algn="ctr"/>
            <a:r>
              <a:rPr lang="en-US" sz="4400" dirty="0">
                <a:solidFill>
                  <a:srgbClr val="FFC000"/>
                </a:solidFill>
              </a:rPr>
              <a:t>Francis Schaeffer</a:t>
            </a:r>
          </a:p>
        </p:txBody>
      </p:sp>
      <p:sp>
        <p:nvSpPr>
          <p:cNvPr id="5" name="TextBox 4"/>
          <p:cNvSpPr txBox="1"/>
          <p:nvPr/>
        </p:nvSpPr>
        <p:spPr>
          <a:xfrm>
            <a:off x="533400" y="3793011"/>
            <a:ext cx="6096000" cy="2585311"/>
          </a:xfrm>
          <a:prstGeom prst="rect">
            <a:avLst/>
          </a:prstGeom>
          <a:solidFill>
            <a:schemeClr val="tx2">
              <a:lumMod val="50000"/>
            </a:schemeClr>
          </a:solidFill>
        </p:spPr>
        <p:txBody>
          <a:bodyPr wrap="square" lIns="91429" tIns="45714" rIns="91429" bIns="45714" rtlCol="0">
            <a:spAutoFit/>
          </a:bodyPr>
          <a:lstStyle/>
          <a:p>
            <a:pPr algn="ctr"/>
            <a:r>
              <a:rPr lang="en-US" sz="5400" dirty="0">
                <a:solidFill>
                  <a:srgbClr val="FFC000"/>
                </a:solidFill>
              </a:rPr>
              <a:t>This the </a:t>
            </a:r>
          </a:p>
          <a:p>
            <a:pPr algn="ctr"/>
            <a:r>
              <a:rPr lang="en-US" sz="5400" dirty="0">
                <a:solidFill>
                  <a:srgbClr val="FFC000"/>
                </a:solidFill>
              </a:rPr>
              <a:t>fracture line </a:t>
            </a:r>
          </a:p>
          <a:p>
            <a:pPr algn="ctr"/>
            <a:r>
              <a:rPr lang="en-US" sz="5400" dirty="0">
                <a:solidFill>
                  <a:srgbClr val="FFC000"/>
                </a:solidFill>
              </a:rPr>
              <a:t>in </a:t>
            </a:r>
            <a:r>
              <a:rPr lang="en-US" sz="5400" b="1" i="1" dirty="0">
                <a:solidFill>
                  <a:srgbClr val="FFFF00"/>
                </a:solidFill>
              </a:rPr>
              <a:t>Theology</a:t>
            </a:r>
          </a:p>
        </p:txBody>
      </p:sp>
    </p:spTree>
    <p:extLst>
      <p:ext uri="{BB962C8B-B14F-4D97-AF65-F5344CB8AC3E}">
        <p14:creationId xmlns:p14="http://schemas.microsoft.com/office/powerpoint/2010/main" val="86183341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5362" name="Picture 2" descr="D:\02 IMAGES for PowerPoint\francis-schaeff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0868" y="412015"/>
            <a:ext cx="4604460" cy="51968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412015"/>
            <a:ext cx="6096000" cy="3416308"/>
          </a:xfrm>
          <a:prstGeom prst="rect">
            <a:avLst/>
          </a:prstGeom>
          <a:solidFill>
            <a:schemeClr val="tx2">
              <a:lumMod val="50000"/>
            </a:schemeClr>
          </a:solidFill>
        </p:spPr>
        <p:txBody>
          <a:bodyPr wrap="square" lIns="91429" tIns="45714" rIns="91429" bIns="45714" rtlCol="0">
            <a:spAutoFit/>
          </a:bodyPr>
          <a:lstStyle/>
          <a:p>
            <a:pPr algn="ctr"/>
            <a:r>
              <a:rPr lang="en-US" sz="7200" dirty="0">
                <a:solidFill>
                  <a:schemeClr val="accent1"/>
                </a:solidFill>
              </a:rPr>
              <a:t>LAW </a:t>
            </a:r>
          </a:p>
          <a:p>
            <a:pPr algn="ctr"/>
            <a:r>
              <a:rPr lang="en-US" sz="7200" dirty="0">
                <a:solidFill>
                  <a:srgbClr val="FFC000"/>
                </a:solidFill>
              </a:rPr>
              <a:t>---------- </a:t>
            </a:r>
          </a:p>
          <a:p>
            <a:pPr algn="ctr"/>
            <a:r>
              <a:rPr lang="en-US" sz="7200" dirty="0">
                <a:solidFill>
                  <a:srgbClr val="C00000"/>
                </a:solidFill>
              </a:rPr>
              <a:t>GRACE</a:t>
            </a:r>
          </a:p>
        </p:txBody>
      </p:sp>
      <p:sp>
        <p:nvSpPr>
          <p:cNvPr id="3" name="TextBox 2"/>
          <p:cNvSpPr txBox="1"/>
          <p:nvPr/>
        </p:nvSpPr>
        <p:spPr>
          <a:xfrm>
            <a:off x="7070868" y="5608893"/>
            <a:ext cx="4604460" cy="769429"/>
          </a:xfrm>
          <a:prstGeom prst="rect">
            <a:avLst/>
          </a:prstGeom>
          <a:solidFill>
            <a:schemeClr val="tx2">
              <a:lumMod val="50000"/>
            </a:schemeClr>
          </a:solidFill>
        </p:spPr>
        <p:txBody>
          <a:bodyPr wrap="square" lIns="91429" tIns="45714" rIns="91429" bIns="45714" rtlCol="0">
            <a:spAutoFit/>
          </a:bodyPr>
          <a:lstStyle/>
          <a:p>
            <a:pPr algn="ctr"/>
            <a:r>
              <a:rPr lang="en-US" sz="4400" dirty="0">
                <a:solidFill>
                  <a:srgbClr val="FFC000"/>
                </a:solidFill>
              </a:rPr>
              <a:t>Francis Schaeffer</a:t>
            </a:r>
          </a:p>
        </p:txBody>
      </p:sp>
      <p:sp>
        <p:nvSpPr>
          <p:cNvPr id="5" name="TextBox 4"/>
          <p:cNvSpPr txBox="1"/>
          <p:nvPr/>
        </p:nvSpPr>
        <p:spPr>
          <a:xfrm>
            <a:off x="533400" y="3793011"/>
            <a:ext cx="6096000" cy="2585311"/>
          </a:xfrm>
          <a:prstGeom prst="rect">
            <a:avLst/>
          </a:prstGeom>
          <a:solidFill>
            <a:schemeClr val="tx2">
              <a:lumMod val="50000"/>
            </a:schemeClr>
          </a:solidFill>
        </p:spPr>
        <p:txBody>
          <a:bodyPr wrap="square" lIns="91429" tIns="45714" rIns="91429" bIns="45714" rtlCol="0">
            <a:spAutoFit/>
          </a:bodyPr>
          <a:lstStyle/>
          <a:p>
            <a:pPr algn="ctr"/>
            <a:r>
              <a:rPr lang="en-US" sz="5400" dirty="0">
                <a:solidFill>
                  <a:srgbClr val="FFC000"/>
                </a:solidFill>
              </a:rPr>
              <a:t>Is it the </a:t>
            </a:r>
          </a:p>
          <a:p>
            <a:pPr algn="ctr"/>
            <a:r>
              <a:rPr lang="en-US" sz="5400" dirty="0">
                <a:solidFill>
                  <a:srgbClr val="FFC000"/>
                </a:solidFill>
              </a:rPr>
              <a:t>fracture line </a:t>
            </a:r>
          </a:p>
          <a:p>
            <a:pPr algn="ctr"/>
            <a:r>
              <a:rPr lang="en-US" sz="5400" dirty="0">
                <a:solidFill>
                  <a:srgbClr val="FFC000"/>
                </a:solidFill>
              </a:rPr>
              <a:t>in </a:t>
            </a:r>
            <a:r>
              <a:rPr lang="en-US" sz="5400" b="1" i="1" dirty="0">
                <a:solidFill>
                  <a:srgbClr val="FFFF00"/>
                </a:solidFill>
              </a:rPr>
              <a:t>Israel?</a:t>
            </a:r>
          </a:p>
        </p:txBody>
      </p:sp>
    </p:spTree>
    <p:extLst>
      <p:ext uri="{BB962C8B-B14F-4D97-AF65-F5344CB8AC3E}">
        <p14:creationId xmlns:p14="http://schemas.microsoft.com/office/powerpoint/2010/main" val="272324783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19100" y="335845"/>
            <a:ext cx="11353800" cy="6186309"/>
          </a:xfrm>
          <a:prstGeom prst="rect">
            <a:avLst/>
          </a:prstGeom>
          <a:solidFill>
            <a:schemeClr val="tx2">
              <a:lumMod val="50000"/>
            </a:schemeClr>
          </a:solidFill>
        </p:spPr>
        <p:txBody>
          <a:bodyPr wrap="square" rtlCol="0">
            <a:spAutoFit/>
          </a:bodyPr>
          <a:lstStyle/>
          <a:p>
            <a:pPr algn="ctr"/>
            <a:r>
              <a:rPr lang="en-US" sz="4000" dirty="0">
                <a:solidFill>
                  <a:srgbClr val="FFC000"/>
                </a:solidFill>
              </a:rPr>
              <a:t>We see throughout the prophetic Scriptures </a:t>
            </a:r>
          </a:p>
          <a:p>
            <a:pPr algn="ctr"/>
            <a:r>
              <a:rPr lang="en-US" sz="4000" dirty="0">
                <a:solidFill>
                  <a:srgbClr val="FFC000"/>
                </a:solidFill>
              </a:rPr>
              <a:t>that there will be a reconciliation and a </a:t>
            </a:r>
            <a:r>
              <a:rPr lang="en-US" sz="4800" b="1" i="1" dirty="0">
                <a:solidFill>
                  <a:srgbClr val="FFFF00"/>
                </a:solidFill>
              </a:rPr>
              <a:t>FULL SPIRITUAL RESTORATION </a:t>
            </a:r>
            <a:r>
              <a:rPr lang="en-US" sz="4800" dirty="0">
                <a:solidFill>
                  <a:srgbClr val="FFC000"/>
                </a:solidFill>
              </a:rPr>
              <a:t>of </a:t>
            </a:r>
            <a:r>
              <a:rPr lang="en-US" sz="4800" b="1" i="1" dirty="0">
                <a:solidFill>
                  <a:srgbClr val="FFFF00"/>
                </a:solidFill>
              </a:rPr>
              <a:t>ALL</a:t>
            </a:r>
            <a:r>
              <a:rPr lang="en-US" sz="4800" dirty="0">
                <a:solidFill>
                  <a:srgbClr val="FFC000"/>
                </a:solidFill>
              </a:rPr>
              <a:t> </a:t>
            </a:r>
            <a:r>
              <a:rPr lang="en-US" sz="4800" b="1" i="1" dirty="0">
                <a:solidFill>
                  <a:srgbClr val="FFFF00"/>
                </a:solidFill>
              </a:rPr>
              <a:t>ISRAEL</a:t>
            </a:r>
          </a:p>
          <a:p>
            <a:r>
              <a:rPr lang="en-US" sz="4000" b="1" i="1" dirty="0">
                <a:solidFill>
                  <a:schemeClr val="bg1"/>
                </a:solidFill>
              </a:rPr>
              <a:t>Isaiah 11</a:t>
            </a:r>
          </a:p>
          <a:p>
            <a:pPr algn="ctr"/>
            <a:r>
              <a:rPr lang="en-US" sz="4400" dirty="0">
                <a:solidFill>
                  <a:srgbClr val="FFC000"/>
                </a:solidFill>
              </a:rPr>
              <a:t>13. Also the</a:t>
            </a:r>
            <a:r>
              <a:rPr lang="en-US" sz="4400" dirty="0">
                <a:solidFill>
                  <a:srgbClr val="FFFF00"/>
                </a:solidFill>
              </a:rPr>
              <a:t> </a:t>
            </a:r>
            <a:r>
              <a:rPr lang="en-US" sz="4400" b="1" i="1" u="sng" dirty="0">
                <a:solidFill>
                  <a:schemeClr val="bg2">
                    <a:lumMod val="75000"/>
                  </a:schemeClr>
                </a:solidFill>
              </a:rPr>
              <a:t>envy</a:t>
            </a:r>
            <a:r>
              <a:rPr lang="en-US" sz="4400" b="1" dirty="0">
                <a:solidFill>
                  <a:srgbClr val="FFC000"/>
                </a:solidFill>
              </a:rPr>
              <a:t> </a:t>
            </a:r>
            <a:r>
              <a:rPr lang="en-US" sz="4400" dirty="0">
                <a:solidFill>
                  <a:srgbClr val="FFC000"/>
                </a:solidFill>
              </a:rPr>
              <a:t>of</a:t>
            </a:r>
            <a:r>
              <a:rPr lang="en-US" sz="4400" b="1" dirty="0">
                <a:solidFill>
                  <a:srgbClr val="FFC000"/>
                </a:solidFill>
              </a:rPr>
              <a:t> </a:t>
            </a:r>
            <a:r>
              <a:rPr lang="en-US" sz="4400" b="1" u="sng" dirty="0">
                <a:solidFill>
                  <a:srgbClr val="C00000"/>
                </a:solidFill>
              </a:rPr>
              <a:t>Ephraim</a:t>
            </a:r>
            <a:r>
              <a:rPr lang="en-US" sz="4400" b="1" dirty="0">
                <a:solidFill>
                  <a:srgbClr val="FF0000"/>
                </a:solidFill>
              </a:rPr>
              <a:t> </a:t>
            </a:r>
            <a:r>
              <a:rPr lang="en-US" sz="4400" i="1" dirty="0">
                <a:solidFill>
                  <a:schemeClr val="bg2">
                    <a:lumMod val="75000"/>
                  </a:schemeClr>
                </a:solidFill>
              </a:rPr>
              <a:t>shall </a:t>
            </a:r>
            <a:r>
              <a:rPr lang="en-US" sz="4400" b="1" i="1" u="sng" dirty="0">
                <a:solidFill>
                  <a:schemeClr val="bg2">
                    <a:lumMod val="75000"/>
                  </a:schemeClr>
                </a:solidFill>
              </a:rPr>
              <a:t>depart</a:t>
            </a:r>
            <a:r>
              <a:rPr lang="en-US" sz="4400" b="1" i="1" dirty="0">
                <a:solidFill>
                  <a:schemeClr val="bg2">
                    <a:lumMod val="75000"/>
                  </a:schemeClr>
                </a:solidFill>
              </a:rPr>
              <a:t>, </a:t>
            </a:r>
          </a:p>
          <a:p>
            <a:pPr algn="ctr"/>
            <a:r>
              <a:rPr lang="en-US" sz="4400" dirty="0">
                <a:solidFill>
                  <a:srgbClr val="FFC000"/>
                </a:solidFill>
              </a:rPr>
              <a:t>And the </a:t>
            </a:r>
            <a:r>
              <a:rPr lang="en-US" sz="4400" b="1" i="1" u="sng" dirty="0">
                <a:solidFill>
                  <a:schemeClr val="bg2">
                    <a:lumMod val="75000"/>
                  </a:schemeClr>
                </a:solidFill>
              </a:rPr>
              <a:t>adversaries</a:t>
            </a:r>
            <a:r>
              <a:rPr lang="en-US" sz="4400" b="1" dirty="0">
                <a:solidFill>
                  <a:srgbClr val="FFFF00"/>
                </a:solidFill>
              </a:rPr>
              <a:t> </a:t>
            </a:r>
            <a:r>
              <a:rPr lang="en-US" sz="4400" dirty="0">
                <a:solidFill>
                  <a:srgbClr val="FFC000"/>
                </a:solidFill>
              </a:rPr>
              <a:t>of</a:t>
            </a:r>
            <a:r>
              <a:rPr lang="en-US" sz="4400" dirty="0">
                <a:solidFill>
                  <a:srgbClr val="FFFF00"/>
                </a:solidFill>
              </a:rPr>
              <a:t> </a:t>
            </a:r>
            <a:r>
              <a:rPr lang="en-US" sz="4400" b="1" u="sng" dirty="0">
                <a:solidFill>
                  <a:srgbClr val="0070C0"/>
                </a:solidFill>
              </a:rPr>
              <a:t>Judah</a:t>
            </a:r>
            <a:r>
              <a:rPr lang="en-US" sz="4400" dirty="0">
                <a:solidFill>
                  <a:srgbClr val="FFFF00"/>
                </a:solidFill>
              </a:rPr>
              <a:t> </a:t>
            </a:r>
            <a:r>
              <a:rPr lang="en-US" sz="4400" i="1" dirty="0">
                <a:solidFill>
                  <a:schemeClr val="bg2">
                    <a:lumMod val="75000"/>
                  </a:schemeClr>
                </a:solidFill>
              </a:rPr>
              <a:t>shall be </a:t>
            </a:r>
            <a:r>
              <a:rPr lang="en-US" sz="4400" b="1" i="1" u="sng" dirty="0">
                <a:solidFill>
                  <a:schemeClr val="bg2">
                    <a:lumMod val="75000"/>
                  </a:schemeClr>
                </a:solidFill>
              </a:rPr>
              <a:t>cut off</a:t>
            </a:r>
            <a:r>
              <a:rPr lang="en-US" sz="4400" b="1" i="1" dirty="0">
                <a:solidFill>
                  <a:schemeClr val="bg2">
                    <a:lumMod val="75000"/>
                  </a:schemeClr>
                </a:solidFill>
              </a:rPr>
              <a:t>; </a:t>
            </a:r>
            <a:r>
              <a:rPr lang="en-US" sz="4400" b="1" dirty="0">
                <a:solidFill>
                  <a:srgbClr val="C00000"/>
                </a:solidFill>
              </a:rPr>
              <a:t>Ephraim</a:t>
            </a:r>
            <a:r>
              <a:rPr lang="en-US" sz="4400" dirty="0">
                <a:solidFill>
                  <a:srgbClr val="FFC000"/>
                </a:solidFill>
              </a:rPr>
              <a:t>, </a:t>
            </a:r>
            <a:r>
              <a:rPr lang="en-US" sz="4400" dirty="0">
                <a:solidFill>
                  <a:srgbClr val="C00000"/>
                </a:solidFill>
              </a:rPr>
              <a:t>(in Christendom), </a:t>
            </a:r>
          </a:p>
          <a:p>
            <a:pPr algn="ctr"/>
            <a:r>
              <a:rPr lang="en-US" sz="4400" i="1" dirty="0">
                <a:solidFill>
                  <a:schemeClr val="bg2">
                    <a:lumMod val="75000"/>
                  </a:schemeClr>
                </a:solidFill>
              </a:rPr>
              <a:t>shall not </a:t>
            </a:r>
            <a:r>
              <a:rPr lang="en-US" sz="4400" b="1" i="1" u="sng" dirty="0">
                <a:solidFill>
                  <a:schemeClr val="bg2">
                    <a:lumMod val="75000"/>
                  </a:schemeClr>
                </a:solidFill>
              </a:rPr>
              <a:t>envy</a:t>
            </a:r>
            <a:r>
              <a:rPr lang="en-US" sz="4400" b="1" i="1" dirty="0">
                <a:solidFill>
                  <a:schemeClr val="bg2">
                    <a:lumMod val="75000"/>
                  </a:schemeClr>
                </a:solidFill>
              </a:rPr>
              <a:t> </a:t>
            </a:r>
            <a:r>
              <a:rPr lang="en-US" sz="4400" dirty="0">
                <a:solidFill>
                  <a:srgbClr val="0070C0"/>
                </a:solidFill>
              </a:rPr>
              <a:t>(the Jewish House of) </a:t>
            </a:r>
            <a:r>
              <a:rPr lang="en-US" sz="4400" b="1" dirty="0">
                <a:solidFill>
                  <a:srgbClr val="0070C0"/>
                </a:solidFill>
              </a:rPr>
              <a:t>Judah,</a:t>
            </a:r>
            <a:r>
              <a:rPr lang="en-US" sz="4400" dirty="0">
                <a:solidFill>
                  <a:srgbClr val="FFFF00"/>
                </a:solidFill>
              </a:rPr>
              <a:t> </a:t>
            </a:r>
          </a:p>
          <a:p>
            <a:pPr algn="ctr"/>
            <a:r>
              <a:rPr lang="en-US" sz="4400" dirty="0">
                <a:solidFill>
                  <a:srgbClr val="FFC000"/>
                </a:solidFill>
              </a:rPr>
              <a:t>And</a:t>
            </a:r>
            <a:r>
              <a:rPr lang="en-US" sz="4400" dirty="0">
                <a:solidFill>
                  <a:srgbClr val="FFFF00"/>
                </a:solidFill>
              </a:rPr>
              <a:t> </a:t>
            </a:r>
            <a:r>
              <a:rPr lang="en-US" sz="4400" b="1" dirty="0">
                <a:solidFill>
                  <a:srgbClr val="0070C0"/>
                </a:solidFill>
              </a:rPr>
              <a:t>Judah</a:t>
            </a:r>
            <a:r>
              <a:rPr lang="en-US" sz="4400" b="1" dirty="0">
                <a:solidFill>
                  <a:srgbClr val="FFFF00"/>
                </a:solidFill>
              </a:rPr>
              <a:t> </a:t>
            </a:r>
            <a:r>
              <a:rPr lang="en-US" sz="4400" dirty="0">
                <a:solidFill>
                  <a:srgbClr val="FFC000"/>
                </a:solidFill>
              </a:rPr>
              <a:t>shall not </a:t>
            </a:r>
            <a:r>
              <a:rPr lang="en-US" sz="4400" b="1" i="1" u="sng" dirty="0">
                <a:solidFill>
                  <a:schemeClr val="bg2">
                    <a:lumMod val="75000"/>
                  </a:schemeClr>
                </a:solidFill>
              </a:rPr>
              <a:t>harass</a:t>
            </a:r>
            <a:r>
              <a:rPr lang="en-US" sz="4400" b="1" dirty="0">
                <a:solidFill>
                  <a:srgbClr val="FFFF00"/>
                </a:solidFill>
              </a:rPr>
              <a:t> </a:t>
            </a:r>
            <a:r>
              <a:rPr lang="en-US" sz="4400" b="1" dirty="0">
                <a:solidFill>
                  <a:srgbClr val="C00000"/>
                </a:solidFill>
              </a:rPr>
              <a:t>Ephraim.</a:t>
            </a:r>
            <a:endParaRPr lang="en-US" sz="4400" b="1" i="1" dirty="0">
              <a:solidFill>
                <a:srgbClr val="C00000"/>
              </a:solidFill>
            </a:endParaRPr>
          </a:p>
        </p:txBody>
      </p:sp>
    </p:spTree>
    <p:extLst>
      <p:ext uri="{BB962C8B-B14F-4D97-AF65-F5344CB8AC3E}">
        <p14:creationId xmlns:p14="http://schemas.microsoft.com/office/powerpoint/2010/main" val="82649468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93675"/>
            <a:ext cx="12115800" cy="1177925"/>
          </a:xfrm>
          <a:solidFill>
            <a:schemeClr val="tx2">
              <a:lumMod val="50000"/>
            </a:schemeClr>
          </a:solidFill>
        </p:spPr>
        <p:txBody>
          <a:bodyPr>
            <a:noAutofit/>
          </a:bodyPr>
          <a:lstStyle/>
          <a:p>
            <a:r>
              <a:rPr lang="en-US" sz="4200" dirty="0">
                <a:solidFill>
                  <a:srgbClr val="FFC000"/>
                </a:solidFill>
              </a:rPr>
              <a:t>Scriptures on the Latter Day Regathering, Reunion, </a:t>
            </a:r>
            <a:br>
              <a:rPr lang="en-US" sz="4200" dirty="0">
                <a:solidFill>
                  <a:srgbClr val="FFC000"/>
                </a:solidFill>
              </a:rPr>
            </a:br>
            <a:r>
              <a:rPr lang="en-US" sz="4200" dirty="0">
                <a:solidFill>
                  <a:srgbClr val="FFC000"/>
                </a:solidFill>
              </a:rPr>
              <a:t>Reconciliation, and Restoration of ALL Israel </a:t>
            </a:r>
          </a:p>
        </p:txBody>
      </p:sp>
      <p:pic>
        <p:nvPicPr>
          <p:cNvPr id="6" name="Picture 2" descr="C:\Users\Gavriel\Pictures\0-IMAGES for PowerPoint\bible light2.jpg">
            <a:extLst>
              <a:ext uri="{FF2B5EF4-FFF2-40B4-BE49-F238E27FC236}">
                <a16:creationId xmlns:a16="http://schemas.microsoft.com/office/drawing/2014/main" id="{5BDD568B-EF8C-433A-BFB9-7625C664FD70}"/>
              </a:ext>
            </a:extLst>
          </p:cNvPr>
          <p:cNvPicPr>
            <a:picLocks noChangeAspect="1" noChangeArrowheads="1"/>
          </p:cNvPicPr>
          <p:nvPr/>
        </p:nvPicPr>
        <p:blipFill>
          <a:blip r:embed="rId2" cstate="print"/>
          <a:srcRect/>
          <a:stretch>
            <a:fillRect/>
          </a:stretch>
        </p:blipFill>
        <p:spPr bwMode="auto">
          <a:xfrm>
            <a:off x="457200" y="1532488"/>
            <a:ext cx="6783986" cy="5131837"/>
          </a:xfrm>
          <a:prstGeom prst="rect">
            <a:avLst/>
          </a:prstGeom>
          <a:noFill/>
        </p:spPr>
      </p:pic>
      <p:sp>
        <p:nvSpPr>
          <p:cNvPr id="5" name="Rectangle 4">
            <a:extLst>
              <a:ext uri="{FF2B5EF4-FFF2-40B4-BE49-F238E27FC236}">
                <a16:creationId xmlns:a16="http://schemas.microsoft.com/office/drawing/2014/main" id="{E5097BB1-DCA5-4082-B0BF-D32173E92E4E}"/>
              </a:ext>
            </a:extLst>
          </p:cNvPr>
          <p:cNvSpPr/>
          <p:nvPr/>
        </p:nvSpPr>
        <p:spPr>
          <a:xfrm>
            <a:off x="7467600" y="1586012"/>
            <a:ext cx="4495800" cy="5078313"/>
          </a:xfrm>
          <a:prstGeom prst="rect">
            <a:avLst/>
          </a:prstGeom>
        </p:spPr>
        <p:txBody>
          <a:bodyPr wrap="square">
            <a:spAutoFit/>
          </a:bodyPr>
          <a:lstStyle/>
          <a:p>
            <a:pPr algn="ctr"/>
            <a:r>
              <a:rPr lang="en-US" sz="5400" dirty="0">
                <a:solidFill>
                  <a:schemeClr val="bg1"/>
                </a:solidFill>
              </a:rPr>
              <a:t>Isaiah 49:6</a:t>
            </a:r>
          </a:p>
          <a:p>
            <a:pPr algn="ctr"/>
            <a:r>
              <a:rPr lang="en-US" sz="5400" dirty="0">
                <a:solidFill>
                  <a:schemeClr val="bg1"/>
                </a:solidFill>
              </a:rPr>
              <a:t>Ezekiel 37</a:t>
            </a:r>
          </a:p>
          <a:p>
            <a:pPr algn="ctr"/>
            <a:r>
              <a:rPr lang="en-US" sz="5400" dirty="0">
                <a:solidFill>
                  <a:schemeClr val="bg1"/>
                </a:solidFill>
              </a:rPr>
              <a:t>Jeremiah 23, Jeremiah 31:31 </a:t>
            </a:r>
          </a:p>
          <a:p>
            <a:pPr algn="ctr"/>
            <a:r>
              <a:rPr lang="en-US" sz="5400" dirty="0">
                <a:solidFill>
                  <a:schemeClr val="bg1"/>
                </a:solidFill>
              </a:rPr>
              <a:t>Romans 11 </a:t>
            </a:r>
          </a:p>
          <a:p>
            <a:pPr algn="ctr"/>
            <a:r>
              <a:rPr lang="en-US" sz="5400" dirty="0">
                <a:solidFill>
                  <a:schemeClr val="bg1"/>
                </a:solidFill>
              </a:rPr>
              <a:t>Revelation 7 </a:t>
            </a:r>
          </a:p>
        </p:txBody>
      </p:sp>
    </p:spTree>
    <p:extLst>
      <p:ext uri="{BB962C8B-B14F-4D97-AF65-F5344CB8AC3E}">
        <p14:creationId xmlns:p14="http://schemas.microsoft.com/office/powerpoint/2010/main" val="95153285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7EB10F-060E-47F4-8D91-51010E19EFAF}"/>
              </a:ext>
            </a:extLst>
          </p:cNvPr>
          <p:cNvSpPr txBox="1"/>
          <p:nvPr/>
        </p:nvSpPr>
        <p:spPr>
          <a:xfrm>
            <a:off x="4343400" y="1162565"/>
            <a:ext cx="7659029" cy="5139869"/>
          </a:xfrm>
          <a:prstGeom prst="rect">
            <a:avLst/>
          </a:prstGeom>
          <a:noFill/>
        </p:spPr>
        <p:txBody>
          <a:bodyPr wrap="square" rtlCol="0">
            <a:spAutoFit/>
          </a:bodyPr>
          <a:lstStyle/>
          <a:p>
            <a:r>
              <a:rPr lang="en-US" sz="4000" dirty="0">
                <a:solidFill>
                  <a:schemeClr val="bg1"/>
                </a:solidFill>
              </a:rPr>
              <a:t>Isaiah 49:6</a:t>
            </a:r>
          </a:p>
          <a:p>
            <a:r>
              <a:rPr lang="en-US" sz="4800" dirty="0">
                <a:solidFill>
                  <a:srgbClr val="FFC000"/>
                </a:solidFill>
              </a:rPr>
              <a:t>And he said, It is too </a:t>
            </a:r>
            <a:r>
              <a:rPr lang="en-US" sz="4800" i="1" dirty="0">
                <a:solidFill>
                  <a:srgbClr val="FFFF00"/>
                </a:solidFill>
              </a:rPr>
              <a:t>small, too light, (too trifling), a thing </a:t>
            </a:r>
            <a:r>
              <a:rPr lang="en-US" sz="4800" dirty="0">
                <a:solidFill>
                  <a:srgbClr val="FFC000"/>
                </a:solidFill>
              </a:rPr>
              <a:t>that you should be my servant (just) to raise up the tribes of Jacob, and to restore the preserved of Israel: </a:t>
            </a:r>
          </a:p>
        </p:txBody>
      </p:sp>
      <p:sp>
        <p:nvSpPr>
          <p:cNvPr id="3" name="TextBox 2">
            <a:extLst>
              <a:ext uri="{FF2B5EF4-FFF2-40B4-BE49-F238E27FC236}">
                <a16:creationId xmlns:a16="http://schemas.microsoft.com/office/drawing/2014/main" id="{DD662593-EA6D-4497-AF7E-4B8ADE3943AE}"/>
              </a:ext>
            </a:extLst>
          </p:cNvPr>
          <p:cNvSpPr txBox="1"/>
          <p:nvPr/>
        </p:nvSpPr>
        <p:spPr>
          <a:xfrm>
            <a:off x="271346" y="170845"/>
            <a:ext cx="11734800" cy="707886"/>
          </a:xfrm>
          <a:prstGeom prst="rect">
            <a:avLst/>
          </a:prstGeom>
          <a:solidFill>
            <a:schemeClr val="tx2">
              <a:lumMod val="50000"/>
            </a:schemeClr>
          </a:solidFill>
        </p:spPr>
        <p:txBody>
          <a:bodyPr wrap="square" rtlCol="0">
            <a:spAutoFit/>
          </a:bodyPr>
          <a:lstStyle/>
          <a:p>
            <a:pPr algn="ctr"/>
            <a:r>
              <a:rPr lang="en-US" sz="4000" dirty="0">
                <a:solidFill>
                  <a:srgbClr val="FFC000"/>
                </a:solidFill>
              </a:rPr>
              <a:t>God’s Plan is</a:t>
            </a:r>
            <a:r>
              <a:rPr lang="en-US" sz="4000" b="1" i="1" dirty="0">
                <a:solidFill>
                  <a:srgbClr val="FFFF00"/>
                </a:solidFill>
              </a:rPr>
              <a:t> restoration of 12 Tribes of Israel</a:t>
            </a:r>
          </a:p>
        </p:txBody>
      </p:sp>
      <p:pic>
        <p:nvPicPr>
          <p:cNvPr id="4" name="Picture 3">
            <a:extLst>
              <a:ext uri="{FF2B5EF4-FFF2-40B4-BE49-F238E27FC236}">
                <a16:creationId xmlns:a16="http://schemas.microsoft.com/office/drawing/2014/main" id="{0B201ED7-57DB-4DE9-AF6F-BFC424B12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31849"/>
            <a:ext cx="3733800" cy="5159434"/>
          </a:xfrm>
          <a:prstGeom prst="rect">
            <a:avLst/>
          </a:prstGeom>
        </p:spPr>
      </p:pic>
    </p:spTree>
    <p:extLst>
      <p:ext uri="{BB962C8B-B14F-4D97-AF65-F5344CB8AC3E}">
        <p14:creationId xmlns:p14="http://schemas.microsoft.com/office/powerpoint/2010/main" val="104040823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7EB10F-060E-47F4-8D91-51010E19EFAF}"/>
              </a:ext>
            </a:extLst>
          </p:cNvPr>
          <p:cNvSpPr txBox="1"/>
          <p:nvPr/>
        </p:nvSpPr>
        <p:spPr>
          <a:xfrm>
            <a:off x="4572000" y="1752599"/>
            <a:ext cx="7010400" cy="4862870"/>
          </a:xfrm>
          <a:prstGeom prst="rect">
            <a:avLst/>
          </a:prstGeom>
          <a:noFill/>
        </p:spPr>
        <p:txBody>
          <a:bodyPr wrap="square" rtlCol="0">
            <a:spAutoFit/>
          </a:bodyPr>
          <a:lstStyle/>
          <a:p>
            <a:r>
              <a:rPr lang="en-US" sz="4000" dirty="0">
                <a:solidFill>
                  <a:schemeClr val="bg1"/>
                </a:solidFill>
              </a:rPr>
              <a:t>Isaiah 49:6</a:t>
            </a:r>
          </a:p>
          <a:p>
            <a:r>
              <a:rPr lang="en-US" sz="5400" dirty="0">
                <a:solidFill>
                  <a:srgbClr val="FFC000"/>
                </a:solidFill>
              </a:rPr>
              <a:t>I will also give you for </a:t>
            </a:r>
          </a:p>
          <a:p>
            <a:r>
              <a:rPr lang="en-US" sz="5400" dirty="0">
                <a:solidFill>
                  <a:srgbClr val="FFC000"/>
                </a:solidFill>
              </a:rPr>
              <a:t>a </a:t>
            </a:r>
            <a:r>
              <a:rPr lang="en-US" sz="5400" b="1" i="1" dirty="0">
                <a:solidFill>
                  <a:srgbClr val="FFFF00"/>
                </a:solidFill>
              </a:rPr>
              <a:t>light to the Gentiles</a:t>
            </a:r>
            <a:r>
              <a:rPr lang="en-US" sz="5400" dirty="0">
                <a:solidFill>
                  <a:srgbClr val="FFC000"/>
                </a:solidFill>
              </a:rPr>
              <a:t>, that you may be </a:t>
            </a:r>
            <a:r>
              <a:rPr lang="en-US" sz="5400" b="1" i="1" dirty="0">
                <a:solidFill>
                  <a:srgbClr val="FFFF00"/>
                </a:solidFill>
              </a:rPr>
              <a:t>my salvation </a:t>
            </a:r>
            <a:r>
              <a:rPr lang="en-US" sz="5400" dirty="0">
                <a:solidFill>
                  <a:srgbClr val="FFC000"/>
                </a:solidFill>
              </a:rPr>
              <a:t>unto the </a:t>
            </a:r>
          </a:p>
          <a:p>
            <a:r>
              <a:rPr lang="en-US" sz="5400" b="1" i="1" dirty="0">
                <a:solidFill>
                  <a:srgbClr val="FFFF00"/>
                </a:solidFill>
              </a:rPr>
              <a:t>ends of the earth</a:t>
            </a:r>
            <a:r>
              <a:rPr lang="en-US" sz="5400" dirty="0">
                <a:solidFill>
                  <a:srgbClr val="FFC000"/>
                </a:solidFill>
              </a:rPr>
              <a:t>.</a:t>
            </a:r>
          </a:p>
        </p:txBody>
      </p:sp>
      <p:sp>
        <p:nvSpPr>
          <p:cNvPr id="3" name="TextBox 2">
            <a:extLst>
              <a:ext uri="{FF2B5EF4-FFF2-40B4-BE49-F238E27FC236}">
                <a16:creationId xmlns:a16="http://schemas.microsoft.com/office/drawing/2014/main" id="{DD662593-EA6D-4497-AF7E-4B8ADE3943AE}"/>
              </a:ext>
            </a:extLst>
          </p:cNvPr>
          <p:cNvSpPr txBox="1"/>
          <p:nvPr/>
        </p:nvSpPr>
        <p:spPr>
          <a:xfrm>
            <a:off x="228600" y="152401"/>
            <a:ext cx="11734800" cy="1446550"/>
          </a:xfrm>
          <a:prstGeom prst="rect">
            <a:avLst/>
          </a:prstGeom>
          <a:solidFill>
            <a:schemeClr val="tx2">
              <a:lumMod val="50000"/>
            </a:schemeClr>
          </a:solidFill>
        </p:spPr>
        <p:txBody>
          <a:bodyPr wrap="square" rtlCol="0">
            <a:spAutoFit/>
          </a:bodyPr>
          <a:lstStyle/>
          <a:p>
            <a:pPr algn="ctr"/>
            <a:r>
              <a:rPr lang="en-US" sz="4400" b="1" dirty="0">
                <a:solidFill>
                  <a:srgbClr val="FFFF00"/>
                </a:solidFill>
              </a:rPr>
              <a:t>God’s Plan </a:t>
            </a:r>
            <a:r>
              <a:rPr lang="en-US" sz="4400" dirty="0">
                <a:solidFill>
                  <a:srgbClr val="FFFF00"/>
                </a:solidFill>
              </a:rPr>
              <a:t>is to extend His salvation to a </a:t>
            </a:r>
            <a:r>
              <a:rPr lang="en-US" sz="4400" b="1" dirty="0">
                <a:solidFill>
                  <a:srgbClr val="FFFF00"/>
                </a:solidFill>
              </a:rPr>
              <a:t>wider body of people </a:t>
            </a:r>
            <a:r>
              <a:rPr lang="en-US" sz="4400" dirty="0">
                <a:solidFill>
                  <a:srgbClr val="FFFF00"/>
                </a:solidFill>
              </a:rPr>
              <a:t>beyond</a:t>
            </a:r>
            <a:r>
              <a:rPr lang="en-US" sz="4400" b="1" dirty="0">
                <a:solidFill>
                  <a:srgbClr val="FFFF00"/>
                </a:solidFill>
              </a:rPr>
              <a:t> Israel’s </a:t>
            </a:r>
            <a:r>
              <a:rPr lang="en-US" sz="4400" dirty="0">
                <a:solidFill>
                  <a:srgbClr val="FFFF00"/>
                </a:solidFill>
              </a:rPr>
              <a:t>racial descendants. </a:t>
            </a:r>
            <a:endParaRPr lang="en-US" sz="4400" i="1" dirty="0">
              <a:solidFill>
                <a:srgbClr val="FFFF00"/>
              </a:solidFill>
            </a:endParaRPr>
          </a:p>
        </p:txBody>
      </p:sp>
      <p:pic>
        <p:nvPicPr>
          <p:cNvPr id="4" name="Picture 3">
            <a:extLst>
              <a:ext uri="{FF2B5EF4-FFF2-40B4-BE49-F238E27FC236}">
                <a16:creationId xmlns:a16="http://schemas.microsoft.com/office/drawing/2014/main" id="{D201EEDF-329E-4CEE-A125-6CCEE1B9CA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634764"/>
            <a:ext cx="3733800" cy="5005785"/>
          </a:xfrm>
          <a:prstGeom prst="rect">
            <a:avLst/>
          </a:prstGeom>
        </p:spPr>
      </p:pic>
    </p:spTree>
    <p:extLst>
      <p:ext uri="{BB962C8B-B14F-4D97-AF65-F5344CB8AC3E}">
        <p14:creationId xmlns:p14="http://schemas.microsoft.com/office/powerpoint/2010/main" val="141707993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6200" y="152401"/>
            <a:ext cx="12039600" cy="769441"/>
          </a:xfrm>
          <a:prstGeom prst="rect">
            <a:avLst/>
          </a:prstGeom>
          <a:solidFill>
            <a:schemeClr val="tx2">
              <a:lumMod val="50000"/>
            </a:schemeClr>
          </a:solidFill>
        </p:spPr>
        <p:txBody>
          <a:bodyPr wrap="square" rtlCol="0">
            <a:spAutoFit/>
          </a:bodyPr>
          <a:lstStyle/>
          <a:p>
            <a:pPr algn="ctr"/>
            <a:r>
              <a:rPr lang="en-US" sz="4400" dirty="0">
                <a:solidFill>
                  <a:srgbClr val="FFC000"/>
                </a:solidFill>
              </a:rPr>
              <a:t>The</a:t>
            </a:r>
            <a:r>
              <a:rPr lang="en-US" sz="4400" b="1" dirty="0">
                <a:solidFill>
                  <a:srgbClr val="FFFF00"/>
                </a:solidFill>
              </a:rPr>
              <a:t> </a:t>
            </a:r>
            <a:r>
              <a:rPr lang="en-US" sz="4400" b="1" i="1" dirty="0">
                <a:solidFill>
                  <a:srgbClr val="FFFF00"/>
                </a:solidFill>
              </a:rPr>
              <a:t>FULL SPIRITUAL RESTORATION </a:t>
            </a:r>
            <a:r>
              <a:rPr lang="en-US" sz="4400" dirty="0">
                <a:solidFill>
                  <a:srgbClr val="FFC000"/>
                </a:solidFill>
              </a:rPr>
              <a:t>of </a:t>
            </a:r>
            <a:r>
              <a:rPr lang="en-US" sz="4400" b="1" i="1" dirty="0">
                <a:solidFill>
                  <a:srgbClr val="FFFF00"/>
                </a:solidFill>
              </a:rPr>
              <a:t>ALL</a:t>
            </a:r>
            <a:r>
              <a:rPr lang="en-US" sz="4400" dirty="0">
                <a:solidFill>
                  <a:srgbClr val="FFC000"/>
                </a:solidFill>
              </a:rPr>
              <a:t> </a:t>
            </a:r>
            <a:r>
              <a:rPr lang="en-US" sz="4400" b="1" i="1" dirty="0">
                <a:solidFill>
                  <a:srgbClr val="FFFF00"/>
                </a:solidFill>
              </a:rPr>
              <a:t>ISRAEL</a:t>
            </a:r>
          </a:p>
        </p:txBody>
      </p:sp>
      <p:sp>
        <p:nvSpPr>
          <p:cNvPr id="5" name="TextBox 4"/>
          <p:cNvSpPr txBox="1"/>
          <p:nvPr/>
        </p:nvSpPr>
        <p:spPr>
          <a:xfrm>
            <a:off x="381000" y="1143000"/>
            <a:ext cx="11430000" cy="5509200"/>
          </a:xfrm>
          <a:prstGeom prst="rect">
            <a:avLst/>
          </a:prstGeom>
          <a:solidFill>
            <a:schemeClr val="tx2">
              <a:lumMod val="50000"/>
            </a:schemeClr>
          </a:solidFill>
        </p:spPr>
        <p:txBody>
          <a:bodyPr wrap="square" rtlCol="0">
            <a:spAutoFit/>
          </a:bodyPr>
          <a:lstStyle/>
          <a:p>
            <a:pPr marL="742950" indent="-742950" algn="ctr">
              <a:buAutoNum type="arabicPeriod"/>
            </a:pPr>
            <a:r>
              <a:rPr lang="en-US" sz="4400" dirty="0">
                <a:solidFill>
                  <a:srgbClr val="FFC000"/>
                </a:solidFill>
              </a:rPr>
              <a:t>the </a:t>
            </a:r>
            <a:r>
              <a:rPr lang="en-US" sz="4400" u="sng" dirty="0">
                <a:solidFill>
                  <a:srgbClr val="FFC000"/>
                </a:solidFill>
              </a:rPr>
              <a:t>salvation of the Jewish house </a:t>
            </a:r>
            <a:r>
              <a:rPr lang="en-US" sz="4400" dirty="0">
                <a:solidFill>
                  <a:srgbClr val="FFC000"/>
                </a:solidFill>
              </a:rPr>
              <a:t>of Judah, </a:t>
            </a:r>
          </a:p>
          <a:p>
            <a:pPr algn="ctr"/>
            <a:r>
              <a:rPr lang="en-US" sz="4400" dirty="0">
                <a:solidFill>
                  <a:srgbClr val="FFC000"/>
                </a:solidFill>
              </a:rPr>
              <a:t>and the lost house of Israel</a:t>
            </a:r>
          </a:p>
          <a:p>
            <a:pPr algn="ctr"/>
            <a:r>
              <a:rPr lang="en-US" sz="4400" dirty="0">
                <a:solidFill>
                  <a:srgbClr val="FFC000"/>
                </a:solidFill>
              </a:rPr>
              <a:t>  </a:t>
            </a:r>
          </a:p>
          <a:p>
            <a:pPr algn="ctr"/>
            <a:r>
              <a:rPr lang="en-US" sz="4400" dirty="0">
                <a:solidFill>
                  <a:srgbClr val="FFC000"/>
                </a:solidFill>
              </a:rPr>
              <a:t>2. the </a:t>
            </a:r>
            <a:r>
              <a:rPr lang="en-US" sz="4400" u="sng" dirty="0">
                <a:solidFill>
                  <a:srgbClr val="FFC000"/>
                </a:solidFill>
              </a:rPr>
              <a:t>reconciliation and reunion</a:t>
            </a:r>
            <a:r>
              <a:rPr lang="en-US" sz="4400" dirty="0">
                <a:solidFill>
                  <a:srgbClr val="FFC000"/>
                </a:solidFill>
              </a:rPr>
              <a:t> of </a:t>
            </a:r>
            <a:r>
              <a:rPr lang="en-US" sz="4400" u="sng" dirty="0">
                <a:solidFill>
                  <a:srgbClr val="FFC000"/>
                </a:solidFill>
              </a:rPr>
              <a:t>both houses</a:t>
            </a:r>
            <a:r>
              <a:rPr lang="en-US" sz="4400" dirty="0">
                <a:solidFill>
                  <a:srgbClr val="FFC000"/>
                </a:solidFill>
              </a:rPr>
              <a:t>,</a:t>
            </a:r>
          </a:p>
          <a:p>
            <a:pPr algn="ctr"/>
            <a:endParaRPr lang="en-US" sz="4400" dirty="0">
              <a:solidFill>
                <a:srgbClr val="FFC000"/>
              </a:solidFill>
            </a:endParaRPr>
          </a:p>
          <a:p>
            <a:pPr algn="ctr"/>
            <a:r>
              <a:rPr lang="en-US" sz="4400" dirty="0">
                <a:solidFill>
                  <a:srgbClr val="FFC000"/>
                </a:solidFill>
              </a:rPr>
              <a:t> 3. The eventual regathering of </a:t>
            </a:r>
            <a:r>
              <a:rPr lang="en-US" sz="4400" u="sng" dirty="0">
                <a:solidFill>
                  <a:srgbClr val="FFC000"/>
                </a:solidFill>
              </a:rPr>
              <a:t>all 12 tribes </a:t>
            </a:r>
            <a:r>
              <a:rPr lang="en-US" sz="4400" dirty="0">
                <a:solidFill>
                  <a:srgbClr val="FFC000"/>
                </a:solidFill>
              </a:rPr>
              <a:t>of Israel </a:t>
            </a:r>
            <a:r>
              <a:rPr lang="en-US" sz="4400" u="sng" dirty="0">
                <a:solidFill>
                  <a:srgbClr val="FFC000"/>
                </a:solidFill>
              </a:rPr>
              <a:t>with their companions</a:t>
            </a:r>
            <a:r>
              <a:rPr lang="en-US" sz="4400" dirty="0">
                <a:solidFill>
                  <a:srgbClr val="FFC000"/>
                </a:solidFill>
              </a:rPr>
              <a:t>, a </a:t>
            </a:r>
            <a:r>
              <a:rPr lang="en-US" sz="4400" u="sng" dirty="0">
                <a:solidFill>
                  <a:srgbClr val="FFC000"/>
                </a:solidFill>
              </a:rPr>
              <a:t>multinational</a:t>
            </a:r>
            <a:r>
              <a:rPr lang="en-US" sz="4400" dirty="0">
                <a:solidFill>
                  <a:srgbClr val="FFC000"/>
                </a:solidFill>
              </a:rPr>
              <a:t> company from </a:t>
            </a:r>
            <a:r>
              <a:rPr lang="en-US" sz="4400" u="sng" dirty="0">
                <a:solidFill>
                  <a:srgbClr val="FFC000"/>
                </a:solidFill>
              </a:rPr>
              <a:t>every nation, race, and tribe</a:t>
            </a:r>
            <a:r>
              <a:rPr lang="en-US" sz="4400" dirty="0">
                <a:solidFill>
                  <a:srgbClr val="FFC000"/>
                </a:solidFill>
              </a:rPr>
              <a:t>. </a:t>
            </a:r>
          </a:p>
        </p:txBody>
      </p:sp>
    </p:spTree>
    <p:extLst>
      <p:ext uri="{BB962C8B-B14F-4D97-AF65-F5344CB8AC3E}">
        <p14:creationId xmlns:p14="http://schemas.microsoft.com/office/powerpoint/2010/main" val="212584687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E7E219-43B2-4648-9E23-D799CAD2B696}"/>
              </a:ext>
            </a:extLst>
          </p:cNvPr>
          <p:cNvSpPr/>
          <p:nvPr/>
        </p:nvSpPr>
        <p:spPr>
          <a:xfrm>
            <a:off x="190500" y="152400"/>
            <a:ext cx="11811000" cy="6553200"/>
          </a:xfrm>
          <a:prstGeom prst="roundRect">
            <a:avLst/>
          </a:prstGeom>
          <a:solidFill>
            <a:schemeClr val="accent4">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Companions </a:t>
            </a:r>
          </a:p>
        </p:txBody>
      </p:sp>
      <p:sp>
        <p:nvSpPr>
          <p:cNvPr id="3" name="TextBox 2">
            <a:extLst>
              <a:ext uri="{FF2B5EF4-FFF2-40B4-BE49-F238E27FC236}">
                <a16:creationId xmlns:a16="http://schemas.microsoft.com/office/drawing/2014/main" id="{792E03F8-1E9E-4EA6-9965-135D03A29A08}"/>
              </a:ext>
            </a:extLst>
          </p:cNvPr>
          <p:cNvSpPr txBox="1"/>
          <p:nvPr/>
        </p:nvSpPr>
        <p:spPr>
          <a:xfrm>
            <a:off x="2286000" y="152400"/>
            <a:ext cx="7177606" cy="1938992"/>
          </a:xfrm>
          <a:prstGeom prst="rect">
            <a:avLst/>
          </a:prstGeom>
          <a:noFill/>
        </p:spPr>
        <p:txBody>
          <a:bodyPr wrap="none" rtlCol="0">
            <a:spAutoFit/>
          </a:bodyPr>
          <a:lstStyle/>
          <a:p>
            <a:r>
              <a:rPr lang="en-US" sz="6000" b="1" dirty="0">
                <a:solidFill>
                  <a:schemeClr val="tx2">
                    <a:lumMod val="75000"/>
                  </a:schemeClr>
                </a:solidFill>
              </a:rPr>
              <a:t>Commonwealth</a:t>
            </a:r>
            <a:r>
              <a:rPr lang="en-US" sz="6000" b="1" dirty="0"/>
              <a:t> </a:t>
            </a:r>
            <a:r>
              <a:rPr lang="en-US" sz="6000" dirty="0"/>
              <a:t>and</a:t>
            </a:r>
            <a:r>
              <a:rPr lang="en-US" sz="6000" b="1" dirty="0"/>
              <a:t> </a:t>
            </a:r>
          </a:p>
          <a:p>
            <a:r>
              <a:rPr lang="en-US" sz="6000" b="1" dirty="0">
                <a:solidFill>
                  <a:srgbClr val="C00000"/>
                </a:solidFill>
              </a:rPr>
              <a:t>Congregation</a:t>
            </a:r>
            <a:r>
              <a:rPr lang="en-US" sz="6000" b="1" dirty="0"/>
              <a:t> </a:t>
            </a:r>
            <a:r>
              <a:rPr lang="en-US" sz="6000" dirty="0"/>
              <a:t>of </a:t>
            </a:r>
            <a:r>
              <a:rPr lang="en-US" sz="6000" b="1" dirty="0">
                <a:solidFill>
                  <a:schemeClr val="accent4">
                    <a:lumMod val="75000"/>
                  </a:schemeClr>
                </a:solidFill>
              </a:rPr>
              <a:t>Israel</a:t>
            </a:r>
          </a:p>
        </p:txBody>
      </p:sp>
      <p:sp>
        <p:nvSpPr>
          <p:cNvPr id="4" name="Rectangle: Rounded Corners 3">
            <a:extLst>
              <a:ext uri="{FF2B5EF4-FFF2-40B4-BE49-F238E27FC236}">
                <a16:creationId xmlns:a16="http://schemas.microsoft.com/office/drawing/2014/main" id="{B3508C60-01C5-4C0E-967F-F121B7DE5793}"/>
              </a:ext>
            </a:extLst>
          </p:cNvPr>
          <p:cNvSpPr/>
          <p:nvPr/>
        </p:nvSpPr>
        <p:spPr>
          <a:xfrm>
            <a:off x="378507" y="2268140"/>
            <a:ext cx="2743200" cy="2438400"/>
          </a:xfrm>
          <a:prstGeom prst="roundRect">
            <a:avLst/>
          </a:prstGeom>
          <a:solidFill>
            <a:schemeClr val="tx2">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Jewish</a:t>
            </a:r>
          </a:p>
          <a:p>
            <a:pPr algn="ctr"/>
            <a:r>
              <a:rPr lang="en-US" sz="4800" b="1" dirty="0">
                <a:solidFill>
                  <a:srgbClr val="002060"/>
                </a:solidFill>
              </a:rPr>
              <a:t>House </a:t>
            </a:r>
          </a:p>
          <a:p>
            <a:pPr algn="ctr"/>
            <a:r>
              <a:rPr lang="en-US" sz="4800" b="1" dirty="0">
                <a:solidFill>
                  <a:srgbClr val="002060"/>
                </a:solidFill>
              </a:rPr>
              <a:t>of Judah</a:t>
            </a:r>
          </a:p>
        </p:txBody>
      </p:sp>
      <p:sp>
        <p:nvSpPr>
          <p:cNvPr id="5" name="Rectangle: Rounded Corners 4">
            <a:extLst>
              <a:ext uri="{FF2B5EF4-FFF2-40B4-BE49-F238E27FC236}">
                <a16:creationId xmlns:a16="http://schemas.microsoft.com/office/drawing/2014/main" id="{F4530949-6A7D-4131-9FC2-8F20F2CCA6FA}"/>
              </a:ext>
            </a:extLst>
          </p:cNvPr>
          <p:cNvSpPr/>
          <p:nvPr/>
        </p:nvSpPr>
        <p:spPr>
          <a:xfrm>
            <a:off x="3505200" y="2268140"/>
            <a:ext cx="8232093" cy="2438400"/>
          </a:xfrm>
          <a:prstGeom prst="roundRect">
            <a:avLst/>
          </a:prstGeom>
          <a:solidFill>
            <a:schemeClr val="tx2">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rgbClr val="C00000"/>
                </a:solidFill>
              </a:rPr>
              <a:t>House of Israel </a:t>
            </a:r>
          </a:p>
          <a:p>
            <a:pPr algn="ctr"/>
            <a:r>
              <a:rPr lang="en-US" sz="6600" b="1" dirty="0">
                <a:solidFill>
                  <a:srgbClr val="C00000"/>
                </a:solidFill>
              </a:rPr>
              <a:t>- 10 Tribes</a:t>
            </a:r>
          </a:p>
        </p:txBody>
      </p:sp>
      <p:sp>
        <p:nvSpPr>
          <p:cNvPr id="7" name="TextBox 6">
            <a:extLst>
              <a:ext uri="{FF2B5EF4-FFF2-40B4-BE49-F238E27FC236}">
                <a16:creationId xmlns:a16="http://schemas.microsoft.com/office/drawing/2014/main" id="{056D42E8-105D-454A-BBC9-C900ECF969A6}"/>
              </a:ext>
            </a:extLst>
          </p:cNvPr>
          <p:cNvSpPr txBox="1"/>
          <p:nvPr/>
        </p:nvSpPr>
        <p:spPr>
          <a:xfrm>
            <a:off x="709355" y="4766609"/>
            <a:ext cx="10330906" cy="1754326"/>
          </a:xfrm>
          <a:prstGeom prst="rect">
            <a:avLst/>
          </a:prstGeom>
          <a:noFill/>
        </p:spPr>
        <p:txBody>
          <a:bodyPr wrap="none" rtlCol="0">
            <a:spAutoFit/>
          </a:bodyPr>
          <a:lstStyle/>
          <a:p>
            <a:pPr algn="ctr"/>
            <a:r>
              <a:rPr lang="en-US" sz="5400" b="1" i="1" dirty="0">
                <a:solidFill>
                  <a:schemeClr val="bg2">
                    <a:lumMod val="10000"/>
                  </a:schemeClr>
                </a:solidFill>
              </a:rPr>
              <a:t>including the adopted Companions</a:t>
            </a:r>
            <a:r>
              <a:rPr lang="en-US" sz="5400" dirty="0">
                <a:solidFill>
                  <a:schemeClr val="bg2">
                    <a:lumMod val="10000"/>
                  </a:schemeClr>
                </a:solidFill>
              </a:rPr>
              <a:t> </a:t>
            </a:r>
          </a:p>
          <a:p>
            <a:pPr algn="ctr"/>
            <a:r>
              <a:rPr lang="en-US" sz="5400" b="1" i="1" dirty="0">
                <a:solidFill>
                  <a:schemeClr val="bg2">
                    <a:lumMod val="10000"/>
                  </a:schemeClr>
                </a:solidFill>
              </a:rPr>
              <a:t>grafted in </a:t>
            </a:r>
            <a:r>
              <a:rPr lang="en-US" sz="5400" dirty="0">
                <a:solidFill>
                  <a:schemeClr val="bg2">
                    <a:lumMod val="10000"/>
                  </a:schemeClr>
                </a:solidFill>
              </a:rPr>
              <a:t>from the </a:t>
            </a:r>
            <a:r>
              <a:rPr lang="en-US" sz="5400" b="1" i="1" dirty="0">
                <a:solidFill>
                  <a:schemeClr val="bg2">
                    <a:lumMod val="10000"/>
                  </a:schemeClr>
                </a:solidFill>
              </a:rPr>
              <a:t>Gentile nations</a:t>
            </a:r>
          </a:p>
        </p:txBody>
      </p:sp>
    </p:spTree>
    <p:extLst>
      <p:ext uri="{BB962C8B-B14F-4D97-AF65-F5344CB8AC3E}">
        <p14:creationId xmlns:p14="http://schemas.microsoft.com/office/powerpoint/2010/main" val="11713623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mage result for grafted into the olive tree of Israel">
            <a:extLst>
              <a:ext uri="{FF2B5EF4-FFF2-40B4-BE49-F238E27FC236}">
                <a16:creationId xmlns:a16="http://schemas.microsoft.com/office/drawing/2014/main" id="{6AD814F9-4A92-4BB3-A86F-FCBAC917A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145" y="60223"/>
            <a:ext cx="7735710" cy="673755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2A7D691D-9B67-4E0D-9A01-C73255617A8B}"/>
              </a:ext>
            </a:extLst>
          </p:cNvPr>
          <p:cNvSpPr/>
          <p:nvPr/>
        </p:nvSpPr>
        <p:spPr>
          <a:xfrm>
            <a:off x="7315200" y="6188177"/>
            <a:ext cx="2819400" cy="609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6A13825-BA3F-4C41-BF98-CF97F2091123}"/>
              </a:ext>
            </a:extLst>
          </p:cNvPr>
          <p:cNvSpPr txBox="1"/>
          <p:nvPr/>
        </p:nvSpPr>
        <p:spPr>
          <a:xfrm>
            <a:off x="188980" y="170797"/>
            <a:ext cx="2736518" cy="3170099"/>
          </a:xfrm>
          <a:prstGeom prst="rect">
            <a:avLst/>
          </a:prstGeom>
          <a:noFill/>
        </p:spPr>
        <p:txBody>
          <a:bodyPr wrap="none" rtlCol="0">
            <a:spAutoFit/>
          </a:bodyPr>
          <a:lstStyle/>
          <a:p>
            <a:r>
              <a:rPr lang="en-US" sz="4000" dirty="0"/>
              <a:t>The </a:t>
            </a:r>
            <a:r>
              <a:rPr lang="en-US" sz="4000" b="1" i="1" u="sng" dirty="0"/>
              <a:t>natural</a:t>
            </a:r>
            <a:r>
              <a:rPr lang="en-US" sz="4000" b="1" i="1" dirty="0"/>
              <a:t> </a:t>
            </a:r>
          </a:p>
          <a:p>
            <a:r>
              <a:rPr lang="en-US" sz="4000" b="1" i="1" dirty="0"/>
              <a:t>branches of</a:t>
            </a:r>
          </a:p>
          <a:p>
            <a:r>
              <a:rPr lang="en-US" sz="4000" b="1" i="1" dirty="0"/>
              <a:t>Israel </a:t>
            </a:r>
            <a:r>
              <a:rPr lang="en-US" sz="4000" dirty="0"/>
              <a:t>who </a:t>
            </a:r>
          </a:p>
          <a:p>
            <a:r>
              <a:rPr lang="en-US" sz="4000" i="1" dirty="0">
                <a:solidFill>
                  <a:srgbClr val="C00000"/>
                </a:solidFill>
              </a:rPr>
              <a:t>received </a:t>
            </a:r>
          </a:p>
          <a:p>
            <a:r>
              <a:rPr lang="en-US" sz="4000" i="1" dirty="0">
                <a:solidFill>
                  <a:srgbClr val="C00000"/>
                </a:solidFill>
              </a:rPr>
              <a:t>Messiah.</a:t>
            </a:r>
          </a:p>
        </p:txBody>
      </p:sp>
      <p:sp>
        <p:nvSpPr>
          <p:cNvPr id="6" name="TextBox 5">
            <a:extLst>
              <a:ext uri="{FF2B5EF4-FFF2-40B4-BE49-F238E27FC236}">
                <a16:creationId xmlns:a16="http://schemas.microsoft.com/office/drawing/2014/main" id="{383B4D1B-6E07-4A37-B83D-F18630364976}"/>
              </a:ext>
            </a:extLst>
          </p:cNvPr>
          <p:cNvSpPr txBox="1"/>
          <p:nvPr/>
        </p:nvSpPr>
        <p:spPr>
          <a:xfrm>
            <a:off x="8534400" y="170796"/>
            <a:ext cx="3405619" cy="3170099"/>
          </a:xfrm>
          <a:prstGeom prst="rect">
            <a:avLst/>
          </a:prstGeom>
          <a:noFill/>
        </p:spPr>
        <p:txBody>
          <a:bodyPr wrap="square" rtlCol="0">
            <a:spAutoFit/>
          </a:bodyPr>
          <a:lstStyle/>
          <a:p>
            <a:pPr algn="r"/>
            <a:r>
              <a:rPr lang="en-US" sz="4000" b="1" i="1" u="sng" dirty="0"/>
              <a:t>Wild</a:t>
            </a:r>
            <a:r>
              <a:rPr lang="en-US" sz="4000" b="1" i="1" dirty="0"/>
              <a:t> branches </a:t>
            </a:r>
          </a:p>
          <a:p>
            <a:pPr algn="r"/>
            <a:r>
              <a:rPr lang="en-US" sz="4000" b="1" i="1" dirty="0"/>
              <a:t>grafted into </a:t>
            </a:r>
          </a:p>
          <a:p>
            <a:pPr algn="r"/>
            <a:r>
              <a:rPr lang="en-US" sz="4000" b="1" i="1" dirty="0"/>
              <a:t>Israel</a:t>
            </a:r>
            <a:r>
              <a:rPr lang="en-US" sz="4000" dirty="0"/>
              <a:t> who </a:t>
            </a:r>
          </a:p>
          <a:p>
            <a:pPr algn="r"/>
            <a:r>
              <a:rPr lang="en-US" sz="4000" i="1" dirty="0">
                <a:solidFill>
                  <a:srgbClr val="C00000"/>
                </a:solidFill>
              </a:rPr>
              <a:t>received </a:t>
            </a:r>
          </a:p>
          <a:p>
            <a:pPr algn="r"/>
            <a:r>
              <a:rPr lang="en-US" sz="4000" i="1" dirty="0">
                <a:solidFill>
                  <a:srgbClr val="C00000"/>
                </a:solidFill>
              </a:rPr>
              <a:t>Messiah.</a:t>
            </a:r>
          </a:p>
        </p:txBody>
      </p:sp>
      <p:sp>
        <p:nvSpPr>
          <p:cNvPr id="7" name="TextBox 6">
            <a:extLst>
              <a:ext uri="{FF2B5EF4-FFF2-40B4-BE49-F238E27FC236}">
                <a16:creationId xmlns:a16="http://schemas.microsoft.com/office/drawing/2014/main" id="{DA86C16B-7716-4A84-9DE5-AB1C0DB9CF4D}"/>
              </a:ext>
            </a:extLst>
          </p:cNvPr>
          <p:cNvSpPr txBox="1"/>
          <p:nvPr/>
        </p:nvSpPr>
        <p:spPr>
          <a:xfrm>
            <a:off x="8075783" y="4114800"/>
            <a:ext cx="3972562" cy="2554545"/>
          </a:xfrm>
          <a:prstGeom prst="rect">
            <a:avLst/>
          </a:prstGeom>
          <a:noFill/>
        </p:spPr>
        <p:txBody>
          <a:bodyPr wrap="none" rtlCol="0">
            <a:spAutoFit/>
          </a:bodyPr>
          <a:lstStyle/>
          <a:p>
            <a:pPr algn="r"/>
            <a:r>
              <a:rPr lang="en-US" sz="4000" dirty="0"/>
              <a:t>Natural </a:t>
            </a:r>
          </a:p>
          <a:p>
            <a:pPr algn="r"/>
            <a:r>
              <a:rPr lang="en-US" sz="4000" dirty="0"/>
              <a:t>branches</a:t>
            </a:r>
          </a:p>
          <a:p>
            <a:pPr algn="r"/>
            <a:r>
              <a:rPr lang="en-US" sz="4000" b="1" i="1" dirty="0"/>
              <a:t>broken off</a:t>
            </a:r>
          </a:p>
          <a:p>
            <a:pPr algn="r"/>
            <a:r>
              <a:rPr lang="en-US" sz="4000" b="1" i="1" dirty="0"/>
              <a:t>through unbelief. </a:t>
            </a:r>
          </a:p>
        </p:txBody>
      </p:sp>
      <p:cxnSp>
        <p:nvCxnSpPr>
          <p:cNvPr id="5" name="Straight Arrow Connector 4">
            <a:extLst>
              <a:ext uri="{FF2B5EF4-FFF2-40B4-BE49-F238E27FC236}">
                <a16:creationId xmlns:a16="http://schemas.microsoft.com/office/drawing/2014/main" id="{49C67977-DEBC-4B49-AD3C-488DBF31EE77}"/>
              </a:ext>
            </a:extLst>
          </p:cNvPr>
          <p:cNvCxnSpPr>
            <a:cxnSpLocks/>
          </p:cNvCxnSpPr>
          <p:nvPr/>
        </p:nvCxnSpPr>
        <p:spPr>
          <a:xfrm flipH="1">
            <a:off x="8868603" y="1691549"/>
            <a:ext cx="674526" cy="22860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870CC1-3C05-46B8-915A-7E38AB8CF5E6}"/>
              </a:ext>
            </a:extLst>
          </p:cNvPr>
          <p:cNvCxnSpPr>
            <a:cxnSpLocks/>
          </p:cNvCxnSpPr>
          <p:nvPr/>
        </p:nvCxnSpPr>
        <p:spPr>
          <a:xfrm flipH="1" flipV="1">
            <a:off x="9829800" y="4724400"/>
            <a:ext cx="999982" cy="84126"/>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19DF464-6B37-4807-B2E1-07681C688B8A}"/>
              </a:ext>
            </a:extLst>
          </p:cNvPr>
          <p:cNvCxnSpPr>
            <a:cxnSpLocks/>
          </p:cNvCxnSpPr>
          <p:nvPr/>
        </p:nvCxnSpPr>
        <p:spPr>
          <a:xfrm>
            <a:off x="2412771" y="1484114"/>
            <a:ext cx="697106" cy="30480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D752F63-6AFD-45BE-96CB-5D8AD034FC99}"/>
              </a:ext>
            </a:extLst>
          </p:cNvPr>
          <p:cNvSpPr txBox="1"/>
          <p:nvPr/>
        </p:nvSpPr>
        <p:spPr>
          <a:xfrm>
            <a:off x="144504" y="4507287"/>
            <a:ext cx="3825791" cy="1569660"/>
          </a:xfrm>
          <a:prstGeom prst="rect">
            <a:avLst/>
          </a:prstGeom>
          <a:noFill/>
        </p:spPr>
        <p:txBody>
          <a:bodyPr wrap="none" rtlCol="0">
            <a:spAutoFit/>
          </a:bodyPr>
          <a:lstStyle/>
          <a:p>
            <a:r>
              <a:rPr lang="en-US" sz="4800" b="1" dirty="0">
                <a:solidFill>
                  <a:schemeClr val="accent4">
                    <a:lumMod val="75000"/>
                  </a:schemeClr>
                </a:solidFill>
              </a:rPr>
              <a:t>The Olive Tree</a:t>
            </a:r>
          </a:p>
          <a:p>
            <a:r>
              <a:rPr lang="en-US" sz="4800" b="1" dirty="0">
                <a:solidFill>
                  <a:schemeClr val="accent4">
                    <a:lumMod val="75000"/>
                  </a:schemeClr>
                </a:solidFill>
              </a:rPr>
              <a:t>of ALL Israel</a:t>
            </a:r>
          </a:p>
        </p:txBody>
      </p:sp>
      <p:sp>
        <p:nvSpPr>
          <p:cNvPr id="20" name="TextBox 19">
            <a:extLst>
              <a:ext uri="{FF2B5EF4-FFF2-40B4-BE49-F238E27FC236}">
                <a16:creationId xmlns:a16="http://schemas.microsoft.com/office/drawing/2014/main" id="{205F8746-5576-446A-B896-7B76789A0B0D}"/>
              </a:ext>
            </a:extLst>
          </p:cNvPr>
          <p:cNvSpPr txBox="1"/>
          <p:nvPr/>
        </p:nvSpPr>
        <p:spPr>
          <a:xfrm>
            <a:off x="1158008" y="6040872"/>
            <a:ext cx="2499530" cy="646331"/>
          </a:xfrm>
          <a:prstGeom prst="rect">
            <a:avLst/>
          </a:prstGeom>
          <a:noFill/>
        </p:spPr>
        <p:txBody>
          <a:bodyPr wrap="none" rtlCol="0">
            <a:spAutoFit/>
          </a:bodyPr>
          <a:lstStyle/>
          <a:p>
            <a:r>
              <a:rPr lang="en-US" sz="3600" dirty="0"/>
              <a:t>- Romans 11</a:t>
            </a:r>
          </a:p>
        </p:txBody>
      </p:sp>
    </p:spTree>
    <p:extLst>
      <p:ext uri="{BB962C8B-B14F-4D97-AF65-F5344CB8AC3E}">
        <p14:creationId xmlns:p14="http://schemas.microsoft.com/office/powerpoint/2010/main" val="251099965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6146" name="Picture 2" descr="Image result for temple of israel">
            <a:extLst>
              <a:ext uri="{FF2B5EF4-FFF2-40B4-BE49-F238E27FC236}">
                <a16:creationId xmlns:a16="http://schemas.microsoft.com/office/drawing/2014/main" id="{0D819E3B-8534-45FB-8743-F8AC7DE2AD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54" r="18916"/>
          <a:stretch/>
        </p:blipFill>
        <p:spPr bwMode="auto">
          <a:xfrm>
            <a:off x="5943599" y="0"/>
            <a:ext cx="62484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FF64E2-527E-4644-A683-96609269A5A7}"/>
              </a:ext>
            </a:extLst>
          </p:cNvPr>
          <p:cNvSpPr txBox="1"/>
          <p:nvPr/>
        </p:nvSpPr>
        <p:spPr>
          <a:xfrm>
            <a:off x="304800" y="166568"/>
            <a:ext cx="5486400" cy="6524863"/>
          </a:xfrm>
          <a:prstGeom prst="rect">
            <a:avLst/>
          </a:prstGeom>
          <a:noFill/>
        </p:spPr>
        <p:txBody>
          <a:bodyPr wrap="square" rtlCol="0">
            <a:spAutoFit/>
          </a:bodyPr>
          <a:lstStyle/>
          <a:p>
            <a:r>
              <a:rPr lang="en-US" sz="3800" dirty="0">
                <a:solidFill>
                  <a:srgbClr val="FFC000"/>
                </a:solidFill>
              </a:rPr>
              <a:t>The Temple as it was, </a:t>
            </a:r>
          </a:p>
          <a:p>
            <a:r>
              <a:rPr lang="en-US" sz="3800" dirty="0">
                <a:solidFill>
                  <a:srgbClr val="FFC000"/>
                </a:solidFill>
              </a:rPr>
              <a:t>except its placement was </a:t>
            </a:r>
          </a:p>
          <a:p>
            <a:r>
              <a:rPr lang="en-US" sz="3800" dirty="0">
                <a:solidFill>
                  <a:srgbClr val="FFC000"/>
                </a:solidFill>
              </a:rPr>
              <a:t>probably further to the north. Notice the </a:t>
            </a:r>
            <a:r>
              <a:rPr lang="en-US" sz="3800" b="1" i="1" dirty="0">
                <a:solidFill>
                  <a:srgbClr val="FFC000"/>
                </a:solidFill>
              </a:rPr>
              <a:t>HUGE</a:t>
            </a:r>
          </a:p>
          <a:p>
            <a:r>
              <a:rPr lang="en-US" sz="3800" b="1" i="1" dirty="0">
                <a:solidFill>
                  <a:srgbClr val="FFC000"/>
                </a:solidFill>
              </a:rPr>
              <a:t>areas</a:t>
            </a:r>
            <a:r>
              <a:rPr lang="en-US" sz="3800" dirty="0">
                <a:solidFill>
                  <a:srgbClr val="FFC000"/>
                </a:solidFill>
              </a:rPr>
              <a:t> allotted for the </a:t>
            </a:r>
            <a:r>
              <a:rPr lang="en-US" sz="3800" b="1" i="1" dirty="0">
                <a:solidFill>
                  <a:srgbClr val="FFC000"/>
                </a:solidFill>
              </a:rPr>
              <a:t>Court of the Gentiles</a:t>
            </a:r>
            <a:r>
              <a:rPr lang="en-US" sz="3800" dirty="0">
                <a:solidFill>
                  <a:srgbClr val="FFC000"/>
                </a:solidFill>
              </a:rPr>
              <a:t>. </a:t>
            </a:r>
          </a:p>
          <a:p>
            <a:r>
              <a:rPr lang="en-US" sz="3800" dirty="0">
                <a:solidFill>
                  <a:srgbClr val="FFC000"/>
                </a:solidFill>
              </a:rPr>
              <a:t>As we saw in </a:t>
            </a:r>
            <a:r>
              <a:rPr lang="en-US" sz="3800" dirty="0">
                <a:solidFill>
                  <a:schemeClr val="bg1"/>
                </a:solidFill>
              </a:rPr>
              <a:t>Isaiah 49:6</a:t>
            </a:r>
            <a:r>
              <a:rPr lang="en-US" sz="3800" dirty="0">
                <a:solidFill>
                  <a:srgbClr val="FFC000"/>
                </a:solidFill>
              </a:rPr>
              <a:t>, God’s original plan was </a:t>
            </a:r>
            <a:r>
              <a:rPr lang="en-US" sz="3800" b="1" i="1" dirty="0">
                <a:solidFill>
                  <a:srgbClr val="FFC000"/>
                </a:solidFill>
              </a:rPr>
              <a:t>expansive beyond Israel</a:t>
            </a:r>
          </a:p>
          <a:p>
            <a:r>
              <a:rPr lang="en-US" sz="3800" dirty="0">
                <a:solidFill>
                  <a:srgbClr val="FFC000"/>
                </a:solidFill>
              </a:rPr>
              <a:t>as a single nation and a single race of people.  </a:t>
            </a:r>
          </a:p>
        </p:txBody>
      </p:sp>
    </p:spTree>
    <p:extLst>
      <p:ext uri="{BB962C8B-B14F-4D97-AF65-F5344CB8AC3E}">
        <p14:creationId xmlns:p14="http://schemas.microsoft.com/office/powerpoint/2010/main" val="110285191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urt of the gentiles">
            <a:extLst>
              <a:ext uri="{FF2B5EF4-FFF2-40B4-BE49-F238E27FC236}">
                <a16:creationId xmlns:a16="http://schemas.microsoft.com/office/drawing/2014/main" id="{4FD2F585-BEC2-49FD-B7A4-49D8D99CC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83"/>
            <a:ext cx="12192000" cy="68651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2AC95E8-2592-4A75-90C7-57F5BBB935C4}"/>
              </a:ext>
            </a:extLst>
          </p:cNvPr>
          <p:cNvSpPr txBox="1"/>
          <p:nvPr/>
        </p:nvSpPr>
        <p:spPr>
          <a:xfrm>
            <a:off x="381000" y="3124200"/>
            <a:ext cx="3002553" cy="1569660"/>
          </a:xfrm>
          <a:prstGeom prst="rect">
            <a:avLst/>
          </a:prstGeom>
          <a:noFill/>
        </p:spPr>
        <p:txBody>
          <a:bodyPr wrap="none" rtlCol="0">
            <a:spAutoFit/>
          </a:bodyPr>
          <a:lstStyle/>
          <a:p>
            <a:r>
              <a:rPr lang="en-US" sz="3200" b="1" dirty="0"/>
              <a:t>The</a:t>
            </a:r>
          </a:p>
          <a:p>
            <a:r>
              <a:rPr lang="en-US" sz="3200" b="1" dirty="0"/>
              <a:t>Court of the</a:t>
            </a:r>
          </a:p>
          <a:p>
            <a:r>
              <a:rPr lang="en-US" sz="3200" b="1" dirty="0"/>
              <a:t>Gentiles is huge!</a:t>
            </a:r>
          </a:p>
        </p:txBody>
      </p:sp>
    </p:spTree>
    <p:extLst>
      <p:ext uri="{BB962C8B-B14F-4D97-AF65-F5344CB8AC3E}">
        <p14:creationId xmlns:p14="http://schemas.microsoft.com/office/powerpoint/2010/main" val="318475548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72453" y="208570"/>
            <a:ext cx="11887200" cy="1415772"/>
          </a:xfrm>
          <a:prstGeom prst="rect">
            <a:avLst/>
          </a:prstGeom>
          <a:solidFill>
            <a:schemeClr val="tx2">
              <a:lumMod val="50000"/>
            </a:schemeClr>
          </a:solidFill>
        </p:spPr>
        <p:txBody>
          <a:bodyPr wrap="square" rtlCol="0">
            <a:spAutoFit/>
          </a:bodyPr>
          <a:lstStyle/>
          <a:p>
            <a:pPr algn="ctr"/>
            <a:r>
              <a:rPr lang="en-US" sz="4200" dirty="0">
                <a:solidFill>
                  <a:schemeClr val="bg1"/>
                </a:solidFill>
              </a:rPr>
              <a:t>Ezekiel 37 – </a:t>
            </a:r>
            <a:r>
              <a:rPr lang="en-US" sz="4200" dirty="0">
                <a:solidFill>
                  <a:schemeClr val="accent6">
                    <a:lumMod val="75000"/>
                  </a:schemeClr>
                </a:solidFill>
              </a:rPr>
              <a:t>The Sequential Salvation of the whole House of Israel. </a:t>
            </a:r>
            <a:r>
              <a:rPr lang="en-US" sz="4400" dirty="0">
                <a:solidFill>
                  <a:schemeClr val="accent4">
                    <a:lumMod val="40000"/>
                    <a:lumOff val="60000"/>
                  </a:schemeClr>
                </a:solidFill>
              </a:rPr>
              <a:t>First the Bones come together.</a:t>
            </a:r>
          </a:p>
        </p:txBody>
      </p:sp>
      <p:pic>
        <p:nvPicPr>
          <p:cNvPr id="5" name="Picture 4" descr="D:\02 IMAGES for PowerPoint\ezek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76400"/>
            <a:ext cx="3657600" cy="483209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2307CD-8F0B-4745-B1C5-09A306EE14BD}"/>
              </a:ext>
            </a:extLst>
          </p:cNvPr>
          <p:cNvSpPr txBox="1"/>
          <p:nvPr/>
        </p:nvSpPr>
        <p:spPr>
          <a:xfrm>
            <a:off x="3962400" y="1805306"/>
            <a:ext cx="7924800" cy="4832092"/>
          </a:xfrm>
          <a:prstGeom prst="rect">
            <a:avLst/>
          </a:prstGeom>
          <a:noFill/>
        </p:spPr>
        <p:txBody>
          <a:bodyPr wrap="square" rtlCol="0">
            <a:spAutoFit/>
          </a:bodyPr>
          <a:lstStyle/>
          <a:p>
            <a:r>
              <a:rPr lang="en-US" sz="2800" dirty="0">
                <a:solidFill>
                  <a:srgbClr val="FFC000"/>
                </a:solidFill>
              </a:rPr>
              <a:t>1. The hand of the </a:t>
            </a:r>
            <a:r>
              <a:rPr lang="en-US" sz="2800" cap="small" dirty="0">
                <a:solidFill>
                  <a:srgbClr val="FFC000"/>
                </a:solidFill>
              </a:rPr>
              <a:t>Lord</a:t>
            </a:r>
            <a:r>
              <a:rPr lang="en-US" sz="2800" dirty="0">
                <a:solidFill>
                  <a:srgbClr val="FFC000"/>
                </a:solidFill>
              </a:rPr>
              <a:t> was upon me, and carried me out in the spirit of the </a:t>
            </a:r>
            <a:r>
              <a:rPr lang="en-US" sz="2800" cap="small" dirty="0">
                <a:solidFill>
                  <a:srgbClr val="FFC000"/>
                </a:solidFill>
              </a:rPr>
              <a:t>Lord</a:t>
            </a:r>
            <a:r>
              <a:rPr lang="en-US" sz="2800" dirty="0">
                <a:solidFill>
                  <a:srgbClr val="FFC000"/>
                </a:solidFill>
              </a:rPr>
              <a:t>, and set me down in the midst of the valley which was full of bones,</a:t>
            </a:r>
          </a:p>
          <a:p>
            <a:r>
              <a:rPr lang="en-US" sz="2800" dirty="0">
                <a:solidFill>
                  <a:srgbClr val="FFC000"/>
                </a:solidFill>
              </a:rPr>
              <a:t>3. And he said unto me, </a:t>
            </a:r>
          </a:p>
          <a:p>
            <a:r>
              <a:rPr lang="en-US" sz="2800" dirty="0">
                <a:solidFill>
                  <a:srgbClr val="FFC000"/>
                </a:solidFill>
              </a:rPr>
              <a:t>“Son of dust, can these bones live?”</a:t>
            </a:r>
          </a:p>
          <a:p>
            <a:r>
              <a:rPr lang="en-US" sz="2800" dirty="0">
                <a:solidFill>
                  <a:srgbClr val="FFC000"/>
                </a:solidFill>
              </a:rPr>
              <a:t>4. Again he said unto me, </a:t>
            </a:r>
          </a:p>
          <a:p>
            <a:r>
              <a:rPr lang="en-US" sz="2800" dirty="0">
                <a:solidFill>
                  <a:srgbClr val="FFC000"/>
                </a:solidFill>
              </a:rPr>
              <a:t>Prophesy upon these bones, and say unto them, </a:t>
            </a:r>
          </a:p>
          <a:p>
            <a:r>
              <a:rPr lang="en-US" sz="2800" dirty="0">
                <a:solidFill>
                  <a:srgbClr val="FFC000"/>
                </a:solidFill>
              </a:rPr>
              <a:t>“O ye dry bones, hear the Word of the </a:t>
            </a:r>
            <a:r>
              <a:rPr lang="en-US" sz="2800" cap="small" dirty="0">
                <a:solidFill>
                  <a:srgbClr val="FFC000"/>
                </a:solidFill>
              </a:rPr>
              <a:t>Lord</a:t>
            </a:r>
            <a:r>
              <a:rPr lang="en-US" sz="2800" dirty="0">
                <a:solidFill>
                  <a:srgbClr val="FFC000"/>
                </a:solidFill>
              </a:rPr>
              <a:t>.”</a:t>
            </a:r>
          </a:p>
          <a:p>
            <a:r>
              <a:rPr lang="en-US" sz="2800" dirty="0">
                <a:solidFill>
                  <a:srgbClr val="FFC000"/>
                </a:solidFill>
              </a:rPr>
              <a:t>7. So I prophesied as I was commanded: and as I prophesied, there was a noise, and behold a shaking, and the bones came together, bone to his bone.</a:t>
            </a:r>
          </a:p>
        </p:txBody>
      </p:sp>
    </p:spTree>
    <p:extLst>
      <p:ext uri="{BB962C8B-B14F-4D97-AF65-F5344CB8AC3E}">
        <p14:creationId xmlns:p14="http://schemas.microsoft.com/office/powerpoint/2010/main" val="107058027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52400" y="152401"/>
            <a:ext cx="11887199" cy="769441"/>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dirty="0">
                <a:solidFill>
                  <a:schemeClr val="bg1"/>
                </a:solidFill>
              </a:rPr>
              <a:t>Ezekiel 37 – </a:t>
            </a:r>
            <a:r>
              <a:rPr lang="en-US" sz="4200" dirty="0">
                <a:solidFill>
                  <a:schemeClr val="accent6">
                    <a:lumMod val="75000"/>
                  </a:schemeClr>
                </a:solidFill>
              </a:rPr>
              <a:t>A </a:t>
            </a:r>
            <a:r>
              <a:rPr lang="en-US" sz="4200" u="sng" dirty="0">
                <a:solidFill>
                  <a:schemeClr val="accent6">
                    <a:lumMod val="75000"/>
                  </a:schemeClr>
                </a:solidFill>
              </a:rPr>
              <a:t>Sequential</a:t>
            </a:r>
            <a:r>
              <a:rPr lang="en-US" sz="4200" dirty="0">
                <a:solidFill>
                  <a:schemeClr val="accent6">
                    <a:lumMod val="75000"/>
                  </a:schemeClr>
                </a:solidFill>
              </a:rPr>
              <a:t> Regeneration of Israel</a:t>
            </a:r>
          </a:p>
        </p:txBody>
      </p:sp>
      <p:pic>
        <p:nvPicPr>
          <p:cNvPr id="5" name="Picture 4" descr="D:\02 IMAGES for PowerPoint\ezek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22" y="1219200"/>
            <a:ext cx="3657600" cy="5257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2307CD-8F0B-4745-B1C5-09A306EE14BD}"/>
              </a:ext>
            </a:extLst>
          </p:cNvPr>
          <p:cNvSpPr txBox="1"/>
          <p:nvPr/>
        </p:nvSpPr>
        <p:spPr>
          <a:xfrm>
            <a:off x="3962400" y="838200"/>
            <a:ext cx="8077199" cy="5909310"/>
          </a:xfrm>
          <a:prstGeom prst="rect">
            <a:avLst/>
          </a:prstGeom>
          <a:noFill/>
        </p:spPr>
        <p:txBody>
          <a:bodyPr wrap="square" rtlCol="0">
            <a:spAutoFit/>
          </a:bodyPr>
          <a:lstStyle/>
          <a:p>
            <a:r>
              <a:rPr lang="en-US" sz="3600" dirty="0">
                <a:solidFill>
                  <a:schemeClr val="accent4">
                    <a:lumMod val="40000"/>
                    <a:lumOff val="60000"/>
                  </a:schemeClr>
                </a:solidFill>
              </a:rPr>
              <a:t>Then </a:t>
            </a:r>
            <a:r>
              <a:rPr lang="en-US" sz="3600" b="1" dirty="0">
                <a:solidFill>
                  <a:schemeClr val="accent4">
                    <a:lumMod val="40000"/>
                    <a:lumOff val="60000"/>
                  </a:schemeClr>
                </a:solidFill>
              </a:rPr>
              <a:t>the flesh and sinews, </a:t>
            </a:r>
          </a:p>
          <a:p>
            <a:r>
              <a:rPr lang="en-US" sz="3600" b="1" dirty="0">
                <a:solidFill>
                  <a:schemeClr val="accent4">
                    <a:lumMod val="40000"/>
                    <a:lumOff val="60000"/>
                  </a:schemeClr>
                </a:solidFill>
              </a:rPr>
              <a:t>-- and then the skin</a:t>
            </a:r>
            <a:r>
              <a:rPr lang="en-US" sz="3600" dirty="0">
                <a:solidFill>
                  <a:schemeClr val="accent4">
                    <a:lumMod val="40000"/>
                    <a:lumOff val="60000"/>
                  </a:schemeClr>
                </a:solidFill>
              </a:rPr>
              <a:t> covering them.</a:t>
            </a:r>
          </a:p>
          <a:p>
            <a:r>
              <a:rPr lang="en-US" sz="3400" dirty="0">
                <a:solidFill>
                  <a:srgbClr val="FFC000"/>
                </a:solidFill>
              </a:rPr>
              <a:t>8. And when I beheld, lo, the sinews and the flesh came up upon them, and the skin covered them above: </a:t>
            </a:r>
            <a:r>
              <a:rPr lang="en-US" sz="3400" b="1" i="1" dirty="0">
                <a:solidFill>
                  <a:srgbClr val="FFFF00"/>
                </a:solidFill>
              </a:rPr>
              <a:t>but there was no breath in them</a:t>
            </a:r>
            <a:r>
              <a:rPr lang="en-US" sz="3400" dirty="0">
                <a:solidFill>
                  <a:srgbClr val="FFC000"/>
                </a:solidFill>
              </a:rPr>
              <a:t>.</a:t>
            </a:r>
          </a:p>
          <a:p>
            <a:r>
              <a:rPr lang="en-US" sz="3400" dirty="0">
                <a:solidFill>
                  <a:srgbClr val="FFC000"/>
                </a:solidFill>
              </a:rPr>
              <a:t>9. Then said he unto me, </a:t>
            </a:r>
            <a:r>
              <a:rPr lang="en-US" sz="3400" i="1" dirty="0">
                <a:solidFill>
                  <a:srgbClr val="FFFF00"/>
                </a:solidFill>
              </a:rPr>
              <a:t>Prophesy unto the wind</a:t>
            </a:r>
            <a:r>
              <a:rPr lang="en-US" sz="3400" dirty="0">
                <a:solidFill>
                  <a:srgbClr val="FFC000"/>
                </a:solidFill>
              </a:rPr>
              <a:t>, prophesy, son of man, and say to the wind, Thus saith the Lord </a:t>
            </a:r>
            <a:r>
              <a:rPr lang="en-US" sz="3400" cap="small" dirty="0">
                <a:solidFill>
                  <a:srgbClr val="FFC000"/>
                </a:solidFill>
              </a:rPr>
              <a:t>God</a:t>
            </a:r>
            <a:r>
              <a:rPr lang="en-US" sz="3400" dirty="0">
                <a:solidFill>
                  <a:srgbClr val="FFC000"/>
                </a:solidFill>
              </a:rPr>
              <a:t>; Come from the four winds, O breath, </a:t>
            </a:r>
            <a:r>
              <a:rPr lang="en-US" sz="3400" i="1" dirty="0">
                <a:solidFill>
                  <a:srgbClr val="FFFF00"/>
                </a:solidFill>
              </a:rPr>
              <a:t>and breathe upon these slain, that they may live.</a:t>
            </a:r>
          </a:p>
        </p:txBody>
      </p:sp>
    </p:spTree>
    <p:extLst>
      <p:ext uri="{BB962C8B-B14F-4D97-AF65-F5344CB8AC3E}">
        <p14:creationId xmlns:p14="http://schemas.microsoft.com/office/powerpoint/2010/main" val="92722847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2307CD-8F0B-4745-B1C5-09A306EE14BD}"/>
              </a:ext>
            </a:extLst>
          </p:cNvPr>
          <p:cNvSpPr txBox="1"/>
          <p:nvPr/>
        </p:nvSpPr>
        <p:spPr>
          <a:xfrm>
            <a:off x="4648200" y="1905000"/>
            <a:ext cx="7391399" cy="4524315"/>
          </a:xfrm>
          <a:prstGeom prst="rect">
            <a:avLst/>
          </a:prstGeom>
          <a:noFill/>
        </p:spPr>
        <p:txBody>
          <a:bodyPr wrap="square" rtlCol="0">
            <a:spAutoFit/>
          </a:bodyPr>
          <a:lstStyle/>
          <a:p>
            <a:r>
              <a:rPr lang="en-US" sz="4800" b="1" i="1" u="sng" dirty="0">
                <a:solidFill>
                  <a:schemeClr val="accent4">
                    <a:lumMod val="40000"/>
                    <a:lumOff val="60000"/>
                  </a:schemeClr>
                </a:solidFill>
              </a:rPr>
              <a:t>The final part</a:t>
            </a:r>
            <a:r>
              <a:rPr lang="en-US" sz="4800" dirty="0">
                <a:solidFill>
                  <a:schemeClr val="accent4">
                    <a:lumMod val="40000"/>
                    <a:lumOff val="60000"/>
                  </a:schemeClr>
                </a:solidFill>
              </a:rPr>
              <a:t>, </a:t>
            </a:r>
            <a:r>
              <a:rPr lang="en-US" sz="4800" b="1" i="1" dirty="0">
                <a:solidFill>
                  <a:srgbClr val="FFFF00"/>
                </a:solidFill>
              </a:rPr>
              <a:t>the breath </a:t>
            </a:r>
          </a:p>
          <a:p>
            <a:r>
              <a:rPr lang="en-US" sz="4800" b="1" i="1" dirty="0">
                <a:solidFill>
                  <a:srgbClr val="FFFF00"/>
                </a:solidFill>
              </a:rPr>
              <a:t>of Life</a:t>
            </a:r>
            <a:r>
              <a:rPr lang="en-US" sz="4800" dirty="0">
                <a:solidFill>
                  <a:schemeClr val="accent4">
                    <a:lumMod val="40000"/>
                    <a:lumOff val="60000"/>
                  </a:schemeClr>
                </a:solidFill>
              </a:rPr>
              <a:t>, the </a:t>
            </a:r>
            <a:r>
              <a:rPr lang="en-US" sz="4800" b="1" i="1" dirty="0">
                <a:solidFill>
                  <a:srgbClr val="FFFF00"/>
                </a:solidFill>
              </a:rPr>
              <a:t>Spirit of God </a:t>
            </a:r>
          </a:p>
          <a:p>
            <a:r>
              <a:rPr lang="en-US" sz="4800" dirty="0">
                <a:solidFill>
                  <a:schemeClr val="accent4">
                    <a:lumMod val="40000"/>
                    <a:lumOff val="60000"/>
                  </a:schemeClr>
                </a:solidFill>
              </a:rPr>
              <a:t>came into them.</a:t>
            </a:r>
          </a:p>
          <a:p>
            <a:r>
              <a:rPr lang="en-US" sz="3600" dirty="0">
                <a:solidFill>
                  <a:srgbClr val="FFC000"/>
                </a:solidFill>
              </a:rPr>
              <a:t>10. So I prophesied as he commanded </a:t>
            </a:r>
          </a:p>
          <a:p>
            <a:r>
              <a:rPr lang="en-US" sz="3600" dirty="0">
                <a:solidFill>
                  <a:srgbClr val="FFC000"/>
                </a:solidFill>
              </a:rPr>
              <a:t>me, and </a:t>
            </a:r>
            <a:r>
              <a:rPr lang="en-US" sz="3600" b="1" i="1" dirty="0">
                <a:solidFill>
                  <a:srgbClr val="FFFF00"/>
                </a:solidFill>
              </a:rPr>
              <a:t>the breath </a:t>
            </a:r>
            <a:r>
              <a:rPr lang="en-US" sz="3600" dirty="0">
                <a:solidFill>
                  <a:srgbClr val="FFC000"/>
                </a:solidFill>
              </a:rPr>
              <a:t>came into them, </a:t>
            </a:r>
          </a:p>
          <a:p>
            <a:r>
              <a:rPr lang="en-US" sz="3600" dirty="0">
                <a:solidFill>
                  <a:srgbClr val="FFC000"/>
                </a:solidFill>
              </a:rPr>
              <a:t>and they lived, and stood up upon </a:t>
            </a:r>
          </a:p>
          <a:p>
            <a:r>
              <a:rPr lang="en-US" sz="3600" dirty="0">
                <a:solidFill>
                  <a:srgbClr val="FFC000"/>
                </a:solidFill>
              </a:rPr>
              <a:t>their feet, an exceeding great army.</a:t>
            </a:r>
          </a:p>
        </p:txBody>
      </p:sp>
      <p:sp>
        <p:nvSpPr>
          <p:cNvPr id="7" name="TextBox 6">
            <a:extLst>
              <a:ext uri="{FF2B5EF4-FFF2-40B4-BE49-F238E27FC236}">
                <a16:creationId xmlns:a16="http://schemas.microsoft.com/office/drawing/2014/main" id="{0BD033EA-B8AA-47E3-8FA2-6CE019F15676}"/>
              </a:ext>
            </a:extLst>
          </p:cNvPr>
          <p:cNvSpPr txBox="1"/>
          <p:nvPr/>
        </p:nvSpPr>
        <p:spPr>
          <a:xfrm>
            <a:off x="152400" y="205770"/>
            <a:ext cx="11887199" cy="1569660"/>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dirty="0">
                <a:solidFill>
                  <a:schemeClr val="bg1"/>
                </a:solidFill>
              </a:rPr>
              <a:t>Ezekiel 37 –   </a:t>
            </a:r>
            <a:r>
              <a:rPr lang="en-US" sz="4800" dirty="0">
                <a:solidFill>
                  <a:schemeClr val="accent6">
                    <a:lumMod val="75000"/>
                  </a:schemeClr>
                </a:solidFill>
              </a:rPr>
              <a:t>Salvation, Spiritual Regeneration,  </a:t>
            </a:r>
          </a:p>
          <a:p>
            <a:pPr algn="ctr"/>
            <a:r>
              <a:rPr lang="en-US" sz="4800" dirty="0">
                <a:solidFill>
                  <a:schemeClr val="accent6">
                    <a:lumMod val="75000"/>
                  </a:schemeClr>
                </a:solidFill>
              </a:rPr>
              <a:t>                            of the whole House of Israel</a:t>
            </a:r>
          </a:p>
        </p:txBody>
      </p:sp>
      <p:pic>
        <p:nvPicPr>
          <p:cNvPr id="8" name="Picture 7" descr="D:\02 IMAGES for PowerPoint\ezek37.jpg">
            <a:extLst>
              <a:ext uri="{FF2B5EF4-FFF2-40B4-BE49-F238E27FC236}">
                <a16:creationId xmlns:a16="http://schemas.microsoft.com/office/drawing/2014/main" id="{4CDFFE12-018B-4D6B-AE64-90D1B857DB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4038600" cy="5210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19382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5" name="Picture 4" descr="D:\02 IMAGES for PowerPoint\ezek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11" y="1061251"/>
            <a:ext cx="4197178" cy="55087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2307CD-8F0B-4745-B1C5-09A306EE14BD}"/>
              </a:ext>
            </a:extLst>
          </p:cNvPr>
          <p:cNvSpPr txBox="1"/>
          <p:nvPr/>
        </p:nvSpPr>
        <p:spPr>
          <a:xfrm>
            <a:off x="4495800" y="1676400"/>
            <a:ext cx="7553527" cy="4893647"/>
          </a:xfrm>
          <a:prstGeom prst="rect">
            <a:avLst/>
          </a:prstGeom>
          <a:noFill/>
        </p:spPr>
        <p:txBody>
          <a:bodyPr wrap="square" rtlCol="0">
            <a:spAutoFit/>
          </a:bodyPr>
          <a:lstStyle/>
          <a:p>
            <a:r>
              <a:rPr lang="en-US" sz="4800" b="1" i="1" u="sng" dirty="0">
                <a:solidFill>
                  <a:schemeClr val="accent4">
                    <a:lumMod val="40000"/>
                    <a:lumOff val="60000"/>
                  </a:schemeClr>
                </a:solidFill>
              </a:rPr>
              <a:t>The final part</a:t>
            </a:r>
            <a:r>
              <a:rPr lang="en-US" sz="4800" dirty="0">
                <a:solidFill>
                  <a:schemeClr val="accent4">
                    <a:lumMod val="40000"/>
                    <a:lumOff val="60000"/>
                  </a:schemeClr>
                </a:solidFill>
              </a:rPr>
              <a:t>, </a:t>
            </a:r>
            <a:r>
              <a:rPr lang="en-US" sz="4800" b="1" i="1" dirty="0">
                <a:solidFill>
                  <a:srgbClr val="FFFF00"/>
                </a:solidFill>
              </a:rPr>
              <a:t>the breath of Life</a:t>
            </a:r>
            <a:r>
              <a:rPr lang="en-US" sz="4800" dirty="0">
                <a:solidFill>
                  <a:schemeClr val="accent4">
                    <a:lumMod val="40000"/>
                    <a:lumOff val="60000"/>
                  </a:schemeClr>
                </a:solidFill>
              </a:rPr>
              <a:t>, the </a:t>
            </a:r>
            <a:r>
              <a:rPr lang="en-US" sz="4800" b="1" i="1" dirty="0">
                <a:solidFill>
                  <a:srgbClr val="FFFF00"/>
                </a:solidFill>
              </a:rPr>
              <a:t>Holy Spirit of God</a:t>
            </a:r>
            <a:endParaRPr lang="en-US" sz="4800" dirty="0">
              <a:solidFill>
                <a:schemeClr val="accent4">
                  <a:lumMod val="40000"/>
                  <a:lumOff val="60000"/>
                </a:schemeClr>
              </a:solidFill>
            </a:endParaRPr>
          </a:p>
          <a:p>
            <a:r>
              <a:rPr lang="en-US" sz="3600" dirty="0">
                <a:solidFill>
                  <a:srgbClr val="FFC000"/>
                </a:solidFill>
              </a:rPr>
              <a:t>This is a picture of the </a:t>
            </a:r>
            <a:r>
              <a:rPr lang="en-US" sz="3600" b="1" i="1" dirty="0">
                <a:solidFill>
                  <a:srgbClr val="FFFF00"/>
                </a:solidFill>
              </a:rPr>
              <a:t>End-Time Revival </a:t>
            </a:r>
            <a:r>
              <a:rPr lang="en-US" sz="3600" dirty="0">
                <a:solidFill>
                  <a:srgbClr val="FFC000"/>
                </a:solidFill>
              </a:rPr>
              <a:t>and ultimately, the </a:t>
            </a:r>
            <a:r>
              <a:rPr lang="en-US" sz="3600" b="1" i="1" dirty="0">
                <a:solidFill>
                  <a:srgbClr val="FFFF00"/>
                </a:solidFill>
              </a:rPr>
              <a:t>Resurrection-Rapture </a:t>
            </a:r>
            <a:r>
              <a:rPr lang="en-US" sz="3600" dirty="0">
                <a:solidFill>
                  <a:srgbClr val="FFC000"/>
                </a:solidFill>
              </a:rPr>
              <a:t>and the </a:t>
            </a:r>
            <a:r>
              <a:rPr lang="en-US" sz="3600" b="1" i="1" dirty="0">
                <a:solidFill>
                  <a:srgbClr val="FFFF00"/>
                </a:solidFill>
              </a:rPr>
              <a:t>birth </a:t>
            </a:r>
          </a:p>
          <a:p>
            <a:r>
              <a:rPr lang="en-US" sz="3600" b="1" i="1" dirty="0">
                <a:solidFill>
                  <a:srgbClr val="FFFF00"/>
                </a:solidFill>
              </a:rPr>
              <a:t>of the man-child </a:t>
            </a:r>
            <a:r>
              <a:rPr lang="en-US" sz="3600" dirty="0">
                <a:solidFill>
                  <a:srgbClr val="FFC000"/>
                </a:solidFill>
              </a:rPr>
              <a:t>by the </a:t>
            </a:r>
            <a:r>
              <a:rPr lang="en-US" sz="3600" b="1" i="1" dirty="0">
                <a:solidFill>
                  <a:srgbClr val="FFFF00"/>
                </a:solidFill>
              </a:rPr>
              <a:t>woman of Revelation 12 </a:t>
            </a:r>
            <a:r>
              <a:rPr lang="en-US" sz="3600" dirty="0">
                <a:solidFill>
                  <a:srgbClr val="FFC000"/>
                </a:solidFill>
              </a:rPr>
              <a:t>at the </a:t>
            </a:r>
            <a:r>
              <a:rPr lang="en-US" sz="3600" b="1" i="1" dirty="0">
                <a:solidFill>
                  <a:srgbClr val="FFFF00"/>
                </a:solidFill>
              </a:rPr>
              <a:t>consummation</a:t>
            </a:r>
            <a:r>
              <a:rPr lang="en-US" sz="3600" dirty="0">
                <a:solidFill>
                  <a:srgbClr val="FFC000"/>
                </a:solidFill>
              </a:rPr>
              <a:t>, </a:t>
            </a:r>
          </a:p>
          <a:p>
            <a:r>
              <a:rPr lang="en-US" sz="3600" dirty="0">
                <a:solidFill>
                  <a:srgbClr val="FFC000"/>
                </a:solidFill>
              </a:rPr>
              <a:t>at the </a:t>
            </a:r>
            <a:r>
              <a:rPr lang="en-US" sz="3600" b="1" i="1" dirty="0">
                <a:solidFill>
                  <a:srgbClr val="FFFF00"/>
                </a:solidFill>
              </a:rPr>
              <a:t>Last Day </a:t>
            </a:r>
            <a:r>
              <a:rPr lang="en-US" sz="3600" dirty="0">
                <a:solidFill>
                  <a:srgbClr val="FFC000"/>
                </a:solidFill>
              </a:rPr>
              <a:t>at the end of this age.</a:t>
            </a:r>
          </a:p>
        </p:txBody>
      </p:sp>
      <p:sp>
        <p:nvSpPr>
          <p:cNvPr id="6" name="TextBox 5">
            <a:extLst>
              <a:ext uri="{FF2B5EF4-FFF2-40B4-BE49-F238E27FC236}">
                <a16:creationId xmlns:a16="http://schemas.microsoft.com/office/drawing/2014/main" id="{54CC763F-729E-4A35-8210-2A2D80E6A5A1}"/>
              </a:ext>
            </a:extLst>
          </p:cNvPr>
          <p:cNvSpPr txBox="1"/>
          <p:nvPr/>
        </p:nvSpPr>
        <p:spPr>
          <a:xfrm>
            <a:off x="4538981" y="114174"/>
            <a:ext cx="7543800" cy="1569660"/>
          </a:xfrm>
          <a:prstGeom prst="rect">
            <a:avLst/>
          </a:prstGeom>
          <a:solidFill>
            <a:schemeClr val="tx2">
              <a:lumMod val="50000"/>
            </a:schemeClr>
          </a:solidFill>
        </p:spPr>
        <p:txBody>
          <a:bodyPr wrap="square" rtlCol="0">
            <a:spAutoFit/>
          </a:bodyPr>
          <a:lstStyle/>
          <a:p>
            <a:r>
              <a:rPr lang="en-US" sz="4800" dirty="0">
                <a:solidFill>
                  <a:schemeClr val="accent6">
                    <a:lumMod val="75000"/>
                  </a:schemeClr>
                </a:solidFill>
              </a:rPr>
              <a:t>Deliverance, and the Spiritual                                Transformation, of “All Israel”</a:t>
            </a:r>
          </a:p>
        </p:txBody>
      </p:sp>
      <p:sp>
        <p:nvSpPr>
          <p:cNvPr id="7" name="TextBox 6">
            <a:extLst>
              <a:ext uri="{FF2B5EF4-FFF2-40B4-BE49-F238E27FC236}">
                <a16:creationId xmlns:a16="http://schemas.microsoft.com/office/drawing/2014/main" id="{DAE9912F-AEAC-4A56-8B89-21BAD473597E}"/>
              </a:ext>
            </a:extLst>
          </p:cNvPr>
          <p:cNvSpPr txBox="1"/>
          <p:nvPr/>
        </p:nvSpPr>
        <p:spPr>
          <a:xfrm>
            <a:off x="714827" y="177082"/>
            <a:ext cx="2895600" cy="769441"/>
          </a:xfrm>
          <a:prstGeom prst="rect">
            <a:avLst/>
          </a:prstGeom>
          <a:solidFill>
            <a:schemeClr val="tx2">
              <a:lumMod val="50000"/>
            </a:schemeClr>
          </a:solidFill>
        </p:spPr>
        <p:txBody>
          <a:bodyPr wrap="square" rtlCol="0">
            <a:spAutoFit/>
          </a:bodyPr>
          <a:lstStyle/>
          <a:p>
            <a:r>
              <a:rPr lang="en-US" sz="4400" b="1" i="1" dirty="0">
                <a:solidFill>
                  <a:schemeClr val="bg1"/>
                </a:solidFill>
              </a:rPr>
              <a:t> </a:t>
            </a:r>
            <a:r>
              <a:rPr lang="en-US" sz="4200" dirty="0">
                <a:solidFill>
                  <a:schemeClr val="bg1"/>
                </a:solidFill>
              </a:rPr>
              <a:t>Ezekiel 37 – </a:t>
            </a:r>
            <a:endParaRPr lang="en-US" sz="4800" dirty="0">
              <a:solidFill>
                <a:schemeClr val="accent6">
                  <a:lumMod val="75000"/>
                </a:schemeClr>
              </a:solidFill>
            </a:endParaRPr>
          </a:p>
        </p:txBody>
      </p:sp>
    </p:spTree>
    <p:extLst>
      <p:ext uri="{BB962C8B-B14F-4D97-AF65-F5344CB8AC3E}">
        <p14:creationId xmlns:p14="http://schemas.microsoft.com/office/powerpoint/2010/main" val="10182801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8DD14C-E8B3-46BD-888B-6F82D39C4E18}"/>
              </a:ext>
            </a:extLst>
          </p:cNvPr>
          <p:cNvSpPr txBox="1"/>
          <p:nvPr/>
        </p:nvSpPr>
        <p:spPr>
          <a:xfrm>
            <a:off x="228600" y="304800"/>
            <a:ext cx="9871167" cy="6186309"/>
          </a:xfrm>
          <a:prstGeom prst="rect">
            <a:avLst/>
          </a:prstGeom>
          <a:noFill/>
        </p:spPr>
        <p:txBody>
          <a:bodyPr wrap="square" rtlCol="0">
            <a:spAutoFit/>
          </a:bodyPr>
          <a:lstStyle/>
          <a:p>
            <a:r>
              <a:rPr lang="en-US" dirty="0">
                <a:solidFill>
                  <a:srgbClr val="FFC000"/>
                </a:solidFill>
              </a:rPr>
              <a:t> </a:t>
            </a:r>
            <a:r>
              <a:rPr lang="en-US" sz="4400" dirty="0">
                <a:solidFill>
                  <a:schemeClr val="bg1"/>
                </a:solidFill>
              </a:rPr>
              <a:t>Zechariah 6:12</a:t>
            </a:r>
          </a:p>
          <a:p>
            <a:r>
              <a:rPr lang="en-US" sz="4400" dirty="0">
                <a:solidFill>
                  <a:srgbClr val="FFC000"/>
                </a:solidFill>
              </a:rPr>
              <a:t>And speak unto him, saying, </a:t>
            </a:r>
          </a:p>
          <a:p>
            <a:r>
              <a:rPr lang="en-US" sz="4400" dirty="0">
                <a:solidFill>
                  <a:srgbClr val="FFC000"/>
                </a:solidFill>
              </a:rPr>
              <a:t>Thus speaks the LORD of hosts, </a:t>
            </a:r>
          </a:p>
          <a:p>
            <a:r>
              <a:rPr lang="en-US" sz="4400" dirty="0">
                <a:solidFill>
                  <a:srgbClr val="FFC000"/>
                </a:solidFill>
              </a:rPr>
              <a:t>saying, </a:t>
            </a:r>
          </a:p>
          <a:p>
            <a:r>
              <a:rPr lang="en-US" sz="4400" dirty="0">
                <a:solidFill>
                  <a:srgbClr val="FFFF00"/>
                </a:solidFill>
              </a:rPr>
              <a:t>“Behold the Man whose name </a:t>
            </a:r>
            <a:r>
              <a:rPr lang="en-US" sz="4400" i="1" dirty="0">
                <a:solidFill>
                  <a:srgbClr val="FFFF00"/>
                </a:solidFill>
              </a:rPr>
              <a:t>is</a:t>
            </a:r>
            <a:r>
              <a:rPr lang="en-US" sz="4400" dirty="0">
                <a:solidFill>
                  <a:srgbClr val="FFFF00"/>
                </a:solidFill>
              </a:rPr>
              <a:t> </a:t>
            </a:r>
          </a:p>
          <a:p>
            <a:r>
              <a:rPr lang="en-US" sz="4400" b="1" i="1" u="sng" dirty="0">
                <a:solidFill>
                  <a:srgbClr val="FFFF00"/>
                </a:solidFill>
              </a:rPr>
              <a:t>The BRANCH</a:t>
            </a:r>
            <a:r>
              <a:rPr lang="en-US" sz="4400" dirty="0">
                <a:solidFill>
                  <a:srgbClr val="FFFF00"/>
                </a:solidFill>
              </a:rPr>
              <a:t>; </a:t>
            </a:r>
          </a:p>
          <a:p>
            <a:r>
              <a:rPr lang="en-US" sz="4400" dirty="0">
                <a:solidFill>
                  <a:srgbClr val="FFC000"/>
                </a:solidFill>
              </a:rPr>
              <a:t>and he shall grow up out of his place, </a:t>
            </a:r>
          </a:p>
          <a:p>
            <a:r>
              <a:rPr lang="en-US" sz="4400" dirty="0">
                <a:solidFill>
                  <a:srgbClr val="FFC000"/>
                </a:solidFill>
              </a:rPr>
              <a:t>and he shall build the temple </a:t>
            </a:r>
          </a:p>
          <a:p>
            <a:r>
              <a:rPr lang="en-US" sz="4400" dirty="0">
                <a:solidFill>
                  <a:srgbClr val="FFC000"/>
                </a:solidFill>
              </a:rPr>
              <a:t>of the LORD:”</a:t>
            </a:r>
          </a:p>
        </p:txBody>
      </p:sp>
      <p:pic>
        <p:nvPicPr>
          <p:cNvPr id="1026" name="Picture 2" descr="Zechariah">
            <a:extLst>
              <a:ext uri="{FF2B5EF4-FFF2-40B4-BE49-F238E27FC236}">
                <a16:creationId xmlns:a16="http://schemas.microsoft.com/office/drawing/2014/main" id="{CB31264D-A009-42D5-8723-8DBC050C8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153400" y="304800"/>
            <a:ext cx="3505200" cy="420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1363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8DD14C-E8B3-46BD-888B-6F82D39C4E18}"/>
              </a:ext>
            </a:extLst>
          </p:cNvPr>
          <p:cNvSpPr txBox="1"/>
          <p:nvPr/>
        </p:nvSpPr>
        <p:spPr>
          <a:xfrm>
            <a:off x="533400" y="674400"/>
            <a:ext cx="9871167" cy="5509200"/>
          </a:xfrm>
          <a:prstGeom prst="rect">
            <a:avLst/>
          </a:prstGeom>
          <a:noFill/>
        </p:spPr>
        <p:txBody>
          <a:bodyPr wrap="square" rtlCol="0">
            <a:spAutoFit/>
          </a:bodyPr>
          <a:lstStyle/>
          <a:p>
            <a:r>
              <a:rPr lang="en-US" dirty="0">
                <a:solidFill>
                  <a:srgbClr val="FFC000"/>
                </a:solidFill>
              </a:rPr>
              <a:t> </a:t>
            </a:r>
            <a:r>
              <a:rPr lang="en-US" sz="4400" dirty="0">
                <a:solidFill>
                  <a:schemeClr val="bg1"/>
                </a:solidFill>
              </a:rPr>
              <a:t>Zechariah 6:13</a:t>
            </a:r>
          </a:p>
          <a:p>
            <a:r>
              <a:rPr lang="en-US" sz="4400" dirty="0">
                <a:solidFill>
                  <a:srgbClr val="FFC000"/>
                </a:solidFill>
              </a:rPr>
              <a:t>. . . . And </a:t>
            </a:r>
            <a:r>
              <a:rPr lang="en-US" sz="4400" b="1" i="1" dirty="0">
                <a:solidFill>
                  <a:srgbClr val="FFFF00"/>
                </a:solidFill>
              </a:rPr>
              <a:t>He</a:t>
            </a:r>
            <a:r>
              <a:rPr lang="en-US" sz="4400" dirty="0">
                <a:solidFill>
                  <a:srgbClr val="FFC000"/>
                </a:solidFill>
              </a:rPr>
              <a:t> shall </a:t>
            </a:r>
            <a:r>
              <a:rPr lang="en-US" sz="4400" i="1" u="sng" dirty="0">
                <a:solidFill>
                  <a:srgbClr val="FFFF00"/>
                </a:solidFill>
              </a:rPr>
              <a:t>bear the </a:t>
            </a:r>
            <a:r>
              <a:rPr lang="en-US" sz="4400" b="1" i="1" u="sng" dirty="0">
                <a:solidFill>
                  <a:srgbClr val="FFFF00"/>
                </a:solidFill>
              </a:rPr>
              <a:t>GLORY</a:t>
            </a:r>
            <a:r>
              <a:rPr lang="en-US" sz="4400" i="1" dirty="0">
                <a:solidFill>
                  <a:srgbClr val="FFC000"/>
                </a:solidFill>
              </a:rPr>
              <a:t>, and</a:t>
            </a:r>
          </a:p>
          <a:p>
            <a:r>
              <a:rPr lang="en-US" sz="4400" i="1" dirty="0">
                <a:solidFill>
                  <a:srgbClr val="FFC000"/>
                </a:solidFill>
              </a:rPr>
              <a:t>He shall sit and </a:t>
            </a:r>
            <a:r>
              <a:rPr lang="en-US" sz="4400" b="1" i="1" u="sng" dirty="0">
                <a:solidFill>
                  <a:srgbClr val="00B0F0"/>
                </a:solidFill>
              </a:rPr>
              <a:t>RULE</a:t>
            </a:r>
            <a:r>
              <a:rPr lang="en-US" sz="4400" i="1" dirty="0">
                <a:solidFill>
                  <a:srgbClr val="FFC000"/>
                </a:solidFill>
              </a:rPr>
              <a:t> upon His </a:t>
            </a:r>
            <a:r>
              <a:rPr lang="en-US" sz="4400" b="1" i="1" dirty="0">
                <a:solidFill>
                  <a:srgbClr val="FFFF00"/>
                </a:solidFill>
              </a:rPr>
              <a:t>THRONE</a:t>
            </a:r>
            <a:r>
              <a:rPr lang="en-US" sz="4400" i="1" dirty="0">
                <a:solidFill>
                  <a:srgbClr val="FFC000"/>
                </a:solidFill>
              </a:rPr>
              <a:t>.</a:t>
            </a:r>
          </a:p>
          <a:p>
            <a:endParaRPr lang="en-US" sz="4400" i="1" dirty="0">
              <a:solidFill>
                <a:srgbClr val="FFC000"/>
              </a:solidFill>
            </a:endParaRPr>
          </a:p>
          <a:p>
            <a:r>
              <a:rPr lang="en-US" sz="4400" i="1" dirty="0">
                <a:solidFill>
                  <a:srgbClr val="FFC000"/>
                </a:solidFill>
              </a:rPr>
              <a:t>And He shall be </a:t>
            </a:r>
            <a:r>
              <a:rPr lang="en-US" sz="4400" b="1" i="1" dirty="0">
                <a:solidFill>
                  <a:srgbClr val="FF0000"/>
                </a:solidFill>
              </a:rPr>
              <a:t>a </a:t>
            </a:r>
            <a:r>
              <a:rPr lang="en-US" sz="4400" b="1" i="1" u="sng" dirty="0">
                <a:solidFill>
                  <a:srgbClr val="FF0000"/>
                </a:solidFill>
              </a:rPr>
              <a:t>PRIEST</a:t>
            </a:r>
            <a:r>
              <a:rPr lang="en-US" sz="4400" b="1" i="1" dirty="0">
                <a:solidFill>
                  <a:srgbClr val="FF0000"/>
                </a:solidFill>
              </a:rPr>
              <a:t> </a:t>
            </a:r>
            <a:r>
              <a:rPr lang="en-US" sz="4400" i="1" dirty="0">
                <a:solidFill>
                  <a:srgbClr val="FFC000"/>
                </a:solidFill>
              </a:rPr>
              <a:t>upon His </a:t>
            </a:r>
            <a:r>
              <a:rPr lang="en-US" sz="4400" i="1" dirty="0">
                <a:solidFill>
                  <a:srgbClr val="FFFF00"/>
                </a:solidFill>
              </a:rPr>
              <a:t>throne</a:t>
            </a:r>
            <a:r>
              <a:rPr lang="en-US" sz="4400" i="1" dirty="0">
                <a:solidFill>
                  <a:srgbClr val="FFC000"/>
                </a:solidFill>
              </a:rPr>
              <a:t>.</a:t>
            </a:r>
          </a:p>
          <a:p>
            <a:endParaRPr lang="en-US" sz="4400" i="1" dirty="0">
              <a:solidFill>
                <a:srgbClr val="FFC000"/>
              </a:solidFill>
            </a:endParaRPr>
          </a:p>
          <a:p>
            <a:r>
              <a:rPr lang="en-US" sz="4400" i="1" dirty="0">
                <a:solidFill>
                  <a:srgbClr val="FFC000"/>
                </a:solidFill>
              </a:rPr>
              <a:t>And the </a:t>
            </a:r>
            <a:r>
              <a:rPr lang="en-US" sz="4400" i="1" dirty="0">
                <a:solidFill>
                  <a:srgbClr val="FFFF00"/>
                </a:solidFill>
              </a:rPr>
              <a:t>Counsel of </a:t>
            </a:r>
            <a:r>
              <a:rPr lang="en-US" sz="4400" b="1" i="1" dirty="0">
                <a:solidFill>
                  <a:srgbClr val="FFFF00"/>
                </a:solidFill>
              </a:rPr>
              <a:t>PEACE</a:t>
            </a:r>
          </a:p>
          <a:p>
            <a:r>
              <a:rPr lang="en-US" sz="4400" dirty="0">
                <a:solidFill>
                  <a:srgbClr val="FFC000"/>
                </a:solidFill>
              </a:rPr>
              <a:t>Shall be </a:t>
            </a:r>
            <a:r>
              <a:rPr lang="en-US" sz="4400" dirty="0">
                <a:solidFill>
                  <a:srgbClr val="FFFF00"/>
                </a:solidFill>
              </a:rPr>
              <a:t>between them </a:t>
            </a:r>
            <a:r>
              <a:rPr lang="en-US" sz="4400" b="1" i="1" u="sng" dirty="0">
                <a:solidFill>
                  <a:srgbClr val="FFFF00"/>
                </a:solidFill>
              </a:rPr>
              <a:t>BOTH</a:t>
            </a:r>
            <a:r>
              <a:rPr lang="en-US" sz="4400" dirty="0">
                <a:solidFill>
                  <a:srgbClr val="FFC000"/>
                </a:solidFill>
              </a:rPr>
              <a:t>.</a:t>
            </a:r>
          </a:p>
        </p:txBody>
      </p:sp>
    </p:spTree>
    <p:extLst>
      <p:ext uri="{BB962C8B-B14F-4D97-AF65-F5344CB8AC3E}">
        <p14:creationId xmlns:p14="http://schemas.microsoft.com/office/powerpoint/2010/main" val="282480816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7890" name="Picture 2" descr="C:\Users\Gavriel\Pictures\0-IMAGES for PowerPoint\2candles-a.jpg"/>
          <p:cNvPicPr>
            <a:picLocks noChangeAspect="1" noChangeArrowheads="1"/>
          </p:cNvPicPr>
          <p:nvPr/>
        </p:nvPicPr>
        <p:blipFill>
          <a:blip r:embed="rId2" cstate="print"/>
          <a:srcRect/>
          <a:stretch>
            <a:fillRect/>
          </a:stretch>
        </p:blipFill>
        <p:spPr bwMode="auto">
          <a:xfrm>
            <a:off x="2667003" y="0"/>
            <a:ext cx="6781800" cy="5562600"/>
          </a:xfrm>
          <a:prstGeom prst="rect">
            <a:avLst/>
          </a:prstGeom>
          <a:noFill/>
          <a:ln w="9525">
            <a:noFill/>
            <a:miter lim="800000"/>
            <a:headEnd/>
            <a:tailEnd/>
          </a:ln>
        </p:spPr>
      </p:pic>
      <p:sp>
        <p:nvSpPr>
          <p:cNvPr id="3" name="TextBox 2"/>
          <p:cNvSpPr txBox="1"/>
          <p:nvPr/>
        </p:nvSpPr>
        <p:spPr>
          <a:xfrm>
            <a:off x="533400" y="5486401"/>
            <a:ext cx="11201400" cy="1323427"/>
          </a:xfrm>
          <a:prstGeom prst="rect">
            <a:avLst/>
          </a:prstGeom>
          <a:noFill/>
        </p:spPr>
        <p:txBody>
          <a:bodyPr wrap="square" lIns="91429" tIns="45714" rIns="91429" bIns="45714" rtlCol="0">
            <a:spAutoFit/>
          </a:bodyPr>
          <a:lstStyle/>
          <a:p>
            <a:pPr algn="ctr"/>
            <a:r>
              <a:rPr lang="en-US" sz="4000" b="1" dirty="0">
                <a:solidFill>
                  <a:srgbClr val="FFFF00"/>
                </a:solidFill>
              </a:rPr>
              <a:t>So what will happen with this dual anointing</a:t>
            </a:r>
          </a:p>
          <a:p>
            <a:pPr algn="ctr"/>
            <a:r>
              <a:rPr lang="en-US" sz="4000" b="1" dirty="0">
                <a:solidFill>
                  <a:srgbClr val="FFFF00"/>
                </a:solidFill>
              </a:rPr>
              <a:t>- and the two witnesses who stand before God?</a:t>
            </a:r>
            <a:r>
              <a:rPr lang="en-US" sz="4000" dirty="0">
                <a:solidFill>
                  <a:srgbClr val="FFC000"/>
                </a:solidFill>
              </a:rPr>
              <a:t> </a:t>
            </a:r>
          </a:p>
        </p:txBody>
      </p:sp>
      <p:sp>
        <p:nvSpPr>
          <p:cNvPr id="2" name="TextBox 1"/>
          <p:cNvSpPr txBox="1"/>
          <p:nvPr/>
        </p:nvSpPr>
        <p:spPr>
          <a:xfrm>
            <a:off x="319209" y="304800"/>
            <a:ext cx="3276597" cy="584775"/>
          </a:xfrm>
          <a:prstGeom prst="rect">
            <a:avLst/>
          </a:prstGeom>
          <a:noFill/>
        </p:spPr>
        <p:txBody>
          <a:bodyPr wrap="square" rtlCol="0">
            <a:spAutoFit/>
          </a:bodyPr>
          <a:lstStyle/>
          <a:p>
            <a:pPr algn="ctr"/>
            <a:r>
              <a:rPr lang="en-US" sz="3200" b="1" dirty="0">
                <a:solidFill>
                  <a:schemeClr val="bg1"/>
                </a:solidFill>
              </a:rPr>
              <a:t>Revelation 11:4</a:t>
            </a:r>
          </a:p>
        </p:txBody>
      </p:sp>
    </p:spTree>
    <p:extLst>
      <p:ext uri="{BB962C8B-B14F-4D97-AF65-F5344CB8AC3E}">
        <p14:creationId xmlns:p14="http://schemas.microsoft.com/office/powerpoint/2010/main" val="45436528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6" name="Picture 2" descr="D:\02 IMAGES for PowerPoint\jerobo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703" y="13010"/>
            <a:ext cx="9776594" cy="68319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47863" y="5410203"/>
            <a:ext cx="3037990" cy="1323427"/>
          </a:xfrm>
          <a:prstGeom prst="rect">
            <a:avLst/>
          </a:prstGeom>
          <a:solidFill>
            <a:schemeClr val="tx1"/>
          </a:solidFill>
        </p:spPr>
        <p:txBody>
          <a:bodyPr wrap="none" lIns="91429" tIns="45714" rIns="91429" bIns="45714" rtlCol="0">
            <a:spAutoFit/>
          </a:bodyPr>
          <a:lstStyle/>
          <a:p>
            <a:pPr algn="ctr"/>
            <a:r>
              <a:rPr lang="en-US" sz="4000" dirty="0">
                <a:solidFill>
                  <a:srgbClr val="FFC000"/>
                </a:solidFill>
              </a:rPr>
              <a:t>The Breach </a:t>
            </a:r>
          </a:p>
          <a:p>
            <a:pPr algn="ctr"/>
            <a:r>
              <a:rPr lang="en-US" sz="4000" dirty="0">
                <a:solidFill>
                  <a:srgbClr val="FFC000"/>
                </a:solidFill>
              </a:rPr>
              <a:t>of Jeroboam</a:t>
            </a:r>
          </a:p>
        </p:txBody>
      </p:sp>
      <p:sp>
        <p:nvSpPr>
          <p:cNvPr id="3" name="TextBox 2">
            <a:extLst>
              <a:ext uri="{FF2B5EF4-FFF2-40B4-BE49-F238E27FC236}">
                <a16:creationId xmlns:a16="http://schemas.microsoft.com/office/drawing/2014/main" id="{4C786D91-B738-4CBD-A6D0-682DCAF0D81D}"/>
              </a:ext>
            </a:extLst>
          </p:cNvPr>
          <p:cNvSpPr txBox="1"/>
          <p:nvPr/>
        </p:nvSpPr>
        <p:spPr>
          <a:xfrm>
            <a:off x="1207703" y="13010"/>
            <a:ext cx="4830361" cy="1077218"/>
          </a:xfrm>
          <a:prstGeom prst="rect">
            <a:avLst/>
          </a:prstGeom>
          <a:noFill/>
        </p:spPr>
        <p:txBody>
          <a:bodyPr wrap="none" rtlCol="0">
            <a:spAutoFit/>
          </a:bodyPr>
          <a:lstStyle/>
          <a:p>
            <a:r>
              <a:rPr lang="en-US" sz="3200" b="1" dirty="0"/>
              <a:t>They will be witness to the </a:t>
            </a:r>
          </a:p>
          <a:p>
            <a:r>
              <a:rPr lang="en-US" sz="3200" b="1" dirty="0"/>
              <a:t>repairing of the breach</a:t>
            </a:r>
          </a:p>
        </p:txBody>
      </p:sp>
      <p:sp>
        <p:nvSpPr>
          <p:cNvPr id="4" name="TextBox 3">
            <a:extLst>
              <a:ext uri="{FF2B5EF4-FFF2-40B4-BE49-F238E27FC236}">
                <a16:creationId xmlns:a16="http://schemas.microsoft.com/office/drawing/2014/main" id="{F571C738-1241-45B2-9549-262764192EE3}"/>
              </a:ext>
            </a:extLst>
          </p:cNvPr>
          <p:cNvSpPr txBox="1"/>
          <p:nvPr/>
        </p:nvSpPr>
        <p:spPr>
          <a:xfrm rot="20509502">
            <a:off x="1919103" y="2767785"/>
            <a:ext cx="8839200" cy="1015663"/>
          </a:xfrm>
          <a:prstGeom prst="rect">
            <a:avLst/>
          </a:prstGeom>
          <a:solidFill>
            <a:schemeClr val="bg1"/>
          </a:solidFill>
        </p:spPr>
        <p:txBody>
          <a:bodyPr wrap="square" rtlCol="0">
            <a:spAutoFit/>
          </a:bodyPr>
          <a:lstStyle/>
          <a:p>
            <a:pPr algn="ctr"/>
            <a:r>
              <a:rPr lang="en-US" sz="6000" b="1" i="1" dirty="0">
                <a:solidFill>
                  <a:srgbClr val="C00000"/>
                </a:solidFill>
              </a:rPr>
              <a:t>The Breach - HEALED!</a:t>
            </a:r>
          </a:p>
        </p:txBody>
      </p:sp>
    </p:spTree>
    <p:extLst>
      <p:ext uri="{BB962C8B-B14F-4D97-AF65-F5344CB8AC3E}">
        <p14:creationId xmlns:p14="http://schemas.microsoft.com/office/powerpoint/2010/main" val="132843878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7170" name="Picture 2" descr="Image result for Jeremiah 50:4">
            <a:extLst>
              <a:ext uri="{FF2B5EF4-FFF2-40B4-BE49-F238E27FC236}">
                <a16:creationId xmlns:a16="http://schemas.microsoft.com/office/drawing/2014/main" id="{7B9945B1-6E50-414F-83DE-AA5E56C25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3713"/>
            <a:ext cx="12192000" cy="5868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0566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228600" y="152401"/>
            <a:ext cx="11734799" cy="2239964"/>
          </a:xfrm>
          <a:solidFill>
            <a:schemeClr val="accent4">
              <a:lumMod val="75000"/>
            </a:schemeClr>
          </a:solidFill>
        </p:spPr>
        <p:txBody>
          <a:bodyPr>
            <a:normAutofit fontScale="90000"/>
          </a:bodyPr>
          <a:lstStyle/>
          <a:p>
            <a:r>
              <a:rPr lang="en-US" altLang="en-US" sz="4000" b="1" dirty="0">
                <a:solidFill>
                  <a:srgbClr val="FFC000"/>
                </a:solidFill>
              </a:rPr>
              <a:t>So we can fully expect that this family feud will be healed </a:t>
            </a:r>
            <a:br>
              <a:rPr lang="en-US" altLang="en-US" sz="4000" b="1" dirty="0">
                <a:solidFill>
                  <a:srgbClr val="FFC000"/>
                </a:solidFill>
              </a:rPr>
            </a:br>
            <a:r>
              <a:rPr lang="en-US" altLang="en-US" sz="4000" b="1" dirty="0">
                <a:solidFill>
                  <a:srgbClr val="FFC000"/>
                </a:solidFill>
              </a:rPr>
              <a:t>and reconciliation will come in the </a:t>
            </a:r>
            <a:r>
              <a:rPr lang="en-US" altLang="en-US" sz="4000" b="1" dirty="0">
                <a:solidFill>
                  <a:schemeClr val="accent4">
                    <a:lumMod val="40000"/>
                    <a:lumOff val="60000"/>
                  </a:schemeClr>
                </a:solidFill>
              </a:rPr>
              <a:t>New Covenant </a:t>
            </a:r>
            <a:r>
              <a:rPr lang="en-US" altLang="en-US" sz="4000" b="1" dirty="0">
                <a:solidFill>
                  <a:srgbClr val="FF0000"/>
                </a:solidFill>
              </a:rPr>
              <a:t>by Grace </a:t>
            </a:r>
            <a:r>
              <a:rPr lang="en-US" altLang="en-US" sz="4000" dirty="0">
                <a:solidFill>
                  <a:srgbClr val="FFC000"/>
                </a:solidFill>
              </a:rPr>
              <a:t>and by the </a:t>
            </a:r>
            <a:r>
              <a:rPr lang="en-US" altLang="en-US" sz="4000" b="1" dirty="0">
                <a:solidFill>
                  <a:srgbClr val="FFC000"/>
                </a:solidFill>
              </a:rPr>
              <a:t>real-time </a:t>
            </a:r>
            <a:r>
              <a:rPr lang="en-US" altLang="en-US" sz="4000" b="1" dirty="0">
                <a:solidFill>
                  <a:schemeClr val="tx2">
                    <a:lumMod val="60000"/>
                    <a:lumOff val="40000"/>
                  </a:schemeClr>
                </a:solidFill>
              </a:rPr>
              <a:t>Indwelling Living Torah</a:t>
            </a:r>
            <a:r>
              <a:rPr lang="en-US" altLang="en-US" sz="4000" b="1" dirty="0">
                <a:solidFill>
                  <a:srgbClr val="FFC000"/>
                </a:solidFill>
              </a:rPr>
              <a:t>, our </a:t>
            </a:r>
            <a:r>
              <a:rPr lang="en-US" altLang="en-US" sz="4000" b="1" dirty="0">
                <a:solidFill>
                  <a:srgbClr val="FFFF00"/>
                </a:solidFill>
              </a:rPr>
              <a:t>Messiah.</a:t>
            </a:r>
          </a:p>
        </p:txBody>
      </p:sp>
      <p:pic>
        <p:nvPicPr>
          <p:cNvPr id="4099" name="Content Placeholder 4" descr="Synagogue.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0" y="2438402"/>
            <a:ext cx="6219826" cy="4114797"/>
          </a:xfrm>
        </p:spPr>
      </p:pic>
      <p:pic>
        <p:nvPicPr>
          <p:cNvPr id="4100" name="Content Placeholder 5" descr="Immanuel-church-jaffa01.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781799" y="2438403"/>
            <a:ext cx="5181599" cy="4114796"/>
          </a:xfrm>
        </p:spPr>
      </p:pic>
      <p:sp>
        <p:nvSpPr>
          <p:cNvPr id="7" name="TextBox 6"/>
          <p:cNvSpPr txBox="1"/>
          <p:nvPr/>
        </p:nvSpPr>
        <p:spPr>
          <a:xfrm rot="266796">
            <a:off x="3405690" y="2528417"/>
            <a:ext cx="2421240" cy="2554545"/>
          </a:xfrm>
          <a:prstGeom prst="rect">
            <a:avLst/>
          </a:prstGeom>
          <a:noFill/>
        </p:spPr>
        <p:txBody>
          <a:bodyPr wrap="none" rtlCol="0">
            <a:spAutoFit/>
          </a:bodyPr>
          <a:lstStyle/>
          <a:p>
            <a:r>
              <a:rPr lang="en-US" sz="4000" b="1" i="1" dirty="0">
                <a:solidFill>
                  <a:srgbClr val="002060"/>
                </a:solidFill>
              </a:rPr>
              <a:t>We favor </a:t>
            </a:r>
          </a:p>
          <a:p>
            <a:r>
              <a:rPr lang="en-US" sz="4000" b="1" i="1" dirty="0">
                <a:solidFill>
                  <a:srgbClr val="002060"/>
                </a:solidFill>
              </a:rPr>
              <a:t>God’s</a:t>
            </a:r>
          </a:p>
          <a:p>
            <a:r>
              <a:rPr lang="en-US" sz="4000" b="1" i="1" dirty="0">
                <a:solidFill>
                  <a:srgbClr val="002060"/>
                </a:solidFill>
              </a:rPr>
              <a:t>Righteous </a:t>
            </a:r>
          </a:p>
          <a:p>
            <a:r>
              <a:rPr lang="en-US" sz="4000" b="1" i="1" dirty="0">
                <a:solidFill>
                  <a:srgbClr val="002060"/>
                </a:solidFill>
              </a:rPr>
              <a:t>LAW!</a:t>
            </a:r>
          </a:p>
        </p:txBody>
      </p:sp>
      <p:sp>
        <p:nvSpPr>
          <p:cNvPr id="10" name="TextBox 9"/>
          <p:cNvSpPr txBox="1"/>
          <p:nvPr/>
        </p:nvSpPr>
        <p:spPr>
          <a:xfrm rot="591063">
            <a:off x="9581963" y="2569006"/>
            <a:ext cx="2232021" cy="1938992"/>
          </a:xfrm>
          <a:prstGeom prst="rect">
            <a:avLst/>
          </a:prstGeom>
          <a:noFill/>
        </p:spPr>
        <p:txBody>
          <a:bodyPr wrap="none" rtlCol="0">
            <a:spAutoFit/>
          </a:bodyPr>
          <a:lstStyle/>
          <a:p>
            <a:pPr algn="ctr"/>
            <a:r>
              <a:rPr lang="en-US" sz="4000" b="1" i="1" dirty="0">
                <a:solidFill>
                  <a:srgbClr val="C00000"/>
                </a:solidFill>
              </a:rPr>
              <a:t>We favor </a:t>
            </a:r>
          </a:p>
          <a:p>
            <a:pPr algn="ctr"/>
            <a:r>
              <a:rPr lang="en-US" sz="4000" b="1" i="1" dirty="0">
                <a:solidFill>
                  <a:srgbClr val="C00000"/>
                </a:solidFill>
              </a:rPr>
              <a:t>God’s</a:t>
            </a:r>
          </a:p>
          <a:p>
            <a:pPr algn="ctr"/>
            <a:r>
              <a:rPr lang="en-US" sz="4000" b="1" i="1" dirty="0">
                <a:solidFill>
                  <a:srgbClr val="C00000"/>
                </a:solidFill>
              </a:rPr>
              <a:t>GRACE!</a:t>
            </a:r>
          </a:p>
        </p:txBody>
      </p:sp>
    </p:spTree>
    <p:extLst>
      <p:ext uri="{BB962C8B-B14F-4D97-AF65-F5344CB8AC3E}">
        <p14:creationId xmlns:p14="http://schemas.microsoft.com/office/powerpoint/2010/main" val="23752460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17410" name="Picture 2" descr="http://www.mormonwiki.com/wiki/images/9/9a/Ten-commandments-mormon-mos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0597"/>
            <a:ext cx="46101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5"/>
          <p:cNvSpPr txBox="1">
            <a:spLocks noChangeArrowheads="1"/>
          </p:cNvSpPr>
          <p:nvPr/>
        </p:nvSpPr>
        <p:spPr bwMode="auto">
          <a:xfrm>
            <a:off x="5334000" y="4064001"/>
            <a:ext cx="6553200" cy="2677652"/>
          </a:xfrm>
          <a:prstGeom prst="rect">
            <a:avLst/>
          </a:prstGeom>
          <a:solidFill>
            <a:schemeClr val="tx2">
              <a:lumMod val="50000"/>
            </a:schemeClr>
          </a:solidFill>
          <a:ln>
            <a:noFill/>
          </a:ln>
          <a:extLst/>
        </p:spPr>
        <p:txBody>
          <a:bodyPr wrap="square" lIns="91436" tIns="45718" rIns="91436" bIns="4571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srgbClr val="FFC000"/>
                </a:solidFill>
                <a:latin typeface="Arial" charset="0"/>
              </a:rPr>
              <a:t>But ye </a:t>
            </a:r>
            <a:r>
              <a:rPr lang="en-US" altLang="en-US" sz="2800" i="1" dirty="0">
                <a:solidFill>
                  <a:srgbClr val="FFC000"/>
                </a:solidFill>
                <a:latin typeface="Arial" charset="0"/>
              </a:rPr>
              <a:t>are</a:t>
            </a:r>
            <a:r>
              <a:rPr lang="en-US" altLang="en-US" sz="2800" dirty="0">
                <a:solidFill>
                  <a:srgbClr val="FFC000"/>
                </a:solidFill>
                <a:latin typeface="Arial" charset="0"/>
              </a:rPr>
              <a:t> a chosen generation, a </a:t>
            </a:r>
            <a:r>
              <a:rPr lang="en-US" altLang="en-US" sz="2800" b="1" i="1" dirty="0">
                <a:solidFill>
                  <a:srgbClr val="00B0F0"/>
                </a:solidFill>
                <a:latin typeface="Arial" charset="0"/>
              </a:rPr>
              <a:t>royal </a:t>
            </a:r>
            <a:r>
              <a:rPr lang="en-US" altLang="en-US" sz="2800" b="1" i="1" dirty="0">
                <a:solidFill>
                  <a:srgbClr val="FF0000"/>
                </a:solidFill>
                <a:latin typeface="Arial" charset="0"/>
              </a:rPr>
              <a:t>priesthood</a:t>
            </a:r>
            <a:r>
              <a:rPr lang="en-US" altLang="en-US" sz="2800" dirty="0">
                <a:solidFill>
                  <a:srgbClr val="FF0000"/>
                </a:solidFill>
                <a:latin typeface="Arial" charset="0"/>
              </a:rPr>
              <a:t>,</a:t>
            </a:r>
            <a:r>
              <a:rPr lang="en-US" altLang="en-US" sz="2800" dirty="0">
                <a:solidFill>
                  <a:srgbClr val="FFC000"/>
                </a:solidFill>
                <a:latin typeface="Arial" charset="0"/>
              </a:rPr>
              <a:t> an </a:t>
            </a:r>
            <a:r>
              <a:rPr lang="en-US" altLang="en-US" sz="2800" b="1" i="1" dirty="0">
                <a:solidFill>
                  <a:srgbClr val="FF0000"/>
                </a:solidFill>
                <a:latin typeface="Arial" charset="0"/>
              </a:rPr>
              <a:t>holy</a:t>
            </a:r>
            <a:r>
              <a:rPr lang="en-US" altLang="en-US" sz="2800" b="1" i="1" dirty="0">
                <a:solidFill>
                  <a:srgbClr val="FFC000"/>
                </a:solidFill>
                <a:latin typeface="Arial" charset="0"/>
              </a:rPr>
              <a:t> </a:t>
            </a:r>
            <a:r>
              <a:rPr lang="en-US" altLang="en-US" sz="2800" b="1" i="1" dirty="0">
                <a:solidFill>
                  <a:srgbClr val="00B0F0"/>
                </a:solidFill>
                <a:latin typeface="Arial" charset="0"/>
              </a:rPr>
              <a:t>nation</a:t>
            </a:r>
            <a:r>
              <a:rPr lang="en-US" altLang="en-US" sz="2800" dirty="0">
                <a:solidFill>
                  <a:srgbClr val="FFC000"/>
                </a:solidFill>
                <a:latin typeface="Arial" charset="0"/>
              </a:rPr>
              <a:t>, a peculiar people; that ye should shew forth the praises of him who hath called you out of darkness into his marvelous light: </a:t>
            </a:r>
            <a:r>
              <a:rPr lang="en-US" altLang="en-US" sz="2800" dirty="0">
                <a:solidFill>
                  <a:schemeClr val="bg1"/>
                </a:solidFill>
                <a:latin typeface="Arial" charset="0"/>
              </a:rPr>
              <a:t>- 1Peter 2:9</a:t>
            </a:r>
          </a:p>
        </p:txBody>
      </p:sp>
      <p:sp>
        <p:nvSpPr>
          <p:cNvPr id="17412" name="TextBox 4"/>
          <p:cNvSpPr txBox="1">
            <a:spLocks noChangeArrowheads="1"/>
          </p:cNvSpPr>
          <p:nvPr/>
        </p:nvSpPr>
        <p:spPr bwMode="auto">
          <a:xfrm>
            <a:off x="304800" y="4054708"/>
            <a:ext cx="4838700" cy="2677652"/>
          </a:xfrm>
          <a:prstGeom prst="rect">
            <a:avLst/>
          </a:prstGeom>
          <a:solidFill>
            <a:schemeClr val="tx2">
              <a:lumMod val="50000"/>
            </a:schemeClr>
          </a:solidFill>
          <a:ln>
            <a:noFill/>
          </a:ln>
          <a:extLst/>
        </p:spPr>
        <p:txBody>
          <a:bodyPr wrap="square" lIns="91436" tIns="45718" rIns="91436" bIns="4571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dirty="0">
                <a:solidFill>
                  <a:srgbClr val="FFC000"/>
                </a:solidFill>
                <a:latin typeface="Arial" charset="0"/>
              </a:rPr>
              <a:t>And ye shall be unto me a </a:t>
            </a:r>
            <a:r>
              <a:rPr lang="en-US" altLang="en-US" sz="2800" b="1" i="1" dirty="0">
                <a:solidFill>
                  <a:srgbClr val="00B0F0"/>
                </a:solidFill>
                <a:latin typeface="Arial" charset="0"/>
              </a:rPr>
              <a:t>kingdom</a:t>
            </a:r>
            <a:r>
              <a:rPr lang="en-US" altLang="en-US" sz="2800" b="1" i="1" dirty="0">
                <a:solidFill>
                  <a:srgbClr val="92D050"/>
                </a:solidFill>
                <a:latin typeface="Arial" charset="0"/>
              </a:rPr>
              <a:t> </a:t>
            </a:r>
            <a:r>
              <a:rPr lang="en-US" altLang="en-US" sz="2800" b="1" i="1" dirty="0">
                <a:solidFill>
                  <a:srgbClr val="FFC000"/>
                </a:solidFill>
                <a:latin typeface="Arial" charset="0"/>
              </a:rPr>
              <a:t>of </a:t>
            </a:r>
            <a:r>
              <a:rPr lang="en-US" altLang="en-US" sz="2800" b="1" i="1" dirty="0">
                <a:solidFill>
                  <a:srgbClr val="FF0000"/>
                </a:solidFill>
                <a:latin typeface="Arial" charset="0"/>
              </a:rPr>
              <a:t>priests</a:t>
            </a:r>
            <a:r>
              <a:rPr lang="en-US" altLang="en-US" sz="2800" dirty="0">
                <a:solidFill>
                  <a:srgbClr val="FFC000"/>
                </a:solidFill>
                <a:latin typeface="Arial" charset="0"/>
              </a:rPr>
              <a:t>, and an </a:t>
            </a:r>
            <a:r>
              <a:rPr lang="en-US" altLang="en-US" sz="2800" b="1" i="1" dirty="0">
                <a:solidFill>
                  <a:srgbClr val="FF0000"/>
                </a:solidFill>
                <a:latin typeface="Arial" charset="0"/>
              </a:rPr>
              <a:t>holy </a:t>
            </a:r>
            <a:r>
              <a:rPr lang="en-US" altLang="en-US" sz="2800" b="1" i="1" dirty="0">
                <a:solidFill>
                  <a:srgbClr val="00B0F0"/>
                </a:solidFill>
                <a:latin typeface="Arial" charset="0"/>
              </a:rPr>
              <a:t>nation</a:t>
            </a:r>
            <a:r>
              <a:rPr lang="en-US" altLang="en-US" sz="2800" dirty="0">
                <a:solidFill>
                  <a:srgbClr val="FFC000"/>
                </a:solidFill>
                <a:latin typeface="Arial" charset="0"/>
              </a:rPr>
              <a:t>. These </a:t>
            </a:r>
            <a:r>
              <a:rPr lang="en-US" altLang="en-US" sz="2800" i="1" dirty="0">
                <a:solidFill>
                  <a:srgbClr val="FFC000"/>
                </a:solidFill>
                <a:latin typeface="Arial" charset="0"/>
              </a:rPr>
              <a:t>are</a:t>
            </a:r>
            <a:r>
              <a:rPr lang="en-US" altLang="en-US" sz="2800" dirty="0">
                <a:solidFill>
                  <a:srgbClr val="FFC000"/>
                </a:solidFill>
                <a:latin typeface="Arial" charset="0"/>
              </a:rPr>
              <a:t> the words which thou shalt speak unto the children of Israel. </a:t>
            </a:r>
            <a:r>
              <a:rPr lang="en-US" altLang="en-US" sz="2800" dirty="0">
                <a:solidFill>
                  <a:schemeClr val="bg1"/>
                </a:solidFill>
                <a:latin typeface="Arial" charset="0"/>
              </a:rPr>
              <a:t>-</a:t>
            </a:r>
            <a:r>
              <a:rPr lang="en-US" altLang="en-US" sz="2800" dirty="0">
                <a:solidFill>
                  <a:srgbClr val="FFC000"/>
                </a:solidFill>
                <a:latin typeface="Arial" charset="0"/>
              </a:rPr>
              <a:t> </a:t>
            </a:r>
            <a:r>
              <a:rPr lang="en-US" altLang="en-US" sz="2800" dirty="0">
                <a:solidFill>
                  <a:schemeClr val="bg1"/>
                </a:solidFill>
                <a:latin typeface="Arial" charset="0"/>
              </a:rPr>
              <a:t>Exodus 19:6</a:t>
            </a:r>
          </a:p>
        </p:txBody>
      </p:sp>
      <p:pic>
        <p:nvPicPr>
          <p:cNvPr id="7170" name="Picture 2" descr="Image result for apostle Peter">
            <a:extLst>
              <a:ext uri="{FF2B5EF4-FFF2-40B4-BE49-F238E27FC236}">
                <a16:creationId xmlns:a16="http://schemas.microsoft.com/office/drawing/2014/main" id="{77248319-ADBA-4C56-8651-053C851F1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9" y="130597"/>
            <a:ext cx="6553201"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83158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mormonwiki.com/wiki/images/9/9a/Ten-commandments-mormon-mos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0597"/>
            <a:ext cx="48768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5"/>
          <p:cNvSpPr txBox="1">
            <a:spLocks noChangeArrowheads="1"/>
          </p:cNvSpPr>
          <p:nvPr/>
        </p:nvSpPr>
        <p:spPr bwMode="auto">
          <a:xfrm>
            <a:off x="5334000" y="4485595"/>
            <a:ext cx="6553200" cy="2123654"/>
          </a:xfrm>
          <a:prstGeom prst="rect">
            <a:avLst/>
          </a:prstGeom>
          <a:solidFill>
            <a:schemeClr val="tx2">
              <a:lumMod val="50000"/>
            </a:schemeClr>
          </a:solidFill>
          <a:ln>
            <a:noFill/>
          </a:ln>
          <a:extLst/>
        </p:spPr>
        <p:txBody>
          <a:bodyPr wrap="square" lIns="91436" tIns="45718" rIns="91436" bIns="4571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C000"/>
                </a:solidFill>
                <a:latin typeface="Arial" charset="0"/>
              </a:rPr>
              <a:t>A</a:t>
            </a:r>
            <a:r>
              <a:rPr lang="en-US" altLang="en-US" sz="4400" b="1" i="1" dirty="0">
                <a:solidFill>
                  <a:srgbClr val="00B0F0"/>
                </a:solidFill>
                <a:latin typeface="Arial" charset="0"/>
              </a:rPr>
              <a:t> royal </a:t>
            </a:r>
            <a:r>
              <a:rPr lang="en-US" altLang="en-US" sz="4400" b="1" i="1" dirty="0">
                <a:solidFill>
                  <a:srgbClr val="FF0000"/>
                </a:solidFill>
                <a:latin typeface="Arial" charset="0"/>
              </a:rPr>
              <a:t>priesthood</a:t>
            </a:r>
            <a:r>
              <a:rPr lang="en-US" altLang="en-US" sz="4400" dirty="0">
                <a:solidFill>
                  <a:srgbClr val="FF0000"/>
                </a:solidFill>
                <a:latin typeface="Arial" charset="0"/>
              </a:rPr>
              <a:t>,</a:t>
            </a:r>
            <a:r>
              <a:rPr lang="en-US" altLang="en-US" sz="4400" dirty="0">
                <a:solidFill>
                  <a:srgbClr val="FFC000"/>
                </a:solidFill>
                <a:latin typeface="Arial" charset="0"/>
              </a:rPr>
              <a:t> </a:t>
            </a:r>
          </a:p>
          <a:p>
            <a:pPr algn="ctr" eaLnBrk="1" hangingPunct="1">
              <a:spcBef>
                <a:spcPct val="0"/>
              </a:spcBef>
              <a:buFontTx/>
              <a:buNone/>
            </a:pPr>
            <a:r>
              <a:rPr lang="en-US" altLang="en-US" sz="4400" dirty="0">
                <a:solidFill>
                  <a:srgbClr val="FFC000"/>
                </a:solidFill>
                <a:latin typeface="Arial" charset="0"/>
              </a:rPr>
              <a:t>and a </a:t>
            </a:r>
            <a:r>
              <a:rPr lang="en-US" altLang="en-US" sz="4400" b="1" i="1" dirty="0">
                <a:solidFill>
                  <a:srgbClr val="FF0000"/>
                </a:solidFill>
                <a:latin typeface="Arial" charset="0"/>
              </a:rPr>
              <a:t>holy</a:t>
            </a:r>
            <a:r>
              <a:rPr lang="en-US" altLang="en-US" sz="4400" b="1" i="1" dirty="0">
                <a:solidFill>
                  <a:srgbClr val="FFC000"/>
                </a:solidFill>
                <a:latin typeface="Arial" charset="0"/>
              </a:rPr>
              <a:t> </a:t>
            </a:r>
            <a:r>
              <a:rPr lang="en-US" altLang="en-US" sz="4400" b="1" i="1" dirty="0">
                <a:solidFill>
                  <a:srgbClr val="00B0F0"/>
                </a:solidFill>
                <a:latin typeface="Arial" charset="0"/>
              </a:rPr>
              <a:t>nation</a:t>
            </a:r>
            <a:r>
              <a:rPr lang="en-US" altLang="en-US" sz="4400" dirty="0">
                <a:solidFill>
                  <a:srgbClr val="FFC000"/>
                </a:solidFill>
                <a:latin typeface="Arial" charset="0"/>
              </a:rPr>
              <a:t>, </a:t>
            </a:r>
          </a:p>
          <a:p>
            <a:pPr marL="571500" indent="-571500" algn="ctr" eaLnBrk="1" hangingPunct="1">
              <a:spcBef>
                <a:spcPct val="0"/>
              </a:spcBef>
              <a:buFontTx/>
              <a:buChar char="-"/>
            </a:pPr>
            <a:r>
              <a:rPr lang="en-US" altLang="en-US" sz="4400" dirty="0">
                <a:solidFill>
                  <a:schemeClr val="bg1"/>
                </a:solidFill>
                <a:latin typeface="Arial" charset="0"/>
              </a:rPr>
              <a:t>1Peter 2:9</a:t>
            </a:r>
          </a:p>
        </p:txBody>
      </p:sp>
      <p:sp>
        <p:nvSpPr>
          <p:cNvPr id="17412" name="TextBox 4"/>
          <p:cNvSpPr txBox="1">
            <a:spLocks noChangeArrowheads="1"/>
          </p:cNvSpPr>
          <p:nvPr/>
        </p:nvSpPr>
        <p:spPr bwMode="auto">
          <a:xfrm>
            <a:off x="304800" y="4054708"/>
            <a:ext cx="4800600" cy="2554541"/>
          </a:xfrm>
          <a:prstGeom prst="rect">
            <a:avLst/>
          </a:prstGeom>
          <a:solidFill>
            <a:schemeClr val="tx2">
              <a:lumMod val="50000"/>
            </a:schemeClr>
          </a:solidFill>
          <a:ln>
            <a:noFill/>
          </a:ln>
          <a:extLst/>
        </p:spPr>
        <p:txBody>
          <a:bodyPr wrap="square" lIns="91436" tIns="45718" rIns="91436" bIns="4571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000" dirty="0">
                <a:solidFill>
                  <a:srgbClr val="FFC000"/>
                </a:solidFill>
                <a:latin typeface="Arial" charset="0"/>
              </a:rPr>
              <a:t>A</a:t>
            </a:r>
            <a:r>
              <a:rPr lang="en-US" altLang="en-US" sz="4000" b="1" i="1" dirty="0">
                <a:solidFill>
                  <a:srgbClr val="00B0F0"/>
                </a:solidFill>
                <a:latin typeface="Arial" charset="0"/>
              </a:rPr>
              <a:t> kingdom</a:t>
            </a:r>
            <a:r>
              <a:rPr lang="en-US" altLang="en-US" sz="4000" b="1" i="1" dirty="0">
                <a:solidFill>
                  <a:srgbClr val="92D050"/>
                </a:solidFill>
                <a:latin typeface="Arial" charset="0"/>
              </a:rPr>
              <a:t> </a:t>
            </a:r>
            <a:r>
              <a:rPr lang="en-US" altLang="en-US" sz="4000" dirty="0">
                <a:solidFill>
                  <a:srgbClr val="FFC000"/>
                </a:solidFill>
                <a:latin typeface="Arial" charset="0"/>
              </a:rPr>
              <a:t>of</a:t>
            </a:r>
            <a:r>
              <a:rPr lang="en-US" altLang="en-US" sz="4000" b="1" i="1" dirty="0">
                <a:solidFill>
                  <a:srgbClr val="FFC000"/>
                </a:solidFill>
                <a:latin typeface="Arial" charset="0"/>
              </a:rPr>
              <a:t> </a:t>
            </a:r>
            <a:r>
              <a:rPr lang="en-US" altLang="en-US" sz="4000" b="1" i="1" dirty="0">
                <a:solidFill>
                  <a:srgbClr val="FF0000"/>
                </a:solidFill>
                <a:latin typeface="Arial" charset="0"/>
              </a:rPr>
              <a:t>priests</a:t>
            </a:r>
            <a:r>
              <a:rPr lang="en-US" altLang="en-US" sz="4000" dirty="0">
                <a:solidFill>
                  <a:srgbClr val="FFC000"/>
                </a:solidFill>
                <a:latin typeface="Arial" charset="0"/>
              </a:rPr>
              <a:t>, and an </a:t>
            </a:r>
            <a:r>
              <a:rPr lang="en-US" altLang="en-US" sz="4000" b="1" i="1" dirty="0">
                <a:solidFill>
                  <a:srgbClr val="FF0000"/>
                </a:solidFill>
                <a:latin typeface="Arial" charset="0"/>
              </a:rPr>
              <a:t>holy </a:t>
            </a:r>
            <a:r>
              <a:rPr lang="en-US" altLang="en-US" sz="4000" b="1" i="1" dirty="0">
                <a:solidFill>
                  <a:srgbClr val="00B0F0"/>
                </a:solidFill>
                <a:latin typeface="Arial" charset="0"/>
              </a:rPr>
              <a:t>nation</a:t>
            </a:r>
            <a:r>
              <a:rPr lang="en-US" altLang="en-US" sz="4000" dirty="0">
                <a:solidFill>
                  <a:srgbClr val="FFC000"/>
                </a:solidFill>
                <a:latin typeface="Arial" charset="0"/>
              </a:rPr>
              <a:t>. </a:t>
            </a:r>
            <a:r>
              <a:rPr lang="en-US" altLang="en-US" sz="4000" dirty="0">
                <a:solidFill>
                  <a:schemeClr val="bg1"/>
                </a:solidFill>
                <a:latin typeface="Arial" charset="0"/>
              </a:rPr>
              <a:t>-</a:t>
            </a:r>
            <a:r>
              <a:rPr lang="en-US" altLang="en-US" sz="4000" dirty="0">
                <a:solidFill>
                  <a:srgbClr val="FFC000"/>
                </a:solidFill>
                <a:latin typeface="Arial" charset="0"/>
              </a:rPr>
              <a:t> </a:t>
            </a:r>
            <a:r>
              <a:rPr lang="en-US" altLang="en-US" sz="4000" dirty="0">
                <a:solidFill>
                  <a:schemeClr val="bg1"/>
                </a:solidFill>
                <a:latin typeface="Arial" charset="0"/>
              </a:rPr>
              <a:t>Exodus 19:6</a:t>
            </a:r>
          </a:p>
        </p:txBody>
      </p:sp>
      <p:pic>
        <p:nvPicPr>
          <p:cNvPr id="7170" name="Picture 2" descr="Image result for apostle Peter">
            <a:extLst>
              <a:ext uri="{FF2B5EF4-FFF2-40B4-BE49-F238E27FC236}">
                <a16:creationId xmlns:a16="http://schemas.microsoft.com/office/drawing/2014/main" id="{77248319-ADBA-4C56-8651-053C851F1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9" y="130597"/>
            <a:ext cx="6553201" cy="4136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58671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06400" y="304800"/>
            <a:ext cx="11379200" cy="1143000"/>
          </a:xfrm>
          <a:solidFill>
            <a:schemeClr val="tx2">
              <a:lumMod val="50000"/>
            </a:schemeClr>
          </a:solidFill>
        </p:spPr>
        <p:txBody>
          <a:bodyPr>
            <a:normAutofit fontScale="90000"/>
          </a:bodyPr>
          <a:lstStyle/>
          <a:p>
            <a:r>
              <a:rPr lang="en-US" altLang="en-US" sz="8000" b="1" i="1" dirty="0">
                <a:solidFill>
                  <a:srgbClr val="FFC000"/>
                </a:solidFill>
              </a:rPr>
              <a:t>UN-RESTORED ISRAEL</a:t>
            </a:r>
          </a:p>
        </p:txBody>
      </p:sp>
      <p:sp>
        <p:nvSpPr>
          <p:cNvPr id="49155" name="Content Placeholder 2"/>
          <p:cNvSpPr>
            <a:spLocks noGrp="1"/>
          </p:cNvSpPr>
          <p:nvPr>
            <p:ph sz="half" idx="1"/>
          </p:nvPr>
        </p:nvSpPr>
        <p:spPr>
          <a:xfrm>
            <a:off x="406400" y="1600201"/>
            <a:ext cx="5181600" cy="4876799"/>
          </a:xfrm>
          <a:solidFill>
            <a:schemeClr val="accent4">
              <a:lumMod val="40000"/>
              <a:lumOff val="60000"/>
            </a:schemeClr>
          </a:solidFill>
        </p:spPr>
        <p:txBody>
          <a:bodyPr>
            <a:normAutofit/>
          </a:bodyPr>
          <a:lstStyle/>
          <a:p>
            <a:pPr algn="ctr">
              <a:buFont typeface="Arial" charset="0"/>
              <a:buNone/>
            </a:pPr>
            <a:r>
              <a:rPr lang="en-US" altLang="en-US" dirty="0"/>
              <a:t> </a:t>
            </a:r>
          </a:p>
          <a:p>
            <a:pPr algn="ctr">
              <a:buFont typeface="Arial" charset="0"/>
              <a:buNone/>
            </a:pPr>
            <a:r>
              <a:rPr lang="en-US" altLang="en-US" sz="6667" b="1" dirty="0">
                <a:solidFill>
                  <a:srgbClr val="002060"/>
                </a:solidFill>
              </a:rPr>
              <a:t>ROYAL NATION? </a:t>
            </a:r>
            <a:r>
              <a:rPr lang="en-US" altLang="en-US" dirty="0"/>
              <a:t> </a:t>
            </a:r>
          </a:p>
          <a:p>
            <a:pPr algn="ctr">
              <a:buFont typeface="Arial" charset="0"/>
              <a:buNone/>
            </a:pPr>
            <a:r>
              <a:rPr lang="en-US" altLang="en-US" sz="5333" b="1" dirty="0"/>
              <a:t>(Jewish</a:t>
            </a:r>
          </a:p>
          <a:p>
            <a:pPr algn="ctr">
              <a:buFont typeface="Arial" charset="0"/>
              <a:buNone/>
            </a:pPr>
            <a:r>
              <a:rPr lang="en-US" altLang="en-US" sz="5333" b="1" dirty="0"/>
              <a:t>Israel)</a:t>
            </a:r>
          </a:p>
        </p:txBody>
      </p:sp>
      <p:sp>
        <p:nvSpPr>
          <p:cNvPr id="49156" name="Content Placeholder 3"/>
          <p:cNvSpPr>
            <a:spLocks noGrp="1"/>
          </p:cNvSpPr>
          <p:nvPr>
            <p:ph sz="half" idx="2"/>
          </p:nvPr>
        </p:nvSpPr>
        <p:spPr>
          <a:xfrm>
            <a:off x="5791200" y="1600201"/>
            <a:ext cx="5994400" cy="4876799"/>
          </a:xfrm>
          <a:solidFill>
            <a:schemeClr val="accent2">
              <a:lumMod val="40000"/>
              <a:lumOff val="60000"/>
            </a:schemeClr>
          </a:solidFill>
        </p:spPr>
        <p:txBody>
          <a:bodyPr>
            <a:normAutofit/>
          </a:bodyPr>
          <a:lstStyle/>
          <a:p>
            <a:pPr algn="ctr">
              <a:buFont typeface="Arial" charset="0"/>
              <a:buNone/>
            </a:pPr>
            <a:endParaRPr lang="en-US" altLang="en-US" sz="6667" b="1" dirty="0">
              <a:solidFill>
                <a:srgbClr val="C00000"/>
              </a:solidFill>
            </a:endParaRPr>
          </a:p>
          <a:p>
            <a:pPr algn="ctr">
              <a:buFont typeface="Arial" charset="0"/>
              <a:buNone/>
            </a:pPr>
            <a:r>
              <a:rPr lang="en-US" altLang="en-US" sz="6667" b="1" dirty="0">
                <a:solidFill>
                  <a:srgbClr val="C00000"/>
                </a:solidFill>
              </a:rPr>
              <a:t>HOLY</a:t>
            </a:r>
          </a:p>
          <a:p>
            <a:pPr algn="ctr">
              <a:buFont typeface="Arial" charset="0"/>
              <a:buNone/>
            </a:pPr>
            <a:r>
              <a:rPr lang="en-US" altLang="en-US" sz="6667" b="1" dirty="0">
                <a:solidFill>
                  <a:srgbClr val="C00000"/>
                </a:solidFill>
              </a:rPr>
              <a:t>PRIESTHOOD? </a:t>
            </a:r>
            <a:r>
              <a:rPr lang="en-US" altLang="en-US" sz="5333" b="1" dirty="0"/>
              <a:t>(the Church)</a:t>
            </a:r>
          </a:p>
        </p:txBody>
      </p:sp>
    </p:spTree>
    <p:extLst>
      <p:ext uri="{BB962C8B-B14F-4D97-AF65-F5344CB8AC3E}">
        <p14:creationId xmlns:p14="http://schemas.microsoft.com/office/powerpoint/2010/main" val="416007535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7" name="Content Placeholder 2"/>
          <p:cNvSpPr>
            <a:spLocks noGrp="1"/>
          </p:cNvSpPr>
          <p:nvPr>
            <p:ph sz="half" idx="1"/>
          </p:nvPr>
        </p:nvSpPr>
        <p:spPr>
          <a:xfrm>
            <a:off x="587025" y="2971800"/>
            <a:ext cx="5754529" cy="3352800"/>
          </a:xfrm>
        </p:spPr>
        <p:txBody>
          <a:bodyPr/>
          <a:lstStyle/>
          <a:p>
            <a:pPr algn="ctr">
              <a:buFont typeface="Arial" charset="0"/>
              <a:buNone/>
            </a:pPr>
            <a:r>
              <a:rPr lang="en-US" altLang="en-US" dirty="0"/>
              <a:t> </a:t>
            </a:r>
          </a:p>
          <a:p>
            <a:pPr lvl="1" algn="ctr">
              <a:buNone/>
            </a:pPr>
            <a:r>
              <a:rPr lang="en-US" altLang="en-US" sz="6267" b="1" dirty="0">
                <a:solidFill>
                  <a:srgbClr val="002060"/>
                </a:solidFill>
              </a:rPr>
              <a:t>ROYAL</a:t>
            </a:r>
          </a:p>
          <a:p>
            <a:pPr lvl="1" algn="ctr">
              <a:buNone/>
            </a:pPr>
            <a:r>
              <a:rPr lang="en-US" altLang="en-US" sz="6267" b="1" dirty="0">
                <a:solidFill>
                  <a:srgbClr val="C00000"/>
                </a:solidFill>
              </a:rPr>
              <a:t>PRIESTHOOD</a:t>
            </a:r>
            <a:endParaRPr lang="en-US" altLang="en-US" sz="4933" dirty="0"/>
          </a:p>
        </p:txBody>
      </p:sp>
      <p:sp>
        <p:nvSpPr>
          <p:cNvPr id="57348" name="Content Placeholder 3"/>
          <p:cNvSpPr>
            <a:spLocks noGrp="1"/>
          </p:cNvSpPr>
          <p:nvPr>
            <p:ph sz="half" idx="2"/>
          </p:nvPr>
        </p:nvSpPr>
        <p:spPr>
          <a:xfrm>
            <a:off x="6547558" y="3534071"/>
            <a:ext cx="5102577" cy="2667000"/>
          </a:xfrm>
        </p:spPr>
        <p:txBody>
          <a:bodyPr/>
          <a:lstStyle/>
          <a:p>
            <a:pPr algn="ctr">
              <a:buFont typeface="Arial" charset="0"/>
              <a:buNone/>
            </a:pPr>
            <a:r>
              <a:rPr lang="en-US" altLang="en-US" sz="6667" b="1" dirty="0">
                <a:solidFill>
                  <a:srgbClr val="C00000"/>
                </a:solidFill>
              </a:rPr>
              <a:t>HOLY</a:t>
            </a:r>
            <a:r>
              <a:rPr lang="en-US" altLang="en-US" sz="6667" b="1" dirty="0">
                <a:solidFill>
                  <a:srgbClr val="002060"/>
                </a:solidFill>
              </a:rPr>
              <a:t> </a:t>
            </a:r>
          </a:p>
          <a:p>
            <a:pPr algn="ctr">
              <a:buFont typeface="Arial" charset="0"/>
              <a:buNone/>
            </a:pPr>
            <a:r>
              <a:rPr lang="en-US" altLang="en-US" sz="6667" b="1" dirty="0">
                <a:solidFill>
                  <a:srgbClr val="002060"/>
                </a:solidFill>
              </a:rPr>
              <a:t>NATION</a:t>
            </a:r>
            <a:endParaRPr lang="en-US" altLang="en-US" sz="6667" b="1" dirty="0">
              <a:solidFill>
                <a:srgbClr val="C00000"/>
              </a:solidFill>
            </a:endParaRPr>
          </a:p>
          <a:p>
            <a:pPr algn="ctr">
              <a:buFont typeface="Arial" charset="0"/>
              <a:buNone/>
            </a:pPr>
            <a:endParaRPr lang="en-US" altLang="en-US" sz="5333" dirty="0"/>
          </a:p>
        </p:txBody>
      </p:sp>
      <p:sp>
        <p:nvSpPr>
          <p:cNvPr id="6" name="Title 1"/>
          <p:cNvSpPr>
            <a:spLocks noGrp="1"/>
          </p:cNvSpPr>
          <p:nvPr>
            <p:ph type="title"/>
          </p:nvPr>
        </p:nvSpPr>
        <p:spPr>
          <a:xfrm>
            <a:off x="609600" y="274637"/>
            <a:ext cx="10972800" cy="2468563"/>
          </a:xfrm>
          <a:solidFill>
            <a:schemeClr val="tx2">
              <a:lumMod val="50000"/>
            </a:schemeClr>
          </a:solidFill>
        </p:spPr>
        <p:txBody>
          <a:bodyPr>
            <a:normAutofit fontScale="90000"/>
          </a:bodyPr>
          <a:lstStyle/>
          <a:p>
            <a:r>
              <a:rPr lang="en-US" altLang="en-US" sz="8000" b="1" dirty="0">
                <a:solidFill>
                  <a:srgbClr val="FFFF00"/>
                </a:solidFill>
              </a:rPr>
              <a:t>RESTORED ISRAEL</a:t>
            </a:r>
            <a:br>
              <a:rPr lang="en-US" altLang="en-US" sz="8000" b="1" dirty="0">
                <a:solidFill>
                  <a:srgbClr val="FFFF00"/>
                </a:solidFill>
              </a:rPr>
            </a:br>
            <a:r>
              <a:rPr lang="en-US" altLang="en-US" sz="8000" dirty="0">
                <a:solidFill>
                  <a:srgbClr val="FFC000"/>
                </a:solidFill>
              </a:rPr>
              <a:t>(Biblical model)</a:t>
            </a:r>
          </a:p>
        </p:txBody>
      </p:sp>
      <p:sp>
        <p:nvSpPr>
          <p:cNvPr id="3" name="Rectangle 2"/>
          <p:cNvSpPr/>
          <p:nvPr/>
        </p:nvSpPr>
        <p:spPr>
          <a:xfrm>
            <a:off x="587023" y="3352800"/>
            <a:ext cx="11017956" cy="2819400"/>
          </a:xfrm>
          <a:prstGeom prst="rect">
            <a:avLst/>
          </a:prstGeom>
          <a:noFill/>
          <a:ln w="11112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1592" tIns="50796" rIns="101592" bIns="50796" rtlCol="0" anchor="ctr"/>
          <a:lstStyle/>
          <a:p>
            <a:pPr algn="ctr"/>
            <a:endParaRPr lang="en-US" sz="2400"/>
          </a:p>
        </p:txBody>
      </p:sp>
      <p:cxnSp>
        <p:nvCxnSpPr>
          <p:cNvPr id="4" name="Straight Arrow Connector 3">
            <a:extLst>
              <a:ext uri="{FF2B5EF4-FFF2-40B4-BE49-F238E27FC236}">
                <a16:creationId xmlns:a16="http://schemas.microsoft.com/office/drawing/2014/main" id="{1D49812F-1EFC-4545-9643-ABCD49FA0A2A}"/>
              </a:ext>
            </a:extLst>
          </p:cNvPr>
          <p:cNvCxnSpPr>
            <a:cxnSpLocks/>
          </p:cNvCxnSpPr>
          <p:nvPr/>
        </p:nvCxnSpPr>
        <p:spPr>
          <a:xfrm flipV="1">
            <a:off x="5867400" y="4114800"/>
            <a:ext cx="2270764" cy="990600"/>
          </a:xfrm>
          <a:prstGeom prst="straightConnector1">
            <a:avLst/>
          </a:prstGeom>
          <a:ln w="889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925AF8F-5C43-4CE4-9AC0-8E534CDB063F}"/>
              </a:ext>
            </a:extLst>
          </p:cNvPr>
          <p:cNvCxnSpPr>
            <a:cxnSpLocks/>
          </p:cNvCxnSpPr>
          <p:nvPr/>
        </p:nvCxnSpPr>
        <p:spPr>
          <a:xfrm flipH="1" flipV="1">
            <a:off x="4876800" y="4191000"/>
            <a:ext cx="2743200" cy="914400"/>
          </a:xfrm>
          <a:prstGeom prst="straightConnector1">
            <a:avLst/>
          </a:prstGeom>
          <a:ln w="889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33648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066801" y="152401"/>
            <a:ext cx="10058399" cy="769441"/>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Rev. 7 - </a:t>
            </a:r>
            <a:r>
              <a:rPr lang="en-US" sz="4400" b="1" i="1" dirty="0">
                <a:solidFill>
                  <a:srgbClr val="FFFF00"/>
                </a:solidFill>
              </a:rPr>
              <a:t>FULL RESTORATION of ALL Israel </a:t>
            </a:r>
            <a:endParaRPr lang="en-US" sz="4400" b="1" i="1" dirty="0">
              <a:solidFill>
                <a:schemeClr val="bg1"/>
              </a:solidFill>
            </a:endParaRPr>
          </a:p>
        </p:txBody>
      </p:sp>
      <p:pic>
        <p:nvPicPr>
          <p:cNvPr id="8194" name="Picture 2" descr="D:\00-                   SACRAMENTO\Lion's Den - mixed images\Rev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5481" y="985733"/>
            <a:ext cx="6324598" cy="56505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00-                   SACRAMENTO\Lion's Den - mixed images\57ba94bca47271926f3397ad8309046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985733"/>
            <a:ext cx="5329877" cy="5653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14388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BC029B-3F75-44DC-A44B-BE6318036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62" y="228600"/>
            <a:ext cx="5788195" cy="6443871"/>
          </a:xfrm>
          <a:prstGeom prst="rect">
            <a:avLst/>
          </a:prstGeom>
        </p:spPr>
      </p:pic>
      <p:sp>
        <p:nvSpPr>
          <p:cNvPr id="6" name="TextBox 5">
            <a:extLst>
              <a:ext uri="{FF2B5EF4-FFF2-40B4-BE49-F238E27FC236}">
                <a16:creationId xmlns:a16="http://schemas.microsoft.com/office/drawing/2014/main" id="{9CE1BC6F-A5E5-4048-A29B-A9371190C12D}"/>
              </a:ext>
            </a:extLst>
          </p:cNvPr>
          <p:cNvSpPr txBox="1"/>
          <p:nvPr/>
        </p:nvSpPr>
        <p:spPr>
          <a:xfrm>
            <a:off x="6400801" y="351234"/>
            <a:ext cx="5486400" cy="6155531"/>
          </a:xfrm>
          <a:prstGeom prst="rect">
            <a:avLst/>
          </a:prstGeom>
          <a:solidFill>
            <a:schemeClr val="tx2">
              <a:lumMod val="50000"/>
            </a:schemeClr>
          </a:solidFill>
        </p:spPr>
        <p:txBody>
          <a:bodyPr wrap="square" rtlCol="0">
            <a:spAutoFit/>
          </a:bodyPr>
          <a:lstStyle/>
          <a:p>
            <a:r>
              <a:rPr lang="en-US" sz="4400" dirty="0">
                <a:solidFill>
                  <a:schemeClr val="bg1"/>
                </a:solidFill>
                <a:latin typeface="Helvetica Neue"/>
              </a:rPr>
              <a:t>Hebrews 11</a:t>
            </a:r>
          </a:p>
          <a:p>
            <a:r>
              <a:rPr lang="en-US" sz="5000" dirty="0">
                <a:solidFill>
                  <a:srgbClr val="FFC000"/>
                </a:solidFill>
                <a:latin typeface="Helvetica Neue"/>
              </a:rPr>
              <a:t>By faith Abraham, looked for </a:t>
            </a:r>
            <a:r>
              <a:rPr lang="en-US" sz="5000" b="1" i="1" dirty="0">
                <a:solidFill>
                  <a:srgbClr val="FFFF00"/>
                </a:solidFill>
                <a:latin typeface="Helvetica Neue"/>
              </a:rPr>
              <a:t>a city </a:t>
            </a:r>
            <a:r>
              <a:rPr lang="en-US" sz="5000" dirty="0">
                <a:solidFill>
                  <a:srgbClr val="FFC000"/>
                </a:solidFill>
                <a:latin typeface="Helvetica Neue"/>
              </a:rPr>
              <a:t>which hath foundations, </a:t>
            </a:r>
            <a:r>
              <a:rPr lang="en-US" sz="5000" dirty="0">
                <a:solidFill>
                  <a:srgbClr val="FFFF00"/>
                </a:solidFill>
                <a:latin typeface="Helvetica Neue"/>
              </a:rPr>
              <a:t>not made with hands</a:t>
            </a:r>
            <a:r>
              <a:rPr lang="en-US" sz="5000" dirty="0">
                <a:solidFill>
                  <a:srgbClr val="FFC000"/>
                </a:solidFill>
                <a:latin typeface="Helvetica Neue"/>
              </a:rPr>
              <a:t>, whose builder and maker is God.</a:t>
            </a:r>
          </a:p>
        </p:txBody>
      </p:sp>
    </p:spTree>
    <p:extLst>
      <p:ext uri="{BB962C8B-B14F-4D97-AF65-F5344CB8AC3E}">
        <p14:creationId xmlns:p14="http://schemas.microsoft.com/office/powerpoint/2010/main" val="156209902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0DD01-C155-4136-830D-0957FE0B24E7}"/>
              </a:ext>
            </a:extLst>
          </p:cNvPr>
          <p:cNvPicPr>
            <a:picLocks noChangeAspect="1"/>
          </p:cNvPicPr>
          <p:nvPr/>
        </p:nvPicPr>
        <p:blipFill rotWithShape="1">
          <a:blip r:embed="rId2">
            <a:extLst>
              <a:ext uri="{28A0092B-C50C-407E-A947-70E740481C1C}">
                <a14:useLocalDpi xmlns:a14="http://schemas.microsoft.com/office/drawing/2010/main" val="0"/>
              </a:ext>
            </a:extLst>
          </a:blip>
          <a:srcRect l="13840" r="12706"/>
          <a:stretch/>
        </p:blipFill>
        <p:spPr>
          <a:xfrm>
            <a:off x="6096000" y="152400"/>
            <a:ext cx="5943600" cy="6520070"/>
          </a:xfrm>
          <a:prstGeom prst="rect">
            <a:avLst/>
          </a:prstGeom>
        </p:spPr>
      </p:pic>
      <p:sp>
        <p:nvSpPr>
          <p:cNvPr id="7" name="TextBox 6">
            <a:extLst>
              <a:ext uri="{FF2B5EF4-FFF2-40B4-BE49-F238E27FC236}">
                <a16:creationId xmlns:a16="http://schemas.microsoft.com/office/drawing/2014/main" id="{FDD9E3C2-9156-46A3-AAFA-8635C32E50BF}"/>
              </a:ext>
            </a:extLst>
          </p:cNvPr>
          <p:cNvSpPr txBox="1"/>
          <p:nvPr/>
        </p:nvSpPr>
        <p:spPr>
          <a:xfrm>
            <a:off x="152400" y="411613"/>
            <a:ext cx="5788195" cy="6001643"/>
          </a:xfrm>
          <a:prstGeom prst="rect">
            <a:avLst/>
          </a:prstGeom>
          <a:noFill/>
        </p:spPr>
        <p:txBody>
          <a:bodyPr wrap="square" rtlCol="0">
            <a:spAutoFit/>
          </a:bodyPr>
          <a:lstStyle/>
          <a:p>
            <a:r>
              <a:rPr lang="en-US" sz="3200" dirty="0">
                <a:solidFill>
                  <a:schemeClr val="bg1"/>
                </a:solidFill>
                <a:latin typeface="Helvetica Neue"/>
              </a:rPr>
              <a:t>Revelation 21</a:t>
            </a:r>
          </a:p>
          <a:p>
            <a:r>
              <a:rPr lang="en-US" sz="3200" dirty="0">
                <a:solidFill>
                  <a:srgbClr val="FFC000"/>
                </a:solidFill>
                <a:latin typeface="Helvetica Neue"/>
              </a:rPr>
              <a:t>John saw the </a:t>
            </a:r>
            <a:r>
              <a:rPr lang="en-US" sz="3200" b="1" i="1" dirty="0">
                <a:solidFill>
                  <a:srgbClr val="FFFF00"/>
                </a:solidFill>
                <a:latin typeface="Helvetica Neue"/>
              </a:rPr>
              <a:t>holy city</a:t>
            </a:r>
            <a:r>
              <a:rPr lang="en-US" sz="3200" dirty="0">
                <a:solidFill>
                  <a:srgbClr val="FFC000"/>
                </a:solidFill>
                <a:latin typeface="Helvetica Neue"/>
              </a:rPr>
              <a:t>, </a:t>
            </a:r>
            <a:r>
              <a:rPr lang="en-US" sz="3200" b="1" i="1" dirty="0">
                <a:solidFill>
                  <a:srgbClr val="FFFF00"/>
                </a:solidFill>
                <a:latin typeface="Helvetica Neue"/>
              </a:rPr>
              <a:t>New Jerusalem</a:t>
            </a:r>
            <a:r>
              <a:rPr lang="en-US" sz="3200" dirty="0">
                <a:solidFill>
                  <a:srgbClr val="FFC000"/>
                </a:solidFill>
                <a:latin typeface="Helvetica Neue"/>
              </a:rPr>
              <a:t>, coming down from God out of heaven, prepared as a bride adorned for her husband. A great voice out of heaven said, “Behold, the tabernacle of God is with men, and he will dwell with them, and they shall be his people, and God himself shall be with them, and be their God.”</a:t>
            </a:r>
          </a:p>
        </p:txBody>
      </p:sp>
    </p:spTree>
    <p:extLst>
      <p:ext uri="{BB962C8B-B14F-4D97-AF65-F5344CB8AC3E}">
        <p14:creationId xmlns:p14="http://schemas.microsoft.com/office/powerpoint/2010/main" val="78714930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76800" y="1685887"/>
            <a:ext cx="6934200" cy="4832080"/>
          </a:xfrm>
          <a:prstGeom prst="rect">
            <a:avLst/>
          </a:prstGeom>
          <a:solidFill>
            <a:schemeClr val="tx2">
              <a:lumMod val="50000"/>
            </a:schemeClr>
          </a:solidFill>
        </p:spPr>
        <p:txBody>
          <a:bodyPr wrap="square" lIns="91429" tIns="45714" rIns="91429" bIns="45714" rtlCol="0">
            <a:spAutoFit/>
          </a:bodyPr>
          <a:lstStyle/>
          <a:p>
            <a:pPr algn="ctr"/>
            <a:r>
              <a:rPr lang="en-US" sz="4400" dirty="0">
                <a:solidFill>
                  <a:srgbClr val="FFC000"/>
                </a:solidFill>
              </a:rPr>
              <a:t>Here we see a prophecy of  an eventual united authority to be forged out of two tribal anointings in Israel.  </a:t>
            </a:r>
          </a:p>
          <a:p>
            <a:pPr algn="ctr"/>
            <a:r>
              <a:rPr lang="en-US" sz="4400" dirty="0">
                <a:solidFill>
                  <a:srgbClr val="FFC000"/>
                </a:solidFill>
              </a:rPr>
              <a:t>One is in the royal Jewish tribe of </a:t>
            </a:r>
            <a:r>
              <a:rPr lang="en-US" sz="4400" b="1" dirty="0">
                <a:solidFill>
                  <a:srgbClr val="FFFF00"/>
                </a:solidFill>
              </a:rPr>
              <a:t>Judah</a:t>
            </a:r>
            <a:r>
              <a:rPr lang="en-US" sz="4400" dirty="0">
                <a:solidFill>
                  <a:srgbClr val="FFC000"/>
                </a:solidFill>
              </a:rPr>
              <a:t>.</a:t>
            </a:r>
            <a:endParaRPr lang="en-US" sz="4400" b="1" dirty="0">
              <a:solidFill>
                <a:srgbClr val="FFFF00"/>
              </a:solidFill>
            </a:endParaRPr>
          </a:p>
          <a:p>
            <a:pPr algn="ctr"/>
            <a:r>
              <a:rPr lang="en-US" sz="4400" dirty="0">
                <a:solidFill>
                  <a:srgbClr val="FFC000"/>
                </a:solidFill>
              </a:rPr>
              <a:t>The other is in </a:t>
            </a:r>
            <a:r>
              <a:rPr lang="en-US" sz="4400" b="1" dirty="0">
                <a:solidFill>
                  <a:srgbClr val="FFFF00"/>
                </a:solidFill>
              </a:rPr>
              <a:t>Joseph</a:t>
            </a:r>
            <a:r>
              <a:rPr lang="en-US" sz="4400" dirty="0">
                <a:solidFill>
                  <a:srgbClr val="FFC000"/>
                </a:solidFill>
              </a:rPr>
              <a:t>.</a:t>
            </a:r>
          </a:p>
        </p:txBody>
      </p:sp>
      <p:pic>
        <p:nvPicPr>
          <p:cNvPr id="5" name="Picture 2" descr="C:\Users\Gavriel\Pictures\0-IMAGES for PowerPoint\twosticks25.jpg">
            <a:extLst>
              <a:ext uri="{FF2B5EF4-FFF2-40B4-BE49-F238E27FC236}">
                <a16:creationId xmlns:a16="http://schemas.microsoft.com/office/drawing/2014/main" id="{B7DB775D-0133-4AE5-8D14-7B5642191C27}"/>
              </a:ext>
            </a:extLst>
          </p:cNvPr>
          <p:cNvPicPr>
            <a:picLocks noChangeAspect="1" noChangeArrowheads="1"/>
          </p:cNvPicPr>
          <p:nvPr/>
        </p:nvPicPr>
        <p:blipFill>
          <a:blip r:embed="rId2" cstate="print"/>
          <a:srcRect/>
          <a:stretch>
            <a:fillRect/>
          </a:stretch>
        </p:blipFill>
        <p:spPr bwMode="auto">
          <a:xfrm>
            <a:off x="457200" y="990600"/>
            <a:ext cx="4114800" cy="5520882"/>
          </a:xfrm>
          <a:prstGeom prst="rect">
            <a:avLst/>
          </a:prstGeom>
          <a:noFill/>
        </p:spPr>
      </p:pic>
      <p:sp>
        <p:nvSpPr>
          <p:cNvPr id="6" name="TextBox 5">
            <a:extLst>
              <a:ext uri="{FF2B5EF4-FFF2-40B4-BE49-F238E27FC236}">
                <a16:creationId xmlns:a16="http://schemas.microsoft.com/office/drawing/2014/main" id="{12E31D9E-0646-4DD9-B1B0-C2D48947A683}"/>
              </a:ext>
            </a:extLst>
          </p:cNvPr>
          <p:cNvSpPr txBox="1"/>
          <p:nvPr/>
        </p:nvSpPr>
        <p:spPr>
          <a:xfrm>
            <a:off x="990600" y="217916"/>
            <a:ext cx="2971800" cy="769441"/>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dirty="0">
                <a:solidFill>
                  <a:schemeClr val="bg1"/>
                </a:solidFill>
              </a:rPr>
              <a:t>Ezekiel 37 </a:t>
            </a:r>
            <a:endParaRPr lang="en-US" sz="4200" dirty="0">
              <a:solidFill>
                <a:schemeClr val="accent6">
                  <a:lumMod val="75000"/>
                </a:schemeClr>
              </a:solidFill>
            </a:endParaRPr>
          </a:p>
        </p:txBody>
      </p:sp>
      <p:sp>
        <p:nvSpPr>
          <p:cNvPr id="7" name="TextBox 6">
            <a:extLst>
              <a:ext uri="{FF2B5EF4-FFF2-40B4-BE49-F238E27FC236}">
                <a16:creationId xmlns:a16="http://schemas.microsoft.com/office/drawing/2014/main" id="{A524458F-55AA-4CC8-8ED4-2B860D396B45}"/>
              </a:ext>
            </a:extLst>
          </p:cNvPr>
          <p:cNvSpPr txBox="1"/>
          <p:nvPr/>
        </p:nvSpPr>
        <p:spPr>
          <a:xfrm>
            <a:off x="4876800" y="217916"/>
            <a:ext cx="6934200" cy="1415772"/>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dirty="0">
                <a:solidFill>
                  <a:schemeClr val="accent6">
                    <a:lumMod val="75000"/>
                  </a:schemeClr>
                </a:solidFill>
              </a:rPr>
              <a:t>The Two Sticks become One </a:t>
            </a:r>
          </a:p>
          <a:p>
            <a:pPr algn="ctr"/>
            <a:r>
              <a:rPr lang="en-US" sz="4200" dirty="0">
                <a:solidFill>
                  <a:schemeClr val="accent6">
                    <a:lumMod val="75000"/>
                  </a:schemeClr>
                </a:solidFill>
              </a:rPr>
              <a:t>   in Messiah’s Hand</a:t>
            </a:r>
          </a:p>
        </p:txBody>
      </p:sp>
    </p:spTree>
    <p:extLst>
      <p:ext uri="{BB962C8B-B14F-4D97-AF65-F5344CB8AC3E}">
        <p14:creationId xmlns:p14="http://schemas.microsoft.com/office/powerpoint/2010/main" val="30897123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25954" name="Title 1"/>
          <p:cNvSpPr>
            <a:spLocks noGrp="1"/>
          </p:cNvSpPr>
          <p:nvPr>
            <p:ph type="title"/>
          </p:nvPr>
        </p:nvSpPr>
        <p:spPr>
          <a:xfrm>
            <a:off x="1638300" y="-1588"/>
            <a:ext cx="8915400" cy="1143000"/>
          </a:xfrm>
          <a:solidFill>
            <a:schemeClr val="tx2">
              <a:lumMod val="50000"/>
            </a:schemeClr>
          </a:solidFill>
        </p:spPr>
        <p:txBody>
          <a:bodyPr>
            <a:normAutofit fontScale="90000"/>
          </a:bodyPr>
          <a:lstStyle/>
          <a:p>
            <a:r>
              <a:rPr lang="en-US" altLang="en-US" sz="7200" dirty="0">
                <a:solidFill>
                  <a:srgbClr val="FFC000"/>
                </a:solidFill>
              </a:rPr>
              <a:t>The Dual Anointing</a:t>
            </a:r>
          </a:p>
        </p:txBody>
      </p:sp>
      <p:sp>
        <p:nvSpPr>
          <p:cNvPr id="125955" name="Content Placeholder 2"/>
          <p:cNvSpPr>
            <a:spLocks noGrp="1"/>
          </p:cNvSpPr>
          <p:nvPr>
            <p:ph sz="half" idx="1"/>
          </p:nvPr>
        </p:nvSpPr>
        <p:spPr>
          <a:xfrm>
            <a:off x="952500" y="2133600"/>
            <a:ext cx="5314950" cy="3352800"/>
          </a:xfrm>
        </p:spPr>
        <p:txBody>
          <a:bodyPr/>
          <a:lstStyle/>
          <a:p>
            <a:pPr algn="ctr">
              <a:buFont typeface="Arial" charset="0"/>
              <a:buNone/>
            </a:pPr>
            <a:r>
              <a:rPr lang="en-US" altLang="en-US" dirty="0"/>
              <a:t> </a:t>
            </a:r>
          </a:p>
          <a:p>
            <a:pPr algn="ctr">
              <a:buFont typeface="Arial" charset="0"/>
              <a:buNone/>
            </a:pPr>
            <a:r>
              <a:rPr lang="en-US" altLang="en-US" sz="7200" b="1" dirty="0">
                <a:solidFill>
                  <a:srgbClr val="002060"/>
                </a:solidFill>
              </a:rPr>
              <a:t>ROYAL</a:t>
            </a:r>
          </a:p>
          <a:p>
            <a:pPr algn="ctr">
              <a:buFont typeface="Arial" charset="0"/>
              <a:buNone/>
            </a:pPr>
            <a:r>
              <a:rPr lang="en-US" altLang="en-US" sz="7200" b="1" dirty="0">
                <a:solidFill>
                  <a:srgbClr val="C00000"/>
                </a:solidFill>
              </a:rPr>
              <a:t>PRIESTHOOD</a:t>
            </a:r>
            <a:endParaRPr lang="en-US" altLang="en-US" sz="7200" dirty="0"/>
          </a:p>
        </p:txBody>
      </p:sp>
      <p:sp>
        <p:nvSpPr>
          <p:cNvPr id="125956" name="Content Placeholder 3"/>
          <p:cNvSpPr>
            <a:spLocks noGrp="1"/>
          </p:cNvSpPr>
          <p:nvPr>
            <p:ph sz="half" idx="2"/>
          </p:nvPr>
        </p:nvSpPr>
        <p:spPr>
          <a:xfrm>
            <a:off x="6096000" y="2743200"/>
            <a:ext cx="5143500" cy="2971800"/>
          </a:xfrm>
        </p:spPr>
        <p:txBody>
          <a:bodyPr/>
          <a:lstStyle/>
          <a:p>
            <a:pPr algn="ctr">
              <a:buFont typeface="Arial" charset="0"/>
              <a:buNone/>
            </a:pPr>
            <a:r>
              <a:rPr lang="en-US" altLang="en-US" sz="7200" b="1" dirty="0">
                <a:solidFill>
                  <a:srgbClr val="C00000"/>
                </a:solidFill>
              </a:rPr>
              <a:t>HOLY</a:t>
            </a:r>
            <a:r>
              <a:rPr lang="en-US" altLang="en-US" sz="7200" b="1" dirty="0">
                <a:solidFill>
                  <a:srgbClr val="002060"/>
                </a:solidFill>
              </a:rPr>
              <a:t> </a:t>
            </a:r>
          </a:p>
          <a:p>
            <a:pPr algn="ctr">
              <a:buFont typeface="Arial" charset="0"/>
              <a:buNone/>
            </a:pPr>
            <a:r>
              <a:rPr lang="en-US" altLang="en-US" sz="7200" b="1" dirty="0">
                <a:solidFill>
                  <a:srgbClr val="002060"/>
                </a:solidFill>
              </a:rPr>
              <a:t>NATION</a:t>
            </a:r>
            <a:endParaRPr lang="en-US" altLang="en-US" sz="7200" b="1" dirty="0">
              <a:solidFill>
                <a:srgbClr val="C00000"/>
              </a:solidFill>
            </a:endParaRPr>
          </a:p>
          <a:p>
            <a:pPr algn="ctr">
              <a:buFont typeface="Arial" charset="0"/>
              <a:buNone/>
            </a:pPr>
            <a:endParaRPr lang="en-US" altLang="en-US" sz="4800" dirty="0"/>
          </a:p>
        </p:txBody>
      </p:sp>
      <p:pic>
        <p:nvPicPr>
          <p:cNvPr id="5" name="Picture 2" descr="C:\Users\Gavriel\Pictures\0-IMAGES for PowerPoint\2olivtrees-big.jpg">
            <a:extLst>
              <a:ext uri="{FF2B5EF4-FFF2-40B4-BE49-F238E27FC236}">
                <a16:creationId xmlns:a16="http://schemas.microsoft.com/office/drawing/2014/main" id="{0BB62993-C2BA-4AD4-A59C-2555485581B8}"/>
              </a:ext>
            </a:extLst>
          </p:cNvPr>
          <p:cNvPicPr>
            <a:picLocks noChangeAspect="1" noChangeArrowheads="1"/>
          </p:cNvPicPr>
          <p:nvPr/>
        </p:nvPicPr>
        <p:blipFill>
          <a:blip r:embed="rId3" cstate="print"/>
          <a:srcRect/>
          <a:stretch>
            <a:fillRect/>
          </a:stretch>
        </p:blipFill>
        <p:spPr bwMode="auto">
          <a:xfrm>
            <a:off x="0" y="1141412"/>
            <a:ext cx="12192000" cy="5730876"/>
          </a:xfrm>
          <a:prstGeom prst="rect">
            <a:avLst/>
          </a:prstGeom>
          <a:solidFill>
            <a:schemeClr val="tx2">
              <a:lumMod val="50000"/>
            </a:schemeClr>
          </a:solidFill>
          <a:ln w="9525">
            <a:noFill/>
            <a:miter lim="800000"/>
            <a:headEnd/>
            <a:tailEnd/>
          </a:ln>
        </p:spPr>
      </p:pic>
    </p:spTree>
    <p:extLst>
      <p:ext uri="{BB962C8B-B14F-4D97-AF65-F5344CB8AC3E}">
        <p14:creationId xmlns:p14="http://schemas.microsoft.com/office/powerpoint/2010/main" val="237485673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descr="D:\02 IMAGES for PowerPoint\atonem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578" y="0"/>
            <a:ext cx="1020515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06400" y="304802"/>
            <a:ext cx="3468562" cy="3385278"/>
          </a:xfrm>
          <a:prstGeom prst="rect">
            <a:avLst/>
          </a:prstGeom>
          <a:noFill/>
        </p:spPr>
        <p:txBody>
          <a:bodyPr wrap="none" lIns="101592" tIns="50796" rIns="101592" bIns="50796" rtlCol="0">
            <a:spAutoFit/>
          </a:bodyPr>
          <a:lstStyle/>
          <a:p>
            <a:r>
              <a:rPr lang="en-US" sz="5333" dirty="0">
                <a:solidFill>
                  <a:srgbClr val="FFC000"/>
                </a:solidFill>
              </a:rPr>
              <a:t>Mercy Seat </a:t>
            </a:r>
          </a:p>
          <a:p>
            <a:r>
              <a:rPr lang="en-US" sz="5333" dirty="0">
                <a:solidFill>
                  <a:srgbClr val="FFC000"/>
                </a:solidFill>
              </a:rPr>
              <a:t>For</a:t>
            </a:r>
          </a:p>
          <a:p>
            <a:r>
              <a:rPr lang="en-US" sz="5333" dirty="0">
                <a:solidFill>
                  <a:srgbClr val="FFC000"/>
                </a:solidFill>
              </a:rPr>
              <a:t>God’s </a:t>
            </a:r>
          </a:p>
          <a:p>
            <a:r>
              <a:rPr lang="en-US" sz="5333" b="1" dirty="0">
                <a:solidFill>
                  <a:srgbClr val="FF0000"/>
                </a:solidFill>
              </a:rPr>
              <a:t>GRACE</a:t>
            </a:r>
          </a:p>
        </p:txBody>
      </p:sp>
      <p:sp>
        <p:nvSpPr>
          <p:cNvPr id="4" name="TextBox 3"/>
          <p:cNvSpPr txBox="1"/>
          <p:nvPr/>
        </p:nvSpPr>
        <p:spPr>
          <a:xfrm>
            <a:off x="7342029" y="304802"/>
            <a:ext cx="4443636" cy="3385278"/>
          </a:xfrm>
          <a:prstGeom prst="rect">
            <a:avLst/>
          </a:prstGeom>
          <a:noFill/>
        </p:spPr>
        <p:txBody>
          <a:bodyPr wrap="none" lIns="101592" tIns="50796" rIns="101592" bIns="50796" rtlCol="0">
            <a:spAutoFit/>
          </a:bodyPr>
          <a:lstStyle/>
          <a:p>
            <a:pPr algn="r"/>
            <a:r>
              <a:rPr lang="en-US" sz="5333" dirty="0">
                <a:solidFill>
                  <a:srgbClr val="FFC000"/>
                </a:solidFill>
              </a:rPr>
              <a:t>Judgment Seat </a:t>
            </a:r>
          </a:p>
          <a:p>
            <a:pPr algn="r"/>
            <a:r>
              <a:rPr lang="en-US" sz="5333" dirty="0">
                <a:solidFill>
                  <a:srgbClr val="FFC000"/>
                </a:solidFill>
              </a:rPr>
              <a:t>For</a:t>
            </a:r>
          </a:p>
          <a:p>
            <a:pPr algn="r"/>
            <a:r>
              <a:rPr lang="en-US" sz="5333" dirty="0">
                <a:solidFill>
                  <a:srgbClr val="FFC000"/>
                </a:solidFill>
              </a:rPr>
              <a:t>God’s </a:t>
            </a:r>
          </a:p>
          <a:p>
            <a:pPr algn="r"/>
            <a:r>
              <a:rPr lang="en-US" sz="5333" b="1" dirty="0">
                <a:solidFill>
                  <a:srgbClr val="0070C0"/>
                </a:solidFill>
              </a:rPr>
              <a:t>LAW</a:t>
            </a:r>
          </a:p>
        </p:txBody>
      </p:sp>
      <p:sp>
        <p:nvSpPr>
          <p:cNvPr id="3" name="TextBox 2">
            <a:extLst>
              <a:ext uri="{FF2B5EF4-FFF2-40B4-BE49-F238E27FC236}">
                <a16:creationId xmlns:a16="http://schemas.microsoft.com/office/drawing/2014/main" id="{D7F101BB-EAF3-4690-86A7-7A68B6874014}"/>
              </a:ext>
            </a:extLst>
          </p:cNvPr>
          <p:cNvSpPr txBox="1"/>
          <p:nvPr/>
        </p:nvSpPr>
        <p:spPr>
          <a:xfrm>
            <a:off x="1555141" y="5943600"/>
            <a:ext cx="9081717" cy="769441"/>
          </a:xfrm>
          <a:prstGeom prst="rect">
            <a:avLst/>
          </a:prstGeom>
          <a:noFill/>
        </p:spPr>
        <p:txBody>
          <a:bodyPr wrap="none" rtlCol="0">
            <a:spAutoFit/>
          </a:bodyPr>
          <a:lstStyle/>
          <a:p>
            <a:r>
              <a:rPr lang="en-US" sz="4400" b="1" dirty="0">
                <a:solidFill>
                  <a:schemeClr val="accent4">
                    <a:lumMod val="60000"/>
                    <a:lumOff val="40000"/>
                  </a:schemeClr>
                </a:solidFill>
              </a:rPr>
              <a:t>Both houses are reconciled in Messiah</a:t>
            </a:r>
          </a:p>
        </p:txBody>
      </p:sp>
    </p:spTree>
    <p:extLst>
      <p:ext uri="{BB962C8B-B14F-4D97-AF65-F5344CB8AC3E}">
        <p14:creationId xmlns:p14="http://schemas.microsoft.com/office/powerpoint/2010/main" val="263173043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D:\02 IMAGES for PowerPoint\royal-priesthood-holy-n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49" y="0"/>
            <a:ext cx="123094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02337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ot by might, nor by power">
            <a:extLst>
              <a:ext uri="{FF2B5EF4-FFF2-40B4-BE49-F238E27FC236}">
                <a16:creationId xmlns:a16="http://schemas.microsoft.com/office/drawing/2014/main" id="{188450B7-7896-47C1-BBE9-42E978939F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228"/>
          <a:stretch/>
        </p:blipFill>
        <p:spPr bwMode="auto">
          <a:xfrm>
            <a:off x="0" y="0"/>
            <a:ext cx="12192000" cy="6816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92008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4" name="Picture 2" descr="D:\00 IMAGES for PowerPoint\end-time revival.png"/>
          <p:cNvPicPr>
            <a:picLocks noChangeAspect="1" noChangeArrowheads="1"/>
          </p:cNvPicPr>
          <p:nvPr/>
        </p:nvPicPr>
        <p:blipFill rotWithShape="1">
          <a:blip r:embed="rId2">
            <a:extLst>
              <a:ext uri="{28A0092B-C50C-407E-A947-70E740481C1C}">
                <a14:useLocalDpi xmlns:a14="http://schemas.microsoft.com/office/drawing/2010/main" val="0"/>
              </a:ext>
            </a:extLst>
          </a:blip>
          <a:srcRect l="21505"/>
          <a:stretch/>
        </p:blipFill>
        <p:spPr bwMode="auto">
          <a:xfrm>
            <a:off x="3565534" y="0"/>
            <a:ext cx="8622455"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638800" y="3974420"/>
            <a:ext cx="4998484" cy="2419124"/>
          </a:xfrm>
          <a:prstGeom prst="rect">
            <a:avLst/>
          </a:prstGeom>
          <a:noFill/>
        </p:spPr>
        <p:txBody>
          <a:bodyPr wrap="none" rtlCol="0">
            <a:spAutoFit/>
          </a:bodyPr>
          <a:lstStyle/>
          <a:p>
            <a:r>
              <a:rPr lang="en-US" sz="7920" b="1" dirty="0">
                <a:solidFill>
                  <a:srgbClr val="FFFF00"/>
                </a:solidFill>
                <a:latin typeface="Palatino Linotype" panose="02040502050505030304" pitchFamily="18" charset="0"/>
              </a:rPr>
              <a:t> </a:t>
            </a:r>
            <a:r>
              <a:rPr lang="en-US" sz="7200" b="1" dirty="0">
                <a:solidFill>
                  <a:srgbClr val="FFFF00"/>
                </a:solidFill>
                <a:latin typeface="Papyrus" panose="03070502060502030205" pitchFamily="66" charset="0"/>
              </a:rPr>
              <a:t>- Joel’s</a:t>
            </a:r>
          </a:p>
          <a:p>
            <a:r>
              <a:rPr lang="en-US" sz="7200" b="1" dirty="0">
                <a:solidFill>
                  <a:srgbClr val="FFFF00"/>
                </a:solidFill>
                <a:latin typeface="Papyrus" panose="03070502060502030205" pitchFamily="66" charset="0"/>
              </a:rPr>
              <a:t>Outpouring</a:t>
            </a:r>
          </a:p>
        </p:txBody>
      </p:sp>
      <p:pic>
        <p:nvPicPr>
          <p:cNvPr id="4" name="Picture 2" descr="D:\00 IMAGES for PowerPoint\end-time revival.png">
            <a:extLst>
              <a:ext uri="{FF2B5EF4-FFF2-40B4-BE49-F238E27FC236}">
                <a16:creationId xmlns:a16="http://schemas.microsoft.com/office/drawing/2014/main" id="{FD9DBE74-F323-466F-9618-00A64894F8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8495"/>
          <a:stretch/>
        </p:blipFill>
        <p:spPr bwMode="auto">
          <a:xfrm>
            <a:off x="0" y="-12032"/>
            <a:ext cx="3565534"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83470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14156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88909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15E249-5706-4CF5-83DA-8CD18305D699}"/>
              </a:ext>
            </a:extLst>
          </p:cNvPr>
          <p:cNvSpPr txBox="1"/>
          <p:nvPr/>
        </p:nvSpPr>
        <p:spPr>
          <a:xfrm>
            <a:off x="2092468" y="2644170"/>
            <a:ext cx="8007064" cy="1569660"/>
          </a:xfrm>
          <a:prstGeom prst="rect">
            <a:avLst/>
          </a:prstGeom>
          <a:noFill/>
        </p:spPr>
        <p:txBody>
          <a:bodyPr wrap="none" rtlCol="0">
            <a:spAutoFit/>
          </a:bodyPr>
          <a:lstStyle/>
          <a:p>
            <a:r>
              <a:rPr lang="en-US" sz="9600" dirty="0"/>
              <a:t>History of Israel</a:t>
            </a:r>
          </a:p>
        </p:txBody>
      </p:sp>
    </p:spTree>
    <p:extLst>
      <p:ext uri="{BB962C8B-B14F-4D97-AF65-F5344CB8AC3E}">
        <p14:creationId xmlns:p14="http://schemas.microsoft.com/office/powerpoint/2010/main" val="378034455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00-                   SACRAMENTO\Lion's Den - mixed images\ancient-israel-division-and-diaspora-7-638.jpg"/>
          <p:cNvPicPr>
            <a:picLocks noChangeAspect="1" noChangeArrowheads="1"/>
          </p:cNvPicPr>
          <p:nvPr/>
        </p:nvPicPr>
        <p:blipFill rotWithShape="1">
          <a:blip r:embed="rId2">
            <a:extLst>
              <a:ext uri="{28A0092B-C50C-407E-A947-70E740481C1C}">
                <a14:useLocalDpi xmlns:a14="http://schemas.microsoft.com/office/drawing/2010/main" val="0"/>
              </a:ext>
            </a:extLst>
          </a:blip>
          <a:srcRect l="45283" t="4492" r="5031" b="4492"/>
          <a:stretch/>
        </p:blipFill>
        <p:spPr bwMode="auto">
          <a:xfrm>
            <a:off x="5715000" y="146612"/>
            <a:ext cx="6324600" cy="6564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7976" y="335850"/>
            <a:ext cx="5410200" cy="6186297"/>
          </a:xfrm>
          <a:prstGeom prst="rect">
            <a:avLst/>
          </a:prstGeom>
          <a:solidFill>
            <a:schemeClr val="tx2">
              <a:lumMod val="50000"/>
            </a:schemeClr>
          </a:solidFill>
        </p:spPr>
        <p:txBody>
          <a:bodyPr wrap="square" lIns="91429" tIns="45714" rIns="91429" bIns="45714" rtlCol="0">
            <a:spAutoFit/>
          </a:bodyPr>
          <a:lstStyle/>
          <a:p>
            <a:pPr algn="ctr"/>
            <a:r>
              <a:rPr lang="en-US" sz="3600" dirty="0">
                <a:solidFill>
                  <a:srgbClr val="FFC000"/>
                </a:solidFill>
              </a:rPr>
              <a:t>The </a:t>
            </a:r>
            <a:r>
              <a:rPr lang="en-US" sz="3600" b="1" dirty="0">
                <a:solidFill>
                  <a:srgbClr val="FFFF00"/>
                </a:solidFill>
              </a:rPr>
              <a:t>NORTHERN KINGDOM</a:t>
            </a:r>
          </a:p>
          <a:p>
            <a:pPr algn="ctr"/>
            <a:r>
              <a:rPr lang="en-US" sz="3600" dirty="0">
                <a:solidFill>
                  <a:srgbClr val="FFC000"/>
                </a:solidFill>
              </a:rPr>
              <a:t> under </a:t>
            </a:r>
            <a:r>
              <a:rPr lang="en-US" sz="3600" b="1" i="1" dirty="0">
                <a:solidFill>
                  <a:srgbClr val="FFFF00"/>
                </a:solidFill>
              </a:rPr>
              <a:t>King Jeroboam </a:t>
            </a:r>
            <a:r>
              <a:rPr lang="en-US" sz="3600" dirty="0">
                <a:solidFill>
                  <a:srgbClr val="FFC000"/>
                </a:solidFill>
              </a:rPr>
              <a:t>included the </a:t>
            </a:r>
            <a:r>
              <a:rPr lang="en-US" sz="3600" dirty="0">
                <a:solidFill>
                  <a:srgbClr val="FFFF00"/>
                </a:solidFill>
              </a:rPr>
              <a:t>ten rebelling and divorced lost tribes of the </a:t>
            </a:r>
            <a:r>
              <a:rPr lang="en-US" sz="3600" b="1" i="1" u="sng" dirty="0">
                <a:solidFill>
                  <a:srgbClr val="FF0000"/>
                </a:solidFill>
              </a:rPr>
              <a:t>House of Israel</a:t>
            </a:r>
            <a:r>
              <a:rPr lang="en-US" sz="3600" dirty="0">
                <a:solidFill>
                  <a:srgbClr val="FFC000"/>
                </a:solidFill>
              </a:rPr>
              <a:t>. </a:t>
            </a:r>
          </a:p>
          <a:p>
            <a:pPr algn="ctr"/>
            <a:r>
              <a:rPr lang="en-US" sz="3600" dirty="0">
                <a:solidFill>
                  <a:srgbClr val="FFC000"/>
                </a:solidFill>
              </a:rPr>
              <a:t>The </a:t>
            </a:r>
            <a:r>
              <a:rPr lang="en-US" sz="3600" b="1" dirty="0">
                <a:solidFill>
                  <a:srgbClr val="FFFF00"/>
                </a:solidFill>
              </a:rPr>
              <a:t>SOUTHERN KINGDOM</a:t>
            </a:r>
            <a:r>
              <a:rPr lang="en-US" sz="3600" dirty="0">
                <a:solidFill>
                  <a:srgbClr val="FFFF00"/>
                </a:solidFill>
              </a:rPr>
              <a:t> </a:t>
            </a:r>
            <a:r>
              <a:rPr lang="en-US" sz="3600" dirty="0">
                <a:solidFill>
                  <a:srgbClr val="FFC000"/>
                </a:solidFill>
              </a:rPr>
              <a:t>under </a:t>
            </a:r>
            <a:r>
              <a:rPr lang="en-US" sz="3600" dirty="0">
                <a:solidFill>
                  <a:srgbClr val="FFFF00"/>
                </a:solidFill>
              </a:rPr>
              <a:t>King Rehoboam </a:t>
            </a:r>
            <a:r>
              <a:rPr lang="en-US" sz="3600" dirty="0">
                <a:solidFill>
                  <a:srgbClr val="FFC000"/>
                </a:solidFill>
              </a:rPr>
              <a:t>included the royal Jewish </a:t>
            </a:r>
            <a:r>
              <a:rPr lang="en-US" sz="3600" b="1" i="1" u="sng" dirty="0">
                <a:solidFill>
                  <a:srgbClr val="00B0F0"/>
                </a:solidFill>
              </a:rPr>
              <a:t>House of Judah</a:t>
            </a:r>
            <a:r>
              <a:rPr lang="en-US" sz="3600" dirty="0">
                <a:solidFill>
                  <a:srgbClr val="00B0F0"/>
                </a:solidFill>
              </a:rPr>
              <a:t> </a:t>
            </a:r>
            <a:r>
              <a:rPr lang="en-US" sz="3600" dirty="0">
                <a:solidFill>
                  <a:srgbClr val="FFC000"/>
                </a:solidFill>
              </a:rPr>
              <a:t>with Benjamin and the capital, </a:t>
            </a:r>
            <a:r>
              <a:rPr lang="en-US" sz="3600" b="1" i="1" dirty="0">
                <a:solidFill>
                  <a:srgbClr val="FFFF00"/>
                </a:solidFill>
              </a:rPr>
              <a:t>Jerusalem</a:t>
            </a:r>
            <a:r>
              <a:rPr lang="en-US" sz="3600" dirty="0">
                <a:solidFill>
                  <a:srgbClr val="FFC000"/>
                </a:solidFill>
              </a:rPr>
              <a:t>, the </a:t>
            </a:r>
            <a:r>
              <a:rPr lang="en-US" sz="3600" b="1" i="1" dirty="0">
                <a:solidFill>
                  <a:srgbClr val="FFFF00"/>
                </a:solidFill>
              </a:rPr>
              <a:t>Holy City</a:t>
            </a:r>
            <a:r>
              <a:rPr lang="en-US" sz="3600" dirty="0">
                <a:solidFill>
                  <a:srgbClr val="FFC000"/>
                </a:solidFill>
              </a:rPr>
              <a:t>.</a:t>
            </a:r>
          </a:p>
        </p:txBody>
      </p:sp>
      <p:cxnSp>
        <p:nvCxnSpPr>
          <p:cNvPr id="4" name="Straight Arrow Connector 3"/>
          <p:cNvCxnSpPr/>
          <p:nvPr/>
        </p:nvCxnSpPr>
        <p:spPr>
          <a:xfrm>
            <a:off x="6088566" y="2895600"/>
            <a:ext cx="2274284" cy="1295399"/>
          </a:xfrm>
          <a:prstGeom prst="straightConnector1">
            <a:avLst/>
          </a:prstGeom>
          <a:ln w="666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44953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pic>
        <p:nvPicPr>
          <p:cNvPr id="5122" name="Picture 2" descr="D:\02 IMAGES for PowerPoint\MAPS Historic\map_captivity_rout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6284"/>
            <a:ext cx="9601200" cy="68217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20577505">
            <a:off x="4005203" y="1775230"/>
            <a:ext cx="1802096" cy="584775"/>
          </a:xfrm>
          <a:prstGeom prst="rect">
            <a:avLst/>
          </a:prstGeom>
          <a:noFill/>
        </p:spPr>
        <p:txBody>
          <a:bodyPr wrap="none" rtlCol="0">
            <a:spAutoFit/>
          </a:bodyPr>
          <a:lstStyle/>
          <a:p>
            <a:r>
              <a:rPr lang="en-US" sz="3200" b="1" dirty="0">
                <a:solidFill>
                  <a:srgbClr val="C00000"/>
                </a:solidFill>
              </a:rPr>
              <a:t>722 B.C.</a:t>
            </a:r>
          </a:p>
        </p:txBody>
      </p:sp>
      <p:sp>
        <p:nvSpPr>
          <p:cNvPr id="4" name="TextBox 3"/>
          <p:cNvSpPr txBox="1"/>
          <p:nvPr/>
        </p:nvSpPr>
        <p:spPr>
          <a:xfrm>
            <a:off x="4356752" y="3124201"/>
            <a:ext cx="1802096" cy="584775"/>
          </a:xfrm>
          <a:prstGeom prst="rect">
            <a:avLst/>
          </a:prstGeom>
          <a:noFill/>
        </p:spPr>
        <p:txBody>
          <a:bodyPr wrap="none" rtlCol="0">
            <a:spAutoFit/>
          </a:bodyPr>
          <a:lstStyle/>
          <a:p>
            <a:r>
              <a:rPr lang="en-US" sz="3200" b="1" dirty="0">
                <a:solidFill>
                  <a:schemeClr val="accent3">
                    <a:lumMod val="50000"/>
                  </a:schemeClr>
                </a:solidFill>
              </a:rPr>
              <a:t>587 B.C.</a:t>
            </a:r>
          </a:p>
        </p:txBody>
      </p:sp>
    </p:spTree>
    <p:extLst>
      <p:ext uri="{BB962C8B-B14F-4D97-AF65-F5344CB8AC3E}">
        <p14:creationId xmlns:p14="http://schemas.microsoft.com/office/powerpoint/2010/main" val="89557778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228600" y="304800"/>
            <a:ext cx="9372600" cy="6247864"/>
          </a:xfrm>
          <a:prstGeom prst="rect">
            <a:avLst/>
          </a:prstGeom>
          <a:noFill/>
        </p:spPr>
        <p:txBody>
          <a:bodyPr wrap="square" rtlCol="0">
            <a:spAutoFit/>
          </a:bodyPr>
          <a:lstStyle/>
          <a:p>
            <a:r>
              <a:rPr lang="en-US" sz="4000" dirty="0">
                <a:solidFill>
                  <a:srgbClr val="FFC000"/>
                </a:solidFill>
              </a:rPr>
              <a:t>Hosea 1</a:t>
            </a:r>
          </a:p>
          <a:p>
            <a:r>
              <a:rPr lang="en-US" sz="4000" dirty="0">
                <a:solidFill>
                  <a:srgbClr val="FFC000"/>
                </a:solidFill>
              </a:rPr>
              <a:t>1 The word of the LORD that came unto </a:t>
            </a:r>
            <a:r>
              <a:rPr lang="en-US" sz="4000" b="1" dirty="0">
                <a:solidFill>
                  <a:srgbClr val="FFFF00"/>
                </a:solidFill>
              </a:rPr>
              <a:t>Hosea</a:t>
            </a:r>
            <a:r>
              <a:rPr lang="en-US" sz="4000" dirty="0">
                <a:solidFill>
                  <a:srgbClr val="FFC000"/>
                </a:solidFill>
              </a:rPr>
              <a:t>, the son of </a:t>
            </a:r>
            <a:r>
              <a:rPr lang="en-US" sz="4000" dirty="0" err="1">
                <a:solidFill>
                  <a:srgbClr val="FFC000"/>
                </a:solidFill>
              </a:rPr>
              <a:t>Beeri</a:t>
            </a:r>
            <a:r>
              <a:rPr lang="en-US" sz="4000" dirty="0">
                <a:solidFill>
                  <a:srgbClr val="FFC000"/>
                </a:solidFill>
              </a:rPr>
              <a:t>, in the days of Uzziah, Jotham, Ahaz, and Hezekiah, kings of Judah, and in the days of Jeroboam the son of </a:t>
            </a:r>
            <a:r>
              <a:rPr lang="en-US" sz="4000" dirty="0" err="1">
                <a:solidFill>
                  <a:srgbClr val="FFC000"/>
                </a:solidFill>
              </a:rPr>
              <a:t>Joash</a:t>
            </a:r>
            <a:r>
              <a:rPr lang="en-US" sz="4000" dirty="0">
                <a:solidFill>
                  <a:srgbClr val="FFC000"/>
                </a:solidFill>
              </a:rPr>
              <a:t>, king of Israel. 2 . . . . . And the LORD said to Hosea, “Go, take unto thee a wife of whoredoms and children of whoredoms: for the land hath committed great whoredom, departing from the LORD.”</a:t>
            </a:r>
          </a:p>
        </p:txBody>
      </p:sp>
      <p:pic>
        <p:nvPicPr>
          <p:cNvPr id="3074" name="Picture 2" descr="Image result for prophet hosea">
            <a:extLst>
              <a:ext uri="{FF2B5EF4-FFF2-40B4-BE49-F238E27FC236}">
                <a16:creationId xmlns:a16="http://schemas.microsoft.com/office/drawing/2014/main" id="{D04761AD-5F11-4922-B030-6D924EF41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304800"/>
            <a:ext cx="2404909"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58398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381000" y="273205"/>
            <a:ext cx="8915400" cy="6247864"/>
          </a:xfrm>
          <a:prstGeom prst="rect">
            <a:avLst/>
          </a:prstGeom>
          <a:noFill/>
        </p:spPr>
        <p:txBody>
          <a:bodyPr wrap="square" rtlCol="0">
            <a:spAutoFit/>
          </a:bodyPr>
          <a:lstStyle/>
          <a:p>
            <a:r>
              <a:rPr lang="en-US" sz="4000" dirty="0">
                <a:solidFill>
                  <a:srgbClr val="FFC000"/>
                </a:solidFill>
              </a:rPr>
              <a:t>3 So he went and took </a:t>
            </a:r>
            <a:r>
              <a:rPr lang="en-US" sz="4000" b="1" dirty="0">
                <a:solidFill>
                  <a:srgbClr val="FFFF00"/>
                </a:solidFill>
              </a:rPr>
              <a:t>Gomer</a:t>
            </a:r>
            <a:r>
              <a:rPr lang="en-US" sz="4000" dirty="0">
                <a:solidFill>
                  <a:srgbClr val="FFC000"/>
                </a:solidFill>
              </a:rPr>
              <a:t> the daughter of </a:t>
            </a:r>
            <a:r>
              <a:rPr lang="en-US" sz="4000" dirty="0" err="1">
                <a:solidFill>
                  <a:srgbClr val="FFC000"/>
                </a:solidFill>
              </a:rPr>
              <a:t>Diblaim</a:t>
            </a:r>
            <a:r>
              <a:rPr lang="en-US" sz="4000" dirty="0">
                <a:solidFill>
                  <a:srgbClr val="FFC000"/>
                </a:solidFill>
              </a:rPr>
              <a:t>; which conceived, and bare him a son. 4 And the LORD said unto him, Call his name </a:t>
            </a:r>
            <a:r>
              <a:rPr lang="en-US" sz="4000" b="1" dirty="0">
                <a:solidFill>
                  <a:srgbClr val="FFFF00"/>
                </a:solidFill>
              </a:rPr>
              <a:t>Jezreel;</a:t>
            </a:r>
            <a:r>
              <a:rPr lang="en-US" sz="4000" dirty="0">
                <a:solidFill>
                  <a:srgbClr val="FFC000"/>
                </a:solidFill>
              </a:rPr>
              <a:t> for yet a little while, and I will avenge the blood of Jezreel upon the house of Jehu, and will </a:t>
            </a:r>
            <a:r>
              <a:rPr lang="en-US" sz="4000" b="1" dirty="0">
                <a:solidFill>
                  <a:srgbClr val="FFFF00"/>
                </a:solidFill>
              </a:rPr>
              <a:t>cause to cease the kingdom of the house of Israel</a:t>
            </a:r>
            <a:r>
              <a:rPr lang="en-US" sz="4000" dirty="0">
                <a:solidFill>
                  <a:srgbClr val="FFC000"/>
                </a:solidFill>
              </a:rPr>
              <a:t>. 5 And it shall come to pass at that day, that </a:t>
            </a:r>
            <a:r>
              <a:rPr lang="en-US" sz="4000" b="1" i="1" dirty="0">
                <a:solidFill>
                  <a:srgbClr val="FFFF00"/>
                </a:solidFill>
              </a:rPr>
              <a:t>I will break the bow of Israel in the valley of Jezreel</a:t>
            </a:r>
            <a:r>
              <a:rPr lang="en-US" sz="4000" dirty="0">
                <a:solidFill>
                  <a:srgbClr val="FFC000"/>
                </a:solidFill>
              </a:rPr>
              <a:t>. </a:t>
            </a:r>
          </a:p>
        </p:txBody>
      </p:sp>
      <p:pic>
        <p:nvPicPr>
          <p:cNvPr id="3074" name="Picture 2" descr="Image result for prophet hosea">
            <a:extLst>
              <a:ext uri="{FF2B5EF4-FFF2-40B4-BE49-F238E27FC236}">
                <a16:creationId xmlns:a16="http://schemas.microsoft.com/office/drawing/2014/main" id="{D04761AD-5F11-4922-B030-6D924EF41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0" y="304800"/>
            <a:ext cx="2557309"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34863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228600" y="152400"/>
            <a:ext cx="9525000" cy="4524315"/>
          </a:xfrm>
          <a:prstGeom prst="rect">
            <a:avLst/>
          </a:prstGeom>
          <a:noFill/>
        </p:spPr>
        <p:txBody>
          <a:bodyPr wrap="square" rtlCol="0">
            <a:spAutoFit/>
          </a:bodyPr>
          <a:lstStyle/>
          <a:p>
            <a:r>
              <a:rPr lang="en-US" sz="3600" dirty="0">
                <a:solidFill>
                  <a:srgbClr val="FFC000"/>
                </a:solidFill>
              </a:rPr>
              <a:t>6 And she conceived again, and bare a daughter. And God said unto him, Call her name </a:t>
            </a:r>
            <a:r>
              <a:rPr lang="en-US" sz="3600" b="1" dirty="0" err="1">
                <a:solidFill>
                  <a:srgbClr val="92D050"/>
                </a:solidFill>
              </a:rPr>
              <a:t>Loruhamah</a:t>
            </a:r>
            <a:r>
              <a:rPr lang="en-US" sz="3600" dirty="0">
                <a:solidFill>
                  <a:srgbClr val="FFC000"/>
                </a:solidFill>
              </a:rPr>
              <a:t>: for I will </a:t>
            </a:r>
            <a:r>
              <a:rPr lang="en-US" sz="3600" dirty="0">
                <a:solidFill>
                  <a:srgbClr val="92D050"/>
                </a:solidFill>
              </a:rPr>
              <a:t>no </a:t>
            </a:r>
            <a:r>
              <a:rPr lang="en-US" sz="3600" dirty="0">
                <a:solidFill>
                  <a:srgbClr val="FFC000"/>
                </a:solidFill>
              </a:rPr>
              <a:t>more have </a:t>
            </a:r>
            <a:r>
              <a:rPr lang="en-US" sz="3600" dirty="0">
                <a:solidFill>
                  <a:srgbClr val="92D050"/>
                </a:solidFill>
              </a:rPr>
              <a:t>mercy</a:t>
            </a:r>
            <a:r>
              <a:rPr lang="en-US" sz="3600" dirty="0">
                <a:solidFill>
                  <a:srgbClr val="FFC000"/>
                </a:solidFill>
              </a:rPr>
              <a:t> upon the house of Israel; but I will utterly take them away. 7 </a:t>
            </a:r>
            <a:r>
              <a:rPr lang="en-US" sz="3600" b="1" u="sng" dirty="0">
                <a:solidFill>
                  <a:srgbClr val="FFFF00"/>
                </a:solidFill>
              </a:rPr>
              <a:t>But I will have mercy upon the house </a:t>
            </a:r>
          </a:p>
          <a:p>
            <a:r>
              <a:rPr lang="en-US" sz="3600" b="1" u="sng" dirty="0">
                <a:solidFill>
                  <a:srgbClr val="FFFF00"/>
                </a:solidFill>
              </a:rPr>
              <a:t>of Judah</a:t>
            </a:r>
            <a:r>
              <a:rPr lang="en-US" sz="3600" dirty="0">
                <a:solidFill>
                  <a:srgbClr val="FFC000"/>
                </a:solidFill>
              </a:rPr>
              <a:t>, and will save them by the LORD their God, and </a:t>
            </a:r>
            <a:r>
              <a:rPr lang="en-US" sz="3600" u="sng" dirty="0">
                <a:solidFill>
                  <a:srgbClr val="FFFF00"/>
                </a:solidFill>
              </a:rPr>
              <a:t>will not save them by bow, nor by sword, nor by battle, by horses, nor by horsemen</a:t>
            </a:r>
            <a:r>
              <a:rPr lang="en-US" sz="3600" dirty="0">
                <a:solidFill>
                  <a:srgbClr val="FFC000"/>
                </a:solidFill>
              </a:rPr>
              <a:t>. </a:t>
            </a:r>
          </a:p>
        </p:txBody>
      </p:sp>
      <p:pic>
        <p:nvPicPr>
          <p:cNvPr id="3074" name="Picture 2" descr="Image result for prophet hosea">
            <a:extLst>
              <a:ext uri="{FF2B5EF4-FFF2-40B4-BE49-F238E27FC236}">
                <a16:creationId xmlns:a16="http://schemas.microsoft.com/office/drawing/2014/main" id="{D04761AD-5F11-4922-B030-6D924EF41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2709709" cy="3124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17E0FE-D418-42A8-927E-3387F8842671}"/>
              </a:ext>
            </a:extLst>
          </p:cNvPr>
          <p:cNvSpPr txBox="1"/>
          <p:nvPr/>
        </p:nvSpPr>
        <p:spPr>
          <a:xfrm>
            <a:off x="254620" y="4829115"/>
            <a:ext cx="11353800" cy="1754326"/>
          </a:xfrm>
          <a:prstGeom prst="rect">
            <a:avLst/>
          </a:prstGeom>
          <a:noFill/>
        </p:spPr>
        <p:txBody>
          <a:bodyPr wrap="square" rtlCol="0">
            <a:spAutoFit/>
          </a:bodyPr>
          <a:lstStyle/>
          <a:p>
            <a:r>
              <a:rPr lang="en-US" sz="3600" dirty="0">
                <a:solidFill>
                  <a:srgbClr val="FFC000"/>
                </a:solidFill>
              </a:rPr>
              <a:t> 8 Now when she had weaned </a:t>
            </a:r>
            <a:r>
              <a:rPr lang="en-US" sz="3600" dirty="0" err="1">
                <a:solidFill>
                  <a:srgbClr val="FFC000"/>
                </a:solidFill>
              </a:rPr>
              <a:t>Loruhamah</a:t>
            </a:r>
            <a:r>
              <a:rPr lang="en-US" sz="3600" dirty="0">
                <a:solidFill>
                  <a:srgbClr val="FFC000"/>
                </a:solidFill>
              </a:rPr>
              <a:t>, she conceived, and bare a son. 9 Then said God, Call his name </a:t>
            </a:r>
            <a:r>
              <a:rPr lang="en-US" sz="3600" b="1" dirty="0" err="1">
                <a:solidFill>
                  <a:srgbClr val="92D050"/>
                </a:solidFill>
              </a:rPr>
              <a:t>Loammi</a:t>
            </a:r>
            <a:r>
              <a:rPr lang="en-US" sz="3600" b="1" dirty="0">
                <a:solidFill>
                  <a:srgbClr val="92D050"/>
                </a:solidFill>
              </a:rPr>
              <a:t>:</a:t>
            </a:r>
            <a:r>
              <a:rPr lang="en-US" sz="3600" dirty="0">
                <a:solidFill>
                  <a:srgbClr val="FFC000"/>
                </a:solidFill>
              </a:rPr>
              <a:t> </a:t>
            </a:r>
          </a:p>
          <a:p>
            <a:r>
              <a:rPr lang="en-US" sz="3600" dirty="0">
                <a:solidFill>
                  <a:srgbClr val="FFC000"/>
                </a:solidFill>
              </a:rPr>
              <a:t>for ye are </a:t>
            </a:r>
            <a:r>
              <a:rPr lang="en-US" sz="3600" b="1" dirty="0">
                <a:solidFill>
                  <a:srgbClr val="92D050"/>
                </a:solidFill>
              </a:rPr>
              <a:t>not my people</a:t>
            </a:r>
            <a:r>
              <a:rPr lang="en-US" sz="3600" dirty="0">
                <a:solidFill>
                  <a:srgbClr val="FFC000"/>
                </a:solidFill>
              </a:rPr>
              <a:t>, and </a:t>
            </a:r>
            <a:r>
              <a:rPr lang="en-US" sz="3600" b="1" dirty="0">
                <a:solidFill>
                  <a:srgbClr val="92D050"/>
                </a:solidFill>
              </a:rPr>
              <a:t>I will not be your God</a:t>
            </a:r>
            <a:r>
              <a:rPr lang="en-US" sz="3600" dirty="0">
                <a:solidFill>
                  <a:srgbClr val="FFC000"/>
                </a:solidFill>
              </a:rPr>
              <a:t>. </a:t>
            </a:r>
          </a:p>
        </p:txBody>
      </p:sp>
    </p:spTree>
    <p:extLst>
      <p:ext uri="{BB962C8B-B14F-4D97-AF65-F5344CB8AC3E}">
        <p14:creationId xmlns:p14="http://schemas.microsoft.com/office/powerpoint/2010/main" val="105674997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304800" y="228600"/>
            <a:ext cx="9220200" cy="4431983"/>
          </a:xfrm>
          <a:prstGeom prst="rect">
            <a:avLst/>
          </a:prstGeom>
          <a:noFill/>
        </p:spPr>
        <p:txBody>
          <a:bodyPr wrap="square" rtlCol="0">
            <a:spAutoFit/>
          </a:bodyPr>
          <a:lstStyle/>
          <a:p>
            <a:r>
              <a:rPr lang="en-US" sz="4700" dirty="0">
                <a:solidFill>
                  <a:srgbClr val="FFC000"/>
                </a:solidFill>
              </a:rPr>
              <a:t>10 </a:t>
            </a:r>
            <a:r>
              <a:rPr lang="en-US" sz="4700" b="1" dirty="0">
                <a:solidFill>
                  <a:srgbClr val="FFFF00"/>
                </a:solidFill>
              </a:rPr>
              <a:t>Yet the number of the children </a:t>
            </a:r>
          </a:p>
          <a:p>
            <a:r>
              <a:rPr lang="en-US" sz="4700" b="1" dirty="0">
                <a:solidFill>
                  <a:srgbClr val="FFFF00"/>
                </a:solidFill>
              </a:rPr>
              <a:t>of Israel shall be as the sand of the sea, which cannot be measured nor numbered; </a:t>
            </a:r>
            <a:r>
              <a:rPr lang="en-US" sz="4700" dirty="0">
                <a:solidFill>
                  <a:srgbClr val="FFC000"/>
                </a:solidFill>
              </a:rPr>
              <a:t>and it shall come to pass, that in the place where it was said unto them, Ye are not my people, </a:t>
            </a:r>
          </a:p>
        </p:txBody>
      </p:sp>
      <p:pic>
        <p:nvPicPr>
          <p:cNvPr id="3074" name="Picture 2" descr="Image result for prophet hosea">
            <a:extLst>
              <a:ext uri="{FF2B5EF4-FFF2-40B4-BE49-F238E27FC236}">
                <a16:creationId xmlns:a16="http://schemas.microsoft.com/office/drawing/2014/main" id="{D04761AD-5F11-4922-B030-6D924EF41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304800"/>
            <a:ext cx="2557309" cy="3124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7EEC48D-8205-4EC0-A0DC-F6E39CA5CF68}"/>
              </a:ext>
            </a:extLst>
          </p:cNvPr>
          <p:cNvSpPr txBox="1"/>
          <p:nvPr/>
        </p:nvSpPr>
        <p:spPr>
          <a:xfrm>
            <a:off x="304800" y="4637654"/>
            <a:ext cx="11506200" cy="1661993"/>
          </a:xfrm>
          <a:prstGeom prst="rect">
            <a:avLst/>
          </a:prstGeom>
          <a:noFill/>
        </p:spPr>
        <p:txBody>
          <a:bodyPr wrap="square" rtlCol="0">
            <a:spAutoFit/>
          </a:bodyPr>
          <a:lstStyle/>
          <a:p>
            <a:r>
              <a:rPr lang="en-US" sz="4800" dirty="0">
                <a:solidFill>
                  <a:srgbClr val="FFC000"/>
                </a:solidFill>
              </a:rPr>
              <a:t>there it shall be said unto them, </a:t>
            </a:r>
          </a:p>
          <a:p>
            <a:r>
              <a:rPr lang="en-US" sz="5400" b="1" i="1" dirty="0">
                <a:solidFill>
                  <a:srgbClr val="FFFF00"/>
                </a:solidFill>
              </a:rPr>
              <a:t>     “Ye are the sons of the living God.”</a:t>
            </a:r>
            <a:r>
              <a:rPr lang="en-US" sz="5400" dirty="0">
                <a:solidFill>
                  <a:srgbClr val="FFC000"/>
                </a:solidFill>
              </a:rPr>
              <a:t> </a:t>
            </a:r>
          </a:p>
        </p:txBody>
      </p:sp>
    </p:spTree>
    <p:extLst>
      <p:ext uri="{BB962C8B-B14F-4D97-AF65-F5344CB8AC3E}">
        <p14:creationId xmlns:p14="http://schemas.microsoft.com/office/powerpoint/2010/main" val="107772813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308517" y="151179"/>
            <a:ext cx="9220200" cy="6555641"/>
          </a:xfrm>
          <a:prstGeom prst="rect">
            <a:avLst/>
          </a:prstGeom>
          <a:noFill/>
        </p:spPr>
        <p:txBody>
          <a:bodyPr wrap="square" rtlCol="0">
            <a:spAutoFit/>
          </a:bodyPr>
          <a:lstStyle/>
          <a:p>
            <a:r>
              <a:rPr lang="en-US" sz="6000" dirty="0">
                <a:solidFill>
                  <a:srgbClr val="FFC000"/>
                </a:solidFill>
              </a:rPr>
              <a:t>11 Then shall the </a:t>
            </a:r>
            <a:r>
              <a:rPr lang="en-US" sz="6000" b="1" dirty="0">
                <a:solidFill>
                  <a:srgbClr val="FFFF00"/>
                </a:solidFill>
              </a:rPr>
              <a:t>children of Judah </a:t>
            </a:r>
            <a:r>
              <a:rPr lang="en-US" sz="6000" dirty="0">
                <a:solidFill>
                  <a:srgbClr val="FFC000"/>
                </a:solidFill>
              </a:rPr>
              <a:t>and the </a:t>
            </a:r>
            <a:r>
              <a:rPr lang="en-US" sz="6000" b="1" dirty="0">
                <a:solidFill>
                  <a:srgbClr val="FFFF00"/>
                </a:solidFill>
              </a:rPr>
              <a:t>children of Israel </a:t>
            </a:r>
            <a:r>
              <a:rPr lang="en-US" sz="6000" dirty="0">
                <a:solidFill>
                  <a:srgbClr val="FFC000"/>
                </a:solidFill>
              </a:rPr>
              <a:t>be gathered together, and appoint themselves </a:t>
            </a:r>
            <a:r>
              <a:rPr lang="en-US" sz="6000" b="1" dirty="0">
                <a:solidFill>
                  <a:srgbClr val="FFFF00"/>
                </a:solidFill>
              </a:rPr>
              <a:t>one head</a:t>
            </a:r>
            <a:r>
              <a:rPr lang="en-US" sz="6000" dirty="0">
                <a:solidFill>
                  <a:srgbClr val="FFC000"/>
                </a:solidFill>
              </a:rPr>
              <a:t>, and they shall come up out of the land: for great shall be </a:t>
            </a:r>
            <a:r>
              <a:rPr lang="en-US" sz="6000" b="1" dirty="0">
                <a:solidFill>
                  <a:srgbClr val="FFFF00"/>
                </a:solidFill>
              </a:rPr>
              <a:t>the day of Jezreel</a:t>
            </a:r>
            <a:r>
              <a:rPr lang="en-US" sz="6000" dirty="0">
                <a:solidFill>
                  <a:srgbClr val="FFC000"/>
                </a:solidFill>
              </a:rPr>
              <a:t>.</a:t>
            </a:r>
          </a:p>
        </p:txBody>
      </p:sp>
      <p:pic>
        <p:nvPicPr>
          <p:cNvPr id="3074" name="Picture 2" descr="Image result for prophet hosea">
            <a:extLst>
              <a:ext uri="{FF2B5EF4-FFF2-40B4-BE49-F238E27FC236}">
                <a16:creationId xmlns:a16="http://schemas.microsoft.com/office/drawing/2014/main" id="{D04761AD-5F11-4922-B030-6D924EF41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0" y="304800"/>
            <a:ext cx="2557309"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56013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152400" y="228600"/>
            <a:ext cx="9982200" cy="4524315"/>
          </a:xfrm>
          <a:prstGeom prst="rect">
            <a:avLst/>
          </a:prstGeom>
          <a:noFill/>
        </p:spPr>
        <p:txBody>
          <a:bodyPr wrap="square" rtlCol="0">
            <a:spAutoFit/>
          </a:bodyPr>
          <a:lstStyle/>
          <a:p>
            <a:r>
              <a:rPr lang="en-US" sz="3600" dirty="0">
                <a:solidFill>
                  <a:schemeClr val="bg1"/>
                </a:solidFill>
              </a:rPr>
              <a:t>Jeremiah 5:11 </a:t>
            </a:r>
            <a:br>
              <a:rPr lang="en-US" sz="3600" dirty="0">
                <a:solidFill>
                  <a:srgbClr val="FFC000"/>
                </a:solidFill>
              </a:rPr>
            </a:br>
            <a:r>
              <a:rPr lang="en-US" sz="3600" dirty="0">
                <a:solidFill>
                  <a:srgbClr val="FFC000"/>
                </a:solidFill>
              </a:rPr>
              <a:t>The </a:t>
            </a:r>
            <a:r>
              <a:rPr lang="en-US" sz="3600" b="1" dirty="0">
                <a:solidFill>
                  <a:srgbClr val="FFFF00"/>
                </a:solidFill>
              </a:rPr>
              <a:t>house of Israel </a:t>
            </a:r>
            <a:r>
              <a:rPr lang="en-US" sz="3600" dirty="0">
                <a:solidFill>
                  <a:srgbClr val="FFC000"/>
                </a:solidFill>
              </a:rPr>
              <a:t>and the </a:t>
            </a:r>
            <a:r>
              <a:rPr lang="en-US" sz="3600" b="1" dirty="0">
                <a:solidFill>
                  <a:srgbClr val="FFFF00"/>
                </a:solidFill>
              </a:rPr>
              <a:t>house of Judah </a:t>
            </a:r>
          </a:p>
          <a:p>
            <a:r>
              <a:rPr lang="en-US" sz="3600" dirty="0">
                <a:solidFill>
                  <a:srgbClr val="FFC000"/>
                </a:solidFill>
              </a:rPr>
              <a:t>have </a:t>
            </a:r>
            <a:r>
              <a:rPr lang="en-US" sz="3600" dirty="0">
                <a:solidFill>
                  <a:srgbClr val="FFFF00"/>
                </a:solidFill>
              </a:rPr>
              <a:t>dealt very treacherously </a:t>
            </a:r>
            <a:r>
              <a:rPr lang="en-US" sz="3600" dirty="0">
                <a:solidFill>
                  <a:srgbClr val="FFC000"/>
                </a:solidFill>
              </a:rPr>
              <a:t>against me, </a:t>
            </a:r>
          </a:p>
          <a:p>
            <a:r>
              <a:rPr lang="en-US" sz="3600" dirty="0">
                <a:solidFill>
                  <a:srgbClr val="FFFF00"/>
                </a:solidFill>
              </a:rPr>
              <a:t>saith the LORD</a:t>
            </a:r>
            <a:r>
              <a:rPr lang="en-US" sz="3600" dirty="0">
                <a:solidFill>
                  <a:srgbClr val="FFC000"/>
                </a:solidFill>
              </a:rPr>
              <a:t>.</a:t>
            </a:r>
          </a:p>
          <a:p>
            <a:r>
              <a:rPr lang="en-US" sz="3600" dirty="0">
                <a:solidFill>
                  <a:schemeClr val="bg1"/>
                </a:solidFill>
              </a:rPr>
              <a:t>Jeremiah 11:10 </a:t>
            </a:r>
            <a:br>
              <a:rPr lang="en-US" sz="3600" dirty="0">
                <a:solidFill>
                  <a:srgbClr val="FFC000"/>
                </a:solidFill>
              </a:rPr>
            </a:br>
            <a:r>
              <a:rPr lang="en-US" sz="3600" dirty="0">
                <a:solidFill>
                  <a:srgbClr val="FFC000"/>
                </a:solidFill>
              </a:rPr>
              <a:t>They are turned back to the iniquities of their forefathers, which refused to hear my words; </a:t>
            </a:r>
          </a:p>
          <a:p>
            <a:r>
              <a:rPr lang="en-US" sz="3600" dirty="0">
                <a:solidFill>
                  <a:srgbClr val="FFC000"/>
                </a:solidFill>
              </a:rPr>
              <a:t>and they went after other gods to serve them:</a:t>
            </a:r>
          </a:p>
        </p:txBody>
      </p:sp>
      <p:pic>
        <p:nvPicPr>
          <p:cNvPr id="4" name="Picture 3">
            <a:extLst>
              <a:ext uri="{FF2B5EF4-FFF2-40B4-BE49-F238E27FC236}">
                <a16:creationId xmlns:a16="http://schemas.microsoft.com/office/drawing/2014/main" id="{A0304FE8-CED3-4F75-AF96-86C2F0804965}"/>
              </a:ext>
            </a:extLst>
          </p:cNvPr>
          <p:cNvPicPr>
            <a:picLocks noChangeAspect="1"/>
          </p:cNvPicPr>
          <p:nvPr/>
        </p:nvPicPr>
        <p:blipFill rotWithShape="1">
          <a:blip r:embed="rId2">
            <a:extLst>
              <a:ext uri="{28A0092B-C50C-407E-A947-70E740481C1C}">
                <a14:useLocalDpi xmlns:a14="http://schemas.microsoft.com/office/drawing/2010/main" val="0"/>
              </a:ext>
            </a:extLst>
          </a:blip>
          <a:srcRect l="26258" t="29419" r="22069" b="17696"/>
          <a:stretch/>
        </p:blipFill>
        <p:spPr>
          <a:xfrm>
            <a:off x="8839200" y="335845"/>
            <a:ext cx="3200400" cy="4116858"/>
          </a:xfrm>
          <a:prstGeom prst="rect">
            <a:avLst/>
          </a:prstGeom>
        </p:spPr>
      </p:pic>
      <p:sp>
        <p:nvSpPr>
          <p:cNvPr id="5" name="TextBox 4">
            <a:extLst>
              <a:ext uri="{FF2B5EF4-FFF2-40B4-BE49-F238E27FC236}">
                <a16:creationId xmlns:a16="http://schemas.microsoft.com/office/drawing/2014/main" id="{0C632A68-6386-494E-8956-3ACDD59983E4}"/>
              </a:ext>
            </a:extLst>
          </p:cNvPr>
          <p:cNvSpPr txBox="1"/>
          <p:nvPr/>
        </p:nvSpPr>
        <p:spPr>
          <a:xfrm>
            <a:off x="152400" y="5029200"/>
            <a:ext cx="11582400" cy="1323439"/>
          </a:xfrm>
          <a:prstGeom prst="rect">
            <a:avLst/>
          </a:prstGeom>
          <a:noFill/>
        </p:spPr>
        <p:txBody>
          <a:bodyPr wrap="square" rtlCol="0">
            <a:spAutoFit/>
          </a:bodyPr>
          <a:lstStyle/>
          <a:p>
            <a:r>
              <a:rPr lang="en-US" sz="4000" u="sng" dirty="0">
                <a:solidFill>
                  <a:srgbClr val="FFC000"/>
                </a:solidFill>
              </a:rPr>
              <a:t>the </a:t>
            </a:r>
            <a:r>
              <a:rPr lang="en-US" sz="4000" b="1" u="sng" dirty="0">
                <a:solidFill>
                  <a:srgbClr val="FFFF00"/>
                </a:solidFill>
              </a:rPr>
              <a:t>house of Israel </a:t>
            </a:r>
            <a:r>
              <a:rPr lang="en-US" sz="4000" u="sng" dirty="0">
                <a:solidFill>
                  <a:srgbClr val="FFC000"/>
                </a:solidFill>
              </a:rPr>
              <a:t>and the </a:t>
            </a:r>
            <a:r>
              <a:rPr lang="en-US" sz="4000" b="1" i="1" u="sng" dirty="0">
                <a:solidFill>
                  <a:srgbClr val="FFFF00"/>
                </a:solidFill>
              </a:rPr>
              <a:t>house of Judah </a:t>
            </a:r>
            <a:r>
              <a:rPr lang="en-US" sz="4000" u="sng" dirty="0">
                <a:solidFill>
                  <a:srgbClr val="FFC000"/>
                </a:solidFill>
              </a:rPr>
              <a:t>have </a:t>
            </a:r>
          </a:p>
          <a:p>
            <a:r>
              <a:rPr lang="en-US" sz="4000" b="1" u="sng" dirty="0">
                <a:solidFill>
                  <a:schemeClr val="bg1">
                    <a:lumMod val="75000"/>
                  </a:schemeClr>
                </a:solidFill>
              </a:rPr>
              <a:t>broken my covenant</a:t>
            </a:r>
            <a:r>
              <a:rPr lang="en-US" sz="4000" u="sng" dirty="0">
                <a:solidFill>
                  <a:srgbClr val="FFC000"/>
                </a:solidFill>
              </a:rPr>
              <a:t> which I made with their fathers</a:t>
            </a:r>
            <a:r>
              <a:rPr lang="en-US" sz="4000" dirty="0">
                <a:solidFill>
                  <a:srgbClr val="FFC000"/>
                </a:solidFill>
              </a:rPr>
              <a:t>.</a:t>
            </a:r>
          </a:p>
        </p:txBody>
      </p:sp>
    </p:spTree>
    <p:extLst>
      <p:ext uri="{BB962C8B-B14F-4D97-AF65-F5344CB8AC3E}">
        <p14:creationId xmlns:p14="http://schemas.microsoft.com/office/powerpoint/2010/main" val="361359128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8F47E-ACBD-494D-A50E-D36707F80E24}"/>
              </a:ext>
            </a:extLst>
          </p:cNvPr>
          <p:cNvSpPr txBox="1"/>
          <p:nvPr/>
        </p:nvSpPr>
        <p:spPr>
          <a:xfrm>
            <a:off x="152400" y="228600"/>
            <a:ext cx="8534400" cy="6340197"/>
          </a:xfrm>
          <a:prstGeom prst="rect">
            <a:avLst/>
          </a:prstGeom>
          <a:noFill/>
        </p:spPr>
        <p:txBody>
          <a:bodyPr wrap="square" rtlCol="0">
            <a:spAutoFit/>
          </a:bodyPr>
          <a:lstStyle/>
          <a:p>
            <a:r>
              <a:rPr lang="en-US" sz="3600" dirty="0">
                <a:solidFill>
                  <a:schemeClr val="bg1"/>
                </a:solidFill>
              </a:rPr>
              <a:t>Jeremiah 34</a:t>
            </a:r>
            <a:br>
              <a:rPr lang="en-US" sz="3600" dirty="0">
                <a:solidFill>
                  <a:srgbClr val="FFC000"/>
                </a:solidFill>
              </a:rPr>
            </a:br>
            <a:r>
              <a:rPr lang="en-US" sz="3700" b="1" baseline="30000" dirty="0">
                <a:solidFill>
                  <a:srgbClr val="FFC000"/>
                </a:solidFill>
              </a:rPr>
              <a:t>8 </a:t>
            </a:r>
            <a:r>
              <a:rPr lang="en-US" sz="3700" dirty="0">
                <a:solidFill>
                  <a:srgbClr val="FFC000"/>
                </a:solidFill>
              </a:rPr>
              <a:t>This is </a:t>
            </a:r>
            <a:r>
              <a:rPr lang="en-US" sz="3700" dirty="0">
                <a:solidFill>
                  <a:srgbClr val="FFFF00"/>
                </a:solidFill>
              </a:rPr>
              <a:t>the word that came unto Jeremiah from the </a:t>
            </a:r>
            <a:r>
              <a:rPr lang="en-US" sz="3700" cap="small" dirty="0">
                <a:solidFill>
                  <a:srgbClr val="FFFF00"/>
                </a:solidFill>
              </a:rPr>
              <a:t>Lord</a:t>
            </a:r>
            <a:r>
              <a:rPr lang="en-US" sz="3700" dirty="0">
                <a:solidFill>
                  <a:srgbClr val="FFC000"/>
                </a:solidFill>
              </a:rPr>
              <a:t>, after that the </a:t>
            </a:r>
            <a:r>
              <a:rPr lang="en-US" sz="3700" dirty="0">
                <a:solidFill>
                  <a:srgbClr val="FFFF00"/>
                </a:solidFill>
              </a:rPr>
              <a:t>king Zedekiah had made a covenant with all the people </a:t>
            </a:r>
            <a:r>
              <a:rPr lang="en-US" sz="3700" dirty="0">
                <a:solidFill>
                  <a:srgbClr val="FFC000"/>
                </a:solidFill>
              </a:rPr>
              <a:t>which were at Jerusalem, to </a:t>
            </a:r>
            <a:r>
              <a:rPr lang="en-US" sz="3700" b="1" i="1" dirty="0">
                <a:solidFill>
                  <a:srgbClr val="FFFF00"/>
                </a:solidFill>
              </a:rPr>
              <a:t>proclaim liberty</a:t>
            </a:r>
            <a:r>
              <a:rPr lang="en-US" sz="3700" dirty="0">
                <a:solidFill>
                  <a:srgbClr val="FFC000"/>
                </a:solidFill>
              </a:rPr>
              <a:t> unto them;</a:t>
            </a:r>
          </a:p>
          <a:p>
            <a:r>
              <a:rPr lang="en-US" sz="3700" b="1" baseline="30000" dirty="0">
                <a:solidFill>
                  <a:srgbClr val="FFC000"/>
                </a:solidFill>
              </a:rPr>
              <a:t>9 </a:t>
            </a:r>
            <a:r>
              <a:rPr lang="en-US" sz="3700" dirty="0">
                <a:solidFill>
                  <a:srgbClr val="FFC000"/>
                </a:solidFill>
              </a:rPr>
              <a:t>That every man should let his </a:t>
            </a:r>
            <a:r>
              <a:rPr lang="en-US" sz="3700" dirty="0">
                <a:solidFill>
                  <a:srgbClr val="FFFF00"/>
                </a:solidFill>
              </a:rPr>
              <a:t>manservant</a:t>
            </a:r>
            <a:r>
              <a:rPr lang="en-US" sz="3700" dirty="0">
                <a:solidFill>
                  <a:srgbClr val="FFC000"/>
                </a:solidFill>
              </a:rPr>
              <a:t>, and every man his </a:t>
            </a:r>
            <a:r>
              <a:rPr lang="en-US" sz="3700" dirty="0">
                <a:solidFill>
                  <a:srgbClr val="FFFF00"/>
                </a:solidFill>
              </a:rPr>
              <a:t>maidservant</a:t>
            </a:r>
            <a:r>
              <a:rPr lang="en-US" sz="3700" dirty="0">
                <a:solidFill>
                  <a:srgbClr val="FFC000"/>
                </a:solidFill>
              </a:rPr>
              <a:t>, being an Hebrew or an </a:t>
            </a:r>
            <a:r>
              <a:rPr lang="en-US" sz="3700" dirty="0" err="1">
                <a:solidFill>
                  <a:srgbClr val="FFC000"/>
                </a:solidFill>
              </a:rPr>
              <a:t>Hebrewess</a:t>
            </a:r>
            <a:r>
              <a:rPr lang="en-US" sz="3700" dirty="0">
                <a:solidFill>
                  <a:srgbClr val="FFC000"/>
                </a:solidFill>
              </a:rPr>
              <a:t>, </a:t>
            </a:r>
            <a:r>
              <a:rPr lang="en-US" sz="3700" b="1" i="1" dirty="0">
                <a:solidFill>
                  <a:srgbClr val="FFFF00"/>
                </a:solidFill>
              </a:rPr>
              <a:t>go free</a:t>
            </a:r>
            <a:r>
              <a:rPr lang="en-US" sz="3700" dirty="0">
                <a:solidFill>
                  <a:srgbClr val="FFC000"/>
                </a:solidFill>
              </a:rPr>
              <a:t>; that none should serve himself of them, to wit, of </a:t>
            </a:r>
            <a:r>
              <a:rPr lang="en-US" sz="3700" b="1" i="1" u="sng" dirty="0">
                <a:solidFill>
                  <a:srgbClr val="FFFF00"/>
                </a:solidFill>
              </a:rPr>
              <a:t>a Jew </a:t>
            </a:r>
            <a:r>
              <a:rPr lang="en-US" sz="3700" dirty="0">
                <a:solidFill>
                  <a:srgbClr val="FFC000"/>
                </a:solidFill>
              </a:rPr>
              <a:t>his brother.</a:t>
            </a:r>
          </a:p>
        </p:txBody>
      </p:sp>
      <p:pic>
        <p:nvPicPr>
          <p:cNvPr id="4" name="Picture 3">
            <a:extLst>
              <a:ext uri="{FF2B5EF4-FFF2-40B4-BE49-F238E27FC236}">
                <a16:creationId xmlns:a16="http://schemas.microsoft.com/office/drawing/2014/main" id="{A0304FE8-CED3-4F75-AF96-86C2F0804965}"/>
              </a:ext>
            </a:extLst>
          </p:cNvPr>
          <p:cNvPicPr>
            <a:picLocks noChangeAspect="1"/>
          </p:cNvPicPr>
          <p:nvPr/>
        </p:nvPicPr>
        <p:blipFill rotWithShape="1">
          <a:blip r:embed="rId2">
            <a:extLst>
              <a:ext uri="{28A0092B-C50C-407E-A947-70E740481C1C}">
                <a14:useLocalDpi xmlns:a14="http://schemas.microsoft.com/office/drawing/2010/main" val="0"/>
              </a:ext>
            </a:extLst>
          </a:blip>
          <a:srcRect l="26258" t="29419" r="22069" b="17696"/>
          <a:stretch/>
        </p:blipFill>
        <p:spPr>
          <a:xfrm>
            <a:off x="8839200" y="335845"/>
            <a:ext cx="3200400" cy="4116858"/>
          </a:xfrm>
          <a:prstGeom prst="rect">
            <a:avLst/>
          </a:prstGeom>
        </p:spPr>
      </p:pic>
      <p:sp>
        <p:nvSpPr>
          <p:cNvPr id="3" name="TextBox 2">
            <a:extLst>
              <a:ext uri="{FF2B5EF4-FFF2-40B4-BE49-F238E27FC236}">
                <a16:creationId xmlns:a16="http://schemas.microsoft.com/office/drawing/2014/main" id="{6C130BB9-B483-4D16-9D7D-70278207DC03}"/>
              </a:ext>
            </a:extLst>
          </p:cNvPr>
          <p:cNvSpPr txBox="1"/>
          <p:nvPr/>
        </p:nvSpPr>
        <p:spPr>
          <a:xfrm>
            <a:off x="8760286" y="3962400"/>
            <a:ext cx="3358227" cy="2369880"/>
          </a:xfrm>
          <a:prstGeom prst="rect">
            <a:avLst/>
          </a:prstGeom>
          <a:noFill/>
        </p:spPr>
        <p:txBody>
          <a:bodyPr wrap="none" rtlCol="0">
            <a:spAutoFit/>
          </a:bodyPr>
          <a:lstStyle/>
          <a:p>
            <a:r>
              <a:rPr lang="en-US" sz="4400" u="sng" dirty="0">
                <a:solidFill>
                  <a:srgbClr val="00B0F0"/>
                </a:solidFill>
              </a:rPr>
              <a:t>First mention </a:t>
            </a:r>
          </a:p>
          <a:p>
            <a:r>
              <a:rPr lang="en-US" sz="4400" dirty="0">
                <a:solidFill>
                  <a:srgbClr val="00B0F0"/>
                </a:solidFill>
              </a:rPr>
              <a:t>of the word </a:t>
            </a:r>
          </a:p>
          <a:p>
            <a:pPr algn="ctr"/>
            <a:r>
              <a:rPr lang="en-US" sz="6000" u="sng" dirty="0">
                <a:solidFill>
                  <a:srgbClr val="00B0F0"/>
                </a:solidFill>
              </a:rPr>
              <a:t>Jew</a:t>
            </a:r>
          </a:p>
        </p:txBody>
      </p:sp>
    </p:spTree>
    <p:extLst>
      <p:ext uri="{BB962C8B-B14F-4D97-AF65-F5344CB8AC3E}">
        <p14:creationId xmlns:p14="http://schemas.microsoft.com/office/powerpoint/2010/main" val="198770559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5362" name="Picture 2" descr="D:\00-                   SACRAMENTO\Lion's Den - mixed images\ancient-israel-division-and-diaspora-13-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6954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97746"/>
            <a:ext cx="5184935"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9065" y="297746"/>
            <a:ext cx="6480335" cy="6247864"/>
          </a:xfrm>
          <a:prstGeom prst="rect">
            <a:avLst/>
          </a:prstGeom>
          <a:solidFill>
            <a:schemeClr val="tx2">
              <a:lumMod val="50000"/>
            </a:schemeClr>
          </a:solidFill>
        </p:spPr>
        <p:txBody>
          <a:bodyPr wrap="square" rtlCol="0">
            <a:spAutoFit/>
          </a:bodyPr>
          <a:lstStyle/>
          <a:p>
            <a:r>
              <a:rPr lang="en-US" sz="4000" dirty="0">
                <a:solidFill>
                  <a:srgbClr val="FFC000"/>
                </a:solidFill>
              </a:rPr>
              <a:t>Only the </a:t>
            </a:r>
            <a:r>
              <a:rPr lang="en-US" sz="4000" dirty="0">
                <a:solidFill>
                  <a:schemeClr val="tx2">
                    <a:lumMod val="60000"/>
                    <a:lumOff val="40000"/>
                  </a:schemeClr>
                </a:solidFill>
              </a:rPr>
              <a:t>royal Jewish House of Judah </a:t>
            </a:r>
            <a:r>
              <a:rPr lang="en-US" sz="4000" dirty="0">
                <a:solidFill>
                  <a:srgbClr val="FFC000"/>
                </a:solidFill>
              </a:rPr>
              <a:t>made returns to Jerusalem in sovereign numbers. </a:t>
            </a:r>
            <a:r>
              <a:rPr lang="en-US" sz="4000" dirty="0">
                <a:solidFill>
                  <a:srgbClr val="FFFF00"/>
                </a:solidFill>
              </a:rPr>
              <a:t>Zerubbabel after 538 B.C., Ezra in 457 B.C. </a:t>
            </a:r>
          </a:p>
          <a:p>
            <a:r>
              <a:rPr lang="en-US" sz="4000" dirty="0">
                <a:solidFill>
                  <a:srgbClr val="FFFF00"/>
                </a:solidFill>
              </a:rPr>
              <a:t>and Nehemiah in 445 B.C.</a:t>
            </a:r>
            <a:r>
              <a:rPr lang="en-US" sz="4000" dirty="0">
                <a:solidFill>
                  <a:srgbClr val="FFC000"/>
                </a:solidFill>
              </a:rPr>
              <a:t>. </a:t>
            </a:r>
          </a:p>
          <a:p>
            <a:r>
              <a:rPr lang="en-US" sz="4000" dirty="0">
                <a:solidFill>
                  <a:srgbClr val="FFC000"/>
                </a:solidFill>
              </a:rPr>
              <a:t>The </a:t>
            </a:r>
            <a:r>
              <a:rPr lang="en-US" sz="4000" b="1" dirty="0">
                <a:solidFill>
                  <a:schemeClr val="accent2">
                    <a:lumMod val="60000"/>
                    <a:lumOff val="40000"/>
                  </a:schemeClr>
                </a:solidFill>
              </a:rPr>
              <a:t>lost ten tribes </a:t>
            </a:r>
            <a:r>
              <a:rPr lang="en-US" sz="4000" dirty="0">
                <a:solidFill>
                  <a:srgbClr val="FFC000"/>
                </a:solidFill>
              </a:rPr>
              <a:t>were long gone. They were scattered in </a:t>
            </a:r>
            <a:r>
              <a:rPr lang="en-US" sz="4000" dirty="0">
                <a:solidFill>
                  <a:srgbClr val="FFFF00"/>
                </a:solidFill>
              </a:rPr>
              <a:t>722 B.C. </a:t>
            </a:r>
            <a:r>
              <a:rPr lang="en-US" sz="4000" dirty="0">
                <a:solidFill>
                  <a:srgbClr val="FFC000"/>
                </a:solidFill>
              </a:rPr>
              <a:t>and throughout their histories were migrating west. </a:t>
            </a:r>
          </a:p>
        </p:txBody>
      </p:sp>
    </p:spTree>
    <p:extLst>
      <p:ext uri="{BB962C8B-B14F-4D97-AF65-F5344CB8AC3E}">
        <p14:creationId xmlns:p14="http://schemas.microsoft.com/office/powerpoint/2010/main" val="355200388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1">
            <a:extLst>
              <a:ext uri="{FF2B5EF4-FFF2-40B4-BE49-F238E27FC236}">
                <a16:creationId xmlns:a16="http://schemas.microsoft.com/office/drawing/2014/main" id="{CDB69856-1332-4822-9DEA-15C59C6A3B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1" y="1828800"/>
            <a:ext cx="442277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7" name="Picture 2">
            <a:extLst>
              <a:ext uri="{FF2B5EF4-FFF2-40B4-BE49-F238E27FC236}">
                <a16:creationId xmlns:a16="http://schemas.microsoft.com/office/drawing/2014/main" id="{05A09E25-7427-4561-8D4C-8FC2B23FB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828800"/>
            <a:ext cx="533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2E20135-B312-41DD-95FD-F2DA8F88E346}"/>
              </a:ext>
            </a:extLst>
          </p:cNvPr>
          <p:cNvSpPr txBox="1"/>
          <p:nvPr/>
        </p:nvSpPr>
        <p:spPr>
          <a:xfrm>
            <a:off x="1143000" y="152400"/>
            <a:ext cx="5334000" cy="1708150"/>
          </a:xfrm>
          <a:prstGeom prst="rect">
            <a:avLst/>
          </a:prstGeom>
          <a:solidFill>
            <a:schemeClr val="tx2">
              <a:lumMod val="50000"/>
            </a:schemeClr>
          </a:solidFill>
        </p:spPr>
        <p:txBody>
          <a:bodyPr>
            <a:spAutoFit/>
          </a:bodyPr>
          <a:lstStyle/>
          <a:p>
            <a:pPr algn="ctr">
              <a:defRPr/>
            </a:pPr>
            <a:r>
              <a:rPr lang="en-US" sz="2100" dirty="0">
                <a:solidFill>
                  <a:srgbClr val="FFC000"/>
                </a:solidFill>
                <a:latin typeface="Arial" charset="0"/>
                <a:cs typeface="Arial" charset="0"/>
              </a:rPr>
              <a:t>The Northern Kingdom of the Ten Tribes is taken captive by the Assyrians in 722 B.C.. They are mixed in with other nations. They never returned to Israel in numbers. At the Breach they had lost their sovereign status.</a:t>
            </a:r>
          </a:p>
        </p:txBody>
      </p:sp>
      <p:sp>
        <p:nvSpPr>
          <p:cNvPr id="4" name="TextBox 3">
            <a:extLst>
              <a:ext uri="{FF2B5EF4-FFF2-40B4-BE49-F238E27FC236}">
                <a16:creationId xmlns:a16="http://schemas.microsoft.com/office/drawing/2014/main" id="{69CAF603-63C0-4F5D-8A41-DD741CDAE25E}"/>
              </a:ext>
            </a:extLst>
          </p:cNvPr>
          <p:cNvSpPr txBox="1"/>
          <p:nvPr/>
        </p:nvSpPr>
        <p:spPr>
          <a:xfrm>
            <a:off x="6619876" y="152400"/>
            <a:ext cx="4424363" cy="1708150"/>
          </a:xfrm>
          <a:prstGeom prst="rect">
            <a:avLst/>
          </a:prstGeom>
          <a:solidFill>
            <a:schemeClr val="tx2">
              <a:lumMod val="50000"/>
            </a:schemeClr>
          </a:solidFill>
        </p:spPr>
        <p:txBody>
          <a:bodyPr>
            <a:spAutoFit/>
          </a:bodyPr>
          <a:lstStyle/>
          <a:p>
            <a:pPr algn="ctr">
              <a:defRPr/>
            </a:pPr>
            <a:r>
              <a:rPr lang="en-US" sz="2100" dirty="0">
                <a:solidFill>
                  <a:srgbClr val="FFC000"/>
                </a:solidFill>
                <a:latin typeface="Arial" charset="0"/>
                <a:cs typeface="Arial" charset="0"/>
              </a:rPr>
              <a:t>The Southern Kingdom , the Jewish House of Judah is taken captive by the Babylonians in 605 - 586B.C. Judah returns to Jerusalem and to the land after the 70 years captivity.</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64DA78-365A-4DF5-A248-91D1C7CD08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990600"/>
            <a:ext cx="5083779" cy="5867400"/>
          </a:xfrm>
          <a:prstGeom prst="rect">
            <a:avLst/>
          </a:prstGeom>
        </p:spPr>
      </p:pic>
      <p:sp>
        <p:nvSpPr>
          <p:cNvPr id="4" name="TextBox 3">
            <a:extLst>
              <a:ext uri="{FF2B5EF4-FFF2-40B4-BE49-F238E27FC236}">
                <a16:creationId xmlns:a16="http://schemas.microsoft.com/office/drawing/2014/main" id="{D22E423E-E284-44BF-8A1C-50D71C4E2F9D}"/>
              </a:ext>
            </a:extLst>
          </p:cNvPr>
          <p:cNvSpPr txBox="1"/>
          <p:nvPr/>
        </p:nvSpPr>
        <p:spPr>
          <a:xfrm>
            <a:off x="8418569" y="152400"/>
            <a:ext cx="1810239" cy="707886"/>
          </a:xfrm>
          <a:prstGeom prst="rect">
            <a:avLst/>
          </a:prstGeom>
          <a:noFill/>
        </p:spPr>
        <p:txBody>
          <a:bodyPr wrap="none" rtlCol="0">
            <a:spAutoFit/>
          </a:bodyPr>
          <a:lstStyle/>
          <a:p>
            <a:r>
              <a:rPr lang="en-US" sz="4000" b="1" dirty="0"/>
              <a:t>445 B.C</a:t>
            </a:r>
            <a:r>
              <a:rPr lang="en-US" dirty="0"/>
              <a:t>.</a:t>
            </a:r>
          </a:p>
        </p:txBody>
      </p:sp>
      <p:sp>
        <p:nvSpPr>
          <p:cNvPr id="5" name="TextBox 4">
            <a:extLst>
              <a:ext uri="{FF2B5EF4-FFF2-40B4-BE49-F238E27FC236}">
                <a16:creationId xmlns:a16="http://schemas.microsoft.com/office/drawing/2014/main" id="{7EF9D45B-EC4A-400F-B769-9799B12C3FCF}"/>
              </a:ext>
            </a:extLst>
          </p:cNvPr>
          <p:cNvSpPr txBox="1"/>
          <p:nvPr/>
        </p:nvSpPr>
        <p:spPr>
          <a:xfrm>
            <a:off x="1295400" y="152400"/>
            <a:ext cx="7239000" cy="707886"/>
          </a:xfrm>
          <a:prstGeom prst="rect">
            <a:avLst/>
          </a:prstGeom>
          <a:noFill/>
        </p:spPr>
        <p:txBody>
          <a:bodyPr wrap="square" rtlCol="0">
            <a:spAutoFit/>
          </a:bodyPr>
          <a:lstStyle/>
          <a:p>
            <a:r>
              <a:rPr lang="en-US" sz="4000" b="1" dirty="0"/>
              <a:t>734-722 B.C. - - - - - - - - - - - - - - - -</a:t>
            </a:r>
            <a:r>
              <a:rPr lang="en-US" dirty="0"/>
              <a:t>.</a:t>
            </a:r>
          </a:p>
        </p:txBody>
      </p:sp>
      <p:pic>
        <p:nvPicPr>
          <p:cNvPr id="7170" name="Picture 2" descr="http://www.biblearchaeology.org/image.axd?picture=Bone-grinding.jpg">
            <a:extLst>
              <a:ext uri="{FF2B5EF4-FFF2-40B4-BE49-F238E27FC236}">
                <a16:creationId xmlns:a16="http://schemas.microsoft.com/office/drawing/2014/main" id="{5469FA0F-3D0F-4CAF-8370-D529F4E0D2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997" y="2500471"/>
            <a:ext cx="6019800" cy="38259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64ABF0F-E7E5-44AA-BCE9-CDEAB858D453}"/>
              </a:ext>
            </a:extLst>
          </p:cNvPr>
          <p:cNvSpPr txBox="1"/>
          <p:nvPr/>
        </p:nvSpPr>
        <p:spPr>
          <a:xfrm>
            <a:off x="228600" y="860286"/>
            <a:ext cx="6324599" cy="1431161"/>
          </a:xfrm>
          <a:prstGeom prst="rect">
            <a:avLst/>
          </a:prstGeom>
          <a:noFill/>
        </p:spPr>
        <p:txBody>
          <a:bodyPr wrap="square" rtlCol="0">
            <a:spAutoFit/>
          </a:bodyPr>
          <a:lstStyle/>
          <a:p>
            <a:pPr algn="ctr"/>
            <a:r>
              <a:rPr lang="en-US" sz="2900" b="1" dirty="0"/>
              <a:t>The Northern Ten Tribes of the House of Israel are taken captive by the Assyrians and mixed in with other nations.</a:t>
            </a:r>
          </a:p>
        </p:txBody>
      </p:sp>
    </p:spTree>
    <p:extLst>
      <p:ext uri="{BB962C8B-B14F-4D97-AF65-F5344CB8AC3E}">
        <p14:creationId xmlns:p14="http://schemas.microsoft.com/office/powerpoint/2010/main" val="99193947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02 IMAGES for PowerPoint\MAPS Historic\map_captivity_rout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6284"/>
            <a:ext cx="9601200" cy="68217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20577505">
            <a:off x="4005203" y="1775230"/>
            <a:ext cx="1802096" cy="584775"/>
          </a:xfrm>
          <a:prstGeom prst="rect">
            <a:avLst/>
          </a:prstGeom>
          <a:noFill/>
        </p:spPr>
        <p:txBody>
          <a:bodyPr wrap="none" rtlCol="0">
            <a:spAutoFit/>
          </a:bodyPr>
          <a:lstStyle/>
          <a:p>
            <a:r>
              <a:rPr lang="en-US" sz="3200" b="1" dirty="0">
                <a:solidFill>
                  <a:srgbClr val="C00000"/>
                </a:solidFill>
              </a:rPr>
              <a:t>722 B.C.</a:t>
            </a:r>
          </a:p>
        </p:txBody>
      </p:sp>
      <p:sp>
        <p:nvSpPr>
          <p:cNvPr id="4" name="TextBox 3"/>
          <p:cNvSpPr txBox="1"/>
          <p:nvPr/>
        </p:nvSpPr>
        <p:spPr>
          <a:xfrm>
            <a:off x="4356752" y="3124201"/>
            <a:ext cx="1802096" cy="584775"/>
          </a:xfrm>
          <a:prstGeom prst="rect">
            <a:avLst/>
          </a:prstGeom>
          <a:noFill/>
        </p:spPr>
        <p:txBody>
          <a:bodyPr wrap="none" rtlCol="0">
            <a:spAutoFit/>
          </a:bodyPr>
          <a:lstStyle/>
          <a:p>
            <a:r>
              <a:rPr lang="en-US" sz="3200" b="1" dirty="0">
                <a:solidFill>
                  <a:schemeClr val="accent3">
                    <a:lumMod val="50000"/>
                  </a:schemeClr>
                </a:solidFill>
              </a:rPr>
              <a:t>587 B.C.</a:t>
            </a:r>
          </a:p>
        </p:txBody>
      </p:sp>
    </p:spTree>
    <p:extLst>
      <p:ext uri="{BB962C8B-B14F-4D97-AF65-F5344CB8AC3E}">
        <p14:creationId xmlns:p14="http://schemas.microsoft.com/office/powerpoint/2010/main" val="57613185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result for parthian empire">
            <a:extLst>
              <a:ext uri="{FF2B5EF4-FFF2-40B4-BE49-F238E27FC236}">
                <a16:creationId xmlns:a16="http://schemas.microsoft.com/office/drawing/2014/main" id="{80A642A3-CC17-4BB9-B1C5-E6AA6E3F0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483"/>
            <a:ext cx="10820400" cy="68769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32F82F-EBE4-44C9-82C2-623D4EDD4C26}"/>
              </a:ext>
            </a:extLst>
          </p:cNvPr>
          <p:cNvSpPr txBox="1"/>
          <p:nvPr/>
        </p:nvSpPr>
        <p:spPr>
          <a:xfrm>
            <a:off x="2819400" y="5029200"/>
            <a:ext cx="413896" cy="646331"/>
          </a:xfrm>
          <a:prstGeom prst="rect">
            <a:avLst/>
          </a:prstGeom>
          <a:noFill/>
        </p:spPr>
        <p:txBody>
          <a:bodyPr wrap="none" rtlCol="0">
            <a:spAutoFit/>
          </a:bodyPr>
          <a:lstStyle/>
          <a:p>
            <a:r>
              <a:rPr lang="en-US" sz="3600" dirty="0">
                <a:solidFill>
                  <a:srgbClr val="FFFF00"/>
                </a:solidFill>
              </a:rPr>
              <a:t>*</a:t>
            </a:r>
          </a:p>
        </p:txBody>
      </p:sp>
    </p:spTree>
    <p:extLst>
      <p:ext uri="{BB962C8B-B14F-4D97-AF65-F5344CB8AC3E}">
        <p14:creationId xmlns:p14="http://schemas.microsoft.com/office/powerpoint/2010/main" val="146027200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5486400" y="400347"/>
            <a:ext cx="5486400" cy="6066272"/>
          </a:xfrm>
          <a:prstGeom prst="rect">
            <a:avLst/>
          </a:prstGeom>
          <a:solidFill>
            <a:schemeClr val="tx2">
              <a:lumMod val="50000"/>
            </a:schemeClr>
          </a:solidFill>
        </p:spPr>
        <p:txBody>
          <a:bodyPr wrap="square" lIns="109723" tIns="54862" rIns="109723" bIns="54862">
            <a:spAutoFit/>
          </a:bodyPr>
          <a:lstStyle/>
          <a:p>
            <a:pPr defTabSz="914292"/>
            <a:r>
              <a:rPr lang="en-US" sz="4300" dirty="0">
                <a:solidFill>
                  <a:srgbClr val="FFC000"/>
                </a:solidFill>
                <a:latin typeface="Calibri"/>
              </a:rPr>
              <a:t>After 70 A.D.</a:t>
            </a:r>
            <a:endParaRPr lang="en-US" sz="4300" dirty="0">
              <a:solidFill>
                <a:prstClr val="white"/>
              </a:solidFill>
              <a:latin typeface="Calibri"/>
            </a:endParaRPr>
          </a:p>
          <a:p>
            <a:pPr defTabSz="914292"/>
            <a:r>
              <a:rPr lang="en-US" sz="4300" dirty="0">
                <a:solidFill>
                  <a:prstClr val="white"/>
                </a:solidFill>
                <a:latin typeface="Calibri"/>
              </a:rPr>
              <a:t>Josephus (Ant., 11:133) </a:t>
            </a:r>
            <a:r>
              <a:rPr lang="en-US" sz="4300" dirty="0">
                <a:solidFill>
                  <a:srgbClr val="FFC000"/>
                </a:solidFill>
                <a:latin typeface="Calibri"/>
              </a:rPr>
              <a:t>states as a fact </a:t>
            </a:r>
          </a:p>
          <a:p>
            <a:pPr defTabSz="914292"/>
            <a:r>
              <a:rPr lang="en-US" sz="4300" dirty="0">
                <a:solidFill>
                  <a:srgbClr val="FFFF00"/>
                </a:solidFill>
                <a:latin typeface="Calibri"/>
              </a:rPr>
              <a:t>"</a:t>
            </a:r>
            <a:r>
              <a:rPr lang="en-US" sz="4300" b="1" i="1" dirty="0">
                <a:solidFill>
                  <a:srgbClr val="FFFF00"/>
                </a:solidFill>
                <a:latin typeface="Calibri"/>
              </a:rPr>
              <a:t>the </a:t>
            </a:r>
            <a:r>
              <a:rPr lang="en-US" sz="4300" b="1" i="1" u="sng" dirty="0">
                <a:solidFill>
                  <a:srgbClr val="FFFF00"/>
                </a:solidFill>
                <a:latin typeface="Calibri"/>
              </a:rPr>
              <a:t>ten tribes </a:t>
            </a:r>
            <a:r>
              <a:rPr lang="en-US" sz="4300" b="1" i="1" dirty="0">
                <a:solidFill>
                  <a:srgbClr val="FFFF00"/>
                </a:solidFill>
                <a:latin typeface="Calibri"/>
              </a:rPr>
              <a:t>are </a:t>
            </a:r>
            <a:r>
              <a:rPr lang="en-US" sz="4300" b="1" i="1" u="sng" dirty="0">
                <a:solidFill>
                  <a:srgbClr val="FFFF00"/>
                </a:solidFill>
                <a:latin typeface="Calibri"/>
              </a:rPr>
              <a:t>beyond the Euphrates </a:t>
            </a:r>
            <a:r>
              <a:rPr lang="en-US" sz="4300" dirty="0">
                <a:solidFill>
                  <a:srgbClr val="FFFF00"/>
                </a:solidFill>
                <a:latin typeface="Calibri"/>
              </a:rPr>
              <a:t>till now, and are an </a:t>
            </a:r>
            <a:r>
              <a:rPr lang="en-US" sz="4300" b="1" i="1" u="sng" dirty="0">
                <a:solidFill>
                  <a:srgbClr val="FFFF00"/>
                </a:solidFill>
                <a:latin typeface="Calibri"/>
              </a:rPr>
              <a:t>immense multitude </a:t>
            </a:r>
            <a:r>
              <a:rPr lang="en-US" sz="4300" dirty="0">
                <a:solidFill>
                  <a:srgbClr val="FFFF00"/>
                </a:solidFill>
                <a:latin typeface="Calibri"/>
              </a:rPr>
              <a:t>and not to be </a:t>
            </a:r>
          </a:p>
          <a:p>
            <a:pPr defTabSz="914292"/>
            <a:r>
              <a:rPr lang="en-US" sz="4300" dirty="0">
                <a:solidFill>
                  <a:srgbClr val="FFFF00"/>
                </a:solidFill>
                <a:latin typeface="Calibri"/>
              </a:rPr>
              <a:t>estimated in numbers."</a:t>
            </a:r>
          </a:p>
        </p:txBody>
      </p:sp>
      <p:pic>
        <p:nvPicPr>
          <p:cNvPr id="5122" name="Picture 2" descr="Image result for joseph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95864"/>
            <a:ext cx="4086225" cy="6066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73228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result for parthian empire">
            <a:extLst>
              <a:ext uri="{FF2B5EF4-FFF2-40B4-BE49-F238E27FC236}">
                <a16:creationId xmlns:a16="http://schemas.microsoft.com/office/drawing/2014/main" id="{80A642A3-CC17-4BB9-B1C5-E6AA6E3F0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483"/>
            <a:ext cx="10820400" cy="68769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32F82F-EBE4-44C9-82C2-623D4EDD4C26}"/>
              </a:ext>
            </a:extLst>
          </p:cNvPr>
          <p:cNvSpPr txBox="1"/>
          <p:nvPr/>
        </p:nvSpPr>
        <p:spPr>
          <a:xfrm>
            <a:off x="2819400" y="5029200"/>
            <a:ext cx="413896" cy="646331"/>
          </a:xfrm>
          <a:prstGeom prst="rect">
            <a:avLst/>
          </a:prstGeom>
          <a:noFill/>
        </p:spPr>
        <p:txBody>
          <a:bodyPr wrap="none" rtlCol="0">
            <a:spAutoFit/>
          </a:bodyPr>
          <a:lstStyle/>
          <a:p>
            <a:r>
              <a:rPr lang="en-US" sz="3600" dirty="0">
                <a:solidFill>
                  <a:srgbClr val="FFFF00"/>
                </a:solidFill>
              </a:rPr>
              <a:t>*</a:t>
            </a:r>
          </a:p>
        </p:txBody>
      </p:sp>
      <p:pic>
        <p:nvPicPr>
          <p:cNvPr id="4" name="Picture 3">
            <a:extLst>
              <a:ext uri="{FF2B5EF4-FFF2-40B4-BE49-F238E27FC236}">
                <a16:creationId xmlns:a16="http://schemas.microsoft.com/office/drawing/2014/main" id="{3F3AA379-9EE6-4526-A89F-1BE1F3FA2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108" y="0"/>
            <a:ext cx="11405784" cy="6858000"/>
          </a:xfrm>
          <a:prstGeom prst="rect">
            <a:avLst/>
          </a:prstGeom>
        </p:spPr>
      </p:pic>
    </p:spTree>
    <p:extLst>
      <p:ext uri="{BB962C8B-B14F-4D97-AF65-F5344CB8AC3E}">
        <p14:creationId xmlns:p14="http://schemas.microsoft.com/office/powerpoint/2010/main" val="259385433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53660"/>
            <a:ext cx="11087578" cy="672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37110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2099" name="Title 2"/>
          <p:cNvSpPr>
            <a:spLocks noGrp="1"/>
          </p:cNvSpPr>
          <p:nvPr>
            <p:ph type="title"/>
          </p:nvPr>
        </p:nvSpPr>
        <p:spPr>
          <a:xfrm>
            <a:off x="2590800" y="22302"/>
            <a:ext cx="9258300" cy="1417639"/>
          </a:xfrm>
        </p:spPr>
        <p:txBody>
          <a:bodyPr/>
          <a:lstStyle/>
          <a:p>
            <a:r>
              <a:rPr lang="en-US" altLang="en-US" sz="5400" b="1" dirty="0" err="1">
                <a:solidFill>
                  <a:srgbClr val="002060"/>
                </a:solidFill>
              </a:rPr>
              <a:t>Yair</a:t>
            </a:r>
            <a:r>
              <a:rPr lang="en-US" altLang="en-US" sz="5400" b="1" dirty="0">
                <a:solidFill>
                  <a:srgbClr val="002060"/>
                </a:solidFill>
              </a:rPr>
              <a:t> </a:t>
            </a:r>
            <a:r>
              <a:rPr lang="en-US" altLang="en-US" sz="5400" b="1" dirty="0" err="1">
                <a:solidFill>
                  <a:srgbClr val="002060"/>
                </a:solidFill>
              </a:rPr>
              <a:t>Davidiy</a:t>
            </a:r>
            <a:r>
              <a:rPr lang="en-US" altLang="en-US" sz="5400" b="1" dirty="0">
                <a:solidFill>
                  <a:srgbClr val="002060"/>
                </a:solidFill>
              </a:rPr>
              <a:t>  </a:t>
            </a:r>
            <a:r>
              <a:rPr lang="en-US" altLang="en-US" sz="5400" b="1" dirty="0"/>
              <a:t>-  </a:t>
            </a:r>
            <a:r>
              <a:rPr lang="en-US" altLang="en-US" sz="5400" b="1" dirty="0">
                <a:solidFill>
                  <a:srgbClr val="C00000"/>
                </a:solidFill>
              </a:rPr>
              <a:t>Britam.org</a:t>
            </a:r>
          </a:p>
        </p:txBody>
      </p:sp>
      <p:pic>
        <p:nvPicPr>
          <p:cNvPr id="1026" name="Picture 2" descr="Image result for yair davidiy">
            <a:extLst>
              <a:ext uri="{FF2B5EF4-FFF2-40B4-BE49-F238E27FC236}">
                <a16:creationId xmlns:a16="http://schemas.microsoft.com/office/drawing/2014/main" id="{D8A27B50-EE6E-44A4-9D69-AE170ED0C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2350" y="1338146"/>
            <a:ext cx="7315200"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D86435E-B8D7-4B2A-B41D-D3C5335DB13C}"/>
              </a:ext>
            </a:extLst>
          </p:cNvPr>
          <p:cNvSpPr txBox="1"/>
          <p:nvPr/>
        </p:nvSpPr>
        <p:spPr>
          <a:xfrm>
            <a:off x="457200" y="1439941"/>
            <a:ext cx="2690369" cy="4893647"/>
          </a:xfrm>
          <a:prstGeom prst="rect">
            <a:avLst/>
          </a:prstGeom>
          <a:noFill/>
        </p:spPr>
        <p:txBody>
          <a:bodyPr wrap="square" rtlCol="0">
            <a:spAutoFit/>
          </a:bodyPr>
          <a:lstStyle/>
          <a:p>
            <a:r>
              <a:rPr lang="en-US" sz="3600" b="1" dirty="0"/>
              <a:t>Contact person in the USA</a:t>
            </a:r>
          </a:p>
          <a:p>
            <a:r>
              <a:rPr lang="en-US" sz="3600" b="1" dirty="0"/>
              <a:t>for </a:t>
            </a:r>
            <a:r>
              <a:rPr lang="en-US" sz="3600" b="1" dirty="0" err="1"/>
              <a:t>Yair’s</a:t>
            </a:r>
            <a:r>
              <a:rPr lang="en-US" sz="3600" b="1" dirty="0"/>
              <a:t> books</a:t>
            </a:r>
          </a:p>
          <a:p>
            <a:endParaRPr lang="en-US" sz="3600" b="1" dirty="0"/>
          </a:p>
          <a:p>
            <a:r>
              <a:rPr lang="en-US" sz="4800" b="1" dirty="0"/>
              <a:t>Stephen</a:t>
            </a:r>
          </a:p>
          <a:p>
            <a:r>
              <a:rPr lang="en-US" sz="4800" b="1" dirty="0" err="1"/>
              <a:t>Mathe</a:t>
            </a:r>
            <a:endParaRPr lang="en-US" sz="4800" b="1" dirty="0"/>
          </a:p>
        </p:txBody>
      </p:sp>
    </p:spTree>
    <p:extLst>
      <p:ext uri="{BB962C8B-B14F-4D97-AF65-F5344CB8AC3E}">
        <p14:creationId xmlns:p14="http://schemas.microsoft.com/office/powerpoint/2010/main" val="43704975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F7F640-5D41-42B1-ACCC-77A932941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1447800"/>
            <a:ext cx="5333999" cy="5270750"/>
          </a:xfrm>
          <a:prstGeom prst="rect">
            <a:avLst/>
          </a:prstGeom>
        </p:spPr>
      </p:pic>
      <p:sp>
        <p:nvSpPr>
          <p:cNvPr id="5" name="Title 2">
            <a:extLst>
              <a:ext uri="{FF2B5EF4-FFF2-40B4-BE49-F238E27FC236}">
                <a16:creationId xmlns:a16="http://schemas.microsoft.com/office/drawing/2014/main" id="{11CCED6F-F6ED-40DF-BAB7-0A37B5B84FD4}"/>
              </a:ext>
            </a:extLst>
          </p:cNvPr>
          <p:cNvSpPr txBox="1">
            <a:spLocks/>
          </p:cNvSpPr>
          <p:nvPr/>
        </p:nvSpPr>
        <p:spPr>
          <a:xfrm>
            <a:off x="304800" y="304800"/>
            <a:ext cx="11582400" cy="141763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5400" b="1" dirty="0">
                <a:solidFill>
                  <a:srgbClr val="002060"/>
                </a:solidFill>
              </a:rPr>
              <a:t>Steven Collins  </a:t>
            </a:r>
            <a:r>
              <a:rPr lang="en-US" altLang="en-US" sz="5400" b="1" dirty="0">
                <a:solidFill>
                  <a:srgbClr val="C00000"/>
                </a:solidFill>
              </a:rPr>
              <a:t>- stevenmcollins.com  </a:t>
            </a:r>
          </a:p>
        </p:txBody>
      </p:sp>
    </p:spTree>
    <p:extLst>
      <p:ext uri="{BB962C8B-B14F-4D97-AF65-F5344CB8AC3E}">
        <p14:creationId xmlns:p14="http://schemas.microsoft.com/office/powerpoint/2010/main" val="237563550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steppe">
            <a:extLst>
              <a:ext uri="{FF2B5EF4-FFF2-40B4-BE49-F238E27FC236}">
                <a16:creationId xmlns:a16="http://schemas.microsoft.com/office/drawing/2014/main" id="{4D35D32E-3D54-4C03-9057-01CA5E897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
            <a:ext cx="12192000" cy="684885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D78517A-BD14-4F4A-A940-B55BA01F0F4C}"/>
              </a:ext>
            </a:extLst>
          </p:cNvPr>
          <p:cNvSpPr txBox="1"/>
          <p:nvPr/>
        </p:nvSpPr>
        <p:spPr>
          <a:xfrm>
            <a:off x="152400" y="2667000"/>
            <a:ext cx="3776483" cy="2246769"/>
          </a:xfrm>
          <a:prstGeom prst="rect">
            <a:avLst/>
          </a:prstGeom>
          <a:noFill/>
        </p:spPr>
        <p:txBody>
          <a:bodyPr wrap="none" rtlCol="0">
            <a:spAutoFit/>
          </a:bodyPr>
          <a:lstStyle/>
          <a:p>
            <a:r>
              <a:rPr lang="en-US" sz="2800" b="1" dirty="0"/>
              <a:t>The steppe</a:t>
            </a:r>
          </a:p>
          <a:p>
            <a:r>
              <a:rPr lang="en-US" sz="2800" b="1" dirty="0"/>
              <a:t>Vast treeless grasslands </a:t>
            </a:r>
          </a:p>
          <a:p>
            <a:r>
              <a:rPr lang="en-US" sz="2800" b="1" dirty="0"/>
              <a:t>east of European lands</a:t>
            </a:r>
          </a:p>
          <a:p>
            <a:r>
              <a:rPr lang="en-US" sz="2800" b="1" dirty="0"/>
              <a:t>and stretching clear </a:t>
            </a:r>
          </a:p>
          <a:p>
            <a:r>
              <a:rPr lang="en-US" sz="2800" b="1" dirty="0"/>
              <a:t>across to Mongolia.</a:t>
            </a:r>
          </a:p>
        </p:txBody>
      </p:sp>
    </p:spTree>
    <p:extLst>
      <p:ext uri="{BB962C8B-B14F-4D97-AF65-F5344CB8AC3E}">
        <p14:creationId xmlns:p14="http://schemas.microsoft.com/office/powerpoint/2010/main" val="109608268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onan the Barbarian (1982) Movie Poster">
            <a:extLst>
              <a:ext uri="{FF2B5EF4-FFF2-40B4-BE49-F238E27FC236}">
                <a16:creationId xmlns:a16="http://schemas.microsoft.com/office/drawing/2014/main" id="{0B073D0B-FD1D-4949-8899-DE8CAEE336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85" r="24444"/>
          <a:stretch/>
        </p:blipFill>
        <p:spPr bwMode="auto">
          <a:xfrm>
            <a:off x="4876800" y="-1"/>
            <a:ext cx="73152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onan the Barbarian (1982) Movie Poster">
            <a:extLst>
              <a:ext uri="{FF2B5EF4-FFF2-40B4-BE49-F238E27FC236}">
                <a16:creationId xmlns:a16="http://schemas.microsoft.com/office/drawing/2014/main" id="{D1C11A91-B9F8-467B-9587-C542BD976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4815"/>
          <a:stretch/>
        </p:blipFill>
        <p:spPr bwMode="auto">
          <a:xfrm>
            <a:off x="0" y="-9941"/>
            <a:ext cx="48768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3E30903-57F7-469B-BB12-4622F6C234AC}"/>
              </a:ext>
            </a:extLst>
          </p:cNvPr>
          <p:cNvSpPr txBox="1"/>
          <p:nvPr/>
        </p:nvSpPr>
        <p:spPr>
          <a:xfrm>
            <a:off x="228600" y="449015"/>
            <a:ext cx="5715000" cy="5940088"/>
          </a:xfrm>
          <a:prstGeom prst="rect">
            <a:avLst/>
          </a:prstGeom>
          <a:noFill/>
        </p:spPr>
        <p:txBody>
          <a:bodyPr wrap="square" rtlCol="0">
            <a:spAutoFit/>
          </a:bodyPr>
          <a:lstStyle/>
          <a:p>
            <a:r>
              <a:rPr lang="en-US" sz="3800" dirty="0">
                <a:solidFill>
                  <a:srgbClr val="FFC000"/>
                </a:solidFill>
              </a:rPr>
              <a:t>The </a:t>
            </a:r>
            <a:r>
              <a:rPr lang="en-US" sz="3800" b="1" i="1" dirty="0">
                <a:solidFill>
                  <a:srgbClr val="FFFF00"/>
                </a:solidFill>
              </a:rPr>
              <a:t>Lost Tribes of Israel</a:t>
            </a:r>
            <a:r>
              <a:rPr lang="en-US" sz="3800" dirty="0">
                <a:solidFill>
                  <a:srgbClr val="FFC000"/>
                </a:solidFill>
              </a:rPr>
              <a:t>, were among the </a:t>
            </a:r>
            <a:r>
              <a:rPr lang="en-US" sz="3800" b="1" i="1" dirty="0">
                <a:solidFill>
                  <a:srgbClr val="FFFF00"/>
                </a:solidFill>
              </a:rPr>
              <a:t>Scythians</a:t>
            </a:r>
            <a:r>
              <a:rPr lang="en-US" sz="3800" dirty="0">
                <a:solidFill>
                  <a:srgbClr val="FFC000"/>
                </a:solidFill>
              </a:rPr>
              <a:t> and </a:t>
            </a:r>
            <a:r>
              <a:rPr lang="en-US" sz="3800" b="1" i="1" dirty="0">
                <a:solidFill>
                  <a:srgbClr val="FFFF00"/>
                </a:solidFill>
              </a:rPr>
              <a:t>Cimmerians</a:t>
            </a:r>
            <a:r>
              <a:rPr lang="en-US" sz="3800" dirty="0">
                <a:solidFill>
                  <a:srgbClr val="FFC000"/>
                </a:solidFill>
              </a:rPr>
              <a:t> in the</a:t>
            </a:r>
          </a:p>
          <a:p>
            <a:r>
              <a:rPr lang="en-US" sz="3800" dirty="0">
                <a:solidFill>
                  <a:srgbClr val="FFC000"/>
                </a:solidFill>
              </a:rPr>
              <a:t>steppes after the </a:t>
            </a:r>
            <a:r>
              <a:rPr lang="en-US" sz="3800" i="1" dirty="0">
                <a:solidFill>
                  <a:srgbClr val="FFFF00"/>
                </a:solidFill>
              </a:rPr>
              <a:t>Assyrian captivity</a:t>
            </a:r>
            <a:r>
              <a:rPr lang="en-US" sz="3800" dirty="0">
                <a:solidFill>
                  <a:srgbClr val="FFC000"/>
                </a:solidFill>
              </a:rPr>
              <a:t>. Josephus reported that they had gathered </a:t>
            </a:r>
          </a:p>
          <a:p>
            <a:r>
              <a:rPr lang="en-US" sz="3800" dirty="0">
                <a:solidFill>
                  <a:srgbClr val="FFC000"/>
                </a:solidFill>
              </a:rPr>
              <a:t>in huge numbers north </a:t>
            </a:r>
          </a:p>
          <a:p>
            <a:r>
              <a:rPr lang="en-US" sz="3800" dirty="0">
                <a:solidFill>
                  <a:srgbClr val="FFC000"/>
                </a:solidFill>
              </a:rPr>
              <a:t>of the Black Sea. Then </a:t>
            </a:r>
          </a:p>
          <a:p>
            <a:r>
              <a:rPr lang="en-US" sz="3800" dirty="0">
                <a:solidFill>
                  <a:srgbClr val="FFC000"/>
                </a:solidFill>
              </a:rPr>
              <a:t>they pushed westwards </a:t>
            </a:r>
          </a:p>
          <a:p>
            <a:r>
              <a:rPr lang="en-US" sz="3800" dirty="0">
                <a:solidFill>
                  <a:srgbClr val="FFC000"/>
                </a:solidFill>
              </a:rPr>
              <a:t>into the European regions.  </a:t>
            </a:r>
          </a:p>
        </p:txBody>
      </p:sp>
    </p:spTree>
    <p:extLst>
      <p:ext uri="{BB962C8B-B14F-4D97-AF65-F5344CB8AC3E}">
        <p14:creationId xmlns:p14="http://schemas.microsoft.com/office/powerpoint/2010/main" val="2460467820"/>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A27ED42-BF3B-4950-9A54-1E9D7846204D}"/>
              </a:ext>
            </a:extLst>
          </p:cNvPr>
          <p:cNvSpPr txBox="1"/>
          <p:nvPr/>
        </p:nvSpPr>
        <p:spPr>
          <a:xfrm>
            <a:off x="381000" y="228600"/>
            <a:ext cx="11353800" cy="6186309"/>
          </a:xfrm>
          <a:prstGeom prst="rect">
            <a:avLst/>
          </a:prstGeom>
          <a:noFill/>
        </p:spPr>
        <p:txBody>
          <a:bodyPr wrap="square" rtlCol="0">
            <a:spAutoFit/>
          </a:bodyPr>
          <a:lstStyle/>
          <a:p>
            <a:pPr algn="ctr"/>
            <a:r>
              <a:rPr lang="en-US" sz="6600" dirty="0">
                <a:solidFill>
                  <a:schemeClr val="bg1"/>
                </a:solidFill>
              </a:rPr>
              <a:t>Ephesians 2:13 </a:t>
            </a:r>
          </a:p>
          <a:p>
            <a:pPr algn="ctr"/>
            <a:r>
              <a:rPr lang="en-US" altLang="en-US" sz="6600" b="1" i="1" u="sng" dirty="0">
                <a:solidFill>
                  <a:srgbClr val="FFC000"/>
                </a:solidFill>
              </a:rPr>
              <a:t>But now</a:t>
            </a:r>
            <a:r>
              <a:rPr lang="en-US" altLang="en-US" sz="6600" b="1" i="1" dirty="0">
                <a:solidFill>
                  <a:srgbClr val="FFC000"/>
                </a:solidFill>
              </a:rPr>
              <a:t>,</a:t>
            </a:r>
            <a:r>
              <a:rPr lang="en-US" sz="6600" b="1" i="1" dirty="0">
                <a:solidFill>
                  <a:srgbClr val="FFC000"/>
                </a:solidFill>
              </a:rPr>
              <a:t> </a:t>
            </a:r>
            <a:r>
              <a:rPr lang="en-US" sz="6600" b="1" i="1" dirty="0">
                <a:solidFill>
                  <a:srgbClr val="FFFF00"/>
                </a:solidFill>
              </a:rPr>
              <a:t>in Christ Jesus</a:t>
            </a:r>
            <a:r>
              <a:rPr lang="en-US" sz="6600" dirty="0">
                <a:solidFill>
                  <a:srgbClr val="FFC000"/>
                </a:solidFill>
              </a:rPr>
              <a:t>, </a:t>
            </a:r>
          </a:p>
          <a:p>
            <a:pPr algn="ctr"/>
            <a:r>
              <a:rPr lang="en-US" sz="6600" dirty="0">
                <a:solidFill>
                  <a:srgbClr val="FFC000"/>
                </a:solidFill>
              </a:rPr>
              <a:t>you who </a:t>
            </a:r>
            <a:r>
              <a:rPr lang="en-US" sz="6600" b="1" i="1" dirty="0">
                <a:solidFill>
                  <a:srgbClr val="FFC000"/>
                </a:solidFill>
              </a:rPr>
              <a:t>once were far off</a:t>
            </a:r>
            <a:r>
              <a:rPr lang="en-US" sz="6600" dirty="0">
                <a:solidFill>
                  <a:srgbClr val="FFC000"/>
                </a:solidFill>
              </a:rPr>
              <a:t>, </a:t>
            </a:r>
          </a:p>
          <a:p>
            <a:pPr algn="ctr"/>
            <a:r>
              <a:rPr lang="en-US" sz="6600" dirty="0">
                <a:solidFill>
                  <a:srgbClr val="FFC000"/>
                </a:solidFill>
              </a:rPr>
              <a:t>have been </a:t>
            </a:r>
            <a:r>
              <a:rPr lang="en-US" sz="6600" b="1" i="1" dirty="0">
                <a:solidFill>
                  <a:srgbClr val="FFC000"/>
                </a:solidFill>
              </a:rPr>
              <a:t>brought near </a:t>
            </a:r>
          </a:p>
          <a:p>
            <a:pPr algn="ctr"/>
            <a:r>
              <a:rPr lang="en-US" sz="6600" dirty="0">
                <a:solidFill>
                  <a:srgbClr val="FFC000"/>
                </a:solidFill>
              </a:rPr>
              <a:t>by the </a:t>
            </a:r>
            <a:r>
              <a:rPr lang="en-US" sz="6600" b="1" i="1" dirty="0">
                <a:solidFill>
                  <a:srgbClr val="FFFF00"/>
                </a:solidFill>
              </a:rPr>
              <a:t>blood of Christ</a:t>
            </a:r>
            <a:r>
              <a:rPr lang="en-US" sz="6600" dirty="0">
                <a:solidFill>
                  <a:srgbClr val="FFC000"/>
                </a:solidFill>
              </a:rPr>
              <a:t>.“</a:t>
            </a:r>
          </a:p>
          <a:p>
            <a:pPr algn="ctr"/>
            <a:r>
              <a:rPr lang="en-US" altLang="en-US" sz="6600" b="1" i="1" u="sng" dirty="0">
                <a:solidFill>
                  <a:srgbClr val="FF0000"/>
                </a:solidFill>
              </a:rPr>
              <a:t>How</a:t>
            </a:r>
            <a:r>
              <a:rPr lang="en-US" altLang="en-US" sz="6600" dirty="0">
                <a:solidFill>
                  <a:srgbClr val="FF0000"/>
                </a:solidFill>
              </a:rPr>
              <a:t> were they “brought near”?</a:t>
            </a:r>
          </a:p>
        </p:txBody>
      </p:sp>
    </p:spTree>
    <p:extLst>
      <p:ext uri="{BB962C8B-B14F-4D97-AF65-F5344CB8AC3E}">
        <p14:creationId xmlns:p14="http://schemas.microsoft.com/office/powerpoint/2010/main" val="137454523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28600" y="1685887"/>
            <a:ext cx="11582400" cy="4832080"/>
          </a:xfrm>
          <a:prstGeom prst="rect">
            <a:avLst/>
          </a:prstGeom>
          <a:solidFill>
            <a:schemeClr val="tx2">
              <a:lumMod val="50000"/>
            </a:schemeClr>
          </a:solidFill>
        </p:spPr>
        <p:txBody>
          <a:bodyPr wrap="square" lIns="91429" tIns="45714" rIns="91429" bIns="45714" rtlCol="0">
            <a:spAutoFit/>
          </a:bodyPr>
          <a:lstStyle/>
          <a:p>
            <a:r>
              <a:rPr lang="en-US" sz="4400" dirty="0">
                <a:solidFill>
                  <a:srgbClr val="FFC000"/>
                </a:solidFill>
              </a:rPr>
              <a:t>Behold, the days come, saith the </a:t>
            </a:r>
            <a:r>
              <a:rPr lang="en-US" sz="4400" cap="small" dirty="0">
                <a:solidFill>
                  <a:srgbClr val="FFC000"/>
                </a:solidFill>
              </a:rPr>
              <a:t>Lord</a:t>
            </a:r>
            <a:r>
              <a:rPr lang="en-US" sz="4400" dirty="0">
                <a:solidFill>
                  <a:srgbClr val="FFC000"/>
                </a:solidFill>
              </a:rPr>
              <a:t>, </a:t>
            </a:r>
          </a:p>
          <a:p>
            <a:r>
              <a:rPr lang="en-US" sz="4400" dirty="0">
                <a:solidFill>
                  <a:srgbClr val="FFC000"/>
                </a:solidFill>
              </a:rPr>
              <a:t>that </a:t>
            </a:r>
            <a:r>
              <a:rPr lang="en-US" sz="4400" b="1" i="1" dirty="0">
                <a:solidFill>
                  <a:srgbClr val="FFFF00"/>
                </a:solidFill>
              </a:rPr>
              <a:t>I will raise </a:t>
            </a:r>
            <a:r>
              <a:rPr lang="en-US" sz="4400" b="1" i="1" dirty="0">
                <a:solidFill>
                  <a:srgbClr val="00B0F0"/>
                </a:solidFill>
              </a:rPr>
              <a:t>unto David </a:t>
            </a:r>
            <a:r>
              <a:rPr lang="en-US" sz="4400" b="1" i="1" dirty="0">
                <a:solidFill>
                  <a:srgbClr val="FFFF00"/>
                </a:solidFill>
              </a:rPr>
              <a:t>a righteous Branch</a:t>
            </a:r>
            <a:r>
              <a:rPr lang="en-US" sz="4400" dirty="0">
                <a:solidFill>
                  <a:srgbClr val="FFC000"/>
                </a:solidFill>
              </a:rPr>
              <a:t>, </a:t>
            </a:r>
          </a:p>
          <a:p>
            <a:r>
              <a:rPr lang="en-US" sz="4400" dirty="0">
                <a:solidFill>
                  <a:srgbClr val="FFC000"/>
                </a:solidFill>
              </a:rPr>
              <a:t>and </a:t>
            </a:r>
            <a:r>
              <a:rPr lang="en-US" sz="4400" b="1" i="1" u="sng" dirty="0">
                <a:solidFill>
                  <a:srgbClr val="00B0F0"/>
                </a:solidFill>
              </a:rPr>
              <a:t>a King </a:t>
            </a:r>
            <a:r>
              <a:rPr lang="en-US" sz="4400" dirty="0">
                <a:solidFill>
                  <a:srgbClr val="FFC000"/>
                </a:solidFill>
              </a:rPr>
              <a:t>shall reign and prosper, and shall </a:t>
            </a:r>
            <a:r>
              <a:rPr lang="en-US" sz="4400" dirty="0">
                <a:solidFill>
                  <a:srgbClr val="FFFF00"/>
                </a:solidFill>
              </a:rPr>
              <a:t>execute judgment and justice in the earth.</a:t>
            </a:r>
          </a:p>
          <a:p>
            <a:r>
              <a:rPr lang="en-US" sz="4400" b="1" baseline="30000" dirty="0">
                <a:solidFill>
                  <a:srgbClr val="FFC000"/>
                </a:solidFill>
              </a:rPr>
              <a:t>6 </a:t>
            </a:r>
            <a:r>
              <a:rPr lang="en-US" sz="4400" dirty="0">
                <a:solidFill>
                  <a:srgbClr val="FFC000"/>
                </a:solidFill>
              </a:rPr>
              <a:t>In his days </a:t>
            </a:r>
            <a:r>
              <a:rPr lang="en-US" sz="4400" b="1" i="1" u="sng" dirty="0">
                <a:solidFill>
                  <a:srgbClr val="00B0F0"/>
                </a:solidFill>
              </a:rPr>
              <a:t>Judah shall be saved</a:t>
            </a:r>
            <a:r>
              <a:rPr lang="en-US" sz="4400" dirty="0">
                <a:solidFill>
                  <a:srgbClr val="FFC000"/>
                </a:solidFill>
              </a:rPr>
              <a:t>, and </a:t>
            </a:r>
            <a:r>
              <a:rPr lang="en-US" sz="4400" b="1" i="1" u="sng" dirty="0">
                <a:solidFill>
                  <a:srgbClr val="FF0000"/>
                </a:solidFill>
              </a:rPr>
              <a:t>Israel shall dwell safely</a:t>
            </a:r>
            <a:r>
              <a:rPr lang="en-US" sz="4400" dirty="0">
                <a:solidFill>
                  <a:srgbClr val="FFC000"/>
                </a:solidFill>
              </a:rPr>
              <a:t>: and this is his name whereby he shall be called, </a:t>
            </a:r>
            <a:r>
              <a:rPr lang="en-US" sz="4400" b="1" i="1" cap="small" dirty="0">
                <a:solidFill>
                  <a:srgbClr val="00B0F0"/>
                </a:solidFill>
              </a:rPr>
              <a:t>The Lord Our Righteousness</a:t>
            </a:r>
            <a:r>
              <a:rPr lang="en-US" sz="4400" dirty="0">
                <a:solidFill>
                  <a:srgbClr val="FFC000"/>
                </a:solidFill>
              </a:rPr>
              <a:t>.</a:t>
            </a:r>
          </a:p>
        </p:txBody>
      </p:sp>
      <p:sp>
        <p:nvSpPr>
          <p:cNvPr id="6" name="TextBox 5">
            <a:extLst>
              <a:ext uri="{FF2B5EF4-FFF2-40B4-BE49-F238E27FC236}">
                <a16:creationId xmlns:a16="http://schemas.microsoft.com/office/drawing/2014/main" id="{12E31D9E-0646-4DD9-B1B0-C2D48947A683}"/>
              </a:ext>
            </a:extLst>
          </p:cNvPr>
          <p:cNvSpPr txBox="1"/>
          <p:nvPr/>
        </p:nvSpPr>
        <p:spPr>
          <a:xfrm>
            <a:off x="210766" y="217916"/>
            <a:ext cx="3048000" cy="769441"/>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4200" b="1" i="1" dirty="0">
                <a:solidFill>
                  <a:schemeClr val="bg1"/>
                </a:solidFill>
              </a:rPr>
              <a:t>Jeremiah 23</a:t>
            </a:r>
            <a:r>
              <a:rPr lang="en-US" sz="4200" dirty="0">
                <a:solidFill>
                  <a:schemeClr val="bg1"/>
                </a:solidFill>
              </a:rPr>
              <a:t> </a:t>
            </a:r>
            <a:endParaRPr lang="en-US" sz="4200" dirty="0">
              <a:solidFill>
                <a:schemeClr val="accent6">
                  <a:lumMod val="75000"/>
                </a:schemeClr>
              </a:solidFill>
            </a:endParaRPr>
          </a:p>
        </p:txBody>
      </p:sp>
      <p:sp>
        <p:nvSpPr>
          <p:cNvPr id="7" name="TextBox 6">
            <a:extLst>
              <a:ext uri="{FF2B5EF4-FFF2-40B4-BE49-F238E27FC236}">
                <a16:creationId xmlns:a16="http://schemas.microsoft.com/office/drawing/2014/main" id="{A524458F-55AA-4CC8-8ED4-2B860D396B45}"/>
              </a:ext>
            </a:extLst>
          </p:cNvPr>
          <p:cNvSpPr txBox="1"/>
          <p:nvPr/>
        </p:nvSpPr>
        <p:spPr>
          <a:xfrm>
            <a:off x="3218234" y="217916"/>
            <a:ext cx="8763000" cy="1323439"/>
          </a:xfrm>
          <a:prstGeom prst="rect">
            <a:avLst/>
          </a:prstGeom>
          <a:solidFill>
            <a:schemeClr val="tx2">
              <a:lumMod val="50000"/>
            </a:schemeClr>
          </a:solidFill>
        </p:spPr>
        <p:txBody>
          <a:bodyPr wrap="square" rtlCol="0">
            <a:spAutoFit/>
          </a:bodyPr>
          <a:lstStyle/>
          <a:p>
            <a:pPr algn="ctr"/>
            <a:r>
              <a:rPr lang="en-US" sz="4400" b="1" i="1" dirty="0">
                <a:solidFill>
                  <a:schemeClr val="bg1"/>
                </a:solidFill>
              </a:rPr>
              <a:t> </a:t>
            </a:r>
            <a:r>
              <a:rPr lang="en-US" sz="3600" b="1" i="1" dirty="0">
                <a:solidFill>
                  <a:schemeClr val="accent6">
                    <a:lumMod val="75000"/>
                  </a:schemeClr>
                </a:solidFill>
              </a:rPr>
              <a:t>The Son of David will rule. The Jewish House of Judah saved : Israel will dwell safely </a:t>
            </a:r>
            <a:endParaRPr lang="en-US" sz="3600" dirty="0">
              <a:solidFill>
                <a:schemeClr val="accent6">
                  <a:lumMod val="75000"/>
                </a:schemeClr>
              </a:solidFill>
            </a:endParaRPr>
          </a:p>
        </p:txBody>
      </p:sp>
    </p:spTree>
    <p:extLst>
      <p:ext uri="{BB962C8B-B14F-4D97-AF65-F5344CB8AC3E}">
        <p14:creationId xmlns:p14="http://schemas.microsoft.com/office/powerpoint/2010/main" val="212138866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5A3783-3176-41C7-8196-50A57D47A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152400"/>
            <a:ext cx="6553200" cy="6553200"/>
          </a:xfrm>
          <a:prstGeom prst="rect">
            <a:avLst/>
          </a:prstGeom>
        </p:spPr>
      </p:pic>
      <p:sp>
        <p:nvSpPr>
          <p:cNvPr id="6" name="TextBox 5">
            <a:extLst>
              <a:ext uri="{FF2B5EF4-FFF2-40B4-BE49-F238E27FC236}">
                <a16:creationId xmlns:a16="http://schemas.microsoft.com/office/drawing/2014/main" id="{0A5DB266-B4F9-499E-9BD3-3C6D953D5C4E}"/>
              </a:ext>
            </a:extLst>
          </p:cNvPr>
          <p:cNvSpPr txBox="1"/>
          <p:nvPr/>
        </p:nvSpPr>
        <p:spPr>
          <a:xfrm>
            <a:off x="228600" y="211515"/>
            <a:ext cx="4876800" cy="6494085"/>
          </a:xfrm>
          <a:prstGeom prst="rect">
            <a:avLst/>
          </a:prstGeom>
          <a:noFill/>
        </p:spPr>
        <p:txBody>
          <a:bodyPr wrap="square" rtlCol="0">
            <a:spAutoFit/>
          </a:bodyPr>
          <a:lstStyle/>
          <a:p>
            <a:r>
              <a:rPr lang="en-US" sz="3200" dirty="0"/>
              <a:t>The fulfillment of the fourth Feast of Israel, in the New Covenant came on the</a:t>
            </a:r>
            <a:r>
              <a:rPr lang="en-US" sz="3200" b="1" dirty="0"/>
              <a:t> Day of Pentecost,</a:t>
            </a:r>
            <a:r>
              <a:rPr lang="en-US" sz="3200" dirty="0"/>
              <a:t> the fiftieth day counted out from the </a:t>
            </a:r>
            <a:r>
              <a:rPr lang="en-US" sz="3200" b="1" dirty="0" err="1"/>
              <a:t>Firstfruits</a:t>
            </a:r>
            <a:r>
              <a:rPr lang="en-US" sz="3200" b="1" dirty="0"/>
              <a:t> Resurrection </a:t>
            </a:r>
            <a:r>
              <a:rPr lang="en-US" sz="3200" dirty="0"/>
              <a:t>of Messiah. This outpouring </a:t>
            </a:r>
          </a:p>
          <a:p>
            <a:r>
              <a:rPr lang="en-US" sz="3200" dirty="0"/>
              <a:t>of the Holy Spirit took </a:t>
            </a:r>
            <a:r>
              <a:rPr lang="en-US" sz="3200" b="1" dirty="0"/>
              <a:t>New Covenant </a:t>
            </a:r>
            <a:r>
              <a:rPr lang="en-US" sz="3200" dirty="0"/>
              <a:t>Gospel message out from Jerusalem, </a:t>
            </a:r>
          </a:p>
          <a:p>
            <a:r>
              <a:rPr lang="en-US" sz="3200" dirty="0"/>
              <a:t>to Judea and Samaria, </a:t>
            </a:r>
          </a:p>
          <a:p>
            <a:r>
              <a:rPr lang="en-US" sz="3200" dirty="0"/>
              <a:t>and to the </a:t>
            </a:r>
            <a:r>
              <a:rPr lang="en-US" sz="3200" b="1" dirty="0"/>
              <a:t>uttermost </a:t>
            </a:r>
          </a:p>
          <a:p>
            <a:r>
              <a:rPr lang="en-US" sz="3200" b="1" dirty="0"/>
              <a:t>parts of the earth. </a:t>
            </a:r>
          </a:p>
        </p:txBody>
      </p:sp>
    </p:spTree>
    <p:extLst>
      <p:ext uri="{BB962C8B-B14F-4D97-AF65-F5344CB8AC3E}">
        <p14:creationId xmlns:p14="http://schemas.microsoft.com/office/powerpoint/2010/main" val="4065766535"/>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396D0D-96C9-4285-B631-3A299F4B6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8"/>
            <a:ext cx="12192000" cy="6853523"/>
          </a:xfrm>
          <a:prstGeom prst="rect">
            <a:avLst/>
          </a:prstGeom>
        </p:spPr>
      </p:pic>
    </p:spTree>
    <p:extLst>
      <p:ext uri="{BB962C8B-B14F-4D97-AF65-F5344CB8AC3E}">
        <p14:creationId xmlns:p14="http://schemas.microsoft.com/office/powerpoint/2010/main" val="95556473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28600" y="257903"/>
            <a:ext cx="6629400" cy="6309407"/>
          </a:xfrm>
          <a:prstGeom prst="rect">
            <a:avLst/>
          </a:prstGeom>
          <a:solidFill>
            <a:schemeClr val="tx2">
              <a:lumMod val="50000"/>
            </a:schemeClr>
          </a:solidFill>
        </p:spPr>
        <p:txBody>
          <a:bodyPr wrap="square" lIns="91429" tIns="45714" rIns="91429" bIns="45714">
            <a:spAutoFit/>
          </a:bodyPr>
          <a:lstStyle/>
          <a:p>
            <a:r>
              <a:rPr lang="en-US" sz="4400" dirty="0">
                <a:solidFill>
                  <a:schemeClr val="bg1"/>
                </a:solidFill>
              </a:rPr>
              <a:t>Acts 16 </a:t>
            </a:r>
          </a:p>
          <a:p>
            <a:r>
              <a:rPr lang="en-US" sz="4400" dirty="0">
                <a:solidFill>
                  <a:srgbClr val="FFC000"/>
                </a:solidFill>
              </a:rPr>
              <a:t>8 So they passed by </a:t>
            </a:r>
            <a:r>
              <a:rPr lang="en-US" sz="4400" dirty="0" err="1">
                <a:solidFill>
                  <a:srgbClr val="FFC000"/>
                </a:solidFill>
              </a:rPr>
              <a:t>Mysia</a:t>
            </a:r>
            <a:r>
              <a:rPr lang="en-US" sz="4400" dirty="0">
                <a:solidFill>
                  <a:srgbClr val="FFC000"/>
                </a:solidFill>
              </a:rPr>
              <a:t> and went down to Troas. 9 During the night Paul had a </a:t>
            </a:r>
            <a:r>
              <a:rPr lang="en-US" sz="4400" dirty="0">
                <a:solidFill>
                  <a:srgbClr val="FFFF00"/>
                </a:solidFill>
              </a:rPr>
              <a:t>vision of a man of Macedonia</a:t>
            </a:r>
            <a:r>
              <a:rPr lang="en-US" sz="4400" dirty="0">
                <a:solidFill>
                  <a:srgbClr val="FFC000"/>
                </a:solidFill>
              </a:rPr>
              <a:t> standing and pleading with him, </a:t>
            </a:r>
          </a:p>
          <a:p>
            <a:r>
              <a:rPr lang="en-US" sz="4800" b="1" dirty="0">
                <a:solidFill>
                  <a:srgbClr val="FFFF00"/>
                </a:solidFill>
              </a:rPr>
              <a:t>“Come over to Macedonia, and help us”.  </a:t>
            </a:r>
          </a:p>
        </p:txBody>
      </p:sp>
      <p:pic>
        <p:nvPicPr>
          <p:cNvPr id="4" name="Picture 2" descr="D:\02 IMAGES for PowerPoint\man-of-Macedon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290" y="257902"/>
            <a:ext cx="4760910" cy="6309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36821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62E2A3-6119-4E9C-932F-1625C5D6C5DC}"/>
              </a:ext>
            </a:extLst>
          </p:cNvPr>
          <p:cNvPicPr>
            <a:picLocks noChangeAspect="1"/>
          </p:cNvPicPr>
          <p:nvPr/>
        </p:nvPicPr>
        <p:blipFill rotWithShape="1">
          <a:blip r:embed="rId2">
            <a:extLst>
              <a:ext uri="{28A0092B-C50C-407E-A947-70E740481C1C}">
                <a14:useLocalDpi xmlns:a14="http://schemas.microsoft.com/office/drawing/2010/main" val="0"/>
              </a:ext>
            </a:extLst>
          </a:blip>
          <a:srcRect t="5691" b="27642"/>
          <a:stretch/>
        </p:blipFill>
        <p:spPr>
          <a:xfrm>
            <a:off x="2667000" y="152399"/>
            <a:ext cx="9381274" cy="6613219"/>
          </a:xfrm>
          <a:prstGeom prst="rect">
            <a:avLst/>
          </a:prstGeom>
        </p:spPr>
      </p:pic>
      <p:pic>
        <p:nvPicPr>
          <p:cNvPr id="5" name="Picture 4">
            <a:extLst>
              <a:ext uri="{FF2B5EF4-FFF2-40B4-BE49-F238E27FC236}">
                <a16:creationId xmlns:a16="http://schemas.microsoft.com/office/drawing/2014/main" id="{B80CE276-CC77-4B90-87C3-039C743BE161}"/>
              </a:ext>
            </a:extLst>
          </p:cNvPr>
          <p:cNvPicPr>
            <a:picLocks noChangeAspect="1"/>
          </p:cNvPicPr>
          <p:nvPr/>
        </p:nvPicPr>
        <p:blipFill rotWithShape="1">
          <a:blip r:embed="rId2">
            <a:extLst>
              <a:ext uri="{28A0092B-C50C-407E-A947-70E740481C1C}">
                <a14:useLocalDpi xmlns:a14="http://schemas.microsoft.com/office/drawing/2010/main" val="0"/>
              </a:ext>
            </a:extLst>
          </a:blip>
          <a:srcRect l="31722" t="73550" r="44780" b="7561"/>
          <a:stretch/>
        </p:blipFill>
        <p:spPr>
          <a:xfrm>
            <a:off x="36329" y="2753117"/>
            <a:ext cx="2071402" cy="1760693"/>
          </a:xfrm>
          <a:prstGeom prst="rect">
            <a:avLst/>
          </a:prstGeom>
        </p:spPr>
      </p:pic>
      <p:pic>
        <p:nvPicPr>
          <p:cNvPr id="6" name="Picture 5">
            <a:extLst>
              <a:ext uri="{FF2B5EF4-FFF2-40B4-BE49-F238E27FC236}">
                <a16:creationId xmlns:a16="http://schemas.microsoft.com/office/drawing/2014/main" id="{B34254CF-F54A-41EC-A563-4072473DA3D8}"/>
              </a:ext>
            </a:extLst>
          </p:cNvPr>
          <p:cNvPicPr>
            <a:picLocks noChangeAspect="1"/>
          </p:cNvPicPr>
          <p:nvPr/>
        </p:nvPicPr>
        <p:blipFill rotWithShape="1">
          <a:blip r:embed="rId2">
            <a:extLst>
              <a:ext uri="{28A0092B-C50C-407E-A947-70E740481C1C}">
                <a14:useLocalDpi xmlns:a14="http://schemas.microsoft.com/office/drawing/2010/main" val="0"/>
              </a:ext>
            </a:extLst>
          </a:blip>
          <a:srcRect t="73550" r="68278" b="2006"/>
          <a:stretch/>
        </p:blipFill>
        <p:spPr>
          <a:xfrm>
            <a:off x="36329" y="381001"/>
            <a:ext cx="2630672" cy="2143514"/>
          </a:xfrm>
          <a:prstGeom prst="rect">
            <a:avLst/>
          </a:prstGeom>
        </p:spPr>
      </p:pic>
    </p:spTree>
    <p:extLst>
      <p:ext uri="{BB962C8B-B14F-4D97-AF65-F5344CB8AC3E}">
        <p14:creationId xmlns:p14="http://schemas.microsoft.com/office/powerpoint/2010/main" val="429023518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6146" name="Picture 2" descr="D:\02 IMAGES for PowerPoint\pe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335845"/>
            <a:ext cx="4381500" cy="6186309"/>
          </a:xfrm>
          <a:prstGeom prst="rect">
            <a:avLst/>
          </a:prstGeom>
          <a:solidFill>
            <a:schemeClr val="tx2">
              <a:lumMod val="50000"/>
            </a:schemeClr>
          </a:solidFill>
        </p:spPr>
        <p:txBody>
          <a:bodyPr wrap="square" rtlCol="0">
            <a:spAutoFit/>
          </a:bodyPr>
          <a:lstStyle/>
          <a:p>
            <a:pPr algn="ctr"/>
            <a:r>
              <a:rPr lang="en-US" sz="4400" b="1" dirty="0">
                <a:solidFill>
                  <a:srgbClr val="FFC000"/>
                </a:solidFill>
              </a:rPr>
              <a:t>The</a:t>
            </a:r>
          </a:p>
          <a:p>
            <a:pPr algn="ctr"/>
            <a:r>
              <a:rPr lang="en-US" sz="4400" b="1" dirty="0">
                <a:solidFill>
                  <a:srgbClr val="FFC000"/>
                </a:solidFill>
              </a:rPr>
              <a:t>Day of </a:t>
            </a:r>
          </a:p>
          <a:p>
            <a:pPr algn="ctr"/>
            <a:r>
              <a:rPr lang="en-US" sz="4400" b="1" dirty="0">
                <a:solidFill>
                  <a:srgbClr val="FFC000"/>
                </a:solidFill>
              </a:rPr>
              <a:t>Pentecost</a:t>
            </a:r>
          </a:p>
          <a:p>
            <a:pPr algn="ctr"/>
            <a:r>
              <a:rPr lang="en-US" sz="4400" b="1" dirty="0">
                <a:solidFill>
                  <a:schemeClr val="bg1"/>
                </a:solidFill>
              </a:rPr>
              <a:t>32. A.D. </a:t>
            </a:r>
            <a:r>
              <a:rPr lang="en-US" sz="4400" b="1" dirty="0">
                <a:solidFill>
                  <a:srgbClr val="FFC000"/>
                </a:solidFill>
              </a:rPr>
              <a:t>in </a:t>
            </a:r>
          </a:p>
          <a:p>
            <a:pPr algn="ctr"/>
            <a:r>
              <a:rPr lang="en-US" sz="4400" b="1" dirty="0">
                <a:solidFill>
                  <a:srgbClr val="FFC000"/>
                </a:solidFill>
              </a:rPr>
              <a:t>Jerusalem</a:t>
            </a:r>
          </a:p>
          <a:p>
            <a:pPr algn="ctr"/>
            <a:endParaRPr lang="en-US" sz="4400" b="1" dirty="0">
              <a:solidFill>
                <a:srgbClr val="FFC000"/>
              </a:solidFill>
            </a:endParaRPr>
          </a:p>
          <a:p>
            <a:pPr algn="ctr"/>
            <a:r>
              <a:rPr lang="en-US" sz="4400" b="1" i="1" dirty="0">
                <a:solidFill>
                  <a:srgbClr val="FFFF00"/>
                </a:solidFill>
              </a:rPr>
              <a:t>ONE Church</a:t>
            </a:r>
          </a:p>
          <a:p>
            <a:pPr algn="ctr"/>
            <a:r>
              <a:rPr lang="en-US" sz="4400" b="1" dirty="0">
                <a:solidFill>
                  <a:srgbClr val="FFC000"/>
                </a:solidFill>
              </a:rPr>
              <a:t>(100%</a:t>
            </a:r>
          </a:p>
          <a:p>
            <a:pPr algn="ctr"/>
            <a:r>
              <a:rPr lang="en-US" sz="4400" b="1" dirty="0">
                <a:solidFill>
                  <a:srgbClr val="FFC000"/>
                </a:solidFill>
              </a:rPr>
              <a:t>Jewish)</a:t>
            </a:r>
          </a:p>
        </p:txBody>
      </p:sp>
    </p:spTree>
    <p:extLst>
      <p:ext uri="{BB962C8B-B14F-4D97-AF65-F5344CB8AC3E}">
        <p14:creationId xmlns:p14="http://schemas.microsoft.com/office/powerpoint/2010/main" val="11053838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00-                   SACRAMENTO\Lion's Den - mixed images\Roberts_Siege_and_Destruction_of_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91409"/>
            <a:ext cx="5468356" cy="1200329"/>
          </a:xfrm>
          <a:prstGeom prst="rect">
            <a:avLst/>
          </a:prstGeom>
          <a:solidFill>
            <a:schemeClr val="tx2">
              <a:lumMod val="50000"/>
            </a:schemeClr>
          </a:solidFill>
        </p:spPr>
        <p:txBody>
          <a:bodyPr wrap="none" rtlCol="0">
            <a:spAutoFit/>
          </a:bodyPr>
          <a:lstStyle/>
          <a:p>
            <a:pPr algn="ctr"/>
            <a:r>
              <a:rPr lang="en-US" sz="3600" dirty="0">
                <a:solidFill>
                  <a:srgbClr val="FFC000"/>
                </a:solidFill>
              </a:rPr>
              <a:t>Destruction of Jerusalem</a:t>
            </a:r>
          </a:p>
          <a:p>
            <a:pPr algn="ctr"/>
            <a:r>
              <a:rPr lang="en-US" sz="3600" dirty="0">
                <a:solidFill>
                  <a:srgbClr val="FFC000"/>
                </a:solidFill>
              </a:rPr>
              <a:t>by the Romans.  - 70 A.D.</a:t>
            </a:r>
          </a:p>
        </p:txBody>
      </p:sp>
      <p:sp>
        <p:nvSpPr>
          <p:cNvPr id="4" name="TextBox 3"/>
          <p:cNvSpPr txBox="1"/>
          <p:nvPr/>
        </p:nvSpPr>
        <p:spPr>
          <a:xfrm>
            <a:off x="304800" y="4334106"/>
            <a:ext cx="3917202" cy="2308324"/>
          </a:xfrm>
          <a:prstGeom prst="rect">
            <a:avLst/>
          </a:prstGeom>
          <a:solidFill>
            <a:schemeClr val="tx2">
              <a:lumMod val="50000"/>
            </a:schemeClr>
          </a:solidFill>
        </p:spPr>
        <p:txBody>
          <a:bodyPr wrap="square" rtlCol="0">
            <a:spAutoFit/>
          </a:bodyPr>
          <a:lstStyle/>
          <a:p>
            <a:pPr algn="ctr"/>
            <a:r>
              <a:rPr lang="en-US" sz="3600" dirty="0">
                <a:solidFill>
                  <a:srgbClr val="FFC000"/>
                </a:solidFill>
              </a:rPr>
              <a:t>The end of the</a:t>
            </a:r>
          </a:p>
          <a:p>
            <a:pPr algn="ctr"/>
            <a:r>
              <a:rPr lang="en-US" sz="3600" dirty="0">
                <a:solidFill>
                  <a:srgbClr val="FFC000"/>
                </a:solidFill>
              </a:rPr>
              <a:t>Congregation </a:t>
            </a:r>
          </a:p>
          <a:p>
            <a:pPr algn="ctr"/>
            <a:r>
              <a:rPr lang="en-US" sz="3600" dirty="0">
                <a:solidFill>
                  <a:srgbClr val="FFC000"/>
                </a:solidFill>
              </a:rPr>
              <a:t>of Messiah in </a:t>
            </a:r>
          </a:p>
          <a:p>
            <a:pPr algn="ctr"/>
            <a:r>
              <a:rPr lang="en-US" sz="3600" dirty="0">
                <a:solidFill>
                  <a:srgbClr val="FFC000"/>
                </a:solidFill>
              </a:rPr>
              <a:t>in Jerusalem</a:t>
            </a:r>
          </a:p>
        </p:txBody>
      </p:sp>
    </p:spTree>
    <p:extLst>
      <p:ext uri="{BB962C8B-B14F-4D97-AF65-F5344CB8AC3E}">
        <p14:creationId xmlns:p14="http://schemas.microsoft.com/office/powerpoint/2010/main" val="178581131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00-                   SACRAMENTO\Lion's Den - mixed images\jewish_diaspo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
            <a:ext cx="10401300" cy="688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20105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3074" name="Picture 2" descr="D:\02 IMAGES for PowerPoint\Nicae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2443" y="1321950"/>
            <a:ext cx="8243451" cy="5536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57146" y="152400"/>
            <a:ext cx="10287000" cy="1077218"/>
          </a:xfrm>
          <a:prstGeom prst="rect">
            <a:avLst/>
          </a:prstGeom>
          <a:solidFill>
            <a:schemeClr val="tx2">
              <a:lumMod val="50000"/>
            </a:schemeClr>
          </a:solidFill>
        </p:spPr>
        <p:txBody>
          <a:bodyPr wrap="square" rtlCol="0">
            <a:spAutoFit/>
          </a:bodyPr>
          <a:lstStyle/>
          <a:p>
            <a:pPr algn="ctr"/>
            <a:r>
              <a:rPr lang="en-US" sz="3200" b="1" dirty="0">
                <a:solidFill>
                  <a:srgbClr val="FFC000"/>
                </a:solidFill>
              </a:rPr>
              <a:t>Council of Nicaea – 325 A.D. -  No Jewish Churches.</a:t>
            </a:r>
          </a:p>
          <a:p>
            <a:pPr algn="ctr"/>
            <a:endParaRPr lang="en-US" sz="3200" b="1" dirty="0">
              <a:solidFill>
                <a:srgbClr val="FFC000"/>
              </a:solidFill>
            </a:endParaRPr>
          </a:p>
        </p:txBody>
      </p:sp>
      <p:sp>
        <p:nvSpPr>
          <p:cNvPr id="10" name="TextBox 9"/>
          <p:cNvSpPr txBox="1"/>
          <p:nvPr/>
        </p:nvSpPr>
        <p:spPr>
          <a:xfrm>
            <a:off x="957146" y="737176"/>
            <a:ext cx="10282354" cy="584775"/>
          </a:xfrm>
          <a:prstGeom prst="rect">
            <a:avLst/>
          </a:prstGeom>
          <a:solidFill>
            <a:schemeClr val="tx2">
              <a:lumMod val="50000"/>
            </a:schemeClr>
          </a:solidFill>
        </p:spPr>
        <p:txBody>
          <a:bodyPr wrap="square" rtlCol="0">
            <a:spAutoFit/>
          </a:bodyPr>
          <a:lstStyle/>
          <a:p>
            <a:pPr algn="ctr"/>
            <a:r>
              <a:rPr lang="en-US" sz="3200" b="1" dirty="0">
                <a:solidFill>
                  <a:srgbClr val="FFC000"/>
                </a:solidFill>
              </a:rPr>
              <a:t>Jews evicted out  of 109 countries since A.D. 250.</a:t>
            </a:r>
          </a:p>
        </p:txBody>
      </p:sp>
    </p:spTree>
    <p:extLst>
      <p:ext uri="{BB962C8B-B14F-4D97-AF65-F5344CB8AC3E}">
        <p14:creationId xmlns:p14="http://schemas.microsoft.com/office/powerpoint/2010/main" val="1985144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14874</TotalTime>
  <Words>8451</Words>
  <Application>Microsoft Office PowerPoint</Application>
  <PresentationFormat>Widescreen</PresentationFormat>
  <Paragraphs>1209</Paragraphs>
  <Slides>254</Slides>
  <Notes>17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254</vt:i4>
      </vt:variant>
    </vt:vector>
  </HeadingPairs>
  <TitlesOfParts>
    <vt:vector size="264" baseType="lpstr">
      <vt:lpstr>Microsoft JhengHei</vt:lpstr>
      <vt:lpstr>Microsoft JhengHei UI Light</vt:lpstr>
      <vt:lpstr>AR CHRISTY</vt:lpstr>
      <vt:lpstr>Arial</vt:lpstr>
      <vt:lpstr>Calibri</vt:lpstr>
      <vt:lpstr>Helvetica Neue</vt:lpstr>
      <vt:lpstr>Microsoft New Tai Lue</vt:lpstr>
      <vt:lpstr>Palatino Linotype</vt:lpstr>
      <vt:lpstr>Papyrus</vt:lpstr>
      <vt:lpstr>Office Theme</vt:lpstr>
      <vt:lpstr>THE COMMONWEALTH OF  ISRAEL IS ESTABLISHED IN  THE BLOOD OF MESSIAH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look at the Scriptures describing the  ENTRY into the COMMONWEALTH of ISRAEL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Two Olive Trees      - Zechariah. 4:13-14 13 So he answered me, saying, "Do you not know what these are?" And I said, "No, my lord." 14 Then he answered, “These are the two anointed ones who stand before the God of the whole earth.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“My father made your yoke heavy, but I will add more to your yoke. My father chastised you with whips,  </vt:lpstr>
      <vt:lpstr> "What share have we in David?  We have no inheritance in the on of Jesse! To your tents O Israel!” </vt:lpstr>
      <vt:lpstr>In rebelling against the rule of the Throne of David did the lost  ten tribes of Israel choose a path that would lead them into hardening or partial blindness?</vt:lpstr>
      <vt:lpstr>In their failure to rule in GRACE over the ten tribes of the House of Israel did the Jewish House  of David in Judah  push both companies into partial blindness or partial hardening?</vt:lpstr>
      <vt:lpstr>PowerPoint Presentation</vt:lpstr>
      <vt:lpstr>PowerPoint Presentation</vt:lpstr>
      <vt:lpstr>PowerPoint Presentation</vt:lpstr>
      <vt:lpstr>PowerPoint Presentation</vt:lpstr>
      <vt:lpstr>So when did the Congregation  of Israel get it’s downgraded non-descript, generic name,   THE “CHURCH”? (That word just means “assembly”)</vt:lpstr>
      <vt:lpstr>PowerPoint Presentation</vt:lpstr>
      <vt:lpstr>PowerPoint Presentation</vt:lpstr>
      <vt:lpstr>After Nicaea the Church seemed to forget her blood covenant faith connection to Abraham and her memory of once having belonged to Israel.</vt:lpstr>
      <vt:lpstr>After Nicaea the Congregation of Israel’s Messiah, the Congregation of Israel, is hypnotically and magically transformed into the ”Church of Rome”. </vt:lpstr>
      <vt:lpstr>The question still remains, TO WHOM is the  ”CALLED OUT” EKKLESIA,  or CONGREGATION, being  CALLED OUT or GATHERED?                                          </vt:lpstr>
      <vt:lpstr>PowerPoint Presentation</vt:lpstr>
      <vt:lpstr>PowerPoint Presentation</vt:lpstr>
      <vt:lpstr>Both factions have their favorite view of Messiah. But both still claim the same God.  Does this qualify as a FAMILY FEUD?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is our current situation. The Two Houses  of Israel are still locked in a FAMILY FEUD! How did all this begin?</vt:lpstr>
      <vt:lpstr>PowerPoint Presentation</vt:lpstr>
      <vt:lpstr>PowerPoint Presentation</vt:lpstr>
      <vt:lpstr>PowerPoint Presentation</vt:lpstr>
      <vt:lpstr>So is it possible that the feud arose because each company favored one anointed office  to the detriment of the other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Scriptures on the Latter Day Regathering, Reunion,  Reconciliation, and Restoration of ALL Israel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we can fully expect that this family feud will be healed  and reconciliation will come in the New Covenant by Grace and by the real-time Indwelling Living Torah, our Messiah.</vt:lpstr>
      <vt:lpstr>PowerPoint Presentation</vt:lpstr>
      <vt:lpstr>PowerPoint Presentation</vt:lpstr>
      <vt:lpstr>UN-RESTORED ISRAEL</vt:lpstr>
      <vt:lpstr>RESTORED ISRAEL (Biblical model)</vt:lpstr>
      <vt:lpstr>PowerPoint Presentation</vt:lpstr>
      <vt:lpstr>PowerPoint Presentation</vt:lpstr>
      <vt:lpstr>PowerPoint Presentation</vt:lpstr>
      <vt:lpstr>PowerPoint Presentation</vt:lpstr>
      <vt:lpstr>The Dual Anointing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Yair Davidiy  -  Britam.org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COMMONWEALTH  OF ISRAEL</dc:title>
  <dc:creator>Gavriel</dc:creator>
  <cp:lastModifiedBy>Gavin Finley</cp:lastModifiedBy>
  <cp:revision>602</cp:revision>
  <dcterms:created xsi:type="dcterms:W3CDTF">2011-09-14T02:48:13Z</dcterms:created>
  <dcterms:modified xsi:type="dcterms:W3CDTF">2019-02-26T22:19:30Z</dcterms:modified>
</cp:coreProperties>
</file>