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6"/>
  </p:notesMasterIdLst>
  <p:sldIdLst>
    <p:sldId id="918" r:id="rId2"/>
    <p:sldId id="1091" r:id="rId3"/>
    <p:sldId id="2030" r:id="rId4"/>
    <p:sldId id="2024" r:id="rId5"/>
    <p:sldId id="2023" r:id="rId6"/>
    <p:sldId id="2817" r:id="rId7"/>
    <p:sldId id="3022" r:id="rId8"/>
    <p:sldId id="3020" r:id="rId9"/>
    <p:sldId id="3021" r:id="rId10"/>
    <p:sldId id="2820" r:id="rId11"/>
    <p:sldId id="3243" r:id="rId12"/>
    <p:sldId id="3242" r:id="rId13"/>
    <p:sldId id="3244" r:id="rId14"/>
    <p:sldId id="3023" r:id="rId15"/>
    <p:sldId id="3024" r:id="rId16"/>
    <p:sldId id="2832" r:id="rId17"/>
    <p:sldId id="2831" r:id="rId18"/>
    <p:sldId id="2825" r:id="rId19"/>
    <p:sldId id="3005" r:id="rId20"/>
    <p:sldId id="3025" r:id="rId21"/>
    <p:sldId id="3027" r:id="rId22"/>
    <p:sldId id="3006" r:id="rId23"/>
    <p:sldId id="3004" r:id="rId24"/>
    <p:sldId id="3007" r:id="rId25"/>
    <p:sldId id="3008" r:id="rId26"/>
    <p:sldId id="2201" r:id="rId27"/>
    <p:sldId id="2248" r:id="rId28"/>
    <p:sldId id="2249" r:id="rId29"/>
    <p:sldId id="2202" r:id="rId30"/>
    <p:sldId id="2025" r:id="rId31"/>
    <p:sldId id="2466" r:id="rId32"/>
    <p:sldId id="2465" r:id="rId33"/>
    <p:sldId id="2469" r:id="rId34"/>
    <p:sldId id="2468" r:id="rId35"/>
    <p:sldId id="2462" r:id="rId36"/>
    <p:sldId id="3010" r:id="rId37"/>
    <p:sldId id="3009" r:id="rId38"/>
    <p:sldId id="2464" r:id="rId39"/>
    <p:sldId id="2467" r:id="rId40"/>
    <p:sldId id="2470" r:id="rId41"/>
    <p:sldId id="2472" r:id="rId42"/>
    <p:sldId id="2463" r:id="rId43"/>
    <p:sldId id="2552" r:id="rId44"/>
    <p:sldId id="3155" r:id="rId45"/>
    <p:sldId id="3154" r:id="rId46"/>
    <p:sldId id="2021" r:id="rId47"/>
    <p:sldId id="2525" r:id="rId48"/>
    <p:sldId id="2859" r:id="rId49"/>
    <p:sldId id="2861" r:id="rId50"/>
    <p:sldId id="3235" r:id="rId51"/>
    <p:sldId id="3236" r:id="rId52"/>
    <p:sldId id="3029" r:id="rId53"/>
    <p:sldId id="3030" r:id="rId54"/>
    <p:sldId id="2052" r:id="rId55"/>
    <p:sldId id="2067" r:id="rId56"/>
    <p:sldId id="2526" r:id="rId57"/>
    <p:sldId id="2528" r:id="rId58"/>
    <p:sldId id="2862" r:id="rId59"/>
    <p:sldId id="2864" r:id="rId60"/>
    <p:sldId id="3011" r:id="rId61"/>
    <p:sldId id="3013" r:id="rId62"/>
    <p:sldId id="3245" r:id="rId63"/>
    <p:sldId id="3248" r:id="rId64"/>
    <p:sldId id="3247" r:id="rId65"/>
    <p:sldId id="3250" r:id="rId66"/>
    <p:sldId id="3312" r:id="rId67"/>
    <p:sldId id="3311" r:id="rId68"/>
    <p:sldId id="3249" r:id="rId69"/>
    <p:sldId id="2508" r:id="rId70"/>
    <p:sldId id="2068" r:id="rId71"/>
    <p:sldId id="3251" r:id="rId72"/>
    <p:sldId id="3252" r:id="rId73"/>
    <p:sldId id="2477" r:id="rId74"/>
    <p:sldId id="3015" r:id="rId75"/>
    <p:sldId id="3031" r:id="rId76"/>
    <p:sldId id="3253" r:id="rId77"/>
    <p:sldId id="3255" r:id="rId78"/>
    <p:sldId id="3256" r:id="rId79"/>
    <p:sldId id="3254" r:id="rId80"/>
    <p:sldId id="2474" r:id="rId81"/>
    <p:sldId id="2072" r:id="rId82"/>
    <p:sldId id="2069" r:id="rId83"/>
    <p:sldId id="2357" r:id="rId84"/>
    <p:sldId id="2013" r:id="rId85"/>
    <p:sldId id="2012" r:id="rId86"/>
    <p:sldId id="2016" r:id="rId87"/>
    <p:sldId id="2015" r:id="rId88"/>
    <p:sldId id="2865" r:id="rId89"/>
    <p:sldId id="2866" r:id="rId90"/>
    <p:sldId id="2867" r:id="rId91"/>
    <p:sldId id="2868" r:id="rId92"/>
    <p:sldId id="3258" r:id="rId93"/>
    <p:sldId id="3257" r:id="rId94"/>
    <p:sldId id="3170" r:id="rId95"/>
    <p:sldId id="3171" r:id="rId96"/>
    <p:sldId id="3172" r:id="rId97"/>
    <p:sldId id="3173" r:id="rId98"/>
    <p:sldId id="2058" r:id="rId99"/>
    <p:sldId id="2060" r:id="rId100"/>
    <p:sldId id="2830" r:id="rId101"/>
    <p:sldId id="2216" r:id="rId102"/>
    <p:sldId id="2869" r:id="rId103"/>
    <p:sldId id="2870" r:id="rId104"/>
    <p:sldId id="2009" r:id="rId105"/>
    <p:sldId id="2010" r:id="rId106"/>
    <p:sldId id="2054" r:id="rId107"/>
    <p:sldId id="2055" r:id="rId108"/>
    <p:sldId id="2008" r:id="rId109"/>
    <p:sldId id="2011" r:id="rId110"/>
    <p:sldId id="2781" r:id="rId111"/>
    <p:sldId id="2057" r:id="rId112"/>
    <p:sldId id="2697" r:id="rId113"/>
    <p:sldId id="2117" r:id="rId114"/>
    <p:sldId id="2983" r:id="rId115"/>
    <p:sldId id="2984" r:id="rId116"/>
    <p:sldId id="2982" r:id="rId117"/>
    <p:sldId id="3260" r:id="rId118"/>
    <p:sldId id="3261" r:id="rId119"/>
    <p:sldId id="3262" r:id="rId120"/>
    <p:sldId id="3263" r:id="rId121"/>
    <p:sldId id="2981" r:id="rId122"/>
    <p:sldId id="3264" r:id="rId123"/>
    <p:sldId id="3265" r:id="rId124"/>
    <p:sldId id="3266" r:id="rId125"/>
    <p:sldId id="3259" r:id="rId126"/>
    <p:sldId id="3296" r:id="rId127"/>
    <p:sldId id="3303" r:id="rId128"/>
    <p:sldId id="2696" r:id="rId129"/>
    <p:sldId id="3302" r:id="rId130"/>
    <p:sldId id="3032" r:id="rId131"/>
    <p:sldId id="3033" r:id="rId132"/>
    <p:sldId id="2822" r:id="rId133"/>
    <p:sldId id="2823" r:id="rId134"/>
    <p:sldId id="3299" r:id="rId135"/>
    <p:sldId id="3301" r:id="rId136"/>
    <p:sldId id="3298" r:id="rId137"/>
    <p:sldId id="3297" r:id="rId138"/>
    <p:sldId id="2115" r:id="rId139"/>
    <p:sldId id="1235" r:id="rId140"/>
    <p:sldId id="2118" r:id="rId141"/>
    <p:sldId id="2120" r:id="rId142"/>
    <p:sldId id="1911" r:id="rId143"/>
    <p:sldId id="2075" r:id="rId144"/>
    <p:sldId id="2701" r:id="rId145"/>
    <p:sldId id="2702" r:id="rId146"/>
    <p:sldId id="2553" r:id="rId147"/>
    <p:sldId id="2555" r:id="rId148"/>
    <p:sldId id="2073" r:id="rId149"/>
    <p:sldId id="1913" r:id="rId150"/>
    <p:sldId id="1914" r:id="rId151"/>
    <p:sldId id="1915" r:id="rId152"/>
    <p:sldId id="2720" r:id="rId153"/>
    <p:sldId id="2718" r:id="rId154"/>
    <p:sldId id="3129" r:id="rId155"/>
    <p:sldId id="3267" r:id="rId156"/>
    <p:sldId id="3268" r:id="rId157"/>
    <p:sldId id="3272" r:id="rId158"/>
    <p:sldId id="3273" r:id="rId159"/>
    <p:sldId id="3269" r:id="rId160"/>
    <p:sldId id="3274" r:id="rId161"/>
    <p:sldId id="3275" r:id="rId162"/>
    <p:sldId id="3270" r:id="rId163"/>
    <p:sldId id="3174" r:id="rId164"/>
    <p:sldId id="3176" r:id="rId165"/>
    <p:sldId id="3175" r:id="rId166"/>
    <p:sldId id="3131" r:id="rId167"/>
    <p:sldId id="3128" r:id="rId168"/>
    <p:sldId id="2835" r:id="rId169"/>
    <p:sldId id="3132" r:id="rId170"/>
    <p:sldId id="3304" r:id="rId171"/>
    <p:sldId id="2178" r:id="rId172"/>
    <p:sldId id="2177" r:id="rId173"/>
    <p:sldId id="3035" r:id="rId174"/>
    <p:sldId id="3036" r:id="rId175"/>
    <p:sldId id="2704" r:id="rId176"/>
    <p:sldId id="2707" r:id="rId177"/>
    <p:sldId id="2706" r:id="rId178"/>
    <p:sldId id="2708" r:id="rId179"/>
    <p:sldId id="2826" r:id="rId180"/>
    <p:sldId id="2827" r:id="rId181"/>
    <p:sldId id="2829" r:id="rId182"/>
    <p:sldId id="2828" r:id="rId183"/>
    <p:sldId id="2721" r:id="rId184"/>
    <p:sldId id="2722" r:id="rId185"/>
    <p:sldId id="2723" r:id="rId186"/>
    <p:sldId id="2785" r:id="rId187"/>
    <p:sldId id="2782" r:id="rId188"/>
    <p:sldId id="2784" r:id="rId189"/>
    <p:sldId id="3306" r:id="rId190"/>
    <p:sldId id="3308" r:id="rId191"/>
    <p:sldId id="3309" r:id="rId192"/>
    <p:sldId id="3310" r:id="rId193"/>
    <p:sldId id="3139" r:id="rId194"/>
    <p:sldId id="3138" r:id="rId195"/>
    <p:sldId id="3137" r:id="rId196"/>
    <p:sldId id="2794" r:id="rId197"/>
    <p:sldId id="2711" r:id="rId198"/>
    <p:sldId id="3307" r:id="rId199"/>
    <p:sldId id="2715" r:id="rId200"/>
    <p:sldId id="2703" r:id="rId201"/>
    <p:sldId id="2143" r:id="rId202"/>
    <p:sldId id="2127" r:id="rId203"/>
    <p:sldId id="2806" r:id="rId204"/>
    <p:sldId id="2813" r:id="rId205"/>
    <p:sldId id="3095" r:id="rId206"/>
    <p:sldId id="3096" r:id="rId207"/>
    <p:sldId id="2815" r:id="rId208"/>
    <p:sldId id="2814" r:id="rId209"/>
    <p:sldId id="2811" r:id="rId210"/>
    <p:sldId id="2990" r:id="rId211"/>
    <p:sldId id="3112" r:id="rId212"/>
    <p:sldId id="3113" r:id="rId213"/>
    <p:sldId id="2991" r:id="rId214"/>
    <p:sldId id="2808" r:id="rId215"/>
    <p:sldId id="2807" r:id="rId216"/>
    <p:sldId id="2809" r:id="rId217"/>
    <p:sldId id="2816" r:id="rId218"/>
    <p:sldId id="2716" r:id="rId219"/>
    <p:sldId id="2725" r:id="rId220"/>
    <p:sldId id="2260" r:id="rId221"/>
    <p:sldId id="2263" r:id="rId222"/>
    <p:sldId id="2265" r:id="rId223"/>
    <p:sldId id="2800" r:id="rId224"/>
    <p:sldId id="2801" r:id="rId225"/>
    <p:sldId id="2620" r:id="rId226"/>
    <p:sldId id="2623" r:id="rId227"/>
    <p:sldId id="2802" r:id="rId228"/>
    <p:sldId id="2803" r:id="rId229"/>
    <p:sldId id="2617" r:id="rId230"/>
    <p:sldId id="2624" r:id="rId231"/>
    <p:sldId id="2625" r:id="rId232"/>
    <p:sldId id="2627" r:id="rId233"/>
    <p:sldId id="2268" r:id="rId234"/>
    <p:sldId id="2262" r:id="rId235"/>
    <p:sldId id="2804" r:id="rId236"/>
    <p:sldId id="2805" r:id="rId237"/>
    <p:sldId id="2587" r:id="rId238"/>
    <p:sldId id="2588" r:id="rId239"/>
    <p:sldId id="2875" r:id="rId240"/>
    <p:sldId id="2876" r:id="rId241"/>
    <p:sldId id="2873" r:id="rId242"/>
    <p:sldId id="2874" r:id="rId243"/>
    <p:sldId id="2729" r:id="rId244"/>
    <p:sldId id="2730" r:id="rId245"/>
    <p:sldId id="3293" r:id="rId246"/>
    <p:sldId id="3292" r:id="rId247"/>
    <p:sldId id="2593" r:id="rId248"/>
    <p:sldId id="2728" r:id="rId249"/>
    <p:sldId id="3177" r:id="rId250"/>
    <p:sldId id="3178" r:id="rId251"/>
    <p:sldId id="2599" r:id="rId252"/>
    <p:sldId id="2639" r:id="rId253"/>
    <p:sldId id="3294" r:id="rId254"/>
    <p:sldId id="3295" r:id="rId255"/>
    <p:sldId id="2637" r:id="rId256"/>
    <p:sldId id="2638" r:id="rId257"/>
    <p:sldId id="2641" r:id="rId258"/>
    <p:sldId id="2634" r:id="rId259"/>
    <p:sldId id="2642" r:id="rId260"/>
    <p:sldId id="2649" r:id="rId261"/>
    <p:sldId id="2650" r:id="rId262"/>
    <p:sldId id="2647" r:id="rId263"/>
    <p:sldId id="3136" r:id="rId264"/>
    <p:sldId id="3135" r:id="rId265"/>
    <p:sldId id="2877" r:id="rId266"/>
    <p:sldId id="2878" r:id="rId267"/>
    <p:sldId id="3180" r:id="rId268"/>
    <p:sldId id="3181" r:id="rId269"/>
    <p:sldId id="2733" r:id="rId270"/>
    <p:sldId id="2745" r:id="rId271"/>
    <p:sldId id="2881" r:id="rId272"/>
    <p:sldId id="2880" r:id="rId273"/>
    <p:sldId id="2596" r:id="rId274"/>
    <p:sldId id="2645" r:id="rId275"/>
    <p:sldId id="2651" r:id="rId276"/>
    <p:sldId id="2653" r:id="rId277"/>
    <p:sldId id="2644" r:id="rId278"/>
    <p:sldId id="2595" r:id="rId279"/>
    <p:sldId id="2597" r:id="rId280"/>
    <p:sldId id="2746" r:id="rId281"/>
    <p:sldId id="2747" r:id="rId282"/>
    <p:sldId id="2992" r:id="rId283"/>
    <p:sldId id="2993" r:id="rId284"/>
    <p:sldId id="3052" r:id="rId285"/>
    <p:sldId id="3053" r:id="rId286"/>
    <p:sldId id="2277" r:id="rId287"/>
    <p:sldId id="2278" r:id="rId288"/>
    <p:sldId id="2269" r:id="rId289"/>
    <p:sldId id="2656" r:id="rId290"/>
    <p:sldId id="2655" r:id="rId291"/>
    <p:sldId id="2654" r:id="rId292"/>
    <p:sldId id="2883" r:id="rId293"/>
    <p:sldId id="2882" r:id="rId294"/>
    <p:sldId id="2567" r:id="rId295"/>
    <p:sldId id="2566" r:id="rId296"/>
    <p:sldId id="2562" r:id="rId297"/>
    <p:sldId id="2658" r:id="rId298"/>
    <p:sldId id="2657" r:id="rId299"/>
    <p:sldId id="2564" r:id="rId300"/>
    <p:sldId id="2739" r:id="rId301"/>
    <p:sldId id="2272" r:id="rId302"/>
    <p:sldId id="2179" r:id="rId303"/>
    <p:sldId id="2740" r:id="rId304"/>
    <p:sldId id="2741" r:id="rId305"/>
    <p:sldId id="2180" r:id="rId306"/>
    <p:sldId id="2284" r:id="rId307"/>
    <p:sldId id="2383" r:id="rId308"/>
    <p:sldId id="2994" r:id="rId309"/>
    <p:sldId id="2995" r:id="rId310"/>
    <p:sldId id="2373" r:id="rId311"/>
    <p:sldId id="2376" r:id="rId312"/>
    <p:sldId id="2381" r:id="rId313"/>
    <p:sldId id="2382" r:id="rId314"/>
    <p:sldId id="2375" r:id="rId315"/>
    <p:sldId id="2379" r:id="rId316"/>
    <p:sldId id="2886" r:id="rId317"/>
    <p:sldId id="2661" r:id="rId318"/>
    <p:sldId id="2384" r:id="rId319"/>
    <p:sldId id="2568" r:id="rId320"/>
    <p:sldId id="2385" r:id="rId321"/>
    <p:sldId id="2288" r:id="rId322"/>
    <p:sldId id="2291" r:id="rId323"/>
    <p:sldId id="2290" r:id="rId324"/>
    <p:sldId id="2308" r:id="rId325"/>
    <p:sldId id="2662" r:id="rId326"/>
    <p:sldId id="2388" r:id="rId327"/>
    <p:sldId id="2387" r:id="rId328"/>
    <p:sldId id="2749" r:id="rId329"/>
    <p:sldId id="2748" r:id="rId330"/>
    <p:sldId id="2289" r:id="rId331"/>
    <p:sldId id="2292" r:id="rId332"/>
    <p:sldId id="2996" r:id="rId333"/>
    <p:sldId id="2664" r:id="rId334"/>
    <p:sldId id="2569" r:id="rId335"/>
    <p:sldId id="2570" r:id="rId336"/>
    <p:sldId id="2667" r:id="rId337"/>
    <p:sldId id="2666" r:id="rId338"/>
    <p:sldId id="2997" r:id="rId339"/>
    <p:sldId id="2998" r:id="rId340"/>
    <p:sldId id="2401" r:id="rId341"/>
    <p:sldId id="2310" r:id="rId342"/>
    <p:sldId id="2306" r:id="rId343"/>
    <p:sldId id="2305" r:id="rId344"/>
    <p:sldId id="2307" r:id="rId345"/>
    <p:sldId id="2304" r:id="rId346"/>
    <p:sldId id="2313" r:id="rId347"/>
    <p:sldId id="2311" r:id="rId348"/>
    <p:sldId id="2402" r:id="rId349"/>
    <p:sldId id="2403" r:id="rId350"/>
    <p:sldId id="2900" r:id="rId351"/>
    <p:sldId id="2901" r:id="rId352"/>
    <p:sldId id="2902" r:id="rId353"/>
    <p:sldId id="2903" r:id="rId354"/>
    <p:sldId id="2846" r:id="rId355"/>
    <p:sldId id="2893" r:id="rId356"/>
    <p:sldId id="2905" r:id="rId357"/>
    <p:sldId id="2904" r:id="rId358"/>
    <p:sldId id="2422" r:id="rId359"/>
    <p:sldId id="2431" r:id="rId360"/>
    <p:sldId id="2914" r:id="rId361"/>
    <p:sldId id="2915" r:id="rId362"/>
    <p:sldId id="2916" r:id="rId363"/>
    <p:sldId id="2918" r:id="rId364"/>
    <p:sldId id="2919" r:id="rId365"/>
    <p:sldId id="2917" r:id="rId366"/>
    <p:sldId id="2923" r:id="rId367"/>
    <p:sldId id="2924" r:id="rId368"/>
    <p:sldId id="2316" r:id="rId369"/>
    <p:sldId id="2427" r:id="rId370"/>
    <p:sldId id="3115" r:id="rId371"/>
    <p:sldId id="3114" r:id="rId372"/>
    <p:sldId id="2318" r:id="rId373"/>
    <p:sldId id="2319" r:id="rId374"/>
    <p:sldId id="2411" r:id="rId375"/>
    <p:sldId id="2412" r:id="rId376"/>
    <p:sldId id="2579" r:id="rId377"/>
    <p:sldId id="2580" r:id="rId378"/>
    <p:sldId id="2956" r:id="rId379"/>
    <p:sldId id="2957" r:id="rId380"/>
    <p:sldId id="3056" r:id="rId381"/>
    <p:sldId id="3058" r:id="rId382"/>
    <p:sldId id="2682" r:id="rId383"/>
    <p:sldId id="2578" r:id="rId384"/>
    <p:sldId id="2668" r:id="rId385"/>
    <p:sldId id="2419" r:id="rId386"/>
    <p:sldId id="2322" r:id="rId387"/>
    <p:sldId id="2323" r:id="rId388"/>
    <p:sldId id="2927" r:id="rId389"/>
    <p:sldId id="2929" r:id="rId390"/>
    <p:sldId id="2930" r:id="rId391"/>
    <p:sldId id="2931" r:id="rId392"/>
    <p:sldId id="3098" r:id="rId393"/>
    <p:sldId id="3099" r:id="rId394"/>
    <p:sldId id="2752" r:id="rId395"/>
    <p:sldId id="2928" r:id="rId396"/>
    <p:sldId id="2674" r:id="rId397"/>
    <p:sldId id="2672" r:id="rId398"/>
    <p:sldId id="3097" r:id="rId399"/>
    <p:sldId id="3100" r:id="rId400"/>
    <p:sldId id="2330" r:id="rId401"/>
    <p:sldId id="2331" r:id="rId402"/>
    <p:sldId id="1813" r:id="rId403"/>
    <p:sldId id="2350" r:id="rId404"/>
    <p:sldId id="2352" r:id="rId405"/>
    <p:sldId id="2353" r:id="rId406"/>
    <p:sldId id="2344" r:id="rId407"/>
    <p:sldId id="2346" r:id="rId408"/>
    <p:sldId id="2685" r:id="rId409"/>
    <p:sldId id="2347" r:id="rId410"/>
    <p:sldId id="2348" r:id="rId411"/>
    <p:sldId id="2333" r:id="rId412"/>
    <p:sldId id="2583" r:id="rId413"/>
    <p:sldId id="2582" r:id="rId414"/>
    <p:sldId id="2298" r:id="rId415"/>
    <p:sldId id="2442" r:id="rId416"/>
    <p:sldId id="2763" r:id="rId417"/>
    <p:sldId id="3059" r:id="rId418"/>
    <p:sldId id="3061" r:id="rId419"/>
    <p:sldId id="3062" r:id="rId420"/>
    <p:sldId id="3060" r:id="rId421"/>
    <p:sldId id="2688" r:id="rId422"/>
    <p:sldId id="2934" r:id="rId423"/>
    <p:sldId id="2764" r:id="rId424"/>
    <p:sldId id="2765" r:id="rId425"/>
    <p:sldId id="2855" r:id="rId426"/>
    <p:sldId id="2692" r:id="rId427"/>
    <p:sldId id="2854" r:id="rId428"/>
    <p:sldId id="2856" r:id="rId429"/>
    <p:sldId id="2687" r:id="rId430"/>
    <p:sldId id="2586" r:id="rId431"/>
    <p:sldId id="2959" r:id="rId432"/>
    <p:sldId id="2958" r:id="rId433"/>
    <p:sldId id="3064" r:id="rId434"/>
    <p:sldId id="3063" r:id="rId435"/>
    <p:sldId id="3065" r:id="rId436"/>
    <p:sldId id="3118" r:id="rId437"/>
    <p:sldId id="3116" r:id="rId438"/>
    <p:sldId id="3117" r:id="rId439"/>
    <p:sldId id="3069" r:id="rId440"/>
    <p:sldId id="3068" r:id="rId441"/>
    <p:sldId id="2960" r:id="rId442"/>
    <p:sldId id="2962" r:id="rId443"/>
    <p:sldId id="3070" r:id="rId444"/>
    <p:sldId id="3071" r:id="rId445"/>
    <p:sldId id="3073" r:id="rId446"/>
    <p:sldId id="3072" r:id="rId447"/>
    <p:sldId id="2935" r:id="rId448"/>
    <p:sldId id="2936" r:id="rId449"/>
    <p:sldId id="2938" r:id="rId450"/>
    <p:sldId id="2939" r:id="rId451"/>
    <p:sldId id="2769" r:id="rId452"/>
    <p:sldId id="2768" r:id="rId453"/>
    <p:sldId id="2949" r:id="rId454"/>
    <p:sldId id="2948" r:id="rId455"/>
    <p:sldId id="1312" r:id="rId456"/>
    <p:sldId id="1314" r:id="rId457"/>
    <p:sldId id="2950" r:id="rId458"/>
    <p:sldId id="2951" r:id="rId459"/>
    <p:sldId id="2942" r:id="rId460"/>
    <p:sldId id="2944" r:id="rId461"/>
    <p:sldId id="2193" r:id="rId462"/>
    <p:sldId id="2194" r:id="rId463"/>
    <p:sldId id="2770" r:id="rId464"/>
    <p:sldId id="2771" r:id="rId465"/>
    <p:sldId id="1959" r:id="rId466"/>
    <p:sldId id="1965" r:id="rId467"/>
    <p:sldId id="2198" r:id="rId468"/>
    <p:sldId id="2200" r:id="rId469"/>
    <p:sldId id="2159" r:id="rId470"/>
    <p:sldId id="2775" r:id="rId471"/>
    <p:sldId id="2776" r:id="rId472"/>
    <p:sldId id="2778" r:id="rId473"/>
    <p:sldId id="3207" r:id="rId474"/>
    <p:sldId id="3206" r:id="rId475"/>
    <p:sldId id="3188" r:id="rId476"/>
    <p:sldId id="2968" r:id="rId477"/>
    <p:sldId id="3189" r:id="rId478"/>
    <p:sldId id="3190" r:id="rId479"/>
    <p:sldId id="3191" r:id="rId480"/>
    <p:sldId id="3193" r:id="rId481"/>
    <p:sldId id="3182" r:id="rId482"/>
    <p:sldId id="3185" r:id="rId483"/>
    <p:sldId id="3184" r:id="rId484"/>
    <p:sldId id="3183" r:id="rId485"/>
    <p:sldId id="3084" r:id="rId486"/>
    <p:sldId id="3085" r:id="rId487"/>
    <p:sldId id="3186" r:id="rId488"/>
    <p:sldId id="3187" r:id="rId489"/>
    <p:sldId id="3208" r:id="rId490"/>
    <p:sldId id="3086" r:id="rId491"/>
    <p:sldId id="3091" r:id="rId492"/>
    <p:sldId id="2971" r:id="rId493"/>
    <p:sldId id="2975" r:id="rId494"/>
    <p:sldId id="2976" r:id="rId495"/>
    <p:sldId id="2980" r:id="rId496"/>
    <p:sldId id="2979" r:id="rId497"/>
    <p:sldId id="2965" r:id="rId498"/>
    <p:sldId id="3211" r:id="rId499"/>
    <p:sldId id="3212" r:id="rId500"/>
    <p:sldId id="2972" r:id="rId501"/>
    <p:sldId id="3094" r:id="rId502"/>
    <p:sldId id="3195" r:id="rId503"/>
    <p:sldId id="3197" r:id="rId504"/>
    <p:sldId id="3196" r:id="rId505"/>
    <p:sldId id="3209" r:id="rId506"/>
    <p:sldId id="3210" r:id="rId507"/>
    <p:sldId id="3194" r:id="rId508"/>
    <p:sldId id="3204" r:id="rId509"/>
    <p:sldId id="3205" r:id="rId510"/>
    <p:sldId id="3202" r:id="rId511"/>
    <p:sldId id="3203" r:id="rId512"/>
    <p:sldId id="3214" r:id="rId513"/>
    <p:sldId id="3215" r:id="rId514"/>
    <p:sldId id="3216" r:id="rId515"/>
    <p:sldId id="3217" r:id="rId516"/>
    <p:sldId id="3213" r:id="rId517"/>
    <p:sldId id="2974" r:id="rId518"/>
    <p:sldId id="2973" r:id="rId519"/>
    <p:sldId id="1438" r:id="rId520"/>
    <p:sldId id="1441" r:id="rId521"/>
    <p:sldId id="1442" r:id="rId522"/>
    <p:sldId id="1443" r:id="rId523"/>
    <p:sldId id="1439" r:id="rId524"/>
    <p:sldId id="1444" r:id="rId525"/>
  </p:sldIdLst>
  <p:sldSz cx="10287000" cy="6858000" type="35mm"/>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525463" indent="1588" algn="l" rtl="0" fontAlgn="base">
      <a:spcBef>
        <a:spcPct val="0"/>
      </a:spcBef>
      <a:spcAft>
        <a:spcPct val="0"/>
      </a:spcAft>
      <a:defRPr kern="1200">
        <a:solidFill>
          <a:schemeClr val="tx1"/>
        </a:solidFill>
        <a:latin typeface="Arial" charset="0"/>
        <a:ea typeface="+mn-ea"/>
        <a:cs typeface="Arial" charset="0"/>
      </a:defRPr>
    </a:lvl2pPr>
    <a:lvl3pPr marL="1052513" indent="1588" algn="l" rtl="0" fontAlgn="base">
      <a:spcBef>
        <a:spcPct val="0"/>
      </a:spcBef>
      <a:spcAft>
        <a:spcPct val="0"/>
      </a:spcAft>
      <a:defRPr kern="1200">
        <a:solidFill>
          <a:schemeClr val="tx1"/>
        </a:solidFill>
        <a:latin typeface="Arial" charset="0"/>
        <a:ea typeface="+mn-ea"/>
        <a:cs typeface="Arial" charset="0"/>
      </a:defRPr>
    </a:lvl3pPr>
    <a:lvl4pPr marL="1579563" indent="1588" algn="l" rtl="0" fontAlgn="base">
      <a:spcBef>
        <a:spcPct val="0"/>
      </a:spcBef>
      <a:spcAft>
        <a:spcPct val="0"/>
      </a:spcAft>
      <a:defRPr kern="1200">
        <a:solidFill>
          <a:schemeClr val="tx1"/>
        </a:solidFill>
        <a:latin typeface="Arial" charset="0"/>
        <a:ea typeface="+mn-ea"/>
        <a:cs typeface="Arial" charset="0"/>
      </a:defRPr>
    </a:lvl4pPr>
    <a:lvl5pPr marL="2106613" indent="1588"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7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47" autoAdjust="0"/>
    <p:restoredTop sz="94764" autoAdjust="0"/>
  </p:normalViewPr>
  <p:slideViewPr>
    <p:cSldViewPr>
      <p:cViewPr>
        <p:scale>
          <a:sx n="80" d="100"/>
          <a:sy n="80" d="100"/>
        </p:scale>
        <p:origin x="-462" y="-114"/>
      </p:cViewPr>
      <p:guideLst>
        <p:guide orient="horz" pos="2160"/>
        <p:guide pos="3240"/>
      </p:guideLst>
    </p:cSldViewPr>
  </p:slideViewPr>
  <p:outlineViewPr>
    <p:cViewPr>
      <p:scale>
        <a:sx n="33" d="100"/>
        <a:sy n="33" d="100"/>
      </p:scale>
      <p:origin x="0" y="300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324" Type="http://schemas.openxmlformats.org/officeDocument/2006/relationships/slide" Target="slides/slide323.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511" Type="http://schemas.openxmlformats.org/officeDocument/2006/relationships/slide" Target="slides/slide510.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22" Type="http://schemas.openxmlformats.org/officeDocument/2006/relationships/slide" Target="slides/slide521.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513" Type="http://schemas.openxmlformats.org/officeDocument/2006/relationships/slide" Target="slides/slide512.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524" Type="http://schemas.openxmlformats.org/officeDocument/2006/relationships/slide" Target="slides/slide523.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26" Type="http://schemas.openxmlformats.org/officeDocument/2006/relationships/notesMaster" Target="notesMasters/notesMaster1.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506" Type="http://schemas.openxmlformats.org/officeDocument/2006/relationships/slide" Target="slides/slide505.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517" Type="http://schemas.openxmlformats.org/officeDocument/2006/relationships/slide" Target="slides/slide516.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528" Type="http://schemas.openxmlformats.org/officeDocument/2006/relationships/viewProps" Target="viewProps.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508" Type="http://schemas.openxmlformats.org/officeDocument/2006/relationships/slide" Target="slides/slide507.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519" Type="http://schemas.openxmlformats.org/officeDocument/2006/relationships/slide" Target="slides/slide518.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530" Type="http://schemas.openxmlformats.org/officeDocument/2006/relationships/tableStyles" Target="tableStyles.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36" Type="http://schemas.openxmlformats.org/officeDocument/2006/relationships/slide" Target="slides/slide235.xml"/><Relationship Id="rId278" Type="http://schemas.openxmlformats.org/officeDocument/2006/relationships/slide" Target="slides/slide277.xml"/><Relationship Id="rId401" Type="http://schemas.openxmlformats.org/officeDocument/2006/relationships/slide" Target="slides/slide400.xml"/><Relationship Id="rId443" Type="http://schemas.openxmlformats.org/officeDocument/2006/relationships/slide" Target="slides/slide442.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slide" Target="slides/slide520.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presProps" Target="presProps.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theme" Target="theme/theme1.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226" Type="http://schemas.openxmlformats.org/officeDocument/2006/relationships/slide" Target="slides/slide225.xml"/><Relationship Id="rId433" Type="http://schemas.openxmlformats.org/officeDocument/2006/relationships/slide" Target="slides/slide432.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B16CB9B-2907-4116-8F0D-A2B92116A931}" type="datetimeFigureOut">
              <a:rPr lang="en-US"/>
              <a:pPr>
                <a:defRPr/>
              </a:pPr>
              <a:t>2/17/2018</a:t>
            </a:fld>
            <a:endParaRPr lang="en-US"/>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4B0634D-78DA-471C-AB90-94A8EC6B8CD5}" type="slidenum">
              <a:rPr lang="en-US"/>
              <a:pPr>
                <a:defRPr/>
              </a:pPr>
              <a:t>‹#›</a:t>
            </a:fld>
            <a:endParaRPr lang="en-US"/>
          </a:p>
        </p:txBody>
      </p:sp>
    </p:spTree>
    <p:extLst>
      <p:ext uri="{BB962C8B-B14F-4D97-AF65-F5344CB8AC3E}">
        <p14:creationId xmlns:p14="http://schemas.microsoft.com/office/powerpoint/2010/main" val="207547032"/>
      </p:ext>
    </p:extLst>
  </p:cSld>
  <p:clrMap bg1="lt1" tx1="dk1" bg2="lt2" tx2="dk2" accent1="accent1" accent2="accent2" accent3="accent3" accent4="accent4" accent5="accent5" accent6="accent6" hlink="hlink" folHlink="folHlink"/>
  <p:notesStyle>
    <a:lvl1pPr algn="l" defTabSz="1054100" rtl="0" eaLnBrk="0" fontAlgn="base" hangingPunct="0">
      <a:spcBef>
        <a:spcPct val="30000"/>
      </a:spcBef>
      <a:spcAft>
        <a:spcPct val="0"/>
      </a:spcAft>
      <a:defRPr sz="1400" kern="1200">
        <a:solidFill>
          <a:schemeClr val="tx1"/>
        </a:solidFill>
        <a:latin typeface="+mn-lt"/>
        <a:ea typeface="+mn-ea"/>
        <a:cs typeface="+mn-cs"/>
      </a:defRPr>
    </a:lvl1pPr>
    <a:lvl2pPr marL="527050" algn="l" defTabSz="1054100" rtl="0" eaLnBrk="0" fontAlgn="base" hangingPunct="0">
      <a:spcBef>
        <a:spcPct val="30000"/>
      </a:spcBef>
      <a:spcAft>
        <a:spcPct val="0"/>
      </a:spcAft>
      <a:defRPr sz="1400" kern="1200">
        <a:solidFill>
          <a:schemeClr val="tx1"/>
        </a:solidFill>
        <a:latin typeface="+mn-lt"/>
        <a:ea typeface="+mn-ea"/>
        <a:cs typeface="+mn-cs"/>
      </a:defRPr>
    </a:lvl2pPr>
    <a:lvl3pPr marL="1054100" algn="l" defTabSz="1054100" rtl="0" eaLnBrk="0" fontAlgn="base" hangingPunct="0">
      <a:spcBef>
        <a:spcPct val="30000"/>
      </a:spcBef>
      <a:spcAft>
        <a:spcPct val="0"/>
      </a:spcAft>
      <a:defRPr sz="1400" kern="1200">
        <a:solidFill>
          <a:schemeClr val="tx1"/>
        </a:solidFill>
        <a:latin typeface="+mn-lt"/>
        <a:ea typeface="+mn-ea"/>
        <a:cs typeface="+mn-cs"/>
      </a:defRPr>
    </a:lvl3pPr>
    <a:lvl4pPr marL="1581150" algn="l" defTabSz="1054100" rtl="0" eaLnBrk="0" fontAlgn="base" hangingPunct="0">
      <a:spcBef>
        <a:spcPct val="30000"/>
      </a:spcBef>
      <a:spcAft>
        <a:spcPct val="0"/>
      </a:spcAft>
      <a:defRPr sz="1400" kern="1200">
        <a:solidFill>
          <a:schemeClr val="tx1"/>
        </a:solidFill>
        <a:latin typeface="+mn-lt"/>
        <a:ea typeface="+mn-ea"/>
        <a:cs typeface="+mn-cs"/>
      </a:defRPr>
    </a:lvl4pPr>
    <a:lvl5pPr marL="2109788" algn="l" defTabSz="1054100" rtl="0" eaLnBrk="0" fontAlgn="base" hangingPunct="0">
      <a:spcBef>
        <a:spcPct val="30000"/>
      </a:spcBef>
      <a:spcAft>
        <a:spcPct val="0"/>
      </a:spcAft>
      <a:defRPr sz="1400" kern="1200">
        <a:solidFill>
          <a:schemeClr val="tx1"/>
        </a:solidFill>
        <a:latin typeface="+mn-lt"/>
        <a:ea typeface="+mn-ea"/>
        <a:cs typeface="+mn-cs"/>
      </a:defRPr>
    </a:lvl5pPr>
    <a:lvl6pPr marL="2637279" algn="l" defTabSz="1054911" rtl="0" eaLnBrk="1" latinLnBrk="0" hangingPunct="1">
      <a:defRPr sz="1400" kern="1200">
        <a:solidFill>
          <a:schemeClr val="tx1"/>
        </a:solidFill>
        <a:latin typeface="+mn-lt"/>
        <a:ea typeface="+mn-ea"/>
        <a:cs typeface="+mn-cs"/>
      </a:defRPr>
    </a:lvl6pPr>
    <a:lvl7pPr marL="3164734" algn="l" defTabSz="1054911" rtl="0" eaLnBrk="1" latinLnBrk="0" hangingPunct="1">
      <a:defRPr sz="1400" kern="1200">
        <a:solidFill>
          <a:schemeClr val="tx1"/>
        </a:solidFill>
        <a:latin typeface="+mn-lt"/>
        <a:ea typeface="+mn-ea"/>
        <a:cs typeface="+mn-cs"/>
      </a:defRPr>
    </a:lvl7pPr>
    <a:lvl8pPr marL="3692190" algn="l" defTabSz="1054911" rtl="0" eaLnBrk="1" latinLnBrk="0" hangingPunct="1">
      <a:defRPr sz="1400" kern="1200">
        <a:solidFill>
          <a:schemeClr val="tx1"/>
        </a:solidFill>
        <a:latin typeface="+mn-lt"/>
        <a:ea typeface="+mn-ea"/>
        <a:cs typeface="+mn-cs"/>
      </a:defRPr>
    </a:lvl8pPr>
    <a:lvl9pPr marL="4219645" algn="l" defTabSz="1054911"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8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28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06AC4B54-D4DE-4E49-B015-7040928260D3}" type="slidenum">
              <a:rPr lang="en-US" altLang="en-US" smtClean="0"/>
              <a:pPr/>
              <a:t>1</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9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29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5530212A-D637-4F98-BF22-F73CDB6F6EB2}" type="slidenum">
              <a:rPr lang="en-US" altLang="en-US" sz="1200" smtClean="0"/>
              <a:pPr eaLnBrk="1" hangingPunct="1">
                <a:spcBef>
                  <a:spcPct val="0"/>
                </a:spcBef>
              </a:pPr>
              <a:t>5</a:t>
            </a:fld>
            <a:endParaRPr lang="en-US" alt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0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0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BF36B40-EBB3-4AC4-8DA6-833FD6E8C2D3}" type="slidenum">
              <a:rPr lang="en-US" altLang="en-US" sz="1200" smtClean="0">
                <a:latin typeface="Arial" charset="0"/>
              </a:rPr>
              <a:pPr eaLnBrk="1" hangingPunct="1">
                <a:spcBef>
                  <a:spcPct val="0"/>
                </a:spcBef>
              </a:pPr>
              <a:t>47</a:t>
            </a:fld>
            <a:endParaRPr lang="en-US" altLang="en-US" sz="120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1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1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558FDFB-C0B9-4C4B-8836-C3AA6DBAB9E0}" type="slidenum">
              <a:rPr lang="en-US" altLang="en-US" sz="1200" smtClean="0">
                <a:latin typeface="Arial" charset="0"/>
              </a:rPr>
              <a:pPr eaLnBrk="1" hangingPunct="1">
                <a:spcBef>
                  <a:spcPct val="0"/>
                </a:spcBef>
              </a:pPr>
              <a:t>51</a:t>
            </a:fld>
            <a:endParaRPr lang="en-US" altLang="en-US" sz="120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2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FA23CE8D-0A86-4915-ADD6-D11BE06AABC1}" type="slidenum">
              <a:rPr lang="en-US" altLang="en-US" sz="1200" smtClean="0">
                <a:latin typeface="Arial" charset="0"/>
              </a:rPr>
              <a:pPr eaLnBrk="1" hangingPunct="1">
                <a:spcBef>
                  <a:spcPct val="0"/>
                </a:spcBef>
              </a:pPr>
              <a:t>55</a:t>
            </a:fld>
            <a:endParaRPr lang="en-US" altLang="en-US" sz="120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3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3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970C7C4E-33D0-43C1-8A48-F59318720356}" type="slidenum">
              <a:rPr lang="en-US" altLang="en-US" sz="1200" smtClean="0">
                <a:latin typeface="Arial" charset="0"/>
              </a:rPr>
              <a:pPr eaLnBrk="1" hangingPunct="1">
                <a:spcBef>
                  <a:spcPct val="0"/>
                </a:spcBef>
              </a:pPr>
              <a:t>57</a:t>
            </a:fld>
            <a:endParaRPr lang="en-US" altLang="en-US" sz="1200"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a:defRPr/>
            </a:pPr>
            <a:r>
              <a:rPr lang="en-US" dirty="0" smtClean="0">
                <a:solidFill>
                  <a:srgbClr val="C00000"/>
                </a:solidFill>
              </a:rPr>
              <a:t>Greetings and welcome. My name is </a:t>
            </a:r>
            <a:r>
              <a:rPr lang="en-US" smtClean="0">
                <a:solidFill>
                  <a:srgbClr val="C00000"/>
                </a:solidFill>
              </a:rPr>
              <a:t>Gavin Finley </a:t>
            </a:r>
            <a:r>
              <a:rPr lang="en-US" dirty="0" smtClean="0">
                <a:solidFill>
                  <a:srgbClr val="C00000"/>
                </a:solidFill>
              </a:rPr>
              <a:t>and in this video we shall be considering the rather daunting, multi-facetted problematical matter of Israel and the Church.</a:t>
            </a:r>
          </a:p>
          <a:p>
            <a:pPr>
              <a:defRPr/>
            </a:pPr>
            <a:endParaRPr lang="en-US" dirty="0" smtClean="0">
              <a:solidFill>
                <a:srgbClr val="C00000"/>
              </a:solidFill>
            </a:endParaRPr>
          </a:p>
          <a:p>
            <a:pPr>
              <a:defRPr/>
            </a:pPr>
            <a:r>
              <a:rPr lang="en-US" dirty="0" smtClean="0">
                <a:solidFill>
                  <a:srgbClr val="C00000"/>
                </a:solidFill>
              </a:rPr>
              <a:t>There are two groups of people who have a good claim to be the “called out ones”, the </a:t>
            </a:r>
            <a:r>
              <a:rPr lang="en-US" dirty="0" err="1" smtClean="0">
                <a:solidFill>
                  <a:srgbClr val="C00000"/>
                </a:solidFill>
              </a:rPr>
              <a:t>ekklesia</a:t>
            </a:r>
            <a:r>
              <a:rPr lang="en-US" dirty="0" smtClean="0">
                <a:solidFill>
                  <a:srgbClr val="C00000"/>
                </a:solidFill>
              </a:rPr>
              <a:t>,</a:t>
            </a:r>
          </a:p>
          <a:p>
            <a:pPr>
              <a:defRPr/>
            </a:pPr>
            <a:r>
              <a:rPr lang="en-US" dirty="0" smtClean="0">
                <a:solidFill>
                  <a:srgbClr val="C00000"/>
                </a:solidFill>
              </a:rPr>
              <a:t>the Chosen People, the Elect.</a:t>
            </a:r>
          </a:p>
          <a:p>
            <a:pPr>
              <a:defRPr/>
            </a:pPr>
            <a:endParaRPr lang="en-US" dirty="0" smtClean="0">
              <a:solidFill>
                <a:srgbClr val="C00000"/>
              </a:solidFill>
            </a:endParaRPr>
          </a:p>
          <a:p>
            <a:pPr>
              <a:defRPr/>
            </a:pPr>
            <a:r>
              <a:rPr lang="en-US" dirty="0" smtClean="0">
                <a:solidFill>
                  <a:srgbClr val="C00000"/>
                </a:solidFill>
              </a:rPr>
              <a:t>We see our Jewish brethren in one box.</a:t>
            </a:r>
          </a:p>
          <a:p>
            <a:pPr>
              <a:defRPr/>
            </a:pPr>
            <a:r>
              <a:rPr lang="en-US" dirty="0" smtClean="0">
                <a:solidFill>
                  <a:srgbClr val="C00000"/>
                </a:solidFill>
              </a:rPr>
              <a:t>And we see Christians in the other box.</a:t>
            </a:r>
          </a:p>
          <a:p>
            <a:pPr>
              <a:defRPr/>
            </a:pPr>
            <a:r>
              <a:rPr lang="en-US" dirty="0" smtClean="0">
                <a:solidFill>
                  <a:srgbClr val="C00000"/>
                </a:solidFill>
              </a:rPr>
              <a:t>Both worship the same God, the God of Israel. </a:t>
            </a:r>
          </a:p>
          <a:p>
            <a:pPr>
              <a:defRPr/>
            </a:pPr>
            <a:r>
              <a:rPr lang="en-US" dirty="0" smtClean="0">
                <a:solidFill>
                  <a:srgbClr val="C00000"/>
                </a:solidFill>
              </a:rPr>
              <a:t>Each company thinks that their party has it all.</a:t>
            </a:r>
          </a:p>
          <a:p>
            <a:pPr>
              <a:defRPr/>
            </a:pPr>
            <a:r>
              <a:rPr lang="en-US" dirty="0" smtClean="0">
                <a:solidFill>
                  <a:srgbClr val="C00000"/>
                </a:solidFill>
              </a:rPr>
              <a:t>Each company thinks  that they don’t need the other.</a:t>
            </a:r>
          </a:p>
          <a:p>
            <a:pPr>
              <a:defRPr/>
            </a:pPr>
            <a:endParaRPr lang="en-US" dirty="0" smtClean="0">
              <a:solidFill>
                <a:srgbClr val="C00000"/>
              </a:solidFill>
            </a:endParaRPr>
          </a:p>
          <a:p>
            <a:pPr>
              <a:defRPr/>
            </a:pPr>
            <a:r>
              <a:rPr lang="en-US" dirty="0" smtClean="0">
                <a:solidFill>
                  <a:srgbClr val="C00000"/>
                </a:solidFill>
              </a:rPr>
              <a:t>One party vexes or troubles the other.</a:t>
            </a:r>
          </a:p>
          <a:p>
            <a:pPr>
              <a:defRPr/>
            </a:pPr>
            <a:r>
              <a:rPr lang="en-US" dirty="0" smtClean="0">
                <a:solidFill>
                  <a:srgbClr val="C00000"/>
                </a:solidFill>
              </a:rPr>
              <a:t>And the other party gets jealous and persecutes the other.</a:t>
            </a:r>
          </a:p>
          <a:p>
            <a:pPr>
              <a:defRPr/>
            </a:pPr>
            <a:r>
              <a:rPr lang="en-US" dirty="0" smtClean="0">
                <a:solidFill>
                  <a:srgbClr val="C00000"/>
                </a:solidFill>
              </a:rPr>
              <a:t>Clearly these behaviors are not pleasing to the God of Israel.</a:t>
            </a:r>
          </a:p>
          <a:p>
            <a:pPr>
              <a:defRPr/>
            </a:pPr>
            <a:endParaRPr lang="en-US" dirty="0" smtClean="0">
              <a:solidFill>
                <a:srgbClr val="C00000"/>
              </a:solidFill>
            </a:endParaRPr>
          </a:p>
          <a:p>
            <a:pPr>
              <a:defRPr/>
            </a:pPr>
            <a:r>
              <a:rPr lang="en-US" dirty="0" smtClean="0">
                <a:solidFill>
                  <a:srgbClr val="C00000"/>
                </a:solidFill>
              </a:rPr>
              <a:t>Of course we are jumping ahead of our discussion here.</a:t>
            </a:r>
          </a:p>
          <a:p>
            <a:pPr>
              <a:defRPr/>
            </a:pPr>
            <a:r>
              <a:rPr lang="en-US" dirty="0" smtClean="0">
                <a:solidFill>
                  <a:srgbClr val="C00000"/>
                </a:solidFill>
              </a:rPr>
              <a:t>But if there is some good news then we should be appraised of it.</a:t>
            </a:r>
          </a:p>
          <a:p>
            <a:pPr>
              <a:defRPr/>
            </a:pPr>
            <a:r>
              <a:rPr lang="en-US" dirty="0" smtClean="0">
                <a:solidFill>
                  <a:srgbClr val="C00000"/>
                </a:solidFill>
              </a:rPr>
              <a:t>If God has promised something good should we not know about it?</a:t>
            </a:r>
          </a:p>
          <a:p>
            <a:pPr>
              <a:defRPr/>
            </a:pPr>
            <a:r>
              <a:rPr lang="en-US" dirty="0" smtClean="0">
                <a:solidFill>
                  <a:srgbClr val="C00000"/>
                </a:solidFill>
              </a:rPr>
              <a:t>Because the prophet Isaiah in Isaiah 11:13 says that there will come a time when this strife will cease.</a:t>
            </a:r>
          </a:p>
          <a:p>
            <a:pPr>
              <a:defRPr/>
            </a:pPr>
            <a:endParaRPr lang="en-US" dirty="0" smtClean="0">
              <a:solidFill>
                <a:srgbClr val="C00000"/>
              </a:solidFill>
            </a:endParaRPr>
          </a:p>
          <a:p>
            <a:pPr>
              <a:defRPr/>
            </a:pPr>
            <a:r>
              <a:rPr lang="en-US" dirty="0" smtClean="0">
                <a:solidFill>
                  <a:srgbClr val="C00000"/>
                </a:solidFill>
              </a:rPr>
              <a:t>So why do they continue to feud and squabble? </a:t>
            </a:r>
          </a:p>
          <a:p>
            <a:pPr>
              <a:defRPr/>
            </a:pPr>
            <a:r>
              <a:rPr lang="en-US" dirty="0" smtClean="0">
                <a:solidFill>
                  <a:srgbClr val="C00000"/>
                </a:solidFill>
              </a:rPr>
              <a:t>Why hasn’t each party repented of their wrongs and found Grace and Shalom with Messiah?</a:t>
            </a:r>
          </a:p>
          <a:p>
            <a:pPr>
              <a:defRPr/>
            </a:pPr>
            <a:r>
              <a:rPr lang="en-US" dirty="0" smtClean="0">
                <a:solidFill>
                  <a:srgbClr val="C00000"/>
                </a:solidFill>
              </a:rPr>
              <a:t>When will they be reconciled with their brethren in Grace and Peace?</a:t>
            </a:r>
          </a:p>
          <a:p>
            <a:pPr>
              <a:defRPr/>
            </a:pPr>
            <a:r>
              <a:rPr lang="en-US" dirty="0" smtClean="0">
                <a:solidFill>
                  <a:srgbClr val="C00000"/>
                </a:solidFill>
              </a:rPr>
              <a:t>And when will holy history see Israel as a Nation and Israel as a Congregation, restored in the Peace of Jerusalem?</a:t>
            </a:r>
          </a:p>
          <a:p>
            <a:pPr>
              <a:defRPr/>
            </a:pPr>
            <a:endParaRPr lang="en-US" dirty="0" smtClean="0">
              <a:solidFill>
                <a:srgbClr val="C00000"/>
              </a:solidFill>
            </a:endParaRPr>
          </a:p>
          <a:p>
            <a:pPr>
              <a:defRPr/>
            </a:pPr>
            <a:r>
              <a:rPr lang="en-US" dirty="0" smtClean="0">
                <a:solidFill>
                  <a:srgbClr val="C00000"/>
                </a:solidFill>
              </a:rPr>
              <a:t>Well, we are going to find out.</a:t>
            </a:r>
          </a:p>
          <a:p>
            <a:pPr>
              <a:defRPr/>
            </a:pPr>
            <a:endParaRPr lang="en-US" dirty="0" smtClean="0">
              <a:solidFill>
                <a:srgbClr val="C00000"/>
              </a:solidFill>
            </a:endParaRPr>
          </a:p>
          <a:p>
            <a:pPr>
              <a:defRPr/>
            </a:pPr>
            <a:endParaRPr lang="en-US" dirty="0" smtClean="0">
              <a:solidFill>
                <a:srgbClr val="C00000"/>
              </a:solidFill>
            </a:endParaRPr>
          </a:p>
        </p:txBody>
      </p:sp>
      <p:sp>
        <p:nvSpPr>
          <p:cNvPr id="534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CBAD74F4-BBDB-43EF-AEAD-D2840DC16E8B}" type="slidenum">
              <a:rPr lang="en-US" altLang="en-US" sz="1200" smtClean="0">
                <a:latin typeface="Arial" charset="0"/>
              </a:rPr>
              <a:pPr eaLnBrk="1" hangingPunct="1">
                <a:spcBef>
                  <a:spcPct val="0"/>
                </a:spcBef>
              </a:pPr>
              <a:t>73</a:t>
            </a:fld>
            <a:endParaRPr lang="en-US" altLang="en-US" sz="1200"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5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5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9B919958-EC5B-46BE-8185-F83DEC9799A9}" type="slidenum">
              <a:rPr lang="en-US" altLang="en-US" sz="1200" smtClean="0">
                <a:latin typeface="Arial" charset="0"/>
              </a:rPr>
              <a:pPr eaLnBrk="1" hangingPunct="1">
                <a:spcBef>
                  <a:spcPct val="0"/>
                </a:spcBef>
              </a:pPr>
              <a:t>115</a:t>
            </a:fld>
            <a:endParaRPr lang="en-US" altLang="en-US" sz="1200"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6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36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0B66D686-2B8A-4B66-BC20-C49B66D4D7BD}" type="slidenum">
              <a:rPr lang="en-US" altLang="en-US" smtClean="0"/>
              <a:pPr/>
              <a:t>116</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7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37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C8D516AF-5D51-47C8-8B2E-08570D204716}" type="slidenum">
              <a:rPr lang="en-US" altLang="en-US" smtClean="0"/>
              <a:pPr/>
              <a:t>118</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8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38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2772DD62-62A2-48A5-99A7-4975AB7B7DBB}" type="slidenum">
              <a:rPr lang="en-US" altLang="en-US" smtClean="0"/>
              <a:pPr/>
              <a:t>120</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9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9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EDF72FFB-C0F2-47B5-82DC-D1F26C92C4D8}" type="slidenum">
              <a:rPr lang="en-US" altLang="en-US" sz="1200" smtClean="0">
                <a:latin typeface="Arial" charset="0"/>
              </a:rPr>
              <a:pPr eaLnBrk="1" hangingPunct="1">
                <a:spcBef>
                  <a:spcPct val="0"/>
                </a:spcBef>
              </a:pPr>
              <a:t>121</a:t>
            </a:fld>
            <a:endParaRPr lang="en-US" altLang="en-US" sz="1200"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0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40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62556739-2FB5-4810-AB89-E6C19D090B93}" type="slidenum">
              <a:rPr lang="en-US" altLang="en-US" smtClean="0"/>
              <a:pPr/>
              <a:t>122</a:t>
            </a:fld>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1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41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F80400F-280B-410D-838B-C8744146F1EB}" type="slidenum">
              <a:rPr lang="en-US" altLang="en-US" smtClean="0"/>
              <a:pPr/>
              <a:t>124</a:t>
            </a:fld>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42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38379B46-DC00-4D81-80AB-080FAE70791B}" type="slidenum">
              <a:rPr lang="en-US" altLang="en-US" smtClean="0"/>
              <a:pPr/>
              <a:t>126</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3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The fact is </a:t>
            </a:r>
            <a:r>
              <a:rPr lang="en-US" altLang="en-US" smtClean="0">
                <a:solidFill>
                  <a:srgbClr val="FFFF00"/>
                </a:solidFill>
              </a:rPr>
              <a:t>Yom Teruah </a:t>
            </a:r>
            <a:r>
              <a:rPr lang="en-US" altLang="en-US" smtClean="0">
                <a:solidFill>
                  <a:srgbClr val="FFC000"/>
                </a:solidFill>
              </a:rPr>
              <a:t>is an entrance into a time of refinement, an entre’ into a processing period of the soul. We can take that fact to the bank. So we should be suspicious when churchmen who are not diligent in the Holy Scriptures play loose and fast with the Feast of Trumpets/Yom Teruah. Our Hebrew roots are the holy things of God. They are to be respected, not twisted and exploited for profane purposes. The main bulk of Christendom is carnal. So we have OUR ideas about what WE THINK will be the event that will fulfill </a:t>
            </a:r>
            <a:r>
              <a:rPr lang="en-US" altLang="en-US" smtClean="0">
                <a:solidFill>
                  <a:srgbClr val="FFFF00"/>
                </a:solidFill>
              </a:rPr>
              <a:t>Yom Teruah</a:t>
            </a:r>
            <a:r>
              <a:rPr lang="en-US" altLang="en-US" smtClean="0">
                <a:solidFill>
                  <a:srgbClr val="FFC000"/>
                </a:solidFill>
              </a:rPr>
              <a:t>. And we should be especially wary of buying into a line of preaching that is fondly held, popular, and lucrative</a:t>
            </a:r>
            <a:endParaRPr lang="en-US" altLang="en-US" smtClean="0"/>
          </a:p>
        </p:txBody>
      </p:sp>
      <p:sp>
        <p:nvSpPr>
          <p:cNvPr id="543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43BA809A-604F-4729-B7F7-C14D5599CAB2}" type="slidenum">
              <a:rPr lang="en-US" altLang="en-US" smtClean="0"/>
              <a:pPr/>
              <a:t>127</a:t>
            </a:fld>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4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44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84C628FC-CB8A-4699-83F5-9F634009C305}" type="slidenum">
              <a:rPr lang="en-US" altLang="en-US" sz="1200" smtClean="0">
                <a:latin typeface="Arial" charset="0"/>
              </a:rPr>
              <a:pPr eaLnBrk="1" hangingPunct="1">
                <a:spcBef>
                  <a:spcPct val="0"/>
                </a:spcBef>
              </a:pPr>
              <a:t>147</a:t>
            </a:fld>
            <a:endParaRPr lang="en-US" altLang="en-US" sz="1200"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5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45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45EE5C9B-2D93-44F9-9F73-D5D989A3BE03}" type="slidenum">
              <a:rPr lang="en-US" altLang="en-US" sz="1200" smtClean="0">
                <a:latin typeface="Arial" charset="0"/>
              </a:rPr>
              <a:pPr eaLnBrk="1" hangingPunct="1">
                <a:spcBef>
                  <a:spcPct val="0"/>
                </a:spcBef>
              </a:pPr>
              <a:t>149</a:t>
            </a:fld>
            <a:endParaRPr lang="en-US" altLang="en-US" sz="1200"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6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46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C34BCBE-67F4-4807-B523-11806D4BF951}" type="slidenum">
              <a:rPr lang="en-US" altLang="en-US" sz="1200" smtClean="0">
                <a:latin typeface="Arial" charset="0"/>
              </a:rPr>
              <a:pPr eaLnBrk="1" hangingPunct="1">
                <a:spcBef>
                  <a:spcPct val="0"/>
                </a:spcBef>
              </a:pPr>
              <a:t>166</a:t>
            </a:fld>
            <a:endParaRPr lang="en-US" altLang="en-US" sz="1200"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7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47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5376BF81-EF02-4483-9E4B-113873660C82}" type="slidenum">
              <a:rPr lang="en-US" altLang="en-US" sz="1200" smtClean="0">
                <a:latin typeface="Arial" charset="0"/>
              </a:rPr>
              <a:pPr eaLnBrk="1" hangingPunct="1">
                <a:spcBef>
                  <a:spcPct val="0"/>
                </a:spcBef>
              </a:pPr>
              <a:t>167</a:t>
            </a:fld>
            <a:endParaRPr lang="en-US" altLang="en-US" sz="120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8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48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26D6B790-8533-4B39-9B10-6ECA361B2749}" type="slidenum">
              <a:rPr lang="en-US" altLang="en-US" sz="1200" smtClean="0">
                <a:latin typeface="Arial" charset="0"/>
              </a:rPr>
              <a:pPr eaLnBrk="1" hangingPunct="1">
                <a:spcBef>
                  <a:spcPct val="0"/>
                </a:spcBef>
              </a:pPr>
              <a:t>169</a:t>
            </a:fld>
            <a:endParaRPr lang="en-US" altLang="en-US" sz="1200"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9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49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11EA5E1A-141B-4800-B7B7-174493D98969}" type="slidenum">
              <a:rPr lang="en-US" altLang="en-US" sz="1200" smtClean="0">
                <a:latin typeface="Arial" charset="0"/>
              </a:rPr>
              <a:pPr eaLnBrk="1" hangingPunct="1">
                <a:spcBef>
                  <a:spcPct val="0"/>
                </a:spcBef>
              </a:pPr>
              <a:t>202</a:t>
            </a:fld>
            <a:endParaRPr lang="en-US" altLang="en-US" sz="1200"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0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0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F1C98EE0-0AFA-48C7-AF6A-604830B0DB85}" type="slidenum">
              <a:rPr lang="en-US" altLang="en-US" sz="1200" smtClean="0">
                <a:latin typeface="Arial" charset="0"/>
              </a:rPr>
              <a:pPr eaLnBrk="1" hangingPunct="1">
                <a:spcBef>
                  <a:spcPct val="0"/>
                </a:spcBef>
              </a:pPr>
              <a:t>220</a:t>
            </a:fld>
            <a:endParaRPr lang="en-US" altLang="en-US" sz="1200"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1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1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C8EC2752-F151-4EEF-9991-55965B6D2516}" type="slidenum">
              <a:rPr lang="en-US" altLang="en-US" sz="1200" smtClean="0">
                <a:latin typeface="Arial" charset="0"/>
              </a:rPr>
              <a:pPr eaLnBrk="1" hangingPunct="1">
                <a:spcBef>
                  <a:spcPct val="0"/>
                </a:spcBef>
              </a:pPr>
              <a:t>222</a:t>
            </a:fld>
            <a:endParaRPr lang="en-US" altLang="en-US" sz="1200"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2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B9DA9AA8-E8ED-47D8-BC45-D130449D7F2A}" type="slidenum">
              <a:rPr lang="en-US" altLang="en-US" sz="1200" smtClean="0">
                <a:latin typeface="Arial" charset="0"/>
              </a:rPr>
              <a:pPr eaLnBrk="1" hangingPunct="1">
                <a:spcBef>
                  <a:spcPct val="0"/>
                </a:spcBef>
              </a:pPr>
              <a:t>224</a:t>
            </a:fld>
            <a:endParaRPr lang="en-US" altLang="en-US" sz="1200"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3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C6385B7A-D85A-4988-9A1C-902A48EEC415}" type="slidenum">
              <a:rPr lang="en-US" altLang="en-US" sz="1200" smtClean="0">
                <a:latin typeface="Arial" charset="0"/>
              </a:rPr>
              <a:pPr eaLnBrk="1" hangingPunct="1">
                <a:spcBef>
                  <a:spcPct val="0"/>
                </a:spcBef>
              </a:pPr>
              <a:t>291</a:t>
            </a:fld>
            <a:endParaRPr lang="en-US" altLang="en-US" sz="1200"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5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5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790105FA-6675-40F1-B12A-702345F4059A}" type="slidenum">
              <a:rPr lang="en-US" altLang="en-US" sz="1200" smtClean="0">
                <a:latin typeface="Arial" charset="0"/>
              </a:rPr>
              <a:pPr eaLnBrk="1" hangingPunct="1">
                <a:spcBef>
                  <a:spcPct val="0"/>
                </a:spcBef>
              </a:pPr>
              <a:t>301</a:t>
            </a:fld>
            <a:endParaRPr lang="en-US" altLang="en-US" sz="1200"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6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6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296370F4-4A1F-4845-AAE1-32B16FB3E647}" type="slidenum">
              <a:rPr lang="en-US" altLang="en-US" sz="1200" smtClean="0">
                <a:latin typeface="Arial" charset="0"/>
              </a:rPr>
              <a:pPr eaLnBrk="1" hangingPunct="1">
                <a:spcBef>
                  <a:spcPct val="0"/>
                </a:spcBef>
              </a:pPr>
              <a:t>305</a:t>
            </a:fld>
            <a:endParaRPr lang="en-US" altLang="en-US" sz="1200" smtClean="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7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Raham </a:t>
            </a:r>
          </a:p>
        </p:txBody>
      </p:sp>
      <p:sp>
        <p:nvSpPr>
          <p:cNvPr id="557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1ADDE892-5100-4CAB-AA9B-8BB0C021A048}" type="slidenum">
              <a:rPr lang="en-US" altLang="en-US" smtClean="0"/>
              <a:pPr/>
              <a:t>376</a:t>
            </a:fld>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8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8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B0E528D9-B726-40D5-B94E-BFE3C3062552}" type="slidenum">
              <a:rPr lang="en-US" altLang="en-US" sz="1200" smtClean="0">
                <a:latin typeface="Arial" charset="0"/>
              </a:rPr>
              <a:pPr eaLnBrk="1" hangingPunct="1">
                <a:spcBef>
                  <a:spcPct val="0"/>
                </a:spcBef>
              </a:pPr>
              <a:t>412</a:t>
            </a:fld>
            <a:endParaRPr lang="en-US" altLang="en-US" sz="1200" smtClean="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9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9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04129286-9733-40A3-82CF-63863CDB2C3C}" type="slidenum">
              <a:rPr lang="en-US" altLang="en-US" smtClean="0"/>
              <a:pPr/>
              <a:t>467</a:t>
            </a:fld>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0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60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CAD1A309-51C5-4D5F-9DD2-DF27C87549E8}" type="slidenum">
              <a:rPr lang="en-US" altLang="en-US" sz="1200" smtClean="0">
                <a:latin typeface="Arial" charset="0"/>
              </a:rPr>
              <a:pPr eaLnBrk="1" hangingPunct="1">
                <a:spcBef>
                  <a:spcPct val="0"/>
                </a:spcBef>
              </a:pPr>
              <a:t>470</a:t>
            </a:fld>
            <a:endParaRPr lang="en-US" altLang="en-US" sz="120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0"/>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1613A95-B43B-4DF9-B876-EC77229803B4}" type="datetimeFigureOut">
              <a:rPr lang="en-US"/>
              <a:pPr>
                <a:defRPr/>
              </a:pPr>
              <a:t>2/17/2018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2EA32F-1FFD-4AA6-93C0-942893A2C992}" type="slidenum">
              <a:rPr lang="en-US"/>
              <a:pPr>
                <a:defRPr/>
              </a:pPr>
              <a:t>‹#›</a:t>
            </a:fld>
            <a:endParaRPr lang="en-US"/>
          </a:p>
        </p:txBody>
      </p:sp>
    </p:spTree>
    <p:extLst>
      <p:ext uri="{BB962C8B-B14F-4D97-AF65-F5344CB8AC3E}">
        <p14:creationId xmlns:p14="http://schemas.microsoft.com/office/powerpoint/2010/main" val="261222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0436937-AD12-4434-AD1F-C678C789C73D}" type="datetimeFigureOut">
              <a:rPr lang="en-US"/>
              <a:pPr>
                <a:defRPr/>
              </a:pPr>
              <a:t>2/17/2018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BE3446-4A5B-4566-9082-EDFB01E5970D}" type="slidenum">
              <a:rPr lang="en-US"/>
              <a:pPr>
                <a:defRPr/>
              </a:pPr>
              <a:t>‹#›</a:t>
            </a:fld>
            <a:endParaRPr lang="en-US"/>
          </a:p>
        </p:txBody>
      </p:sp>
    </p:spTree>
    <p:extLst>
      <p:ext uri="{BB962C8B-B14F-4D97-AF65-F5344CB8AC3E}">
        <p14:creationId xmlns:p14="http://schemas.microsoft.com/office/powerpoint/2010/main" val="2585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5"/>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334DCE9-1D21-4FE3-8448-4E17932C9BC7}" type="datetimeFigureOut">
              <a:rPr lang="en-US"/>
              <a:pPr>
                <a:defRPr/>
              </a:pPr>
              <a:t>2/17/2018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2956DF-ECD2-4A63-BEEA-10025824A3F8}" type="slidenum">
              <a:rPr lang="en-US"/>
              <a:pPr>
                <a:defRPr/>
              </a:pPr>
              <a:t>‹#›</a:t>
            </a:fld>
            <a:endParaRPr lang="en-US"/>
          </a:p>
        </p:txBody>
      </p:sp>
    </p:spTree>
    <p:extLst>
      <p:ext uri="{BB962C8B-B14F-4D97-AF65-F5344CB8AC3E}">
        <p14:creationId xmlns:p14="http://schemas.microsoft.com/office/powerpoint/2010/main" val="1839399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78646" y="1600205"/>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72162" y="1600205"/>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32FB34D-6A22-42BD-9500-4F6D648AC4F5}" type="datetimeFigureOut">
              <a:rPr lang="en-US"/>
              <a:pPr>
                <a:defRPr/>
              </a:pPr>
              <a:t>2/17/2018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17057B7-AAA5-454F-9D10-F6775F0BA4C0}" type="slidenum">
              <a:rPr lang="en-US"/>
              <a:pPr>
                <a:defRPr/>
              </a:pPr>
              <a:t>‹#›</a:t>
            </a:fld>
            <a:endParaRPr lang="en-US"/>
          </a:p>
        </p:txBody>
      </p:sp>
    </p:spTree>
    <p:extLst>
      <p:ext uri="{BB962C8B-B14F-4D97-AF65-F5344CB8AC3E}">
        <p14:creationId xmlns:p14="http://schemas.microsoft.com/office/powerpoint/2010/main" val="3743687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56"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6"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7C676B5-E0DD-4F28-BBBE-05CE82F6630F}" type="datetimeFigureOut">
              <a:rPr lang="en-US"/>
              <a:pPr>
                <a:defRPr/>
              </a:pPr>
              <a:t>2/17/2018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4B79CD2-E28D-4F7C-B2F7-08892E9AE265}" type="slidenum">
              <a:rPr lang="en-US"/>
              <a:pPr>
                <a:defRPr/>
              </a:pPr>
              <a:t>‹#›</a:t>
            </a:fld>
            <a:endParaRPr lang="en-US"/>
          </a:p>
        </p:txBody>
      </p:sp>
    </p:spTree>
    <p:extLst>
      <p:ext uri="{BB962C8B-B14F-4D97-AF65-F5344CB8AC3E}">
        <p14:creationId xmlns:p14="http://schemas.microsoft.com/office/powerpoint/2010/main" val="2345440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0C6BD4F-2164-481D-B7FD-7F51610BB12D}" type="datetimeFigureOut">
              <a:rPr lang="en-US"/>
              <a:pPr>
                <a:defRPr/>
              </a:pPr>
              <a:t>2/17/2018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A495D25-9BE1-4AB7-8E14-C54C27C62339}" type="slidenum">
              <a:rPr lang="en-US"/>
              <a:pPr>
                <a:defRPr/>
              </a:pPr>
              <a:t>‹#›</a:t>
            </a:fld>
            <a:endParaRPr lang="en-US"/>
          </a:p>
        </p:txBody>
      </p:sp>
    </p:spTree>
    <p:extLst>
      <p:ext uri="{BB962C8B-B14F-4D97-AF65-F5344CB8AC3E}">
        <p14:creationId xmlns:p14="http://schemas.microsoft.com/office/powerpoint/2010/main" val="404998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80C145-5409-45CD-B046-1250251962EE}" type="datetimeFigureOut">
              <a:rPr lang="en-US"/>
              <a:pPr>
                <a:defRPr/>
              </a:pPr>
              <a:t>2/17/2018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69E1C4F-C186-4B27-8F7D-7C2B4A5C8A09}" type="slidenum">
              <a:rPr lang="en-US"/>
              <a:pPr>
                <a:defRPr/>
              </a:pPr>
              <a:t>‹#›</a:t>
            </a:fld>
            <a:endParaRPr lang="en-US"/>
          </a:p>
        </p:txBody>
      </p:sp>
    </p:spTree>
    <p:extLst>
      <p:ext uri="{BB962C8B-B14F-4D97-AF65-F5344CB8AC3E}">
        <p14:creationId xmlns:p14="http://schemas.microsoft.com/office/powerpoint/2010/main" val="124135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3"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55"/>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3"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CA4A760-1942-497F-B2DE-8BF97B10C487}" type="datetimeFigureOut">
              <a:rPr lang="en-US"/>
              <a:pPr>
                <a:defRPr/>
              </a:pPr>
              <a:t>2/17/2018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3521F7-0EB8-4C32-8C10-3653158426A2}" type="slidenum">
              <a:rPr lang="en-US"/>
              <a:pPr>
                <a:defRPr/>
              </a:pPr>
              <a:t>‹#›</a:t>
            </a:fld>
            <a:endParaRPr lang="en-US"/>
          </a:p>
        </p:txBody>
      </p:sp>
    </p:spTree>
    <p:extLst>
      <p:ext uri="{BB962C8B-B14F-4D97-AF65-F5344CB8AC3E}">
        <p14:creationId xmlns:p14="http://schemas.microsoft.com/office/powerpoint/2010/main" val="2403409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C497DFA-20B6-44BD-93F0-1F00027736E3}" type="datetimeFigureOut">
              <a:rPr lang="en-US"/>
              <a:pPr>
                <a:defRPr/>
              </a:pPr>
              <a:t>2/17/2018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BB02AE1-8D79-4E69-BF9F-8029C55732D7}" type="slidenum">
              <a:rPr lang="en-US"/>
              <a:pPr>
                <a:defRPr/>
              </a:pPr>
              <a:t>‹#›</a:t>
            </a:fld>
            <a:endParaRPr lang="en-US"/>
          </a:p>
        </p:txBody>
      </p:sp>
    </p:spTree>
    <p:extLst>
      <p:ext uri="{BB962C8B-B14F-4D97-AF65-F5344CB8AC3E}">
        <p14:creationId xmlns:p14="http://schemas.microsoft.com/office/powerpoint/2010/main" val="3404759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7A060C-A1E9-4AD6-9DA6-1475C16C753D}" type="datetimeFigureOut">
              <a:rPr lang="en-US"/>
              <a:pPr>
                <a:defRPr/>
              </a:pPr>
              <a:t>2/17/2018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175045-45F7-4A48-A04B-3ADD8854AA51}" type="slidenum">
              <a:rPr lang="en-US"/>
              <a:pPr>
                <a:defRPr/>
              </a:pPr>
              <a:t>‹#›</a:t>
            </a:fld>
            <a:endParaRPr lang="en-US"/>
          </a:p>
        </p:txBody>
      </p:sp>
    </p:spTree>
    <p:extLst>
      <p:ext uri="{BB962C8B-B14F-4D97-AF65-F5344CB8AC3E}">
        <p14:creationId xmlns:p14="http://schemas.microsoft.com/office/powerpoint/2010/main" val="3545128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90337" y="274643"/>
            <a:ext cx="260389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78646" y="274643"/>
            <a:ext cx="764024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84198FD-2C67-4124-B3E7-7D27BC5CD16C}" type="datetimeFigureOut">
              <a:rPr lang="en-US"/>
              <a:pPr>
                <a:defRPr/>
              </a:pPr>
              <a:t>2/17/2018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8B46EA-1360-47B7-86DA-DB6FAC95D6EF}" type="slidenum">
              <a:rPr lang="en-US"/>
              <a:pPr>
                <a:defRPr/>
              </a:pPr>
              <a:t>‹#›</a:t>
            </a:fld>
            <a:endParaRPr lang="en-US"/>
          </a:p>
        </p:txBody>
      </p:sp>
    </p:spTree>
    <p:extLst>
      <p:ext uri="{BB962C8B-B14F-4D97-AF65-F5344CB8AC3E}">
        <p14:creationId xmlns:p14="http://schemas.microsoft.com/office/powerpoint/2010/main" val="1465111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E0EC"/>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514350" y="1600200"/>
            <a:ext cx="92583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514350" y="6356350"/>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B353751-C6C2-4D9A-96D0-67D0E4C58A85}" type="datetimeFigureOut">
              <a:rPr lang="en-US"/>
              <a:pPr>
                <a:defRPr/>
              </a:pPr>
              <a:t>2/17/2018</a:t>
            </a:fld>
            <a:endParaRPr lang="en-US"/>
          </a:p>
        </p:txBody>
      </p:sp>
      <p:sp>
        <p:nvSpPr>
          <p:cNvPr id="5" name="Footer Placeholder 4"/>
          <p:cNvSpPr>
            <a:spLocks noGrp="1"/>
          </p:cNvSpPr>
          <p:nvPr>
            <p:ph type="ftr" sz="quarter" idx="3"/>
          </p:nvPr>
        </p:nvSpPr>
        <p:spPr>
          <a:xfrm>
            <a:off x="3514725" y="6356350"/>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1CEC905-93BE-4E16-81B0-3529E1942A7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8" Type="http://schemas.openxmlformats.org/officeDocument/2006/relationships/hyperlink" Target="http://www.blueletterbible.org/lang/lexicon/lexicon.cfm?Strongs=H259&amp;t=KJV" TargetMode="External"/><Relationship Id="rId13" Type="http://schemas.openxmlformats.org/officeDocument/2006/relationships/hyperlink" Target="http://www.blueletterbible.org/lang/lexicon/lexicon.cfm?Strongs=H4744&amp;t=KJV" TargetMode="External"/><Relationship Id="rId18" Type="http://schemas.openxmlformats.org/officeDocument/2006/relationships/hyperlink" Target="http://www.blueletterbible.org/lang/lexicon/lexicon.cfm?Strongs=H801&amp;t=KJV" TargetMode="External"/><Relationship Id="rId3" Type="http://schemas.openxmlformats.org/officeDocument/2006/relationships/hyperlink" Target="http://www.blueletterbible.org/lang/lexicon/lexicon.cfm?Strongs=H1121&amp;t=KJV" TargetMode="External"/><Relationship Id="rId7" Type="http://schemas.openxmlformats.org/officeDocument/2006/relationships/hyperlink" Target="http://www.blueletterbible.org/lang/lexicon/lexicon.cfm?Strongs=H2320&amp;t=KJV" TargetMode="External"/><Relationship Id="rId12" Type="http://schemas.openxmlformats.org/officeDocument/2006/relationships/hyperlink" Target="http://www.blueletterbible.org/lang/lexicon/lexicon.cfm?Strongs=H6944&amp;t=KJV" TargetMode="External"/><Relationship Id="rId17" Type="http://schemas.openxmlformats.org/officeDocument/2006/relationships/hyperlink" Target="http://www.blueletterbible.org/lang/lexicon/lexicon.cfm?Strongs=H7126&amp;t=KJV" TargetMode="External"/><Relationship Id="rId2" Type="http://schemas.openxmlformats.org/officeDocument/2006/relationships/hyperlink" Target="http://www.blueletterbible.org/lang/lexicon/lexicon.cfm?Strongs=H1696&amp;t=KJV" TargetMode="External"/><Relationship Id="rId16" Type="http://schemas.openxmlformats.org/officeDocument/2006/relationships/hyperlink" Target="http://www.blueletterbible.org/lang/lexicon/lexicon.cfm?Strongs=H4399&amp;t=KJV" TargetMode="External"/><Relationship Id="rId1" Type="http://schemas.openxmlformats.org/officeDocument/2006/relationships/slideLayout" Target="../slideLayouts/slideLayout7.xml"/><Relationship Id="rId6" Type="http://schemas.openxmlformats.org/officeDocument/2006/relationships/hyperlink" Target="http://www.blueletterbible.org/lang/lexicon/lexicon.cfm?Strongs=H7637&amp;t=KJV" TargetMode="External"/><Relationship Id="rId11" Type="http://schemas.openxmlformats.org/officeDocument/2006/relationships/hyperlink" Target="http://www.blueletterbible.org/lang/lexicon/lexicon.cfm?Strongs=H8643&amp;t=KJV" TargetMode="External"/><Relationship Id="rId5" Type="http://schemas.openxmlformats.org/officeDocument/2006/relationships/hyperlink" Target="http://www.blueletterbible.org/lang/lexicon/lexicon.cfm?Strongs=H559&amp;t=KJV" TargetMode="External"/><Relationship Id="rId15" Type="http://schemas.openxmlformats.org/officeDocument/2006/relationships/hyperlink" Target="http://www.blueletterbible.org/lang/lexicon/lexicon.cfm?Strongs=H5656&amp;t=KJV" TargetMode="External"/><Relationship Id="rId10" Type="http://schemas.openxmlformats.org/officeDocument/2006/relationships/hyperlink" Target="http://www.blueletterbible.org/lang/lexicon/lexicon.cfm?Strongs=H2146&amp;t=KJV" TargetMode="External"/><Relationship Id="rId19" Type="http://schemas.openxmlformats.org/officeDocument/2006/relationships/hyperlink" Target="http://www.blueletterbible.org/lang/lexicon/lexicon.cfm?Strongs=H3068&amp;t=KJV" TargetMode="External"/><Relationship Id="rId4" Type="http://schemas.openxmlformats.org/officeDocument/2006/relationships/hyperlink" Target="http://www.blueletterbible.org/lang/lexicon/lexicon.cfm?Strongs=H3478&amp;t=KJV" TargetMode="External"/><Relationship Id="rId9" Type="http://schemas.openxmlformats.org/officeDocument/2006/relationships/hyperlink" Target="http://www.blueletterbible.org/lang/lexicon/lexicon.cfm?Strongs=H7677&amp;t=KJV" TargetMode="External"/><Relationship Id="rId14" Type="http://schemas.openxmlformats.org/officeDocument/2006/relationships/hyperlink" Target="http://www.blueletterbible.org/lang/lexicon/lexicon.cfm?Strongs=H6213&amp;t=KJV"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jpe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15.jpeg"/><Relationship Id="rId5" Type="http://schemas.openxmlformats.org/officeDocument/2006/relationships/image" Target="../media/image120.jpeg"/><Relationship Id="rId4" Type="http://schemas.openxmlformats.org/officeDocument/2006/relationships/image" Target="../media/image20.jpe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4.jpeg"/><Relationship Id="rId1" Type="http://schemas.openxmlformats.org/officeDocument/2006/relationships/slideLayout" Target="../slideLayouts/slideLayout7.xml"/><Relationship Id="rId4" Type="http://schemas.openxmlformats.org/officeDocument/2006/relationships/image" Target="../media/image142.jpeg"/></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4.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6.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8.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0.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2.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4.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6.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0.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6.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0.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7.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6.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7.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8.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7.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0.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2.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8.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7.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2.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7.xml"/><Relationship Id="rId4" Type="http://schemas.openxmlformats.org/officeDocument/2006/relationships/image" Target="../media/image177.jpeg"/></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4.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6.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4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8.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7.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2.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7.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4.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7.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2.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4.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6.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7.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8.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1.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7.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3.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5.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7.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1.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7.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5.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7.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7.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7.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9.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7.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1.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7.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3.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7.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5.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7.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0.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2.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4.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647700" y="838200"/>
            <a:ext cx="8991600" cy="5211763"/>
          </a:xfrm>
          <a:solidFill>
            <a:srgbClr val="002060"/>
          </a:solidFill>
        </p:spPr>
        <p:txBody>
          <a:bodyPr/>
          <a:lstStyle/>
          <a:p>
            <a:pPr eaLnBrk="1" hangingPunct="1"/>
            <a:r>
              <a:rPr lang="en-US" altLang="en-US" sz="6600" smtClean="0">
                <a:solidFill>
                  <a:srgbClr val="FFFF00"/>
                </a:solidFill>
              </a:rPr>
              <a:t>The Fall Feasts of Israel; their Meaning, their </a:t>
            </a:r>
            <a:br>
              <a:rPr lang="en-US" altLang="en-US" sz="6600" smtClean="0">
                <a:solidFill>
                  <a:srgbClr val="FFFF00"/>
                </a:solidFill>
              </a:rPr>
            </a:br>
            <a:r>
              <a:rPr lang="en-US" altLang="en-US" sz="6600" smtClean="0">
                <a:solidFill>
                  <a:srgbClr val="FFFF00"/>
                </a:solidFill>
              </a:rPr>
              <a:t>Purpose, and their</a:t>
            </a:r>
            <a:br>
              <a:rPr lang="en-US" altLang="en-US" sz="6600" smtClean="0">
                <a:solidFill>
                  <a:srgbClr val="FFFF00"/>
                </a:solidFill>
              </a:rPr>
            </a:br>
            <a:r>
              <a:rPr lang="en-US" altLang="en-US" sz="6600" smtClean="0">
                <a:solidFill>
                  <a:srgbClr val="FFFF00"/>
                </a:solidFill>
              </a:rPr>
              <a:t>Final Fulfillment.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ChangeArrowheads="1"/>
          </p:cNvSpPr>
          <p:nvPr/>
        </p:nvSpPr>
        <p:spPr bwMode="auto">
          <a:xfrm>
            <a:off x="879475" y="1219200"/>
            <a:ext cx="8534400"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Hello and welcome to this excursion into Bible prophecy. This video is entitled, </a:t>
            </a:r>
          </a:p>
          <a:p>
            <a:pPr algn="ctr"/>
            <a:r>
              <a:rPr lang="en-US" altLang="en-US" sz="4800" b="1" i="1">
                <a:solidFill>
                  <a:srgbClr val="FFFF00"/>
                </a:solidFill>
                <a:latin typeface="Calibri" pitchFamily="34" charset="0"/>
              </a:rPr>
              <a:t>The  Fall Feasts of Israel; </a:t>
            </a:r>
          </a:p>
          <a:p>
            <a:pPr algn="ctr"/>
            <a:r>
              <a:rPr lang="en-US" altLang="en-US" sz="4800" b="1" i="1">
                <a:solidFill>
                  <a:srgbClr val="FFFF00"/>
                </a:solidFill>
                <a:latin typeface="Calibri" pitchFamily="34" charset="0"/>
              </a:rPr>
              <a:t>their Meaning, their Purpose, </a:t>
            </a:r>
          </a:p>
          <a:p>
            <a:pPr algn="ctr"/>
            <a:r>
              <a:rPr lang="en-US" altLang="en-US" sz="4800" b="1" i="1">
                <a:solidFill>
                  <a:srgbClr val="FFFF00"/>
                </a:solidFill>
                <a:latin typeface="Calibri" pitchFamily="34" charset="0"/>
              </a:rPr>
              <a:t>and their Final Fulfillment</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849313" y="1981200"/>
            <a:ext cx="85344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6000" b="1" i="1">
                <a:solidFill>
                  <a:srgbClr val="FFFF00"/>
                </a:solidFill>
                <a:latin typeface="Calibri" pitchFamily="34" charset="0"/>
              </a:rPr>
              <a:t>The  Fall Feasts of Israel; their Meaning, their Purpose, and their </a:t>
            </a:r>
          </a:p>
          <a:p>
            <a:pPr algn="ctr"/>
            <a:r>
              <a:rPr lang="en-US" altLang="en-US" sz="6000" b="1" i="1">
                <a:solidFill>
                  <a:srgbClr val="FFFF00"/>
                </a:solidFill>
                <a:latin typeface="Calibri" pitchFamily="34" charset="0"/>
              </a:rPr>
              <a:t>Final Fulfillment</a:t>
            </a:r>
            <a:r>
              <a:rPr lang="en-US" altLang="en-US" sz="60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647700" y="304800"/>
            <a:ext cx="90678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Before we focus on the </a:t>
            </a:r>
            <a:r>
              <a:rPr lang="en-US" altLang="en-US" sz="4000" b="1" i="1">
                <a:solidFill>
                  <a:srgbClr val="FFFF00"/>
                </a:solidFill>
                <a:latin typeface="Calibri" pitchFamily="34" charset="0"/>
              </a:rPr>
              <a:t>Fall Feasts </a:t>
            </a:r>
            <a:r>
              <a:rPr lang="en-US" altLang="en-US" sz="4000">
                <a:solidFill>
                  <a:srgbClr val="FFC000"/>
                </a:solidFill>
                <a:latin typeface="Calibri" pitchFamily="34" charset="0"/>
              </a:rPr>
              <a:t>lets take a quick overview of all seven feasts. These are the</a:t>
            </a:r>
            <a:r>
              <a:rPr lang="en-US" altLang="en-US" sz="4000" b="1" i="1">
                <a:solidFill>
                  <a:srgbClr val="FFFF00"/>
                </a:solidFill>
                <a:latin typeface="Calibri" pitchFamily="34" charset="0"/>
              </a:rPr>
              <a:t> holidays, holy convocations, moeds, appointed times, </a:t>
            </a:r>
            <a:r>
              <a:rPr lang="en-US" altLang="en-US" sz="4000">
                <a:solidFill>
                  <a:srgbClr val="FFC000"/>
                </a:solidFill>
                <a:latin typeface="Calibri" pitchFamily="34" charset="0"/>
              </a:rPr>
              <a:t>or the </a:t>
            </a:r>
            <a:r>
              <a:rPr lang="en-US" altLang="en-US" sz="4000" b="1" i="1">
                <a:solidFill>
                  <a:srgbClr val="FFFF00"/>
                </a:solidFill>
                <a:latin typeface="Calibri" pitchFamily="34" charset="0"/>
              </a:rPr>
              <a:t>feasts of the Lord</a:t>
            </a:r>
            <a:r>
              <a:rPr lang="en-US" altLang="en-US" sz="4000">
                <a:solidFill>
                  <a:srgbClr val="FFC000"/>
                </a:solidFill>
                <a:latin typeface="Calibri" pitchFamily="34" charset="0"/>
              </a:rPr>
              <a:t>. These are celebrations and rehearsals of seven divinely appointed events. </a:t>
            </a:r>
            <a:r>
              <a:rPr lang="en-US" altLang="en-US" sz="4000">
                <a:solidFill>
                  <a:srgbClr val="FFFF00"/>
                </a:solidFill>
                <a:latin typeface="Calibri" pitchFamily="34" charset="0"/>
              </a:rPr>
              <a:t>Four</a:t>
            </a:r>
            <a:r>
              <a:rPr lang="en-US" altLang="en-US" sz="4000">
                <a:solidFill>
                  <a:srgbClr val="FFC000"/>
                </a:solidFill>
                <a:latin typeface="Calibri" pitchFamily="34" charset="0"/>
              </a:rPr>
              <a:t> of them have already broken into holy history in times past. The </a:t>
            </a:r>
            <a:r>
              <a:rPr lang="en-US" altLang="en-US" sz="4000">
                <a:solidFill>
                  <a:srgbClr val="FFFF00"/>
                </a:solidFill>
                <a:latin typeface="Calibri" pitchFamily="34" charset="0"/>
              </a:rPr>
              <a:t>remaining three</a:t>
            </a:r>
            <a:r>
              <a:rPr lang="en-US" altLang="en-US" sz="4000">
                <a:solidFill>
                  <a:srgbClr val="FFC000"/>
                </a:solidFill>
                <a:latin typeface="Calibri" pitchFamily="34" charset="0"/>
              </a:rPr>
              <a:t> will erupt into their monumental fulfillments in times to come.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90500" y="228600"/>
            <a:ext cx="9906000" cy="1905000"/>
          </a:xfrm>
          <a:solidFill>
            <a:srgbClr val="002060"/>
          </a:solidFill>
        </p:spPr>
        <p:txBody>
          <a:bodyPr rtlCol="0">
            <a:normAutofit fontScale="90000"/>
          </a:bodyPr>
          <a:lstStyle/>
          <a:p>
            <a:pPr eaLnBrk="1" fontAlgn="auto" hangingPunct="1">
              <a:spcAft>
                <a:spcPts val="0"/>
              </a:spcAft>
              <a:defRPr/>
            </a:pPr>
            <a:r>
              <a:rPr lang="en-US" altLang="en-US" b="1" i="1" dirty="0" smtClean="0">
                <a:solidFill>
                  <a:srgbClr val="FFC000"/>
                </a:solidFill>
              </a:rPr>
              <a:t>THE FIRST FOUR FEASTS HAVE BEEN FULFILLED. THE THREE FALL FEASTS </a:t>
            </a:r>
            <a:br>
              <a:rPr lang="en-US" altLang="en-US" b="1" i="1" dirty="0" smtClean="0">
                <a:solidFill>
                  <a:srgbClr val="FFC000"/>
                </a:solidFill>
              </a:rPr>
            </a:br>
            <a:r>
              <a:rPr lang="en-US" altLang="en-US" b="1" i="1" dirty="0" smtClean="0">
                <a:solidFill>
                  <a:srgbClr val="FFC000"/>
                </a:solidFill>
              </a:rPr>
              <a:t>ARE NOW AWAITING FULFILLMENT.</a:t>
            </a:r>
          </a:p>
        </p:txBody>
      </p:sp>
      <p:pic>
        <p:nvPicPr>
          <p:cNvPr id="6147" name="Content Placeholder 4" descr="calfeasts.bmp"/>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0500" y="2133600"/>
            <a:ext cx="9906000" cy="4532313"/>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414338" y="1600200"/>
            <a:ext cx="94488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The seven feasts were ordained by God and received by Moses at Sinai. They have been celebrated and rehearsed, (after a fashion), </a:t>
            </a:r>
          </a:p>
          <a:p>
            <a:pPr algn="ctr"/>
            <a:r>
              <a:rPr lang="en-US" altLang="en-US" sz="4800">
                <a:solidFill>
                  <a:srgbClr val="FFC000"/>
                </a:solidFill>
                <a:latin typeface="Calibri" pitchFamily="34" charset="0"/>
              </a:rPr>
              <a:t>ever since those former times.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00 IMAGES for PowerPoint\mos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419100" y="838200"/>
            <a:ext cx="950595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how about these feasts? Are they just annual Jewish festivals that hark back to a bygone era? Are they just ancient Jewish lore and ritual? </a:t>
            </a:r>
          </a:p>
          <a:p>
            <a:pPr algn="ctr"/>
            <a:r>
              <a:rPr lang="en-US" altLang="en-US" sz="4800">
                <a:solidFill>
                  <a:srgbClr val="FFC000"/>
                </a:solidFill>
                <a:latin typeface="Calibri" pitchFamily="34" charset="0"/>
              </a:rPr>
              <a:t>The Bible calls them the </a:t>
            </a:r>
            <a:r>
              <a:rPr lang="en-US" altLang="en-US" sz="4800" b="1" i="1">
                <a:solidFill>
                  <a:srgbClr val="FFFF00"/>
                </a:solidFill>
                <a:latin typeface="Calibri" pitchFamily="34" charset="0"/>
              </a:rPr>
              <a:t>Feasts </a:t>
            </a:r>
          </a:p>
          <a:p>
            <a:pPr algn="ctr"/>
            <a:r>
              <a:rPr lang="en-US" altLang="en-US" sz="4800" b="1" i="1">
                <a:solidFill>
                  <a:srgbClr val="FFFF00"/>
                </a:solidFill>
                <a:latin typeface="Calibri" pitchFamily="34" charset="0"/>
              </a:rPr>
              <a:t>of the Lord</a:t>
            </a:r>
            <a:r>
              <a:rPr lang="en-US" altLang="en-US" sz="4800">
                <a:solidFill>
                  <a:srgbClr val="FFC000"/>
                </a:solidFill>
                <a:latin typeface="Calibri" pitchFamily="34" charset="0"/>
              </a:rPr>
              <a:t>. So can we really say </a:t>
            </a:r>
          </a:p>
          <a:p>
            <a:pPr algn="ctr"/>
            <a:r>
              <a:rPr lang="en-US" altLang="en-US" sz="4800">
                <a:solidFill>
                  <a:srgbClr val="FFC000"/>
                </a:solidFill>
                <a:latin typeface="Calibri" pitchFamily="34" charset="0"/>
              </a:rPr>
              <a:t>that they are irrelevant?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02 ETP barebones\trump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0"/>
            <a:ext cx="10318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581025" y="1143000"/>
            <a:ext cx="9091613"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The </a:t>
            </a:r>
            <a:r>
              <a:rPr lang="en-US" altLang="en-US" sz="4800" b="1" i="1">
                <a:solidFill>
                  <a:srgbClr val="FFFF00"/>
                </a:solidFill>
                <a:latin typeface="Calibri" pitchFamily="34" charset="0"/>
              </a:rPr>
              <a:t>Fall Feasts </a:t>
            </a:r>
            <a:r>
              <a:rPr lang="en-US" altLang="en-US" sz="4800">
                <a:solidFill>
                  <a:srgbClr val="FFC000"/>
                </a:solidFill>
                <a:latin typeface="Calibri" pitchFamily="34" charset="0"/>
              </a:rPr>
              <a:t>are signposts on a roadmap for the pilgrims as they journey towards the Holy City. </a:t>
            </a:r>
          </a:p>
          <a:p>
            <a:pPr algn="ctr"/>
            <a:r>
              <a:rPr lang="en-US" altLang="en-US" sz="4800">
                <a:solidFill>
                  <a:srgbClr val="FFC000"/>
                </a:solidFill>
                <a:latin typeface="Calibri" pitchFamily="34" charset="0"/>
              </a:rPr>
              <a:t>They are provided for </a:t>
            </a:r>
            <a:r>
              <a:rPr lang="en-US" altLang="en-US" sz="4800" b="1" i="1">
                <a:solidFill>
                  <a:srgbClr val="FFFF00"/>
                </a:solidFill>
                <a:latin typeface="Calibri" pitchFamily="34" charset="0"/>
              </a:rPr>
              <a:t>ALL</a:t>
            </a:r>
            <a:r>
              <a:rPr lang="en-US" altLang="en-US" sz="4800">
                <a:solidFill>
                  <a:srgbClr val="FFC000"/>
                </a:solidFill>
                <a:latin typeface="Calibri" pitchFamily="34" charset="0"/>
              </a:rPr>
              <a:t> of the </a:t>
            </a:r>
            <a:r>
              <a:rPr lang="en-US" altLang="en-US" sz="4800" b="1">
                <a:solidFill>
                  <a:srgbClr val="FFFF00"/>
                </a:solidFill>
                <a:latin typeface="Calibri" pitchFamily="34" charset="0"/>
              </a:rPr>
              <a:t>Elect of God</a:t>
            </a:r>
            <a:r>
              <a:rPr lang="en-US" altLang="en-US" sz="4800">
                <a:solidFill>
                  <a:srgbClr val="FFC000"/>
                </a:solidFill>
                <a:latin typeface="Calibri" pitchFamily="34" charset="0"/>
              </a:rPr>
              <a:t> including Christian believers.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pic>
        <p:nvPicPr>
          <p:cNvPr id="12290" name="Picture 2" descr="D:\00 IMAGES for PowerPoint\pilgrim-puritan-holy-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5588" y="46038"/>
            <a:ext cx="4694237" cy="6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571500" y="762000"/>
            <a:ext cx="9091613"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But the </a:t>
            </a:r>
            <a:r>
              <a:rPr lang="en-US" altLang="en-US" sz="4800">
                <a:solidFill>
                  <a:srgbClr val="FFFF00"/>
                </a:solidFill>
                <a:latin typeface="Calibri" pitchFamily="34" charset="0"/>
              </a:rPr>
              <a:t>Fall Feasts </a:t>
            </a:r>
            <a:r>
              <a:rPr lang="en-US" altLang="en-US" sz="4800">
                <a:solidFill>
                  <a:srgbClr val="FFC000"/>
                </a:solidFill>
                <a:latin typeface="Calibri" pitchFamily="34" charset="0"/>
              </a:rPr>
              <a:t>are more than this. They were given to us </a:t>
            </a:r>
            <a:r>
              <a:rPr lang="en-US" altLang="en-US" sz="4800">
                <a:solidFill>
                  <a:srgbClr val="FFFF00"/>
                </a:solidFill>
                <a:latin typeface="Calibri" pitchFamily="34" charset="0"/>
              </a:rPr>
              <a:t>as a timepiece</a:t>
            </a:r>
            <a:r>
              <a:rPr lang="en-US" altLang="en-US" sz="4800">
                <a:solidFill>
                  <a:srgbClr val="FFC000"/>
                </a:solidFill>
                <a:latin typeface="Calibri" pitchFamily="34" charset="0"/>
              </a:rPr>
              <a:t> to track God’s unfolding agenda in the latter days. This is important. Our journey through those final seven years takes us right on up to the midnight hour.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endtimesonline.net/wp-content/uploads/2011/03/iStock_000014024761XSmall1-300x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1"/>
          <p:cNvSpPr txBox="1">
            <a:spLocks noChangeArrowheads="1"/>
          </p:cNvSpPr>
          <p:nvPr/>
        </p:nvSpPr>
        <p:spPr bwMode="auto">
          <a:xfrm>
            <a:off x="876300" y="3429000"/>
            <a:ext cx="5715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b="1"/>
              <a:t>”these things happened </a:t>
            </a:r>
          </a:p>
          <a:p>
            <a:pPr algn="ctr"/>
            <a:r>
              <a:rPr lang="en-US" altLang="en-US" sz="3200" b="1"/>
              <a:t>unto them for examples; and they were written for our admonition, upon whom </a:t>
            </a:r>
          </a:p>
          <a:p>
            <a:pPr algn="ctr"/>
            <a:r>
              <a:rPr lang="en-US" altLang="en-US" sz="3200" b="1"/>
              <a:t>the ends of the world are come”. 1Cor. 10:11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495300" y="304800"/>
            <a:ext cx="92202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dirty="0">
                <a:solidFill>
                  <a:srgbClr val="FFC000"/>
                </a:solidFill>
                <a:latin typeface="Calibri" pitchFamily="34" charset="0"/>
              </a:rPr>
              <a:t>And why are the </a:t>
            </a:r>
            <a:r>
              <a:rPr lang="en-US" altLang="en-US" sz="4000" dirty="0">
                <a:solidFill>
                  <a:srgbClr val="FFFF00"/>
                </a:solidFill>
                <a:latin typeface="Calibri" pitchFamily="34" charset="0"/>
              </a:rPr>
              <a:t>Fall Feasts </a:t>
            </a:r>
            <a:r>
              <a:rPr lang="en-US" altLang="en-US" sz="4000" dirty="0">
                <a:solidFill>
                  <a:srgbClr val="FFC000"/>
                </a:solidFill>
                <a:latin typeface="Calibri" pitchFamily="34" charset="0"/>
              </a:rPr>
              <a:t>so important? Because they usher us into </a:t>
            </a:r>
            <a:r>
              <a:rPr lang="en-US" altLang="en-US" sz="4000" dirty="0">
                <a:solidFill>
                  <a:srgbClr val="FFFF00"/>
                </a:solidFill>
                <a:latin typeface="Calibri" pitchFamily="34" charset="0"/>
              </a:rPr>
              <a:t>7 years </a:t>
            </a:r>
            <a:r>
              <a:rPr lang="en-US" altLang="en-US" sz="4000" dirty="0">
                <a:solidFill>
                  <a:srgbClr val="FFC000"/>
                </a:solidFill>
                <a:latin typeface="Calibri" pitchFamily="34" charset="0"/>
              </a:rPr>
              <a:t>that will lead up to </a:t>
            </a:r>
            <a:r>
              <a:rPr lang="en-US" altLang="en-US" sz="4000" dirty="0">
                <a:solidFill>
                  <a:srgbClr val="FFFF00"/>
                </a:solidFill>
                <a:latin typeface="Calibri" pitchFamily="34" charset="0"/>
              </a:rPr>
              <a:t>Judgment Day</a:t>
            </a:r>
            <a:r>
              <a:rPr lang="en-US" altLang="en-US" sz="4000" dirty="0">
                <a:solidFill>
                  <a:srgbClr val="FFC000"/>
                </a:solidFill>
                <a:latin typeface="Calibri" pitchFamily="34" charset="0"/>
              </a:rPr>
              <a:t>. All of us have a sure and certain divine appointment with our Messiah. A search through the Holy Scriptures of such phrases as </a:t>
            </a:r>
            <a:r>
              <a:rPr lang="en-US" altLang="en-US" sz="4000" dirty="0">
                <a:solidFill>
                  <a:srgbClr val="FFFF00"/>
                </a:solidFill>
                <a:latin typeface="Calibri" pitchFamily="34" charset="0"/>
              </a:rPr>
              <a:t>”appointed time”,</a:t>
            </a:r>
            <a:r>
              <a:rPr lang="en-US" altLang="en-US" sz="4000" dirty="0">
                <a:solidFill>
                  <a:srgbClr val="FFC000"/>
                </a:solidFill>
                <a:latin typeface="Calibri" pitchFamily="34" charset="0"/>
              </a:rPr>
              <a:t> </a:t>
            </a:r>
            <a:r>
              <a:rPr lang="en-US" altLang="en-US" sz="4000" dirty="0">
                <a:solidFill>
                  <a:srgbClr val="FFFF00"/>
                </a:solidFill>
                <a:latin typeface="Calibri" pitchFamily="34" charset="0"/>
              </a:rPr>
              <a:t>“set time”, </a:t>
            </a:r>
            <a:r>
              <a:rPr lang="en-US" altLang="en-US" sz="4000" dirty="0">
                <a:solidFill>
                  <a:srgbClr val="FFC000"/>
                </a:solidFill>
                <a:latin typeface="Calibri" pitchFamily="34" charset="0"/>
              </a:rPr>
              <a:t>or</a:t>
            </a:r>
            <a:r>
              <a:rPr lang="en-US" altLang="en-US" sz="4000" dirty="0">
                <a:solidFill>
                  <a:srgbClr val="FFFF00"/>
                </a:solidFill>
                <a:latin typeface="Calibri" pitchFamily="34" charset="0"/>
              </a:rPr>
              <a:t> “that Day” </a:t>
            </a:r>
            <a:r>
              <a:rPr lang="en-US" altLang="en-US" sz="4000" dirty="0">
                <a:solidFill>
                  <a:srgbClr val="FFC000"/>
                </a:solidFill>
                <a:latin typeface="Calibri" pitchFamily="34" charset="0"/>
              </a:rPr>
              <a:t>points to </a:t>
            </a:r>
          </a:p>
          <a:p>
            <a:pPr algn="ctr"/>
            <a:r>
              <a:rPr lang="en-US" altLang="en-US" sz="4000" dirty="0">
                <a:solidFill>
                  <a:srgbClr val="FFC000"/>
                </a:solidFill>
                <a:latin typeface="Calibri" pitchFamily="34" charset="0"/>
              </a:rPr>
              <a:t>the climax of the age. Messiah will return at the time of </a:t>
            </a:r>
            <a:r>
              <a:rPr lang="en-US" altLang="en-US" sz="4000" b="1" i="1" dirty="0">
                <a:solidFill>
                  <a:srgbClr val="FFFF00"/>
                </a:solidFill>
                <a:latin typeface="Calibri" pitchFamily="34" charset="0"/>
              </a:rPr>
              <a:t>the harvest</a:t>
            </a:r>
            <a:r>
              <a:rPr lang="en-US" altLang="en-US" sz="4000" dirty="0">
                <a:solidFill>
                  <a:srgbClr val="FFC000"/>
                </a:solidFill>
                <a:latin typeface="Calibri" pitchFamily="34" charset="0"/>
              </a:rPr>
              <a:t>. We’ll talk about that later in this video.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http://christophercrandolph.files.wordpress.com/2013/07/jesus-with-a-sharp-sickle-in-his-h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396875" y="533400"/>
            <a:ext cx="9455150"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dirty="0">
                <a:solidFill>
                  <a:srgbClr val="FFC000"/>
                </a:solidFill>
                <a:latin typeface="Calibri" pitchFamily="34" charset="0"/>
              </a:rPr>
              <a:t>But typically Christians will say, “What’s </a:t>
            </a:r>
          </a:p>
          <a:p>
            <a:pPr algn="ctr"/>
            <a:r>
              <a:rPr lang="en-US" altLang="en-US" sz="4000" dirty="0">
                <a:solidFill>
                  <a:srgbClr val="FFC000"/>
                </a:solidFill>
                <a:latin typeface="Calibri" pitchFamily="34" charset="0"/>
              </a:rPr>
              <a:t>this </a:t>
            </a:r>
            <a:r>
              <a:rPr lang="en-US" altLang="en-US" sz="4000" b="1" i="1" dirty="0">
                <a:solidFill>
                  <a:srgbClr val="FFFF00"/>
                </a:solidFill>
                <a:latin typeface="Calibri" pitchFamily="34" charset="0"/>
              </a:rPr>
              <a:t>Seven Feast </a:t>
            </a:r>
            <a:r>
              <a:rPr lang="en-US" altLang="en-US" sz="4000" dirty="0">
                <a:solidFill>
                  <a:srgbClr val="FFC000"/>
                </a:solidFill>
                <a:latin typeface="Calibri" pitchFamily="34" charset="0"/>
              </a:rPr>
              <a:t>business? Hey, this is </a:t>
            </a:r>
            <a:r>
              <a:rPr lang="en-US" altLang="en-US" sz="4000" b="1" i="1" dirty="0">
                <a:solidFill>
                  <a:srgbClr val="FFC000"/>
                </a:solidFill>
                <a:latin typeface="Calibri" pitchFamily="34" charset="0"/>
              </a:rPr>
              <a:t>Old Testament Jewish </a:t>
            </a:r>
            <a:r>
              <a:rPr lang="en-US" altLang="en-US" sz="4000" b="1" i="1" dirty="0" smtClean="0">
                <a:solidFill>
                  <a:srgbClr val="FFC000"/>
                </a:solidFill>
                <a:latin typeface="Calibri" pitchFamily="34" charset="0"/>
              </a:rPr>
              <a:t>stuff. </a:t>
            </a:r>
            <a:r>
              <a:rPr lang="en-US" altLang="en-US" sz="4000" dirty="0" smtClean="0">
                <a:solidFill>
                  <a:srgbClr val="FFC000"/>
                </a:solidFill>
                <a:latin typeface="Calibri" pitchFamily="34" charset="0"/>
              </a:rPr>
              <a:t>That’s for Israel </a:t>
            </a:r>
            <a:r>
              <a:rPr lang="en-US" altLang="en-US" sz="4000" dirty="0">
                <a:solidFill>
                  <a:srgbClr val="FFC000"/>
                </a:solidFill>
                <a:latin typeface="Calibri" pitchFamily="34" charset="0"/>
              </a:rPr>
              <a:t>isn’t it? Hey, we are the Church! We are </a:t>
            </a:r>
            <a:r>
              <a:rPr lang="en-US" altLang="en-US" sz="4000" b="1" i="1" dirty="0">
                <a:solidFill>
                  <a:srgbClr val="FFC000"/>
                </a:solidFill>
                <a:latin typeface="Calibri" pitchFamily="34" charset="0"/>
              </a:rPr>
              <a:t>different </a:t>
            </a:r>
            <a:r>
              <a:rPr lang="en-US" altLang="en-US" sz="4000" dirty="0">
                <a:solidFill>
                  <a:srgbClr val="FFC000"/>
                </a:solidFill>
                <a:latin typeface="Calibri" pitchFamily="34" charset="0"/>
              </a:rPr>
              <a:t>from Israel. We are the people of </a:t>
            </a:r>
            <a:r>
              <a:rPr lang="en-US" altLang="en-US" sz="4000" b="1" i="1" dirty="0">
                <a:solidFill>
                  <a:srgbClr val="FFC000"/>
                </a:solidFill>
                <a:latin typeface="Calibri" pitchFamily="34" charset="0"/>
              </a:rPr>
              <a:t>grace</a:t>
            </a:r>
            <a:r>
              <a:rPr lang="en-US" altLang="en-US" sz="4000" dirty="0">
                <a:solidFill>
                  <a:srgbClr val="FFC000"/>
                </a:solidFill>
                <a:latin typeface="Calibri" pitchFamily="34" charset="0"/>
              </a:rPr>
              <a:t>, not the people of the </a:t>
            </a:r>
            <a:r>
              <a:rPr lang="en-US" altLang="en-US" sz="4000" b="1" i="1" dirty="0">
                <a:solidFill>
                  <a:srgbClr val="FFC000"/>
                </a:solidFill>
                <a:latin typeface="Calibri" pitchFamily="34" charset="0"/>
              </a:rPr>
              <a:t>law</a:t>
            </a:r>
            <a:r>
              <a:rPr lang="en-US" altLang="en-US" sz="4000" dirty="0">
                <a:solidFill>
                  <a:srgbClr val="FFC000"/>
                </a:solidFill>
                <a:latin typeface="Calibri" pitchFamily="34" charset="0"/>
              </a:rPr>
              <a:t>. We have an entirely </a:t>
            </a:r>
            <a:r>
              <a:rPr lang="en-US" altLang="en-US" sz="4000" b="1" i="1" dirty="0">
                <a:solidFill>
                  <a:srgbClr val="FFC000"/>
                </a:solidFill>
                <a:latin typeface="Calibri" pitchFamily="34" charset="0"/>
              </a:rPr>
              <a:t>separate deal</a:t>
            </a:r>
            <a:r>
              <a:rPr lang="en-US" altLang="en-US" sz="4000" dirty="0">
                <a:solidFill>
                  <a:srgbClr val="FFC000"/>
                </a:solidFill>
                <a:latin typeface="Calibri" pitchFamily="34" charset="0"/>
              </a:rPr>
              <a:t>. And you say the Fall Feasts are important for me to know </a:t>
            </a:r>
            <a:r>
              <a:rPr lang="en-US" altLang="en-US" sz="4000" dirty="0" smtClean="0">
                <a:solidFill>
                  <a:srgbClr val="FFC000"/>
                </a:solidFill>
                <a:latin typeface="Calibri" pitchFamily="34" charset="0"/>
              </a:rPr>
              <a:t>about? </a:t>
            </a:r>
          </a:p>
          <a:p>
            <a:pPr algn="ctr"/>
            <a:r>
              <a:rPr lang="en-US" altLang="en-US" sz="4000" b="1" i="1" dirty="0" smtClean="0">
                <a:solidFill>
                  <a:srgbClr val="FFFF00"/>
                </a:solidFill>
                <a:latin typeface="Calibri" pitchFamily="34" charset="0"/>
              </a:rPr>
              <a:t>Who </a:t>
            </a:r>
            <a:r>
              <a:rPr lang="en-US" altLang="en-US" sz="4000" b="1" i="1" dirty="0">
                <a:solidFill>
                  <a:srgbClr val="FFFF00"/>
                </a:solidFill>
                <a:latin typeface="Calibri" pitchFamily="34" charset="0"/>
              </a:rPr>
              <a:t>me?”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Gavin-As\Desktop\who me.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88975"/>
            <a:ext cx="9906000"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342900" y="381000"/>
            <a:ext cx="9601200"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r>
              <a:rPr lang="en-US" altLang="en-US" sz="4400" dirty="0">
                <a:solidFill>
                  <a:srgbClr val="FFC000"/>
                </a:solidFill>
                <a:latin typeface="Calibri" pitchFamily="34" charset="0"/>
              </a:rPr>
              <a:t>In the Fall Feasts we see a sovereign </a:t>
            </a:r>
            <a:endParaRPr lang="en-US" altLang="en-US" sz="4400" dirty="0" smtClean="0">
              <a:solidFill>
                <a:srgbClr val="FFC000"/>
              </a:solidFill>
              <a:latin typeface="Calibri" pitchFamily="34" charset="0"/>
            </a:endParaRPr>
          </a:p>
          <a:p>
            <a:pPr algn="ctr"/>
            <a:r>
              <a:rPr lang="en-US" altLang="en-US" sz="4400" dirty="0" smtClean="0">
                <a:solidFill>
                  <a:srgbClr val="FFC000"/>
                </a:solidFill>
                <a:latin typeface="Calibri" pitchFamily="34" charset="0"/>
              </a:rPr>
              <a:t>God </a:t>
            </a:r>
            <a:r>
              <a:rPr lang="en-US" altLang="en-US" sz="4400" dirty="0">
                <a:solidFill>
                  <a:srgbClr val="FFC000"/>
                </a:solidFill>
                <a:latin typeface="Calibri" pitchFamily="34" charset="0"/>
              </a:rPr>
              <a:t>at work. The broad sweep of history, from eternity past to eternity future </a:t>
            </a:r>
            <a:r>
              <a:rPr lang="en-US" altLang="en-US" sz="4400" dirty="0" smtClean="0">
                <a:solidFill>
                  <a:srgbClr val="FFC000"/>
                </a:solidFill>
                <a:latin typeface="Calibri" pitchFamily="34" charset="0"/>
              </a:rPr>
              <a:t>was </a:t>
            </a:r>
            <a:r>
              <a:rPr lang="en-US" altLang="en-US" sz="4400" dirty="0">
                <a:solidFill>
                  <a:srgbClr val="FFC000"/>
                </a:solidFill>
                <a:latin typeface="Calibri" pitchFamily="34" charset="0"/>
              </a:rPr>
              <a:t>written by Him before the foundation </a:t>
            </a:r>
            <a:r>
              <a:rPr lang="en-US" altLang="en-US" sz="4400" dirty="0" smtClean="0">
                <a:solidFill>
                  <a:srgbClr val="FFC000"/>
                </a:solidFill>
                <a:latin typeface="Calibri" pitchFamily="34" charset="0"/>
              </a:rPr>
              <a:t>of </a:t>
            </a:r>
            <a:r>
              <a:rPr lang="en-US" altLang="en-US" sz="4400" dirty="0">
                <a:solidFill>
                  <a:srgbClr val="FFC000"/>
                </a:solidFill>
                <a:latin typeface="Calibri" pitchFamily="34" charset="0"/>
              </a:rPr>
              <a:t>the world. There is a set time for His agenda to open up in the latter days </a:t>
            </a:r>
            <a:r>
              <a:rPr lang="en-US" altLang="en-US" sz="4400" dirty="0" smtClean="0">
                <a:solidFill>
                  <a:srgbClr val="FFC000"/>
                </a:solidFill>
                <a:latin typeface="Calibri" pitchFamily="34" charset="0"/>
              </a:rPr>
              <a:t>and </a:t>
            </a:r>
            <a:r>
              <a:rPr lang="en-US" altLang="en-US" sz="4400" dirty="0">
                <a:solidFill>
                  <a:srgbClr val="FFC000"/>
                </a:solidFill>
                <a:latin typeface="Calibri" pitchFamily="34" charset="0"/>
              </a:rPr>
              <a:t>a set time for His final judgment. Both </a:t>
            </a:r>
            <a:endParaRPr lang="en-US" altLang="en-US" sz="4400" dirty="0" smtClean="0">
              <a:solidFill>
                <a:srgbClr val="FFC000"/>
              </a:solidFill>
              <a:latin typeface="Calibri" pitchFamily="34" charset="0"/>
            </a:endParaRPr>
          </a:p>
          <a:p>
            <a:pPr algn="ctr"/>
            <a:r>
              <a:rPr lang="en-US" altLang="en-US" sz="4400" dirty="0" smtClean="0">
                <a:solidFill>
                  <a:srgbClr val="FFC000"/>
                </a:solidFill>
                <a:latin typeface="Calibri" pitchFamily="34" charset="0"/>
              </a:rPr>
              <a:t>of them are in our future. And they </a:t>
            </a:r>
          </a:p>
          <a:p>
            <a:pPr algn="ctr"/>
            <a:r>
              <a:rPr lang="en-US" altLang="en-US" sz="4400" dirty="0" smtClean="0">
                <a:solidFill>
                  <a:srgbClr val="FFC000"/>
                </a:solidFill>
                <a:latin typeface="Calibri" pitchFamily="34" charset="0"/>
              </a:rPr>
              <a:t>may </a:t>
            </a:r>
            <a:r>
              <a:rPr lang="en-US" altLang="en-US" sz="4400" dirty="0">
                <a:solidFill>
                  <a:srgbClr val="FFC000"/>
                </a:solidFill>
                <a:latin typeface="Calibri" pitchFamily="34" charset="0"/>
              </a:rPr>
              <a:t>come sooner than we think.</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http://twilightswarden.files.wordpress.com/2011/01/296789.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0483" name="AutoShape 4" descr="http://twilightswarden.files.wordpress.com/2011/01/296789.jpg"/>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pic>
        <p:nvPicPr>
          <p:cNvPr id="20484" name="Picture 8" descr="http://26.media.tumblr.com/tumblr_l1qldpXgCK1qbicuco1_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338138" y="762000"/>
            <a:ext cx="96774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Holy History plays out according to God’s over-arching plan. He officiates over the end-time drama, decreeing what is to be from His  courts above. In </a:t>
            </a:r>
            <a:r>
              <a:rPr lang="en-US" altLang="en-US" sz="4800">
                <a:solidFill>
                  <a:schemeClr val="bg1"/>
                </a:solidFill>
                <a:latin typeface="Calibri" pitchFamily="34" charset="0"/>
              </a:rPr>
              <a:t>Daniel 7</a:t>
            </a:r>
            <a:r>
              <a:rPr lang="en-US" altLang="en-US" sz="4800">
                <a:solidFill>
                  <a:srgbClr val="FFC000"/>
                </a:solidFill>
                <a:latin typeface="Calibri" pitchFamily="34" charset="0"/>
              </a:rPr>
              <a:t> we see the </a:t>
            </a:r>
            <a:r>
              <a:rPr lang="en-US" altLang="en-US" sz="4800">
                <a:solidFill>
                  <a:srgbClr val="FFFF00"/>
                </a:solidFill>
                <a:latin typeface="Calibri" pitchFamily="34" charset="0"/>
              </a:rPr>
              <a:t>Ancient of Days </a:t>
            </a:r>
            <a:r>
              <a:rPr lang="en-US" altLang="en-US" sz="4800">
                <a:solidFill>
                  <a:srgbClr val="FFC000"/>
                </a:solidFill>
                <a:latin typeface="Calibri" pitchFamily="34" charset="0"/>
              </a:rPr>
              <a:t>presiding in judgment over unfolding events during</a:t>
            </a:r>
            <a:r>
              <a:rPr lang="en-US" altLang="en-US" sz="4800" b="1" i="1">
                <a:solidFill>
                  <a:srgbClr val="FFFF00"/>
                </a:solidFill>
                <a:latin typeface="Calibri" pitchFamily="34" charset="0"/>
              </a:rPr>
              <a:t> </a:t>
            </a:r>
            <a:r>
              <a:rPr lang="en-US" altLang="en-US" sz="4800">
                <a:solidFill>
                  <a:srgbClr val="FFC000"/>
                </a:solidFill>
                <a:latin typeface="Calibri" pitchFamily="34" charset="0"/>
              </a:rPr>
              <a:t>the </a:t>
            </a:r>
            <a:r>
              <a:rPr lang="en-US" altLang="en-US" sz="4800">
                <a:solidFill>
                  <a:srgbClr val="FFFF00"/>
                </a:solidFill>
                <a:latin typeface="Calibri" pitchFamily="34" charset="0"/>
              </a:rPr>
              <a:t>Great Tribulation</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3619500" y="366713"/>
            <a:ext cx="6477000" cy="60944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000">
                <a:solidFill>
                  <a:schemeClr val="bg1"/>
                </a:solidFill>
              </a:rPr>
              <a:t>Daniel 7</a:t>
            </a:r>
          </a:p>
          <a:p>
            <a:pPr algn="ctr"/>
            <a:r>
              <a:rPr lang="en-US" altLang="en-US" sz="3000">
                <a:solidFill>
                  <a:srgbClr val="FFC000"/>
                </a:solidFill>
              </a:rPr>
              <a:t>10. “As I looked, thrones were placed, and the Ancient of Days took his seat; his clothing was white as snow, and the hair of his head like pure wool; his throne was fiery flames; its wheels were burning fire. 10. A stream of fire issued and came out from before him; a thousand thousands served him, and ten thousand times ten thousand stood before him; the court sat in judgment, and the books were opened.</a:t>
            </a:r>
          </a:p>
        </p:txBody>
      </p:sp>
      <p:pic>
        <p:nvPicPr>
          <p:cNvPr id="22531" name="Picture 2" descr="http://www.nowtheendbegins.com/images/theRapture/ancient-of-days-daniel-7-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366713"/>
            <a:ext cx="3159125" cy="60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ChangeArrowheads="1"/>
          </p:cNvSpPr>
          <p:nvPr/>
        </p:nvSpPr>
        <p:spPr bwMode="auto">
          <a:xfrm>
            <a:off x="342900" y="838200"/>
            <a:ext cx="9628188"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God’s end-time agenda has been determined. And it has been written down. His acts of kindness are not random. They are very deliberate and ordered. And He knows the hearts of men. Einstein was right. </a:t>
            </a:r>
            <a:r>
              <a:rPr lang="en-US" altLang="en-US" sz="4800">
                <a:solidFill>
                  <a:srgbClr val="FFFF00"/>
                </a:solidFill>
                <a:latin typeface="Calibri" pitchFamily="34" charset="0"/>
              </a:rPr>
              <a:t>God does not play dice with the Universe</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pic>
        <p:nvPicPr>
          <p:cNvPr id="24578" name="Picture 2" descr="http://upload.wikimedia.org/wikipedia/commons/d/d3/Albert_Einstein_He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9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6" descr="http://www.tsoep.com/wp-content/uploads/2013/11/d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304800"/>
            <a:ext cx="2143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a:xfrm>
            <a:off x="6515100" y="457200"/>
            <a:ext cx="2593975" cy="17526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6515100" y="457200"/>
            <a:ext cx="2520950" cy="18288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4582" name="TextBox 11"/>
          <p:cNvSpPr txBox="1">
            <a:spLocks noChangeArrowheads="1"/>
          </p:cNvSpPr>
          <p:nvPr/>
        </p:nvSpPr>
        <p:spPr bwMode="auto">
          <a:xfrm>
            <a:off x="6043613" y="5694363"/>
            <a:ext cx="2828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a:solidFill>
                  <a:schemeClr val="bg1"/>
                </a:solidFill>
              </a:rPr>
              <a:t>Albert Einstein</a:t>
            </a:r>
          </a:p>
        </p:txBody>
      </p:sp>
      <p:sp>
        <p:nvSpPr>
          <p:cNvPr id="24583" name="TextBox 12"/>
          <p:cNvSpPr txBox="1">
            <a:spLocks noChangeArrowheads="1"/>
          </p:cNvSpPr>
          <p:nvPr/>
        </p:nvSpPr>
        <p:spPr bwMode="auto">
          <a:xfrm>
            <a:off x="5524500" y="3124200"/>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4800" b="1">
                <a:solidFill>
                  <a:schemeClr val="bg1"/>
                </a:solidFill>
              </a:rPr>
              <a:t>“God does not play dice with the universe.”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419100" y="457200"/>
            <a:ext cx="9453563"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dirty="0">
                <a:solidFill>
                  <a:srgbClr val="FFC000"/>
                </a:solidFill>
                <a:latin typeface="Calibri" pitchFamily="34" charset="0"/>
              </a:rPr>
              <a:t>The </a:t>
            </a:r>
            <a:r>
              <a:rPr lang="en-US" altLang="en-US" sz="4800" b="1" i="1" dirty="0">
                <a:solidFill>
                  <a:srgbClr val="FFFF00"/>
                </a:solidFill>
                <a:latin typeface="Calibri" pitchFamily="34" charset="0"/>
              </a:rPr>
              <a:t>Fall Feasts </a:t>
            </a:r>
            <a:r>
              <a:rPr lang="en-US" altLang="en-US" sz="4800" dirty="0">
                <a:solidFill>
                  <a:srgbClr val="FFC000"/>
                </a:solidFill>
                <a:latin typeface="Calibri" pitchFamily="34" charset="0"/>
              </a:rPr>
              <a:t>were instituted by God. He gave them to Moses back </a:t>
            </a:r>
          </a:p>
          <a:p>
            <a:pPr algn="ctr"/>
            <a:r>
              <a:rPr lang="en-US" altLang="en-US" sz="4800" dirty="0">
                <a:solidFill>
                  <a:srgbClr val="FFC000"/>
                </a:solidFill>
                <a:latin typeface="Calibri" pitchFamily="34" charset="0"/>
              </a:rPr>
              <a:t>at Sinai.</a:t>
            </a:r>
            <a:r>
              <a:rPr lang="en-US" altLang="en-US" sz="4800" b="1" i="1" dirty="0">
                <a:solidFill>
                  <a:srgbClr val="FFFF00"/>
                </a:solidFill>
                <a:latin typeface="Calibri" pitchFamily="34" charset="0"/>
              </a:rPr>
              <a:t> </a:t>
            </a:r>
            <a:r>
              <a:rPr lang="en-US" altLang="en-US" sz="4800" dirty="0">
                <a:solidFill>
                  <a:srgbClr val="FFC000"/>
                </a:solidFill>
                <a:latin typeface="Calibri" pitchFamily="34" charset="0"/>
              </a:rPr>
              <a:t>Moses came down the mountain and handed them to us. </a:t>
            </a:r>
            <a:r>
              <a:rPr lang="en-US" altLang="en-US" sz="4800" dirty="0" smtClean="0">
                <a:solidFill>
                  <a:srgbClr val="FFC000"/>
                </a:solidFill>
                <a:latin typeface="Calibri" pitchFamily="34" charset="0"/>
              </a:rPr>
              <a:t>The feasts </a:t>
            </a:r>
            <a:r>
              <a:rPr lang="en-US" altLang="en-US" sz="4800" dirty="0">
                <a:solidFill>
                  <a:srgbClr val="FFC000"/>
                </a:solidFill>
                <a:latin typeface="Calibri" pitchFamily="34" charset="0"/>
              </a:rPr>
              <a:t>are for </a:t>
            </a:r>
            <a:r>
              <a:rPr lang="en-US" altLang="en-US" sz="4800" b="1" i="1" dirty="0">
                <a:solidFill>
                  <a:srgbClr val="FFFF00"/>
                </a:solidFill>
                <a:latin typeface="Calibri" pitchFamily="34" charset="0"/>
              </a:rPr>
              <a:t>all</a:t>
            </a:r>
            <a:r>
              <a:rPr lang="en-US" altLang="en-US" sz="4800" dirty="0">
                <a:solidFill>
                  <a:srgbClr val="FFC000"/>
                </a:solidFill>
                <a:latin typeface="Calibri" pitchFamily="34" charset="0"/>
              </a:rPr>
              <a:t> the people of His adoption, the ones adopted into His family back then and the ones being adopted into His family today.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ile:Gérôme, Jean-Léon - Moses on Mount Sinai Jean-Léon Gérôme -1895-1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10287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469900" y="609600"/>
            <a:ext cx="937260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So here are the three </a:t>
            </a:r>
            <a:r>
              <a:rPr lang="en-US" altLang="en-US" sz="4400" b="1" i="1">
                <a:solidFill>
                  <a:srgbClr val="FFFF00"/>
                </a:solidFill>
                <a:latin typeface="Calibri" pitchFamily="34" charset="0"/>
              </a:rPr>
              <a:t>Spring feasts </a:t>
            </a:r>
          </a:p>
          <a:p>
            <a:pPr algn="ctr"/>
            <a:r>
              <a:rPr lang="en-US" altLang="en-US" sz="4400">
                <a:solidFill>
                  <a:srgbClr val="FFC000"/>
                </a:solidFill>
                <a:latin typeface="Calibri" pitchFamily="34" charset="0"/>
              </a:rPr>
              <a:t>Moses gave us, over on the left. They are </a:t>
            </a:r>
            <a:r>
              <a:rPr lang="en-US" altLang="en-US" sz="4400" b="1" i="1">
                <a:solidFill>
                  <a:srgbClr val="FFFF00"/>
                </a:solidFill>
                <a:latin typeface="Calibri" pitchFamily="34" charset="0"/>
              </a:rPr>
              <a:t>Passover, Unleavened Bread, </a:t>
            </a:r>
            <a:r>
              <a:rPr lang="en-US" altLang="en-US" sz="4400">
                <a:solidFill>
                  <a:srgbClr val="FFC000"/>
                </a:solidFill>
                <a:latin typeface="Calibri" pitchFamily="34" charset="0"/>
              </a:rPr>
              <a:t>and </a:t>
            </a:r>
            <a:r>
              <a:rPr lang="en-US" altLang="en-US" sz="4400" b="1" i="1">
                <a:solidFill>
                  <a:srgbClr val="FFFF00"/>
                </a:solidFill>
                <a:latin typeface="Calibri" pitchFamily="34" charset="0"/>
              </a:rPr>
              <a:t>Firstfruits</a:t>
            </a:r>
            <a:r>
              <a:rPr lang="en-US" altLang="en-US" sz="4400">
                <a:solidFill>
                  <a:srgbClr val="FFC000"/>
                </a:solidFill>
                <a:latin typeface="Calibri" pitchFamily="34" charset="0"/>
              </a:rPr>
              <a:t>. They were fulfilled 2,000 years ago; And precisely on the dates </a:t>
            </a:r>
          </a:p>
          <a:p>
            <a:pPr algn="ctr"/>
            <a:r>
              <a:rPr lang="en-US" altLang="en-US" sz="4400">
                <a:solidFill>
                  <a:srgbClr val="FFC000"/>
                </a:solidFill>
                <a:latin typeface="Calibri" pitchFamily="34" charset="0"/>
              </a:rPr>
              <a:t>to which they belonged. And just how were those </a:t>
            </a:r>
            <a:r>
              <a:rPr lang="en-US" altLang="en-US" sz="4400" b="1" i="1">
                <a:solidFill>
                  <a:srgbClr val="FFFF00"/>
                </a:solidFill>
                <a:latin typeface="Calibri" pitchFamily="34" charset="0"/>
              </a:rPr>
              <a:t>Spring Feasts </a:t>
            </a:r>
            <a:r>
              <a:rPr lang="en-US" altLang="en-US" sz="4400">
                <a:solidFill>
                  <a:srgbClr val="FFC000"/>
                </a:solidFill>
                <a:latin typeface="Calibri" pitchFamily="34" charset="0"/>
              </a:rPr>
              <a:t>fulfilled? </a:t>
            </a:r>
          </a:p>
          <a:p>
            <a:pPr algn="ctr"/>
            <a:r>
              <a:rPr lang="en-US" altLang="en-US" sz="4400">
                <a:solidFill>
                  <a:srgbClr val="FFC000"/>
                </a:solidFill>
                <a:latin typeface="Calibri" pitchFamily="34" charset="0"/>
              </a:rPr>
              <a:t>Well. In some very Christian ways.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00 IMAGES for PowerPoint\7feasts-first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8613"/>
            <a:ext cx="10287000" cy="62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414338" y="762000"/>
            <a:ext cx="93726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Briefly stated, they were </a:t>
            </a:r>
          </a:p>
          <a:p>
            <a:pPr algn="ctr"/>
            <a:r>
              <a:rPr lang="en-US" altLang="en-US" sz="4800">
                <a:solidFill>
                  <a:srgbClr val="FFC000"/>
                </a:solidFill>
                <a:latin typeface="Calibri" pitchFamily="34" charset="0"/>
              </a:rPr>
              <a:t>fulfilled in the </a:t>
            </a:r>
            <a:r>
              <a:rPr lang="en-US" altLang="en-US" sz="4800" b="1" i="1">
                <a:solidFill>
                  <a:srgbClr val="FFFF00"/>
                </a:solidFill>
                <a:latin typeface="Calibri" pitchFamily="34" charset="0"/>
              </a:rPr>
              <a:t>death, burial, </a:t>
            </a:r>
          </a:p>
          <a:p>
            <a:pPr algn="ctr"/>
            <a:r>
              <a:rPr lang="en-US" altLang="en-US" sz="4800" b="1" i="1">
                <a:solidFill>
                  <a:srgbClr val="FFFF00"/>
                </a:solidFill>
                <a:latin typeface="Calibri" pitchFamily="34" charset="0"/>
              </a:rPr>
              <a:t>and resurrection of Jesus. </a:t>
            </a:r>
            <a:r>
              <a:rPr lang="en-US" altLang="en-US" sz="4800">
                <a:solidFill>
                  <a:srgbClr val="FFC000"/>
                </a:solidFill>
                <a:latin typeface="Calibri" pitchFamily="34" charset="0"/>
              </a:rPr>
              <a:t>These </a:t>
            </a:r>
          </a:p>
          <a:p>
            <a:pPr algn="ctr"/>
            <a:r>
              <a:rPr lang="en-US" altLang="en-US" sz="4800">
                <a:solidFill>
                  <a:srgbClr val="FFC000"/>
                </a:solidFill>
                <a:latin typeface="Calibri" pitchFamily="34" charset="0"/>
              </a:rPr>
              <a:t>three pivotal events erupted into holy history precisely on the very Hebrew calendar feast dates to which they belonged.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Content Placeholder 3" descr="crucifix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75" y="914400"/>
            <a:ext cx="31273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Content Placeholder 3" descr="unleaven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5350" y="925513"/>
            <a:ext cx="3003550" cy="341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Content Placeholder 3" descr="resurrection.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91300" y="258763"/>
            <a:ext cx="3543300"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4"/>
          <p:cNvSpPr txBox="1">
            <a:spLocks noChangeArrowheads="1"/>
          </p:cNvSpPr>
          <p:nvPr/>
        </p:nvSpPr>
        <p:spPr bwMode="auto">
          <a:xfrm>
            <a:off x="187325" y="4495800"/>
            <a:ext cx="3127375" cy="20621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rPr>
              <a:t>Crucified on </a:t>
            </a:r>
            <a:r>
              <a:rPr lang="en-US" altLang="en-US" sz="3200">
                <a:solidFill>
                  <a:schemeClr val="bg1"/>
                </a:solidFill>
              </a:rPr>
              <a:t>Nisan 14</a:t>
            </a:r>
          </a:p>
          <a:p>
            <a:pPr algn="ctr"/>
            <a:r>
              <a:rPr lang="en-US" altLang="en-US" sz="3200">
                <a:solidFill>
                  <a:srgbClr val="FFFF00"/>
                </a:solidFill>
              </a:rPr>
              <a:t>Passover</a:t>
            </a:r>
          </a:p>
          <a:p>
            <a:pPr algn="ctr"/>
            <a:endParaRPr lang="en-US" altLang="en-US" sz="3200">
              <a:solidFill>
                <a:srgbClr val="FFFF00"/>
              </a:solidFill>
            </a:endParaRPr>
          </a:p>
        </p:txBody>
      </p:sp>
      <p:sp>
        <p:nvSpPr>
          <p:cNvPr id="30726" name="TextBox 5"/>
          <p:cNvSpPr txBox="1">
            <a:spLocks noChangeArrowheads="1"/>
          </p:cNvSpPr>
          <p:nvPr/>
        </p:nvSpPr>
        <p:spPr bwMode="auto">
          <a:xfrm>
            <a:off x="3435350" y="4495800"/>
            <a:ext cx="3003550" cy="20621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rPr>
              <a:t>Buried on </a:t>
            </a:r>
            <a:r>
              <a:rPr lang="en-US" altLang="en-US" sz="3200">
                <a:solidFill>
                  <a:schemeClr val="bg1"/>
                </a:solidFill>
              </a:rPr>
              <a:t>Nisan 15 </a:t>
            </a:r>
          </a:p>
          <a:p>
            <a:pPr algn="ctr"/>
            <a:r>
              <a:rPr lang="en-US" altLang="en-US" sz="3200">
                <a:solidFill>
                  <a:srgbClr val="FFFF00"/>
                </a:solidFill>
              </a:rPr>
              <a:t>Unleavened </a:t>
            </a:r>
          </a:p>
          <a:p>
            <a:pPr algn="ctr"/>
            <a:r>
              <a:rPr lang="en-US" altLang="en-US" sz="3200">
                <a:solidFill>
                  <a:srgbClr val="FFFF00"/>
                </a:solidFill>
              </a:rPr>
              <a:t>Bread</a:t>
            </a:r>
          </a:p>
        </p:txBody>
      </p:sp>
      <p:sp>
        <p:nvSpPr>
          <p:cNvPr id="30727" name="TextBox 6"/>
          <p:cNvSpPr txBox="1">
            <a:spLocks noChangeArrowheads="1"/>
          </p:cNvSpPr>
          <p:nvPr/>
        </p:nvSpPr>
        <p:spPr bwMode="auto">
          <a:xfrm>
            <a:off x="6591300" y="3511550"/>
            <a:ext cx="35433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rPr>
              <a:t>Resurrected as the Firstfruits from </a:t>
            </a:r>
          </a:p>
          <a:p>
            <a:pPr algn="ctr"/>
            <a:r>
              <a:rPr lang="en-US" altLang="en-US" sz="3200">
                <a:solidFill>
                  <a:srgbClr val="FFC000"/>
                </a:solidFill>
              </a:rPr>
              <a:t>the dead on the morrow after the Sabbath on the </a:t>
            </a:r>
            <a:r>
              <a:rPr lang="en-US" altLang="en-US" sz="3200">
                <a:solidFill>
                  <a:srgbClr val="FFFF00"/>
                </a:solidFill>
              </a:rPr>
              <a:t>Feast of Firstfruits</a:t>
            </a:r>
          </a:p>
        </p:txBody>
      </p:sp>
      <p:sp>
        <p:nvSpPr>
          <p:cNvPr id="30728" name="TextBox 7"/>
          <p:cNvSpPr txBox="1">
            <a:spLocks noChangeArrowheads="1"/>
          </p:cNvSpPr>
          <p:nvPr/>
        </p:nvSpPr>
        <p:spPr bwMode="auto">
          <a:xfrm>
            <a:off x="200025" y="258763"/>
            <a:ext cx="6848475" cy="5222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b="1">
                <a:solidFill>
                  <a:srgbClr val="FFFF00"/>
                </a:solidFill>
              </a:rPr>
              <a:t>The Three Spring Feasts, fulfilled!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190500" y="406400"/>
            <a:ext cx="9906000"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r>
              <a:rPr lang="en-US" altLang="en-US" sz="3200" dirty="0">
                <a:solidFill>
                  <a:srgbClr val="FFC000"/>
                </a:solidFill>
                <a:latin typeface="Calibri" pitchFamily="34" charset="0"/>
              </a:rPr>
              <a:t>The three </a:t>
            </a:r>
            <a:r>
              <a:rPr lang="en-US" altLang="en-US" sz="3200" dirty="0">
                <a:solidFill>
                  <a:srgbClr val="FFFF00"/>
                </a:solidFill>
                <a:latin typeface="Calibri" pitchFamily="34" charset="0"/>
              </a:rPr>
              <a:t>Fall Feasts </a:t>
            </a:r>
            <a:r>
              <a:rPr lang="en-US" altLang="en-US" sz="3200" dirty="0" smtClean="0">
                <a:solidFill>
                  <a:srgbClr val="FFC000"/>
                </a:solidFill>
                <a:latin typeface="Calibri" pitchFamily="34" charset="0"/>
              </a:rPr>
              <a:t>over on the right are yet to be fulfilled. Our Jewish </a:t>
            </a:r>
            <a:r>
              <a:rPr lang="en-US" altLang="en-US" sz="3200" dirty="0">
                <a:solidFill>
                  <a:srgbClr val="FFC000"/>
                </a:solidFill>
                <a:latin typeface="Calibri" pitchFamily="34" charset="0"/>
              </a:rPr>
              <a:t>friends have remembered and preserved these  </a:t>
            </a:r>
            <a:r>
              <a:rPr lang="en-US" altLang="en-US" sz="3200" b="1" i="1" dirty="0">
                <a:solidFill>
                  <a:srgbClr val="FFFF00"/>
                </a:solidFill>
                <a:latin typeface="Calibri" pitchFamily="34" charset="0"/>
              </a:rPr>
              <a:t>Holy Days </a:t>
            </a:r>
            <a:r>
              <a:rPr lang="en-US" altLang="en-US" sz="3200" dirty="0">
                <a:solidFill>
                  <a:srgbClr val="FFC000"/>
                </a:solidFill>
                <a:latin typeface="Calibri" pitchFamily="34" charset="0"/>
              </a:rPr>
              <a:t>for us. </a:t>
            </a:r>
            <a:r>
              <a:rPr lang="en-US" altLang="en-US" sz="3200" dirty="0" smtClean="0">
                <a:solidFill>
                  <a:srgbClr val="FFC000"/>
                </a:solidFill>
                <a:latin typeface="Calibri" pitchFamily="34" charset="0"/>
              </a:rPr>
              <a:t>And thank </a:t>
            </a:r>
            <a:r>
              <a:rPr lang="en-US" altLang="en-US" sz="3200" dirty="0">
                <a:solidFill>
                  <a:srgbClr val="FFC000"/>
                </a:solidFill>
                <a:latin typeface="Calibri" pitchFamily="34" charset="0"/>
              </a:rPr>
              <a:t>God they did. </a:t>
            </a:r>
            <a:r>
              <a:rPr lang="en-US" altLang="en-US" sz="3200" dirty="0" smtClean="0">
                <a:solidFill>
                  <a:srgbClr val="FFC000"/>
                </a:solidFill>
                <a:latin typeface="Calibri" pitchFamily="34" charset="0"/>
              </a:rPr>
              <a:t>Because we sure didn’t. And we are not remembering them now. They rehearse them every year and right at </a:t>
            </a:r>
          </a:p>
          <a:p>
            <a:pPr algn="ctr"/>
            <a:r>
              <a:rPr lang="en-US" altLang="en-US" sz="3200" dirty="0" smtClean="0">
                <a:solidFill>
                  <a:srgbClr val="FFC000"/>
                </a:solidFill>
                <a:latin typeface="Calibri" pitchFamily="34" charset="0"/>
              </a:rPr>
              <a:t>the appointed times. God </a:t>
            </a:r>
            <a:r>
              <a:rPr lang="en-US" altLang="en-US" sz="3200" dirty="0">
                <a:solidFill>
                  <a:srgbClr val="FFC000"/>
                </a:solidFill>
                <a:latin typeface="Calibri" pitchFamily="34" charset="0"/>
              </a:rPr>
              <a:t>bless them for this. </a:t>
            </a:r>
            <a:r>
              <a:rPr lang="en-US" altLang="en-US" sz="3200" dirty="0" smtClean="0">
                <a:solidFill>
                  <a:srgbClr val="FFC000"/>
                </a:solidFill>
                <a:latin typeface="Calibri" pitchFamily="34" charset="0"/>
              </a:rPr>
              <a:t>We </a:t>
            </a:r>
            <a:r>
              <a:rPr lang="en-US" altLang="en-US" sz="3200" dirty="0">
                <a:solidFill>
                  <a:srgbClr val="FFC000"/>
                </a:solidFill>
                <a:latin typeface="Calibri" pitchFamily="34" charset="0"/>
              </a:rPr>
              <a:t>are a </a:t>
            </a:r>
            <a:r>
              <a:rPr lang="en-US" altLang="en-US" sz="3200" dirty="0" smtClean="0">
                <a:solidFill>
                  <a:srgbClr val="FFC000"/>
                </a:solidFill>
                <a:latin typeface="Calibri" pitchFamily="34" charset="0"/>
              </a:rPr>
              <a:t>careless and forgetful </a:t>
            </a:r>
            <a:r>
              <a:rPr lang="en-US" altLang="en-US" sz="3200" dirty="0">
                <a:solidFill>
                  <a:srgbClr val="FFC000"/>
                </a:solidFill>
                <a:latin typeface="Calibri" pitchFamily="34" charset="0"/>
              </a:rPr>
              <a:t>people. These are dates on the Hebrew calendar in which certain epic events </a:t>
            </a:r>
            <a:r>
              <a:rPr lang="en-US" altLang="en-US" sz="3200" i="1" dirty="0">
                <a:solidFill>
                  <a:srgbClr val="FFFF00"/>
                </a:solidFill>
                <a:latin typeface="Calibri" pitchFamily="34" charset="0"/>
              </a:rPr>
              <a:t>are yet to occur</a:t>
            </a:r>
            <a:r>
              <a:rPr lang="en-US" altLang="en-US" sz="3200" dirty="0">
                <a:solidFill>
                  <a:srgbClr val="FFC000"/>
                </a:solidFill>
                <a:latin typeface="Calibri" pitchFamily="34" charset="0"/>
              </a:rPr>
              <a:t>. </a:t>
            </a:r>
            <a:r>
              <a:rPr lang="en-US" altLang="en-US" sz="3200" i="1" dirty="0" smtClean="0">
                <a:solidFill>
                  <a:srgbClr val="FFC000"/>
                </a:solidFill>
                <a:latin typeface="Calibri" pitchFamily="34" charset="0"/>
              </a:rPr>
              <a:t>And we are not interested!!! </a:t>
            </a:r>
            <a:r>
              <a:rPr lang="en-US" altLang="en-US" sz="3200" dirty="0" smtClean="0">
                <a:solidFill>
                  <a:srgbClr val="FFC000"/>
                </a:solidFill>
                <a:latin typeface="Calibri" pitchFamily="34" charset="0"/>
              </a:rPr>
              <a:t>The </a:t>
            </a:r>
            <a:r>
              <a:rPr lang="en-US" altLang="en-US" sz="3200" dirty="0">
                <a:solidFill>
                  <a:srgbClr val="FFC000"/>
                </a:solidFill>
                <a:latin typeface="Calibri" pitchFamily="34" charset="0"/>
              </a:rPr>
              <a:t>three </a:t>
            </a:r>
            <a:r>
              <a:rPr lang="en-US" altLang="en-US" sz="3200" b="1" i="1" dirty="0">
                <a:solidFill>
                  <a:srgbClr val="FFFF00"/>
                </a:solidFill>
                <a:latin typeface="Calibri" pitchFamily="34" charset="0"/>
              </a:rPr>
              <a:t>Fall Feasts </a:t>
            </a:r>
            <a:r>
              <a:rPr lang="en-US" altLang="en-US" sz="3200" dirty="0">
                <a:solidFill>
                  <a:srgbClr val="FFC000"/>
                </a:solidFill>
                <a:latin typeface="Calibri" pitchFamily="34" charset="0"/>
              </a:rPr>
              <a:t>are sitting there. Sooner or later Christian believers will wake up, smell the coffee, and study them. Each </a:t>
            </a:r>
            <a:r>
              <a:rPr lang="en-US" altLang="en-US" sz="3200" b="1" i="1" dirty="0">
                <a:solidFill>
                  <a:srgbClr val="FFFF00"/>
                </a:solidFill>
                <a:latin typeface="Calibri" pitchFamily="34" charset="0"/>
              </a:rPr>
              <a:t>Fall Feast</a:t>
            </a:r>
            <a:r>
              <a:rPr lang="en-US" altLang="en-US" sz="3200" dirty="0">
                <a:solidFill>
                  <a:srgbClr val="FFC000"/>
                </a:solidFill>
                <a:latin typeface="Calibri" pitchFamily="34" charset="0"/>
              </a:rPr>
              <a:t> is awaiting its </a:t>
            </a:r>
            <a:r>
              <a:rPr lang="en-US" altLang="en-US" sz="3200" b="1" i="1" dirty="0">
                <a:solidFill>
                  <a:srgbClr val="FFFF00"/>
                </a:solidFill>
                <a:latin typeface="Calibri" pitchFamily="34" charset="0"/>
              </a:rPr>
              <a:t>appointed time</a:t>
            </a:r>
            <a:r>
              <a:rPr lang="en-US" altLang="en-US" sz="3200" dirty="0">
                <a:solidFill>
                  <a:srgbClr val="FFC000"/>
                </a:solidFill>
                <a:latin typeface="Calibri" pitchFamily="34" charset="0"/>
              </a:rPr>
              <a:t> and its final fulfillment.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Gavin-As\Pictures\0-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47650"/>
            <a:ext cx="88392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1"/>
          <p:cNvSpPr txBox="1">
            <a:spLocks noChangeArrowheads="1"/>
          </p:cNvSpPr>
          <p:nvPr/>
        </p:nvSpPr>
        <p:spPr bwMode="auto">
          <a:xfrm>
            <a:off x="5219700" y="1981200"/>
            <a:ext cx="2524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C00000"/>
                </a:solidFill>
              </a:rPr>
              <a:t>Yom Teruah</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266700" y="304800"/>
            <a:ext cx="9705975"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In this video we’ll focus on the </a:t>
            </a:r>
            <a:r>
              <a:rPr lang="en-US" altLang="en-US" sz="4000">
                <a:solidFill>
                  <a:srgbClr val="FFFF00"/>
                </a:solidFill>
                <a:latin typeface="Calibri" pitchFamily="34" charset="0"/>
              </a:rPr>
              <a:t>first two </a:t>
            </a:r>
          </a:p>
          <a:p>
            <a:pPr algn="ctr"/>
            <a:r>
              <a:rPr lang="en-US" altLang="en-US" sz="4000">
                <a:solidFill>
                  <a:srgbClr val="FFC000"/>
                </a:solidFill>
                <a:latin typeface="Calibri" pitchFamily="34" charset="0"/>
              </a:rPr>
              <a:t>of those Fall Feasts. What is the </a:t>
            </a:r>
            <a:r>
              <a:rPr lang="en-US" altLang="en-US" sz="4000" b="1" i="1">
                <a:solidFill>
                  <a:srgbClr val="FFFF00"/>
                </a:solidFill>
                <a:latin typeface="Calibri" pitchFamily="34" charset="0"/>
              </a:rPr>
              <a:t>spirit </a:t>
            </a:r>
            <a:r>
              <a:rPr lang="en-US" altLang="en-US" sz="4000">
                <a:solidFill>
                  <a:srgbClr val="FFFF00"/>
                </a:solidFill>
                <a:latin typeface="Calibri" pitchFamily="34" charset="0"/>
              </a:rPr>
              <a:t>and</a:t>
            </a:r>
            <a:r>
              <a:rPr lang="en-US" altLang="en-US" sz="4000" b="1" i="1">
                <a:solidFill>
                  <a:srgbClr val="FFFF00"/>
                </a:solidFill>
                <a:latin typeface="Calibri" pitchFamily="34" charset="0"/>
              </a:rPr>
              <a:t> character </a:t>
            </a:r>
            <a:r>
              <a:rPr lang="en-US" altLang="en-US" sz="4000">
                <a:solidFill>
                  <a:srgbClr val="FFC000"/>
                </a:solidFill>
                <a:latin typeface="Calibri" pitchFamily="34" charset="0"/>
              </a:rPr>
              <a:t>of each one? As we study them </a:t>
            </a:r>
          </a:p>
          <a:p>
            <a:pPr algn="ctr"/>
            <a:r>
              <a:rPr lang="en-US" altLang="en-US" sz="4000">
                <a:solidFill>
                  <a:srgbClr val="FFC000"/>
                </a:solidFill>
                <a:latin typeface="Calibri" pitchFamily="34" charset="0"/>
              </a:rPr>
              <a:t>let’s ask God to explain to us their deeper meaning. How are they celebrated today? And how is their future fulfillment being rehearsed? Just </a:t>
            </a:r>
            <a:r>
              <a:rPr lang="en-US" altLang="en-US" sz="4000" b="1" i="1">
                <a:solidFill>
                  <a:srgbClr val="FFFF00"/>
                </a:solidFill>
                <a:latin typeface="Calibri" pitchFamily="34" charset="0"/>
              </a:rPr>
              <a:t>what</a:t>
            </a:r>
            <a:r>
              <a:rPr lang="en-US" altLang="en-US" sz="4000">
                <a:solidFill>
                  <a:srgbClr val="FFC000"/>
                </a:solidFill>
                <a:latin typeface="Calibri" pitchFamily="34" charset="0"/>
              </a:rPr>
              <a:t> will God be </a:t>
            </a:r>
            <a:r>
              <a:rPr lang="en-US" altLang="en-US" sz="4000" b="1" i="1">
                <a:solidFill>
                  <a:srgbClr val="FFFF00"/>
                </a:solidFill>
                <a:latin typeface="Calibri" pitchFamily="34" charset="0"/>
              </a:rPr>
              <a:t>doing </a:t>
            </a:r>
          </a:p>
          <a:p>
            <a:pPr algn="ctr"/>
            <a:r>
              <a:rPr lang="en-US" altLang="en-US" sz="4000">
                <a:solidFill>
                  <a:srgbClr val="FFC000"/>
                </a:solidFill>
                <a:latin typeface="Calibri" pitchFamily="34" charset="0"/>
              </a:rPr>
              <a:t>when each divine appointment is fulfilled </a:t>
            </a:r>
          </a:p>
          <a:p>
            <a:pPr algn="ctr"/>
            <a:r>
              <a:rPr lang="en-US" altLang="en-US" sz="4000">
                <a:solidFill>
                  <a:srgbClr val="FFC000"/>
                </a:solidFill>
                <a:latin typeface="Calibri" pitchFamily="34" charset="0"/>
              </a:rPr>
              <a:t>in times to come? And let’s not forget to </a:t>
            </a:r>
          </a:p>
          <a:p>
            <a:pPr algn="ctr"/>
            <a:r>
              <a:rPr lang="en-US" altLang="en-US" sz="4000">
                <a:solidFill>
                  <a:srgbClr val="FFC000"/>
                </a:solidFill>
                <a:latin typeface="Calibri" pitchFamily="34" charset="0"/>
              </a:rPr>
              <a:t>ask this question. </a:t>
            </a:r>
            <a:r>
              <a:rPr lang="en-US" altLang="en-US" sz="4000" b="1" i="1">
                <a:solidFill>
                  <a:srgbClr val="FFFF00"/>
                </a:solidFill>
                <a:latin typeface="Calibri" pitchFamily="34" charset="0"/>
              </a:rPr>
              <a:t>Why</a:t>
            </a:r>
            <a:r>
              <a:rPr lang="en-US" altLang="en-US" sz="4000">
                <a:solidFill>
                  <a:srgbClr val="FFC000"/>
                </a:solidFill>
                <a:latin typeface="Calibri" pitchFamily="34" charset="0"/>
              </a:rPr>
              <a:t> will He be doing it?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Gavin-As\Pictures\0-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47650"/>
            <a:ext cx="88392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4991100" y="1295400"/>
            <a:ext cx="4419600" cy="2743200"/>
          </a:xfrm>
          <a:prstGeom prst="roundRect">
            <a:avLst/>
          </a:prstGeom>
          <a:noFill/>
          <a:ln w="857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820" name="TextBox 1"/>
          <p:cNvSpPr txBox="1">
            <a:spLocks noChangeArrowheads="1"/>
          </p:cNvSpPr>
          <p:nvPr/>
        </p:nvSpPr>
        <p:spPr bwMode="auto">
          <a:xfrm>
            <a:off x="5219700" y="1981200"/>
            <a:ext cx="2524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C00000"/>
                </a:solidFill>
              </a:rPr>
              <a:t>Yom Teruah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439738" y="1524000"/>
            <a:ext cx="94488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The first Fall Feast is the </a:t>
            </a:r>
            <a:r>
              <a:rPr lang="en-US" altLang="en-US" sz="4800" b="1" i="1">
                <a:solidFill>
                  <a:srgbClr val="FFFF00"/>
                </a:solidFill>
                <a:latin typeface="Calibri" pitchFamily="34" charset="0"/>
              </a:rPr>
              <a:t>Feast </a:t>
            </a:r>
          </a:p>
          <a:p>
            <a:pPr algn="ctr"/>
            <a:r>
              <a:rPr lang="en-US" altLang="en-US" sz="4800" b="1" i="1">
                <a:solidFill>
                  <a:srgbClr val="FFFF00"/>
                </a:solidFill>
                <a:latin typeface="Calibri" pitchFamily="34" charset="0"/>
              </a:rPr>
              <a:t>of Trumpets</a:t>
            </a:r>
            <a:r>
              <a:rPr lang="en-US" altLang="en-US" sz="4800">
                <a:solidFill>
                  <a:srgbClr val="FFC000"/>
                </a:solidFill>
                <a:latin typeface="Calibri" pitchFamily="34" charset="0"/>
              </a:rPr>
              <a:t>. The more Biblically </a:t>
            </a:r>
          </a:p>
          <a:p>
            <a:pPr algn="ctr"/>
            <a:r>
              <a:rPr lang="en-US" altLang="en-US" sz="4800">
                <a:solidFill>
                  <a:srgbClr val="FFC000"/>
                </a:solidFill>
                <a:latin typeface="Calibri" pitchFamily="34" charset="0"/>
              </a:rPr>
              <a:t>based name for this holiday or </a:t>
            </a:r>
          </a:p>
          <a:p>
            <a:pPr algn="ctr"/>
            <a:r>
              <a:rPr lang="en-US" altLang="en-US" sz="4800">
                <a:solidFill>
                  <a:srgbClr val="FFC000"/>
                </a:solidFill>
                <a:latin typeface="Calibri" pitchFamily="34" charset="0"/>
              </a:rPr>
              <a:t>moed from </a:t>
            </a:r>
            <a:r>
              <a:rPr lang="en-US" altLang="en-US" sz="4800" b="1" i="1">
                <a:solidFill>
                  <a:schemeClr val="bg1"/>
                </a:solidFill>
                <a:latin typeface="Calibri" pitchFamily="34" charset="0"/>
              </a:rPr>
              <a:t>Leviticus 23:24, 25 </a:t>
            </a:r>
          </a:p>
          <a:p>
            <a:pPr algn="ctr"/>
            <a:r>
              <a:rPr lang="en-US" altLang="en-US" sz="4800">
                <a:solidFill>
                  <a:srgbClr val="FFC000"/>
                </a:solidFill>
                <a:latin typeface="Calibri" pitchFamily="34" charset="0"/>
              </a:rPr>
              <a:t>is  </a:t>
            </a:r>
            <a:r>
              <a:rPr lang="en-US" altLang="en-US" sz="4800" b="1" i="1">
                <a:solidFill>
                  <a:srgbClr val="FFFF00"/>
                </a:solidFill>
                <a:latin typeface="Calibri" pitchFamily="34" charset="0"/>
              </a:rPr>
              <a:t>Yom Teruah.</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Gavin-As\Pictures\0-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47650"/>
            <a:ext cx="88392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5038725" y="1295400"/>
            <a:ext cx="4448175" cy="1270000"/>
          </a:xfrm>
          <a:prstGeom prst="roundRect">
            <a:avLst/>
          </a:prstGeom>
          <a:noFill/>
          <a:ln w="857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868" name="TextBox 1"/>
          <p:cNvSpPr txBox="1">
            <a:spLocks noChangeArrowheads="1"/>
          </p:cNvSpPr>
          <p:nvPr/>
        </p:nvSpPr>
        <p:spPr bwMode="auto">
          <a:xfrm>
            <a:off x="5219700" y="1981200"/>
            <a:ext cx="2524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C00000"/>
                </a:solidFill>
              </a:rPr>
              <a:t>Yom Teruah</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ChangeArrowheads="1"/>
          </p:cNvSpPr>
          <p:nvPr/>
        </p:nvSpPr>
        <p:spPr bwMode="auto">
          <a:xfrm>
            <a:off x="460375" y="685800"/>
            <a:ext cx="9313863"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And if we put an </a:t>
            </a:r>
            <a:r>
              <a:rPr lang="en-US" altLang="en-US" sz="4800">
                <a:solidFill>
                  <a:srgbClr val="FFFF00"/>
                </a:solidFill>
                <a:latin typeface="Calibri" pitchFamily="34" charset="0"/>
              </a:rPr>
              <a:t>“e”</a:t>
            </a:r>
            <a:r>
              <a:rPr lang="en-US" altLang="en-US" sz="4800">
                <a:solidFill>
                  <a:srgbClr val="FFC000"/>
                </a:solidFill>
                <a:latin typeface="Calibri" pitchFamily="34" charset="0"/>
              </a:rPr>
              <a:t> </a:t>
            </a:r>
          </a:p>
          <a:p>
            <a:pPr algn="ctr"/>
            <a:r>
              <a:rPr lang="en-US" altLang="en-US" sz="4800">
                <a:solidFill>
                  <a:srgbClr val="FFC000"/>
                </a:solidFill>
                <a:latin typeface="Calibri" pitchFamily="34" charset="0"/>
              </a:rPr>
              <a:t>at the end of the word </a:t>
            </a:r>
          </a:p>
          <a:p>
            <a:pPr algn="ctr"/>
            <a:r>
              <a:rPr lang="en-US" altLang="en-US" sz="4800" b="1" i="1">
                <a:solidFill>
                  <a:srgbClr val="FFFF00"/>
                </a:solidFill>
                <a:latin typeface="Calibri" pitchFamily="34" charset="0"/>
              </a:rPr>
              <a:t>Yom</a:t>
            </a:r>
            <a:r>
              <a:rPr lang="en-US" altLang="en-US" sz="4800">
                <a:solidFill>
                  <a:srgbClr val="FFFF00"/>
                </a:solidFill>
                <a:latin typeface="Calibri" pitchFamily="34" charset="0"/>
              </a:rPr>
              <a:t> </a:t>
            </a:r>
          </a:p>
          <a:p>
            <a:pPr algn="ctr"/>
            <a:r>
              <a:rPr lang="en-US" altLang="en-US" sz="4800">
                <a:solidFill>
                  <a:srgbClr val="FFC000"/>
                </a:solidFill>
                <a:latin typeface="Calibri" pitchFamily="34" charset="0"/>
              </a:rPr>
              <a:t>we’ll be prompted </a:t>
            </a:r>
          </a:p>
          <a:p>
            <a:pPr algn="ctr"/>
            <a:r>
              <a:rPr lang="en-US" altLang="en-US" sz="4800">
                <a:solidFill>
                  <a:srgbClr val="FFC000"/>
                </a:solidFill>
                <a:latin typeface="Calibri" pitchFamily="34" charset="0"/>
              </a:rPr>
              <a:t>to pronounce it right.</a:t>
            </a:r>
          </a:p>
          <a:p>
            <a:pPr algn="ctr"/>
            <a:r>
              <a:rPr lang="en-US" altLang="en-US" sz="4800">
                <a:solidFill>
                  <a:srgbClr val="FFC000"/>
                </a:solidFill>
                <a:latin typeface="Calibri" pitchFamily="34" charset="0"/>
              </a:rPr>
              <a:t> It is pronounced </a:t>
            </a:r>
          </a:p>
          <a:p>
            <a:pPr algn="ctr"/>
            <a:r>
              <a:rPr lang="en-US" altLang="en-US" sz="7200" b="1" i="1">
                <a:solidFill>
                  <a:srgbClr val="FFFF00"/>
                </a:solidFill>
                <a:latin typeface="Calibri" pitchFamily="34" charset="0"/>
              </a:rPr>
              <a:t>Yome Teruah</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ChangeArrowheads="1"/>
          </p:cNvSpPr>
          <p:nvPr/>
        </p:nvSpPr>
        <p:spPr bwMode="auto">
          <a:xfrm>
            <a:off x="439738" y="1676400"/>
            <a:ext cx="9448800" cy="36766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7200" b="1" i="1">
                <a:solidFill>
                  <a:srgbClr val="FFFF00"/>
                </a:solidFill>
                <a:latin typeface="Calibri" pitchFamily="34" charset="0"/>
              </a:rPr>
              <a:t>Yom Teruah</a:t>
            </a:r>
          </a:p>
          <a:p>
            <a:pPr algn="ctr"/>
            <a:r>
              <a:rPr lang="en-US" altLang="en-US" sz="7200">
                <a:solidFill>
                  <a:srgbClr val="FFC000"/>
                </a:solidFill>
                <a:latin typeface="Calibri" pitchFamily="34" charset="0"/>
              </a:rPr>
              <a:t>- pronounced </a:t>
            </a:r>
          </a:p>
          <a:p>
            <a:pPr algn="ctr"/>
            <a:r>
              <a:rPr lang="en-US" altLang="en-US" sz="8800" b="1" i="1">
                <a:solidFill>
                  <a:srgbClr val="FFFF00"/>
                </a:solidFill>
                <a:latin typeface="Calibri" pitchFamily="34" charset="0"/>
              </a:rPr>
              <a:t>Yome Teruah.</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ChangeArrowheads="1"/>
          </p:cNvSpPr>
          <p:nvPr/>
        </p:nvSpPr>
        <p:spPr bwMode="auto">
          <a:xfrm>
            <a:off x="571500" y="1219200"/>
            <a:ext cx="9144000"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The next divine appointment </a:t>
            </a:r>
          </a:p>
          <a:p>
            <a:pPr algn="ctr"/>
            <a:r>
              <a:rPr lang="en-US" altLang="en-US" sz="4800">
                <a:solidFill>
                  <a:srgbClr val="FFC000"/>
                </a:solidFill>
                <a:latin typeface="Calibri" pitchFamily="34" charset="0"/>
              </a:rPr>
              <a:t>after </a:t>
            </a:r>
            <a:r>
              <a:rPr lang="en-US" altLang="en-US" sz="4800" b="1">
                <a:solidFill>
                  <a:srgbClr val="FFC000"/>
                </a:solidFill>
                <a:latin typeface="Calibri" pitchFamily="34" charset="0"/>
              </a:rPr>
              <a:t>Yom Teruah</a:t>
            </a:r>
            <a:r>
              <a:rPr lang="en-US" altLang="en-US" sz="4800">
                <a:solidFill>
                  <a:srgbClr val="FFC000"/>
                </a:solidFill>
                <a:latin typeface="Calibri" pitchFamily="34" charset="0"/>
              </a:rPr>
              <a:t> is the </a:t>
            </a:r>
            <a:r>
              <a:rPr lang="en-US" altLang="en-US" sz="4800" b="1" i="1">
                <a:solidFill>
                  <a:srgbClr val="FFFF00"/>
                </a:solidFill>
                <a:latin typeface="Calibri" pitchFamily="34" charset="0"/>
              </a:rPr>
              <a:t>Day of Atonement. </a:t>
            </a:r>
            <a:r>
              <a:rPr lang="en-US" altLang="en-US" sz="4800">
                <a:solidFill>
                  <a:srgbClr val="FFC000"/>
                </a:solidFill>
                <a:latin typeface="Calibri" pitchFamily="34" charset="0"/>
              </a:rPr>
              <a:t>Our Jewish friends </a:t>
            </a:r>
          </a:p>
          <a:p>
            <a:pPr algn="ctr"/>
            <a:r>
              <a:rPr lang="en-US" altLang="en-US" sz="4800">
                <a:solidFill>
                  <a:srgbClr val="FFC000"/>
                </a:solidFill>
                <a:latin typeface="Calibri" pitchFamily="34" charset="0"/>
              </a:rPr>
              <a:t>call it </a:t>
            </a:r>
            <a:r>
              <a:rPr lang="en-US" altLang="en-US" sz="4800" b="1" i="1">
                <a:solidFill>
                  <a:srgbClr val="FFFF00"/>
                </a:solidFill>
                <a:latin typeface="Calibri" pitchFamily="34" charset="0"/>
              </a:rPr>
              <a:t>Yome Kippur</a:t>
            </a:r>
            <a:r>
              <a:rPr lang="en-US" altLang="en-US" sz="4800">
                <a:solidFill>
                  <a:srgbClr val="FFC000"/>
                </a:solidFill>
                <a:latin typeface="Calibri" pitchFamily="34" charset="0"/>
              </a:rPr>
              <a:t> from the </a:t>
            </a:r>
          </a:p>
          <a:p>
            <a:pPr algn="ctr"/>
            <a:r>
              <a:rPr lang="en-US" altLang="en-US" sz="4800">
                <a:solidFill>
                  <a:srgbClr val="FFC000"/>
                </a:solidFill>
                <a:latin typeface="Calibri" pitchFamily="34" charset="0"/>
              </a:rPr>
              <a:t>Hebrew word </a:t>
            </a:r>
            <a:r>
              <a:rPr lang="en-US" altLang="en-US" sz="4800" b="1" i="1">
                <a:solidFill>
                  <a:srgbClr val="FFFF00"/>
                </a:solidFill>
                <a:latin typeface="Calibri" pitchFamily="34" charset="0"/>
              </a:rPr>
              <a:t>“kapparah” </a:t>
            </a:r>
            <a:r>
              <a:rPr lang="en-US" altLang="en-US" sz="4800">
                <a:solidFill>
                  <a:srgbClr val="FFC000"/>
                </a:solidFill>
                <a:latin typeface="Calibri" pitchFamily="34" charset="0"/>
              </a:rPr>
              <a:t>which </a:t>
            </a:r>
          </a:p>
          <a:p>
            <a:pPr algn="ctr"/>
            <a:r>
              <a:rPr lang="en-US" altLang="en-US" sz="4800">
                <a:solidFill>
                  <a:srgbClr val="FFC000"/>
                </a:solidFill>
                <a:latin typeface="Calibri" pitchFamily="34" charset="0"/>
              </a:rPr>
              <a:t>means to </a:t>
            </a:r>
            <a:r>
              <a:rPr lang="en-US" altLang="en-US" sz="4800" b="1" i="1">
                <a:solidFill>
                  <a:srgbClr val="FFFF00"/>
                </a:solidFill>
                <a:latin typeface="Calibri" pitchFamily="34" charset="0"/>
              </a:rPr>
              <a:t>cover</a:t>
            </a:r>
            <a:r>
              <a:rPr lang="en-US" altLang="en-US" sz="4800">
                <a:solidFill>
                  <a:srgbClr val="FFC000"/>
                </a:solidFill>
                <a:latin typeface="Calibri" pitchFamily="34" charset="0"/>
              </a:rPr>
              <a:t> or to </a:t>
            </a:r>
            <a:r>
              <a:rPr lang="en-US" altLang="en-US" sz="4800" b="1" i="1">
                <a:solidFill>
                  <a:srgbClr val="FFFF00"/>
                </a:solidFill>
                <a:latin typeface="Calibri" pitchFamily="34" charset="0"/>
              </a:rPr>
              <a:t>protect</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Gavin-As\Pictures\0-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47650"/>
            <a:ext cx="88392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4991100" y="2667000"/>
            <a:ext cx="4114800" cy="1371600"/>
          </a:xfrm>
          <a:prstGeom prst="roundRect">
            <a:avLst/>
          </a:prstGeom>
          <a:noFill/>
          <a:ln w="857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964" name="TextBox 1"/>
          <p:cNvSpPr txBox="1">
            <a:spLocks noChangeArrowheads="1"/>
          </p:cNvSpPr>
          <p:nvPr/>
        </p:nvSpPr>
        <p:spPr bwMode="auto">
          <a:xfrm>
            <a:off x="5219700" y="1981200"/>
            <a:ext cx="2524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C00000"/>
                </a:solidFill>
              </a:rPr>
              <a:t>Yom Teruah</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ChangeArrowheads="1"/>
          </p:cNvSpPr>
          <p:nvPr/>
        </p:nvSpPr>
        <p:spPr bwMode="auto">
          <a:xfrm>
            <a:off x="342900" y="609600"/>
            <a:ext cx="96774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It is now becoming quite apparent that these two </a:t>
            </a:r>
            <a:r>
              <a:rPr lang="en-US" altLang="en-US" sz="4000" b="1" i="1">
                <a:solidFill>
                  <a:srgbClr val="FFFF00"/>
                </a:solidFill>
                <a:latin typeface="Calibri" pitchFamily="34" charset="0"/>
              </a:rPr>
              <a:t>Fall Feasts </a:t>
            </a:r>
            <a:r>
              <a:rPr lang="en-US" altLang="en-US" sz="4000">
                <a:solidFill>
                  <a:srgbClr val="FFC000"/>
                </a:solidFill>
                <a:latin typeface="Calibri" pitchFamily="34" charset="0"/>
              </a:rPr>
              <a:t>are very important. In a time future and right on these Hebrew calendar dates God’s covenant people will find themselves facing world events of Biblical proportions. Those who sincerely seek the face of God are now beginning to study these feasts. There are big issues here and we must face up to them faithfully and responsibly.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Gavin-As\Pictures\0-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47650"/>
            <a:ext cx="88392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4991100" y="1295400"/>
            <a:ext cx="4495800" cy="2743200"/>
          </a:xfrm>
          <a:prstGeom prst="roundRect">
            <a:avLst/>
          </a:prstGeom>
          <a:noFill/>
          <a:ln w="857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012" name="TextBox 1"/>
          <p:cNvSpPr txBox="1">
            <a:spLocks noChangeArrowheads="1"/>
          </p:cNvSpPr>
          <p:nvPr/>
        </p:nvSpPr>
        <p:spPr bwMode="auto">
          <a:xfrm>
            <a:off x="5219700" y="1981200"/>
            <a:ext cx="2524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C00000"/>
                </a:solidFill>
              </a:rPr>
              <a:t>Yom Teruah</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ChangeArrowheads="1"/>
          </p:cNvSpPr>
          <p:nvPr/>
        </p:nvSpPr>
        <p:spPr bwMode="auto">
          <a:xfrm>
            <a:off x="419100" y="1425575"/>
            <a:ext cx="94488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Here’s a simple question. </a:t>
            </a:r>
          </a:p>
          <a:p>
            <a:pPr algn="ctr"/>
            <a:r>
              <a:rPr lang="en-US" altLang="en-US" sz="4800">
                <a:solidFill>
                  <a:srgbClr val="FFC000"/>
                </a:solidFill>
                <a:latin typeface="Calibri" pitchFamily="34" charset="0"/>
              </a:rPr>
              <a:t>Will these </a:t>
            </a:r>
            <a:r>
              <a:rPr lang="en-US" altLang="en-US" sz="4800" b="1" i="1">
                <a:solidFill>
                  <a:srgbClr val="FFFF00"/>
                </a:solidFill>
                <a:latin typeface="Calibri" pitchFamily="34" charset="0"/>
              </a:rPr>
              <a:t>seven</a:t>
            </a:r>
            <a:r>
              <a:rPr lang="en-US" altLang="en-US" sz="4800">
                <a:solidFill>
                  <a:srgbClr val="FFC000"/>
                </a:solidFill>
                <a:latin typeface="Calibri" pitchFamily="34" charset="0"/>
              </a:rPr>
              <a:t> divine appointments continue to </a:t>
            </a:r>
          </a:p>
          <a:p>
            <a:pPr algn="ctr"/>
            <a:r>
              <a:rPr lang="en-US" altLang="en-US" sz="4800">
                <a:solidFill>
                  <a:srgbClr val="FFC000"/>
                </a:solidFill>
                <a:latin typeface="Calibri" pitchFamily="34" charset="0"/>
              </a:rPr>
              <a:t>unfold in the sequence God </a:t>
            </a:r>
          </a:p>
          <a:p>
            <a:pPr algn="ctr"/>
            <a:r>
              <a:rPr lang="en-US" altLang="en-US" sz="4800">
                <a:solidFill>
                  <a:srgbClr val="FFC000"/>
                </a:solidFill>
                <a:latin typeface="Calibri" pitchFamily="34" charset="0"/>
              </a:rPr>
              <a:t>has laid out in </a:t>
            </a:r>
            <a:r>
              <a:rPr lang="en-US" altLang="en-US" sz="4800">
                <a:solidFill>
                  <a:schemeClr val="bg1"/>
                </a:solidFill>
                <a:latin typeface="Calibri" pitchFamily="34" charset="0"/>
              </a:rPr>
              <a:t>Leviticus 23</a:t>
            </a:r>
            <a:r>
              <a:rPr lang="en-US" altLang="en-US" sz="48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Gavin-As\Desktop\Menorah Temple Priest_prepares_the_Menorah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228600"/>
            <a:ext cx="500062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2781300" y="554038"/>
            <a:ext cx="1752600" cy="0"/>
          </a:xfrm>
          <a:prstGeom prst="straightConnector1">
            <a:avLst/>
          </a:prstGeom>
          <a:ln w="635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5060" name="TextBox 1"/>
          <p:cNvSpPr txBox="1">
            <a:spLocks noChangeArrowheads="1"/>
          </p:cNvSpPr>
          <p:nvPr/>
        </p:nvSpPr>
        <p:spPr bwMode="auto">
          <a:xfrm>
            <a:off x="2705100" y="685800"/>
            <a:ext cx="29813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a:solidFill>
                  <a:srgbClr val="FFFF00"/>
                </a:solidFill>
              </a:rPr>
              <a:t>1 2 3 4 -  -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419100" y="2133600"/>
            <a:ext cx="9448800" cy="23225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 Well if we look at what </a:t>
            </a:r>
          </a:p>
          <a:p>
            <a:pPr algn="ctr"/>
            <a:r>
              <a:rPr lang="en-US" altLang="en-US" sz="4800">
                <a:solidFill>
                  <a:srgbClr val="FFC000"/>
                </a:solidFill>
                <a:latin typeface="Calibri" pitchFamily="34" charset="0"/>
              </a:rPr>
              <a:t>has happened so far we can </a:t>
            </a:r>
          </a:p>
          <a:p>
            <a:pPr algn="ctr"/>
            <a:r>
              <a:rPr lang="en-US" altLang="en-US" sz="4800">
                <a:solidFill>
                  <a:srgbClr val="FFC000"/>
                </a:solidFill>
                <a:latin typeface="Calibri" pitchFamily="34" charset="0"/>
              </a:rPr>
              <a:t>be sure that they will. </a:t>
            </a:r>
            <a:endParaRPr lang="en-US" altLang="en-US" sz="4800">
              <a:solidFill>
                <a:srgbClr val="92D050"/>
              </a:solidFill>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Content Placeholder 3" descr="crucifix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75" y="914400"/>
            <a:ext cx="31273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Content Placeholder 3" descr="unleaven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5350" y="925513"/>
            <a:ext cx="3003550" cy="341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Content Placeholder 3" descr="resurrection.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91300" y="258763"/>
            <a:ext cx="3543300"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Box 4"/>
          <p:cNvSpPr txBox="1">
            <a:spLocks noChangeArrowheads="1"/>
          </p:cNvSpPr>
          <p:nvPr/>
        </p:nvSpPr>
        <p:spPr bwMode="auto">
          <a:xfrm>
            <a:off x="187325" y="4495800"/>
            <a:ext cx="3127375" cy="20621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rPr>
              <a:t>Crucified on </a:t>
            </a:r>
            <a:r>
              <a:rPr lang="en-US" altLang="en-US" sz="3200">
                <a:solidFill>
                  <a:schemeClr val="bg1"/>
                </a:solidFill>
              </a:rPr>
              <a:t>Nisan 14</a:t>
            </a:r>
          </a:p>
          <a:p>
            <a:pPr algn="ctr"/>
            <a:r>
              <a:rPr lang="en-US" altLang="en-US" sz="3200">
                <a:solidFill>
                  <a:srgbClr val="FFFF00"/>
                </a:solidFill>
              </a:rPr>
              <a:t>Passover</a:t>
            </a:r>
          </a:p>
          <a:p>
            <a:pPr algn="ctr"/>
            <a:endParaRPr lang="en-US" altLang="en-US" sz="3200">
              <a:solidFill>
                <a:srgbClr val="FFFF00"/>
              </a:solidFill>
            </a:endParaRPr>
          </a:p>
        </p:txBody>
      </p:sp>
      <p:sp>
        <p:nvSpPr>
          <p:cNvPr id="47110" name="TextBox 5"/>
          <p:cNvSpPr txBox="1">
            <a:spLocks noChangeArrowheads="1"/>
          </p:cNvSpPr>
          <p:nvPr/>
        </p:nvSpPr>
        <p:spPr bwMode="auto">
          <a:xfrm>
            <a:off x="3435350" y="4495800"/>
            <a:ext cx="3003550" cy="20621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rPr>
              <a:t>Buried on </a:t>
            </a:r>
            <a:r>
              <a:rPr lang="en-US" altLang="en-US" sz="3200">
                <a:solidFill>
                  <a:schemeClr val="bg1"/>
                </a:solidFill>
              </a:rPr>
              <a:t>Nisan 15 </a:t>
            </a:r>
          </a:p>
          <a:p>
            <a:pPr algn="ctr"/>
            <a:r>
              <a:rPr lang="en-US" altLang="en-US" sz="3200">
                <a:solidFill>
                  <a:srgbClr val="FFFF00"/>
                </a:solidFill>
              </a:rPr>
              <a:t>Unleavened </a:t>
            </a:r>
          </a:p>
          <a:p>
            <a:pPr algn="ctr"/>
            <a:r>
              <a:rPr lang="en-US" altLang="en-US" sz="3200">
                <a:solidFill>
                  <a:srgbClr val="FFFF00"/>
                </a:solidFill>
              </a:rPr>
              <a:t>Bread</a:t>
            </a:r>
          </a:p>
        </p:txBody>
      </p:sp>
      <p:sp>
        <p:nvSpPr>
          <p:cNvPr id="47111" name="TextBox 6"/>
          <p:cNvSpPr txBox="1">
            <a:spLocks noChangeArrowheads="1"/>
          </p:cNvSpPr>
          <p:nvPr/>
        </p:nvSpPr>
        <p:spPr bwMode="auto">
          <a:xfrm>
            <a:off x="6591300" y="3511550"/>
            <a:ext cx="35433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rPr>
              <a:t>Resurrected as the Firstfruits from </a:t>
            </a:r>
          </a:p>
          <a:p>
            <a:pPr algn="ctr"/>
            <a:r>
              <a:rPr lang="en-US" altLang="en-US" sz="3200">
                <a:solidFill>
                  <a:srgbClr val="FFC000"/>
                </a:solidFill>
              </a:rPr>
              <a:t>the dead on the morrow after the Sabbath on the </a:t>
            </a:r>
            <a:r>
              <a:rPr lang="en-US" altLang="en-US" sz="3200">
                <a:solidFill>
                  <a:srgbClr val="FFFF00"/>
                </a:solidFill>
              </a:rPr>
              <a:t>Feast of Firstfruits</a:t>
            </a:r>
          </a:p>
        </p:txBody>
      </p:sp>
      <p:sp>
        <p:nvSpPr>
          <p:cNvPr id="47112" name="TextBox 7"/>
          <p:cNvSpPr txBox="1">
            <a:spLocks noChangeArrowheads="1"/>
          </p:cNvSpPr>
          <p:nvPr/>
        </p:nvSpPr>
        <p:spPr bwMode="auto">
          <a:xfrm>
            <a:off x="200025" y="258763"/>
            <a:ext cx="6848475" cy="5222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b="1">
                <a:solidFill>
                  <a:srgbClr val="FFFF00"/>
                </a:solidFill>
              </a:rPr>
              <a:t>The Three Spring Feasts, fulfilled!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223838" y="533400"/>
            <a:ext cx="9753600" cy="5800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700">
                <a:solidFill>
                  <a:srgbClr val="FFC000"/>
                </a:solidFill>
                <a:latin typeface="Calibri" pitchFamily="34" charset="0"/>
              </a:rPr>
              <a:t>In a previous video entitled, </a:t>
            </a:r>
            <a:r>
              <a:rPr lang="en-US" altLang="en-US" sz="3700" b="1" i="1">
                <a:solidFill>
                  <a:srgbClr val="FFFF00"/>
                </a:solidFill>
                <a:latin typeface="Calibri" pitchFamily="34" charset="0"/>
              </a:rPr>
              <a:t>”The Fall Feasts </a:t>
            </a:r>
          </a:p>
          <a:p>
            <a:pPr algn="ctr"/>
            <a:r>
              <a:rPr lang="en-US" altLang="en-US" sz="3700" b="1" i="1">
                <a:solidFill>
                  <a:srgbClr val="FFFF00"/>
                </a:solidFill>
                <a:latin typeface="Calibri" pitchFamily="34" charset="0"/>
              </a:rPr>
              <a:t>and the Timeline of the Final 7 Years of this Age”</a:t>
            </a:r>
            <a:r>
              <a:rPr lang="en-US" altLang="en-US" sz="3700">
                <a:solidFill>
                  <a:srgbClr val="FFC000"/>
                </a:solidFill>
                <a:latin typeface="Calibri" pitchFamily="34" charset="0"/>
              </a:rPr>
              <a:t> we saw that the </a:t>
            </a:r>
            <a:r>
              <a:rPr lang="en-US" altLang="en-US" sz="3700" b="1" i="1">
                <a:solidFill>
                  <a:srgbClr val="FFFF00"/>
                </a:solidFill>
                <a:latin typeface="Calibri" pitchFamily="34" charset="0"/>
              </a:rPr>
              <a:t>Feast of Trumpets, (aka Yom Teruah),</a:t>
            </a:r>
            <a:r>
              <a:rPr lang="en-US" altLang="en-US" sz="3700">
                <a:solidFill>
                  <a:srgbClr val="FFC000"/>
                </a:solidFill>
                <a:latin typeface="Calibri" pitchFamily="34" charset="0"/>
              </a:rPr>
              <a:t> and the </a:t>
            </a:r>
            <a:r>
              <a:rPr lang="en-US" altLang="en-US" sz="3700" b="1" i="1">
                <a:solidFill>
                  <a:srgbClr val="FFFF00"/>
                </a:solidFill>
                <a:latin typeface="Calibri" pitchFamily="34" charset="0"/>
              </a:rPr>
              <a:t>Day of Atonement (or</a:t>
            </a:r>
            <a:r>
              <a:rPr lang="en-US" altLang="en-US" sz="3700">
                <a:solidFill>
                  <a:srgbClr val="FFC000"/>
                </a:solidFill>
                <a:latin typeface="Calibri" pitchFamily="34" charset="0"/>
              </a:rPr>
              <a:t> </a:t>
            </a:r>
            <a:r>
              <a:rPr lang="en-US" altLang="en-US" sz="3700" b="1" i="1">
                <a:solidFill>
                  <a:srgbClr val="FFFF00"/>
                </a:solidFill>
                <a:latin typeface="Calibri" pitchFamily="34" charset="0"/>
              </a:rPr>
              <a:t>Yom Kippur),</a:t>
            </a:r>
            <a:r>
              <a:rPr lang="en-US" altLang="en-US" sz="3700">
                <a:solidFill>
                  <a:srgbClr val="FFC000"/>
                </a:solidFill>
                <a:latin typeface="Calibri" pitchFamily="34" charset="0"/>
              </a:rPr>
              <a:t> appear to be bookends staking out the </a:t>
            </a:r>
            <a:r>
              <a:rPr lang="en-US" altLang="en-US" sz="3700" b="1" i="1">
                <a:solidFill>
                  <a:srgbClr val="FFFF00"/>
                </a:solidFill>
                <a:latin typeface="Calibri" pitchFamily="34" charset="0"/>
              </a:rPr>
              <a:t>final seven years of this age. </a:t>
            </a:r>
            <a:r>
              <a:rPr lang="en-US" altLang="en-US" sz="3700">
                <a:solidFill>
                  <a:srgbClr val="FFC000"/>
                </a:solidFill>
                <a:latin typeface="Calibri" pitchFamily="34" charset="0"/>
              </a:rPr>
              <a:t>There is a precisely fitted </a:t>
            </a:r>
            <a:r>
              <a:rPr lang="en-US" altLang="en-US" sz="3700" b="1" i="1">
                <a:solidFill>
                  <a:srgbClr val="FFFF00"/>
                </a:solidFill>
                <a:latin typeface="Calibri" pitchFamily="34" charset="0"/>
              </a:rPr>
              <a:t>2550 day timeline </a:t>
            </a:r>
            <a:r>
              <a:rPr lang="en-US" altLang="en-US" sz="3700">
                <a:solidFill>
                  <a:srgbClr val="FFC000"/>
                </a:solidFill>
                <a:latin typeface="Calibri" pitchFamily="34" charset="0"/>
              </a:rPr>
              <a:t>here. It encompasses the </a:t>
            </a:r>
            <a:r>
              <a:rPr lang="en-US" altLang="en-US" sz="3700" b="1" i="1">
                <a:solidFill>
                  <a:srgbClr val="FFFF00"/>
                </a:solidFill>
                <a:latin typeface="Calibri" pitchFamily="34" charset="0"/>
              </a:rPr>
              <a:t>70</a:t>
            </a:r>
            <a:r>
              <a:rPr lang="en-US" altLang="en-US" sz="3700" b="1" i="1" baseline="30000">
                <a:solidFill>
                  <a:srgbClr val="FFFF00"/>
                </a:solidFill>
                <a:latin typeface="Calibri" pitchFamily="34" charset="0"/>
              </a:rPr>
              <a:t>th</a:t>
            </a:r>
            <a:r>
              <a:rPr lang="en-US" altLang="en-US" sz="3700" b="1" i="1">
                <a:solidFill>
                  <a:srgbClr val="FFFF00"/>
                </a:solidFill>
                <a:latin typeface="Calibri" pitchFamily="34" charset="0"/>
              </a:rPr>
              <a:t> Week of Daniel </a:t>
            </a:r>
            <a:r>
              <a:rPr lang="en-US" altLang="en-US" sz="3700">
                <a:solidFill>
                  <a:srgbClr val="FFC000"/>
                </a:solidFill>
                <a:latin typeface="Calibri" pitchFamily="34" charset="0"/>
              </a:rPr>
              <a:t>and goes on to terminate </a:t>
            </a:r>
          </a:p>
          <a:p>
            <a:pPr algn="ctr"/>
            <a:r>
              <a:rPr lang="en-US" altLang="en-US" sz="3700">
                <a:solidFill>
                  <a:srgbClr val="FFC000"/>
                </a:solidFill>
                <a:latin typeface="Calibri" pitchFamily="34" charset="0"/>
              </a:rPr>
              <a:t>on the </a:t>
            </a:r>
            <a:r>
              <a:rPr lang="en-US" altLang="en-US" sz="3700" b="1" i="1">
                <a:solidFill>
                  <a:srgbClr val="FFFF00"/>
                </a:solidFill>
                <a:latin typeface="Calibri" pitchFamily="34" charset="0"/>
              </a:rPr>
              <a:t>Day of Atonement </a:t>
            </a:r>
            <a:r>
              <a:rPr lang="en-US" altLang="en-US" sz="3700">
                <a:solidFill>
                  <a:srgbClr val="FFC000"/>
                </a:solidFill>
                <a:latin typeface="Calibri" pitchFamily="34" charset="0"/>
              </a:rPr>
              <a:t>which in turn, </a:t>
            </a:r>
          </a:p>
          <a:p>
            <a:pPr algn="ctr"/>
            <a:r>
              <a:rPr lang="en-US" altLang="en-US" sz="3700">
                <a:solidFill>
                  <a:srgbClr val="FFC000"/>
                </a:solidFill>
                <a:latin typeface="Calibri" pitchFamily="34" charset="0"/>
              </a:rPr>
              <a:t>ushers in the </a:t>
            </a:r>
            <a:r>
              <a:rPr lang="en-US" altLang="en-US" sz="3700" b="1" i="1">
                <a:solidFill>
                  <a:srgbClr val="FFFF00"/>
                </a:solidFill>
                <a:latin typeface="Calibri" pitchFamily="34" charset="0"/>
              </a:rPr>
              <a:t>Day of the Lord </a:t>
            </a:r>
            <a:r>
              <a:rPr lang="en-US" altLang="en-US" sz="37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flipV="1">
            <a:off x="190500" y="228600"/>
            <a:ext cx="0" cy="4953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190500" y="1676400"/>
            <a:ext cx="1828800" cy="1143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600" b="1" i="1" dirty="0">
                <a:solidFill>
                  <a:srgbClr val="FFFF00"/>
                </a:solidFill>
              </a:rPr>
              <a:t>Feast of</a:t>
            </a:r>
          </a:p>
          <a:p>
            <a:pPr algn="ctr">
              <a:defRPr/>
            </a:pPr>
            <a:r>
              <a:rPr lang="en-US" sz="2600" b="1" i="1" dirty="0">
                <a:solidFill>
                  <a:srgbClr val="FFFF00"/>
                </a:solidFill>
              </a:rPr>
              <a:t> Trumpets</a:t>
            </a:r>
          </a:p>
          <a:p>
            <a:pPr algn="ctr">
              <a:defRPr/>
            </a:pPr>
            <a:r>
              <a:rPr lang="en-US" sz="2600" b="1" i="1" dirty="0" err="1">
                <a:solidFill>
                  <a:srgbClr val="FFFF00"/>
                </a:solidFill>
              </a:rPr>
              <a:t>Tishrei</a:t>
            </a:r>
            <a:r>
              <a:rPr lang="en-US" sz="2600" b="1" i="1" dirty="0">
                <a:solidFill>
                  <a:srgbClr val="FFFF00"/>
                </a:solidFill>
              </a:rPr>
              <a:t> 1</a:t>
            </a: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4914900" y="3581400"/>
            <a:ext cx="0" cy="1447800"/>
          </a:xfrm>
          <a:prstGeom prst="line">
            <a:avLst/>
          </a:prstGeom>
          <a:ln w="85725">
            <a:solidFill>
              <a:srgbClr val="FF0000"/>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90500" y="3581400"/>
            <a:ext cx="4648200" cy="4572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1260 days (Harlot rule)</a:t>
            </a:r>
          </a:p>
        </p:txBody>
      </p:sp>
      <p:sp>
        <p:nvSpPr>
          <p:cNvPr id="75" name="Rectangle 74"/>
          <p:cNvSpPr/>
          <p:nvPr/>
        </p:nvSpPr>
        <p:spPr>
          <a:xfrm>
            <a:off x="4991100" y="3581400"/>
            <a:ext cx="4572000" cy="457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1260 days (Beast AC rule)</a:t>
            </a:r>
          </a:p>
        </p:txBody>
      </p:sp>
      <p:sp>
        <p:nvSpPr>
          <p:cNvPr id="76" name="Rectangle 75"/>
          <p:cNvSpPr/>
          <p:nvPr/>
        </p:nvSpPr>
        <p:spPr>
          <a:xfrm>
            <a:off x="190500" y="4191000"/>
            <a:ext cx="4648200" cy="4572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1260 days (Harlot rule)</a:t>
            </a:r>
          </a:p>
        </p:txBody>
      </p:sp>
      <p:sp>
        <p:nvSpPr>
          <p:cNvPr id="81" name="Oval 80"/>
          <p:cNvSpPr/>
          <p:nvPr/>
        </p:nvSpPr>
        <p:spPr>
          <a:xfrm>
            <a:off x="3238500" y="5410200"/>
            <a:ext cx="3429000" cy="1143000"/>
          </a:xfrm>
          <a:prstGeom prst="ellipse">
            <a:avLst/>
          </a:prstGeom>
          <a:gradFill>
            <a:gsLst>
              <a:gs pos="0">
                <a:srgbClr val="AEB1A9"/>
              </a:gs>
              <a:gs pos="35000">
                <a:schemeClr val="bg2">
                  <a:lumMod val="50000"/>
                </a:schemeClr>
              </a:gs>
              <a:gs pos="84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i="1" dirty="0">
                <a:solidFill>
                  <a:schemeClr val="tx1"/>
                </a:solidFill>
                <a:latin typeface="Arial Black" pitchFamily="34" charset="0"/>
              </a:rPr>
              <a:t>Abomination </a:t>
            </a:r>
          </a:p>
          <a:p>
            <a:pPr algn="ctr">
              <a:defRPr/>
            </a:pPr>
            <a:r>
              <a:rPr lang="en-US" sz="2400" b="1" i="1" dirty="0">
                <a:solidFill>
                  <a:schemeClr val="tx1"/>
                </a:solidFill>
                <a:latin typeface="Arial Black" pitchFamily="34" charset="0"/>
              </a:rPr>
              <a:t>of Desolation</a:t>
            </a:r>
          </a:p>
        </p:txBody>
      </p:sp>
      <p:cxnSp>
        <p:nvCxnSpPr>
          <p:cNvPr id="85" name="Straight Connector 84"/>
          <p:cNvCxnSpPr/>
          <p:nvPr/>
        </p:nvCxnSpPr>
        <p:spPr>
          <a:xfrm>
            <a:off x="4914900" y="5181600"/>
            <a:ext cx="0" cy="228600"/>
          </a:xfrm>
          <a:prstGeom prst="line">
            <a:avLst/>
          </a:prstGeom>
          <a:ln w="857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6210300" y="2362200"/>
            <a:ext cx="17526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rot="10800000">
            <a:off x="2019300" y="2362200"/>
            <a:ext cx="1905000" cy="1588"/>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9165" name="TextBox 100"/>
          <p:cNvSpPr txBox="1">
            <a:spLocks noChangeArrowheads="1"/>
          </p:cNvSpPr>
          <p:nvPr/>
        </p:nvSpPr>
        <p:spPr bwMode="auto">
          <a:xfrm>
            <a:off x="4076700" y="1981200"/>
            <a:ext cx="205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b="1" i="1">
                <a:solidFill>
                  <a:srgbClr val="002060"/>
                </a:solidFill>
                <a:latin typeface="Arial" charset="0"/>
              </a:rPr>
              <a:t>7 years</a:t>
            </a:r>
          </a:p>
        </p:txBody>
      </p:sp>
      <p:sp>
        <p:nvSpPr>
          <p:cNvPr id="105" name="TextBox 104"/>
          <p:cNvSpPr txBox="1"/>
          <p:nvPr/>
        </p:nvSpPr>
        <p:spPr>
          <a:xfrm>
            <a:off x="190500" y="5334000"/>
            <a:ext cx="3581400" cy="1323975"/>
          </a:xfrm>
          <a:prstGeom prst="rect">
            <a:avLst/>
          </a:prstGeom>
          <a:noFill/>
        </p:spPr>
        <p:txBody>
          <a:bodyPr>
            <a:spAutoFit/>
          </a:bodyPr>
          <a:lstStyle/>
          <a:p>
            <a:pPr>
              <a:defRPr/>
            </a:pPr>
            <a:r>
              <a:rPr lang="en-US" sz="2000" b="1" dirty="0">
                <a:solidFill>
                  <a:schemeClr val="tx2">
                    <a:lumMod val="50000"/>
                  </a:schemeClr>
                </a:solidFill>
              </a:rPr>
              <a:t>Copyright free</a:t>
            </a:r>
          </a:p>
          <a:p>
            <a:pPr>
              <a:defRPr/>
            </a:pPr>
            <a:r>
              <a:rPr lang="en-US" sz="2000" b="1" dirty="0">
                <a:solidFill>
                  <a:schemeClr val="tx2">
                    <a:lumMod val="50000"/>
                  </a:schemeClr>
                </a:solidFill>
              </a:rPr>
              <a:t>Gavin Finley MD</a:t>
            </a:r>
          </a:p>
          <a:p>
            <a:pPr>
              <a:defRPr/>
            </a:pPr>
            <a:r>
              <a:rPr lang="en-US" sz="2000" b="1" dirty="0">
                <a:solidFill>
                  <a:schemeClr val="tx2">
                    <a:lumMod val="50000"/>
                  </a:schemeClr>
                </a:solidFill>
              </a:rPr>
              <a:t>EndTimePilgrim.org</a:t>
            </a:r>
          </a:p>
          <a:p>
            <a:pP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cxnSp>
        <p:nvCxnSpPr>
          <p:cNvPr id="27" name="Straight Connector 26"/>
          <p:cNvCxnSpPr/>
          <p:nvPr/>
        </p:nvCxnSpPr>
        <p:spPr>
          <a:xfrm flipV="1">
            <a:off x="9944100" y="228600"/>
            <a:ext cx="0" cy="63246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190500" y="2971800"/>
            <a:ext cx="9753600" cy="457200"/>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2550 days  which equals  86 moons + 10 days inclusive </a:t>
            </a:r>
          </a:p>
        </p:txBody>
      </p:sp>
      <p:sp>
        <p:nvSpPr>
          <p:cNvPr id="37" name="Rectangle 36"/>
          <p:cNvSpPr/>
          <p:nvPr/>
        </p:nvSpPr>
        <p:spPr>
          <a:xfrm>
            <a:off x="9486900" y="3581400"/>
            <a:ext cx="4572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dirty="0">
                <a:solidFill>
                  <a:srgbClr val="002060"/>
                </a:solidFill>
              </a:rPr>
              <a:t>30</a:t>
            </a:r>
          </a:p>
          <a:p>
            <a:pPr algn="ctr">
              <a:defRPr/>
            </a:pPr>
            <a:r>
              <a:rPr lang="en-US" b="1" i="1" dirty="0">
                <a:solidFill>
                  <a:srgbClr val="002060"/>
                </a:solidFill>
              </a:rPr>
              <a:t>d</a:t>
            </a:r>
          </a:p>
        </p:txBody>
      </p:sp>
      <p:sp>
        <p:nvSpPr>
          <p:cNvPr id="38" name="Rectangle 37"/>
          <p:cNvSpPr/>
          <p:nvPr/>
        </p:nvSpPr>
        <p:spPr>
          <a:xfrm>
            <a:off x="4991100" y="4191000"/>
            <a:ext cx="4953000" cy="457200"/>
          </a:xfrm>
          <a:prstGeom prst="rec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i="1" dirty="0">
                <a:solidFill>
                  <a:srgbClr val="FFC000"/>
                </a:solidFill>
              </a:rPr>
              <a:t>1260 + 30 = </a:t>
            </a:r>
            <a:r>
              <a:rPr lang="en-US" sz="3200" b="1" i="1" dirty="0">
                <a:solidFill>
                  <a:srgbClr val="FFC000"/>
                </a:solidFill>
              </a:rPr>
              <a:t>1290 days</a:t>
            </a:r>
          </a:p>
        </p:txBody>
      </p:sp>
      <p:sp>
        <p:nvSpPr>
          <p:cNvPr id="40" name="Rectangle 39"/>
          <p:cNvSpPr/>
          <p:nvPr/>
        </p:nvSpPr>
        <p:spPr>
          <a:xfrm>
            <a:off x="190500" y="4800600"/>
            <a:ext cx="9753600" cy="381000"/>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1260 + 1290 = 2550 days days (inclusive) </a:t>
            </a:r>
          </a:p>
        </p:txBody>
      </p:sp>
      <p:sp>
        <p:nvSpPr>
          <p:cNvPr id="41" name="Rounded Rectangle 40"/>
          <p:cNvSpPr/>
          <p:nvPr/>
        </p:nvSpPr>
        <p:spPr>
          <a:xfrm>
            <a:off x="8039100" y="5334000"/>
            <a:ext cx="1905000" cy="6858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i="1" dirty="0">
                <a:solidFill>
                  <a:srgbClr val="FFC000"/>
                </a:solidFill>
              </a:rPr>
              <a:t>Trumpets of Jubilee </a:t>
            </a:r>
          </a:p>
        </p:txBody>
      </p:sp>
      <p:sp>
        <p:nvSpPr>
          <p:cNvPr id="43" name="Rounded Rectangle 42"/>
          <p:cNvSpPr/>
          <p:nvPr/>
        </p:nvSpPr>
        <p:spPr>
          <a:xfrm>
            <a:off x="7962900" y="1676400"/>
            <a:ext cx="1981200" cy="11430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600" b="1" i="1" dirty="0">
                <a:solidFill>
                  <a:srgbClr val="FFFF00"/>
                </a:solidFill>
              </a:rPr>
              <a:t>Day of</a:t>
            </a:r>
          </a:p>
          <a:p>
            <a:pPr algn="ctr">
              <a:defRPr/>
            </a:pPr>
            <a:r>
              <a:rPr lang="en-US" sz="2600" b="1" i="1" dirty="0">
                <a:solidFill>
                  <a:srgbClr val="FFFF00"/>
                </a:solidFill>
              </a:rPr>
              <a:t>Atonement</a:t>
            </a:r>
          </a:p>
          <a:p>
            <a:pPr algn="ctr">
              <a:defRPr/>
            </a:pPr>
            <a:r>
              <a:rPr lang="en-US" sz="2600" b="1" i="1" dirty="0" err="1">
                <a:solidFill>
                  <a:srgbClr val="FFFF00"/>
                </a:solidFill>
              </a:rPr>
              <a:t>Tishrei</a:t>
            </a:r>
            <a:r>
              <a:rPr lang="en-US" sz="2600" b="1" i="1" dirty="0">
                <a:solidFill>
                  <a:srgbClr val="FFFF00"/>
                </a:solidFill>
              </a:rPr>
              <a:t> 10</a:t>
            </a:r>
          </a:p>
        </p:txBody>
      </p:sp>
      <p:cxnSp>
        <p:nvCxnSpPr>
          <p:cNvPr id="44" name="Straight Connector 43"/>
          <p:cNvCxnSpPr/>
          <p:nvPr/>
        </p:nvCxnSpPr>
        <p:spPr>
          <a:xfrm flipV="1">
            <a:off x="10042525" y="228600"/>
            <a:ext cx="0" cy="632460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90500" y="228600"/>
            <a:ext cx="9753600" cy="1295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rgbClr val="FFFF00"/>
                </a:solidFill>
              </a:rPr>
              <a:t>The first two Fall Feasts are yet to be fulfilled. </a:t>
            </a:r>
          </a:p>
          <a:p>
            <a:pPr algn="ctr">
              <a:defRPr/>
            </a:pPr>
            <a:r>
              <a:rPr lang="en-US" sz="2800" b="1" dirty="0">
                <a:solidFill>
                  <a:srgbClr val="FFFF00"/>
                </a:solidFill>
              </a:rPr>
              <a:t>They will encompass the 70</a:t>
            </a:r>
            <a:r>
              <a:rPr lang="en-US" sz="2800" b="1" baseline="30000" dirty="0">
                <a:solidFill>
                  <a:srgbClr val="FFFF00"/>
                </a:solidFill>
              </a:rPr>
              <a:t>th</a:t>
            </a:r>
            <a:r>
              <a:rPr lang="en-US" sz="2800" b="1" dirty="0">
                <a:solidFill>
                  <a:srgbClr val="FFFF00"/>
                </a:solidFill>
              </a:rPr>
              <a:t> Week of Daniel  and </a:t>
            </a:r>
          </a:p>
          <a:p>
            <a:pPr algn="ctr">
              <a:defRPr/>
            </a:pPr>
            <a:r>
              <a:rPr lang="en-US" sz="2800" b="1" dirty="0">
                <a:solidFill>
                  <a:srgbClr val="FFFF00"/>
                </a:solidFill>
              </a:rPr>
              <a:t>initiate and terminate the final seven years of this age.</a:t>
            </a:r>
          </a:p>
        </p:txBody>
      </p:sp>
      <p:sp>
        <p:nvSpPr>
          <p:cNvPr id="46" name="Rounded Rectangle 45"/>
          <p:cNvSpPr/>
          <p:nvPr/>
        </p:nvSpPr>
        <p:spPr>
          <a:xfrm>
            <a:off x="7734300" y="6172200"/>
            <a:ext cx="2362200" cy="4572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i="1" dirty="0">
                <a:solidFill>
                  <a:srgbClr val="FFFF00"/>
                </a:solidFill>
              </a:rPr>
              <a:t>Day of  the Lord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276225" y="457200"/>
            <a:ext cx="9753600"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As we have seen in that earlier study, most of the future seven year timelines that bridge the </a:t>
            </a:r>
            <a:r>
              <a:rPr lang="en-US" altLang="en-US" sz="4800" b="1" i="1">
                <a:solidFill>
                  <a:srgbClr val="FFFF00"/>
                </a:solidFill>
                <a:latin typeface="Calibri" pitchFamily="34" charset="0"/>
              </a:rPr>
              <a:t>Fall Feasts</a:t>
            </a:r>
            <a:r>
              <a:rPr lang="en-US" altLang="en-US" sz="4800">
                <a:solidFill>
                  <a:srgbClr val="FFC000"/>
                </a:solidFill>
                <a:latin typeface="Calibri" pitchFamily="34" charset="0"/>
              </a:rPr>
              <a:t> across seven years, (timeline’s that embrace </a:t>
            </a:r>
            <a:r>
              <a:rPr lang="en-US" altLang="en-US" sz="4800">
                <a:solidFill>
                  <a:srgbClr val="FFFF00"/>
                </a:solidFill>
                <a:latin typeface="Calibri" pitchFamily="34" charset="0"/>
              </a:rPr>
              <a:t>86 moons </a:t>
            </a:r>
            <a:r>
              <a:rPr lang="en-US" altLang="en-US" sz="4800">
                <a:solidFill>
                  <a:srgbClr val="FFC000"/>
                </a:solidFill>
                <a:latin typeface="Calibri" pitchFamily="34" charset="0"/>
              </a:rPr>
              <a:t>and not 87 moons), are time periods of </a:t>
            </a:r>
            <a:r>
              <a:rPr lang="en-US" altLang="en-US" sz="4800" b="1" i="1">
                <a:solidFill>
                  <a:srgbClr val="FFFF00"/>
                </a:solidFill>
                <a:latin typeface="Calibri" pitchFamily="34" charset="0"/>
              </a:rPr>
              <a:t>2550 days. </a:t>
            </a:r>
            <a:r>
              <a:rPr lang="en-US" altLang="en-US" sz="4800">
                <a:solidFill>
                  <a:srgbClr val="FFC000"/>
                </a:solidFill>
                <a:latin typeface="Calibri" pitchFamily="34" charset="0"/>
              </a:rPr>
              <a:t>This is the exact  day-count </a:t>
            </a:r>
          </a:p>
          <a:p>
            <a:pPr algn="ctr"/>
            <a:r>
              <a:rPr lang="en-US" altLang="en-US" sz="4800">
                <a:solidFill>
                  <a:srgbClr val="FFC000"/>
                </a:solidFill>
                <a:latin typeface="Calibri" pitchFamily="34" charset="0"/>
              </a:rPr>
              <a:t>for the </a:t>
            </a:r>
            <a:r>
              <a:rPr lang="en-US" altLang="en-US" sz="4800" b="1" i="1">
                <a:solidFill>
                  <a:srgbClr val="FFFF00"/>
                </a:solidFill>
                <a:latin typeface="Calibri" pitchFamily="34" charset="0"/>
              </a:rPr>
              <a:t>final 7 years of this age</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ChangeArrowheads="1"/>
          </p:cNvSpPr>
          <p:nvPr/>
        </p:nvSpPr>
        <p:spPr bwMode="auto">
          <a:xfrm>
            <a:off x="266700" y="76200"/>
            <a:ext cx="9753600" cy="9683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i="1">
                <a:solidFill>
                  <a:schemeClr val="bg2"/>
                </a:solidFill>
              </a:rPr>
              <a:t>Some upcoming inclusive day counts between Trumpets </a:t>
            </a:r>
          </a:p>
          <a:p>
            <a:pPr algn="ctr" eaLnBrk="1" hangingPunct="1">
              <a:spcBef>
                <a:spcPct val="0"/>
              </a:spcBef>
              <a:buFontTx/>
              <a:buNone/>
            </a:pPr>
            <a:r>
              <a:rPr lang="en-US" altLang="en-US" sz="2800" i="1">
                <a:solidFill>
                  <a:schemeClr val="bg2"/>
                </a:solidFill>
              </a:rPr>
              <a:t>and Atonement for some future seven year time spans.</a:t>
            </a:r>
          </a:p>
        </p:txBody>
      </p:sp>
      <p:sp>
        <p:nvSpPr>
          <p:cNvPr id="51203" name="Rectangle 1"/>
          <p:cNvSpPr>
            <a:spLocks noChangeArrowheads="1"/>
          </p:cNvSpPr>
          <p:nvPr/>
        </p:nvSpPr>
        <p:spPr bwMode="auto">
          <a:xfrm>
            <a:off x="266700" y="1044575"/>
            <a:ext cx="9753600" cy="57086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smtClean="0">
                <a:solidFill>
                  <a:srgbClr val="FFC000"/>
                </a:solidFill>
              </a:rPr>
              <a:t>Sept. 7, 2013 to Sept. 28, 2020 is 2579 days</a:t>
            </a:r>
            <a:endParaRPr lang="en-US" altLang="en-US" sz="2800" b="1" i="1" dirty="0" smtClean="0">
              <a:solidFill>
                <a:srgbClr val="FFFF00"/>
              </a:solidFill>
            </a:endParaRPr>
          </a:p>
          <a:p>
            <a:pPr eaLnBrk="1" hangingPunct="1">
              <a:spcBef>
                <a:spcPct val="0"/>
              </a:spcBef>
              <a:buFontTx/>
              <a:buNone/>
            </a:pPr>
            <a:r>
              <a:rPr lang="en-US" altLang="en-US" sz="2800" b="1" i="1" dirty="0" smtClean="0">
                <a:solidFill>
                  <a:srgbClr val="FFFF00"/>
                </a:solidFill>
              </a:rPr>
              <a:t>Sept. 26, 2014 to Sept. 18, 2021 is 2550 days *</a:t>
            </a:r>
          </a:p>
          <a:p>
            <a:pPr eaLnBrk="1" hangingPunct="1">
              <a:spcBef>
                <a:spcPct val="0"/>
              </a:spcBef>
              <a:buFontTx/>
              <a:buNone/>
            </a:pPr>
            <a:r>
              <a:rPr lang="en-US" altLang="en-US" sz="2800" dirty="0" smtClean="0">
                <a:solidFill>
                  <a:srgbClr val="FFC000"/>
                </a:solidFill>
              </a:rPr>
              <a:t>Sept. 15, 2015   to  Oct. 7, 2022 is 2580 days  </a:t>
            </a:r>
          </a:p>
          <a:p>
            <a:pPr eaLnBrk="1" hangingPunct="1">
              <a:spcBef>
                <a:spcPct val="0"/>
              </a:spcBef>
              <a:buFontTx/>
              <a:buNone/>
            </a:pPr>
            <a:r>
              <a:rPr lang="en-US" altLang="en-US" sz="2800" dirty="0" smtClean="0">
                <a:solidFill>
                  <a:srgbClr val="FFC000"/>
                </a:solidFill>
              </a:rPr>
              <a:t>Sept. 3, 2016  to  Sept. 26, 2023 is 2580 days</a:t>
            </a:r>
          </a:p>
          <a:p>
            <a:pPr eaLnBrk="1" hangingPunct="1">
              <a:spcBef>
                <a:spcPct val="0"/>
              </a:spcBef>
              <a:buFontTx/>
              <a:buNone/>
            </a:pPr>
            <a:r>
              <a:rPr lang="en-US" altLang="en-US" sz="2800" b="1" i="1" dirty="0" smtClean="0">
                <a:solidFill>
                  <a:srgbClr val="FFFF00"/>
                </a:solidFill>
              </a:rPr>
              <a:t>Sept. 22, 2017  to  Sept. 14, 2024 is 2550 days *</a:t>
            </a:r>
          </a:p>
          <a:p>
            <a:pPr eaLnBrk="1" hangingPunct="1">
              <a:spcBef>
                <a:spcPct val="0"/>
              </a:spcBef>
              <a:buFontTx/>
              <a:buNone/>
            </a:pPr>
            <a:r>
              <a:rPr lang="en-US" altLang="en-US" sz="2800" dirty="0" smtClean="0">
                <a:solidFill>
                  <a:srgbClr val="FFC000"/>
                </a:solidFill>
              </a:rPr>
              <a:t>Sept. 11, 2018  to Oct. 3, 2025 is 2580 days</a:t>
            </a:r>
          </a:p>
          <a:p>
            <a:pPr eaLnBrk="1" hangingPunct="1">
              <a:spcBef>
                <a:spcPct val="0"/>
              </a:spcBef>
              <a:buFontTx/>
              <a:buNone/>
            </a:pPr>
            <a:r>
              <a:rPr lang="en-US" altLang="en-US" sz="2800" dirty="0" smtClean="0">
                <a:solidFill>
                  <a:srgbClr val="FFC000"/>
                </a:solidFill>
              </a:rPr>
              <a:t>Sept. 1, 2019 to Sept. 22, 2026 is 2579 days</a:t>
            </a:r>
          </a:p>
          <a:p>
            <a:pPr eaLnBrk="1" hangingPunct="1">
              <a:spcBef>
                <a:spcPct val="0"/>
              </a:spcBef>
              <a:buFontTx/>
              <a:buNone/>
            </a:pPr>
            <a:r>
              <a:rPr lang="en-US" altLang="en-US" sz="2800" b="1" dirty="0" smtClean="0">
                <a:solidFill>
                  <a:srgbClr val="FF0000"/>
                </a:solidFill>
              </a:rPr>
              <a:t>Sept. 19, 2020 to Sept. 11, 2027 is 2550 days</a:t>
            </a:r>
            <a:r>
              <a:rPr lang="en-US" altLang="en-US" sz="2800" b="1" i="1" dirty="0" smtClean="0">
                <a:solidFill>
                  <a:srgbClr val="FF0000"/>
                </a:solidFill>
              </a:rPr>
              <a:t>  *</a:t>
            </a:r>
            <a:r>
              <a:rPr lang="en-US" altLang="en-US" sz="2800" b="1" i="1" dirty="0">
                <a:solidFill>
                  <a:srgbClr val="FF0000"/>
                </a:solidFill>
              </a:rPr>
              <a:t> *</a:t>
            </a:r>
            <a:endParaRPr lang="en-US" altLang="en-US" sz="2800" b="1" dirty="0" smtClean="0">
              <a:solidFill>
                <a:srgbClr val="FF0000"/>
              </a:solidFill>
            </a:endParaRPr>
          </a:p>
          <a:p>
            <a:pPr eaLnBrk="1" hangingPunct="1">
              <a:spcBef>
                <a:spcPct val="0"/>
              </a:spcBef>
              <a:buFontTx/>
              <a:buNone/>
            </a:pPr>
            <a:r>
              <a:rPr lang="en-US" altLang="en-US" sz="2800" dirty="0" smtClean="0">
                <a:solidFill>
                  <a:srgbClr val="FFC000"/>
                </a:solidFill>
              </a:rPr>
              <a:t>Sept.9, 2021 to Sept. 30, 2028 is 2579 days</a:t>
            </a:r>
          </a:p>
          <a:p>
            <a:pPr eaLnBrk="1" hangingPunct="1">
              <a:spcBef>
                <a:spcPct val="0"/>
              </a:spcBef>
              <a:buFontTx/>
              <a:buNone/>
            </a:pPr>
            <a:r>
              <a:rPr lang="en-US" altLang="en-US" sz="2800" i="1" dirty="0" smtClean="0">
                <a:solidFill>
                  <a:srgbClr val="FFFF00"/>
                </a:solidFill>
              </a:rPr>
              <a:t>Sept. 28, 2022 to Sept. </a:t>
            </a:r>
            <a:r>
              <a:rPr lang="en-US" altLang="en-US" sz="2800" i="1" dirty="0" smtClean="0">
                <a:solidFill>
                  <a:srgbClr val="FFFF00"/>
                </a:solidFill>
              </a:rPr>
              <a:t>19</a:t>
            </a:r>
            <a:r>
              <a:rPr lang="en-US" altLang="en-US" sz="2800" i="1" dirty="0" smtClean="0">
                <a:solidFill>
                  <a:srgbClr val="FFFF00"/>
                </a:solidFill>
              </a:rPr>
              <a:t>, 2029 is 2549 days</a:t>
            </a:r>
          </a:p>
          <a:p>
            <a:pPr eaLnBrk="1" hangingPunct="1">
              <a:spcBef>
                <a:spcPct val="0"/>
              </a:spcBef>
              <a:buFontTx/>
              <a:buNone/>
            </a:pPr>
            <a:r>
              <a:rPr lang="en-US" altLang="en-US" sz="2800" dirty="0" smtClean="0">
                <a:solidFill>
                  <a:srgbClr val="FFC000"/>
                </a:solidFill>
              </a:rPr>
              <a:t>Sept.  17, 2023 to Oct. 9, 2030 is 2580 days</a:t>
            </a:r>
          </a:p>
          <a:p>
            <a:pPr eaLnBrk="1" hangingPunct="1">
              <a:spcBef>
                <a:spcPct val="0"/>
              </a:spcBef>
              <a:buFontTx/>
              <a:buNone/>
            </a:pPr>
            <a:r>
              <a:rPr lang="en-US" altLang="en-US" sz="2800" dirty="0" smtClean="0">
                <a:solidFill>
                  <a:srgbClr val="FFC000"/>
                </a:solidFill>
              </a:rPr>
              <a:t>Sept. 5, 2024 to Sept. 28, 2031 is 2580 days</a:t>
            </a:r>
          </a:p>
          <a:p>
            <a:pPr eaLnBrk="1" hangingPunct="1">
              <a:spcBef>
                <a:spcPct val="0"/>
              </a:spcBef>
              <a:buFontTx/>
              <a:buNone/>
            </a:pPr>
            <a:r>
              <a:rPr lang="en-US" altLang="en-US" sz="2800" b="1" i="1" dirty="0" smtClean="0">
                <a:solidFill>
                  <a:srgbClr val="FFFF00"/>
                </a:solidFill>
              </a:rPr>
              <a:t>Sept. 24, 2025 to Sept.  16, 2032 is 2550 days *</a:t>
            </a:r>
            <a:endParaRPr lang="en-US" altLang="en-US" sz="2800" b="1" i="1" dirty="0">
              <a:solidFill>
                <a:srgbClr val="FFFF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nvSpPr>
        <p:spPr bwMode="auto">
          <a:xfrm>
            <a:off x="257175" y="838200"/>
            <a:ext cx="97536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This is pretty remarkable. </a:t>
            </a:r>
          </a:p>
          <a:p>
            <a:pPr algn="ctr"/>
            <a:r>
              <a:rPr lang="en-US" altLang="en-US" sz="4800">
                <a:solidFill>
                  <a:srgbClr val="FFC000"/>
                </a:solidFill>
                <a:latin typeface="Calibri" pitchFamily="34" charset="0"/>
              </a:rPr>
              <a:t>The two timelines measure </a:t>
            </a:r>
          </a:p>
          <a:p>
            <a:pPr algn="ctr"/>
            <a:r>
              <a:rPr lang="en-US" altLang="en-US" sz="4800">
                <a:solidFill>
                  <a:srgbClr val="FFC000"/>
                </a:solidFill>
                <a:latin typeface="Calibri" pitchFamily="34" charset="0"/>
              </a:rPr>
              <a:t>out to precisely </a:t>
            </a:r>
            <a:r>
              <a:rPr lang="en-US" altLang="en-US" sz="4800" b="1" i="1">
                <a:solidFill>
                  <a:srgbClr val="FFFF00"/>
                </a:solidFill>
                <a:latin typeface="Calibri" pitchFamily="34" charset="0"/>
              </a:rPr>
              <a:t>2550 days</a:t>
            </a:r>
            <a:r>
              <a:rPr lang="en-US" altLang="en-US" sz="4800">
                <a:solidFill>
                  <a:srgbClr val="FFC000"/>
                </a:solidFill>
                <a:latin typeface="Calibri" pitchFamily="34" charset="0"/>
              </a:rPr>
              <a:t>.</a:t>
            </a:r>
          </a:p>
          <a:p>
            <a:pPr algn="ctr"/>
            <a:r>
              <a:rPr lang="en-US" altLang="en-US" sz="4800">
                <a:solidFill>
                  <a:srgbClr val="FFC000"/>
                </a:solidFill>
                <a:latin typeface="Calibri" pitchFamily="34" charset="0"/>
              </a:rPr>
              <a:t>Is this likely to be </a:t>
            </a:r>
          </a:p>
          <a:p>
            <a:pPr algn="ctr"/>
            <a:r>
              <a:rPr lang="en-US" altLang="en-US" sz="4800">
                <a:solidFill>
                  <a:srgbClr val="FFC000"/>
                </a:solidFill>
                <a:latin typeface="Calibri" pitchFamily="34" charset="0"/>
              </a:rPr>
              <a:t>just a coincidence?</a:t>
            </a:r>
          </a:p>
          <a:p>
            <a:pPr algn="ctr"/>
            <a:r>
              <a:rPr lang="en-US" altLang="en-US" sz="4800">
                <a:solidFill>
                  <a:srgbClr val="FFC000"/>
                </a:solidFill>
                <a:latin typeface="Calibri" pitchFamily="34" charset="0"/>
              </a:rPr>
              <a:t> </a:t>
            </a:r>
          </a:p>
          <a:p>
            <a:pPr algn="ctr"/>
            <a:r>
              <a:rPr lang="en-US" altLang="en-US" sz="4800">
                <a:solidFill>
                  <a:srgbClr val="FFC000"/>
                </a:solidFill>
                <a:latin typeface="Calibri" pitchFamily="34" charset="0"/>
              </a:rPr>
              <a:t>Probably not!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73038" y="1981200"/>
            <a:ext cx="2146300"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Feast of Trumpets</a:t>
            </a: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6745288" y="1981200"/>
            <a:ext cx="230822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sp>
        <p:nvSpPr>
          <p:cNvPr id="53254" name="TextBox 1"/>
          <p:cNvSpPr txBox="1">
            <a:spLocks noChangeArrowheads="1"/>
          </p:cNvSpPr>
          <p:nvPr/>
        </p:nvSpPr>
        <p:spPr bwMode="auto">
          <a:xfrm>
            <a:off x="166688" y="5329238"/>
            <a:ext cx="8850312" cy="1292225"/>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400" b="1" i="1">
                <a:solidFill>
                  <a:srgbClr val="FFC000"/>
                </a:solidFill>
                <a:latin typeface="Arial" charset="0"/>
              </a:rPr>
              <a:t>The inclusive Timeline bridging the Fall Feasts is also precisely</a:t>
            </a:r>
            <a:r>
              <a:rPr lang="en-US" altLang="en-US" sz="3600" b="1" i="1">
                <a:solidFill>
                  <a:srgbClr val="FFC000"/>
                </a:solidFill>
                <a:latin typeface="Arial" charset="0"/>
              </a:rPr>
              <a:t> </a:t>
            </a:r>
            <a:r>
              <a:rPr lang="en-US" altLang="en-US" sz="4400" b="1" i="1">
                <a:solidFill>
                  <a:srgbClr val="FFFF00"/>
                </a:solidFill>
                <a:latin typeface="Arial" charset="0"/>
              </a:rPr>
              <a:t>2550  DAYS!</a:t>
            </a:r>
          </a:p>
        </p:txBody>
      </p:sp>
      <p:pic>
        <p:nvPicPr>
          <p:cNvPr id="53255"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581400"/>
            <a:ext cx="21336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4813" y="3581400"/>
            <a:ext cx="22621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76213" y="228600"/>
            <a:ext cx="8840787" cy="1600200"/>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p>
          <a:p>
            <a:pPr algn="ctr">
              <a:defRPr/>
            </a:pPr>
            <a:r>
              <a:rPr lang="en-US" sz="4800" b="1" i="1" dirty="0">
                <a:solidFill>
                  <a:srgbClr val="FFC000"/>
                </a:solidFill>
              </a:rPr>
              <a:t>= 1260 + 1290 </a:t>
            </a:r>
            <a:r>
              <a:rPr lang="en-US" sz="5400" b="1" i="1" dirty="0">
                <a:solidFill>
                  <a:srgbClr val="FFC000"/>
                </a:solidFill>
              </a:rPr>
              <a:t>= </a:t>
            </a:r>
            <a:r>
              <a:rPr lang="en-US" sz="5400" b="1" i="1" dirty="0">
                <a:solidFill>
                  <a:srgbClr val="FFFF00"/>
                </a:solidFill>
              </a:rPr>
              <a:t>2550 days </a:t>
            </a:r>
          </a:p>
        </p:txBody>
      </p:sp>
      <p:sp>
        <p:nvSpPr>
          <p:cNvPr id="53258" name="Rectangle 1"/>
          <p:cNvSpPr>
            <a:spLocks noChangeArrowheads="1"/>
          </p:cNvSpPr>
          <p:nvPr/>
        </p:nvSpPr>
        <p:spPr bwMode="auto">
          <a:xfrm>
            <a:off x="3314700" y="3473450"/>
            <a:ext cx="23098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i="1">
                <a:latin typeface="Arial" charset="0"/>
              </a:rPr>
              <a:t>7 years</a:t>
            </a:r>
          </a:p>
          <a:p>
            <a:pPr algn="ctr" eaLnBrk="1" hangingPunct="1">
              <a:spcBef>
                <a:spcPct val="0"/>
              </a:spcBef>
              <a:buFontTx/>
              <a:buNone/>
            </a:pPr>
            <a:r>
              <a:rPr lang="en-US" altLang="en-US" sz="4800" b="1" i="1">
                <a:latin typeface="Arial" charset="0"/>
              </a:rPr>
              <a:t>apart</a:t>
            </a:r>
          </a:p>
        </p:txBody>
      </p:sp>
      <p:cxnSp>
        <p:nvCxnSpPr>
          <p:cNvPr id="12" name="Straight Arrow Connector 11"/>
          <p:cNvCxnSpPr/>
          <p:nvPr/>
        </p:nvCxnSpPr>
        <p:spPr>
          <a:xfrm>
            <a:off x="5753100" y="4414838"/>
            <a:ext cx="992188"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53255" idx="3"/>
          </p:cNvCxnSpPr>
          <p:nvPr/>
        </p:nvCxnSpPr>
        <p:spPr>
          <a:xfrm flipH="1">
            <a:off x="2312988" y="4414838"/>
            <a:ext cx="9906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9029700" y="228600"/>
            <a:ext cx="1143000" cy="6392863"/>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ChangeArrowheads="1"/>
          </p:cNvSpPr>
          <p:nvPr/>
        </p:nvSpPr>
        <p:spPr bwMode="auto">
          <a:xfrm>
            <a:off x="342900" y="990600"/>
            <a:ext cx="96012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Now we go on to address the main purpose of this video and ask this question. What is the </a:t>
            </a:r>
            <a:r>
              <a:rPr lang="en-US" altLang="en-US" sz="4400" b="1" i="1">
                <a:solidFill>
                  <a:srgbClr val="FFFF00"/>
                </a:solidFill>
                <a:latin typeface="Calibri" pitchFamily="34" charset="0"/>
              </a:rPr>
              <a:t>spirit, nature, and purpose </a:t>
            </a:r>
            <a:r>
              <a:rPr lang="en-US" altLang="en-US" sz="4400">
                <a:solidFill>
                  <a:srgbClr val="FFC000"/>
                </a:solidFill>
                <a:latin typeface="Calibri" pitchFamily="34" charset="0"/>
              </a:rPr>
              <a:t>of these two upcoming appointed times? By what events and in what manner will they come into their </a:t>
            </a:r>
            <a:r>
              <a:rPr lang="en-US" altLang="en-US" sz="4400" b="1" i="1">
                <a:solidFill>
                  <a:srgbClr val="FFFF00"/>
                </a:solidFill>
                <a:latin typeface="Calibri" pitchFamily="34" charset="0"/>
              </a:rPr>
              <a:t>divine fulfillments</a:t>
            </a:r>
            <a:r>
              <a:rPr lang="en-US" altLang="en-US" sz="4400">
                <a:solidFill>
                  <a:srgbClr val="FFC000"/>
                </a:solidFill>
                <a:latin typeface="Calibri" pitchFamily="34" charset="0"/>
              </a:rPr>
              <a:t>? </a:t>
            </a:r>
            <a:r>
              <a:rPr lang="en-US" altLang="en-US" sz="4400">
                <a:solidFill>
                  <a:srgbClr val="92D050"/>
                </a:solidFill>
                <a:latin typeface="Calibri" pitchFamily="34" charset="0"/>
              </a:rPr>
              <a:t>(Ken Burns effect)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Users\Gavin-As\Pictures\0-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47650"/>
            <a:ext cx="88392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4991100" y="1295400"/>
            <a:ext cx="4495800" cy="2743200"/>
          </a:xfrm>
          <a:prstGeom prst="roundRect">
            <a:avLst/>
          </a:prstGeom>
          <a:noFill/>
          <a:ln w="857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300" name="TextBox 1"/>
          <p:cNvSpPr txBox="1">
            <a:spLocks noChangeArrowheads="1"/>
          </p:cNvSpPr>
          <p:nvPr/>
        </p:nvSpPr>
        <p:spPr bwMode="auto">
          <a:xfrm>
            <a:off x="5219700" y="1981200"/>
            <a:ext cx="2524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C00000"/>
                </a:solidFill>
              </a:rPr>
              <a:t>Yom Teruah</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263525" y="533400"/>
            <a:ext cx="9829800" cy="586191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400" dirty="0">
                <a:solidFill>
                  <a:srgbClr val="FFC000"/>
                </a:solidFill>
                <a:latin typeface="Calibri" pitchFamily="34" charset="0"/>
              </a:rPr>
              <a:t>A few Christian and Messianic believers are now beginning to realize that the </a:t>
            </a:r>
            <a:r>
              <a:rPr lang="en-US" altLang="en-US" sz="3400" b="1" i="1" dirty="0">
                <a:solidFill>
                  <a:srgbClr val="FFFF00"/>
                </a:solidFill>
                <a:latin typeface="Calibri" pitchFamily="34" charset="0"/>
              </a:rPr>
              <a:t>Fall Feasts</a:t>
            </a:r>
            <a:r>
              <a:rPr lang="en-US" altLang="en-US" sz="3400" dirty="0">
                <a:solidFill>
                  <a:srgbClr val="FFC000"/>
                </a:solidFill>
                <a:latin typeface="Calibri" pitchFamily="34" charset="0"/>
              </a:rPr>
              <a:t> must see their ultimate fulfillment in two highly significant future events. These feasts </a:t>
            </a:r>
            <a:r>
              <a:rPr lang="en-US" altLang="en-US" sz="3400" b="1" i="1" dirty="0">
                <a:solidFill>
                  <a:srgbClr val="FFFF00"/>
                </a:solidFill>
                <a:latin typeface="Calibri" pitchFamily="34" charset="0"/>
              </a:rPr>
              <a:t>should</a:t>
            </a:r>
            <a:r>
              <a:rPr lang="en-US" altLang="en-US" sz="3400" dirty="0">
                <a:solidFill>
                  <a:srgbClr val="FFC000"/>
                </a:solidFill>
                <a:latin typeface="Calibri" pitchFamily="34" charset="0"/>
              </a:rPr>
              <a:t> be the object of diligent inquiry. But alas, this is not happening. The great truths of the latter days they open up for us still remain hidden. Messianic rabbis still insist on keeping the </a:t>
            </a:r>
            <a:r>
              <a:rPr lang="en-US" altLang="en-US" sz="3400" b="1" i="1" dirty="0">
                <a:solidFill>
                  <a:srgbClr val="FFFF00"/>
                </a:solidFill>
                <a:latin typeface="Calibri" pitchFamily="34" charset="0"/>
              </a:rPr>
              <a:t>Fall Feasts </a:t>
            </a:r>
            <a:r>
              <a:rPr lang="en-US" altLang="en-US" sz="3400" dirty="0">
                <a:solidFill>
                  <a:srgbClr val="FFC000"/>
                </a:solidFill>
                <a:latin typeface="Calibri" pitchFamily="34" charset="0"/>
              </a:rPr>
              <a:t>cloaked, even swaddled, in Jewish tradition. Most Christian churchmen ignore the feasts. Others hijack the </a:t>
            </a:r>
            <a:r>
              <a:rPr lang="en-US" altLang="en-US" sz="3400" b="1" i="1" dirty="0">
                <a:solidFill>
                  <a:srgbClr val="FFFF00"/>
                </a:solidFill>
                <a:latin typeface="Calibri" pitchFamily="34" charset="0"/>
              </a:rPr>
              <a:t>Yom </a:t>
            </a:r>
            <a:r>
              <a:rPr lang="en-US" altLang="en-US" sz="3400" b="1" i="1" dirty="0" err="1">
                <a:solidFill>
                  <a:srgbClr val="FFFF00"/>
                </a:solidFill>
                <a:latin typeface="Calibri" pitchFamily="34" charset="0"/>
              </a:rPr>
              <a:t>Teruah</a:t>
            </a:r>
            <a:r>
              <a:rPr lang="en-US" altLang="en-US" sz="3400" b="1" i="1" dirty="0">
                <a:solidFill>
                  <a:srgbClr val="FFFF00"/>
                </a:solidFill>
                <a:latin typeface="Calibri" pitchFamily="34" charset="0"/>
              </a:rPr>
              <a:t>, Feast of Trumpets </a:t>
            </a:r>
            <a:r>
              <a:rPr lang="en-US" altLang="en-US" sz="3400" dirty="0">
                <a:solidFill>
                  <a:srgbClr val="FFC000"/>
                </a:solidFill>
                <a:latin typeface="Calibri" pitchFamily="34" charset="0"/>
              </a:rPr>
              <a:t>to support popular </a:t>
            </a:r>
            <a:r>
              <a:rPr lang="en-US" altLang="en-US" sz="3400" dirty="0" smtClean="0">
                <a:solidFill>
                  <a:srgbClr val="FFC000"/>
                </a:solidFill>
                <a:latin typeface="Calibri" pitchFamily="34" charset="0"/>
              </a:rPr>
              <a:t>and lucrative end-time </a:t>
            </a:r>
            <a:r>
              <a:rPr lang="en-US" altLang="en-US" sz="3400" dirty="0">
                <a:solidFill>
                  <a:srgbClr val="FFC000"/>
                </a:solidFill>
                <a:latin typeface="Calibri" pitchFamily="34" charset="0"/>
              </a:rPr>
              <a:t>teachings.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57346" name="Picture 2" descr="C:\Users\Gavriel\Documents\0-IMAGES for PowerPoint\sherlock-holm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00" y="0"/>
            <a:ext cx="670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2"/>
          <p:cNvSpPr txBox="1">
            <a:spLocks noChangeArrowheads="1"/>
          </p:cNvSpPr>
          <p:nvPr/>
        </p:nvSpPr>
        <p:spPr bwMode="auto">
          <a:xfrm>
            <a:off x="6057900" y="228600"/>
            <a:ext cx="24384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b="1" i="1">
                <a:solidFill>
                  <a:srgbClr val="C00000"/>
                </a:solidFill>
                <a:latin typeface="Arial" charset="0"/>
              </a:rPr>
              <a:t>The Mystery </a:t>
            </a:r>
          </a:p>
          <a:p>
            <a:pPr algn="ctr" eaLnBrk="1" hangingPunct="1">
              <a:spcBef>
                <a:spcPct val="0"/>
              </a:spcBef>
              <a:buFontTx/>
              <a:buNone/>
            </a:pPr>
            <a:r>
              <a:rPr lang="en-US" altLang="en-US" sz="4000" b="1" i="1">
                <a:solidFill>
                  <a:srgbClr val="C00000"/>
                </a:solidFill>
                <a:latin typeface="Arial" charset="0"/>
              </a:rPr>
              <a:t>of the Teruah.</a:t>
            </a:r>
          </a:p>
        </p:txBody>
      </p:sp>
      <p:sp>
        <p:nvSpPr>
          <p:cNvPr id="57348" name="TextBox 1"/>
          <p:cNvSpPr txBox="1">
            <a:spLocks noChangeArrowheads="1"/>
          </p:cNvSpPr>
          <p:nvPr/>
        </p:nvSpPr>
        <p:spPr bwMode="auto">
          <a:xfrm>
            <a:off x="190500" y="5257800"/>
            <a:ext cx="8915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800">
                <a:solidFill>
                  <a:srgbClr val="FFC000"/>
                </a:solidFill>
              </a:rPr>
              <a:t>“Study to show yourself approved unto God, </a:t>
            </a:r>
          </a:p>
          <a:p>
            <a:r>
              <a:rPr lang="en-US" altLang="en-US" sz="2800">
                <a:solidFill>
                  <a:srgbClr val="FFC000"/>
                </a:solidFill>
              </a:rPr>
              <a:t>a workman that need not to be ashamed, </a:t>
            </a:r>
          </a:p>
          <a:p>
            <a:r>
              <a:rPr lang="en-US" altLang="en-US" sz="2800">
                <a:solidFill>
                  <a:srgbClr val="FFC000"/>
                </a:solidFill>
              </a:rPr>
              <a:t>rightly dividing the word of truth.”         </a:t>
            </a:r>
            <a:r>
              <a:rPr lang="en-US" altLang="en-US" sz="2800" b="1">
                <a:solidFill>
                  <a:srgbClr val="002060"/>
                </a:solidFill>
              </a:rPr>
              <a:t>- 2 Tim. 2:15</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ChangeArrowheads="1"/>
          </p:cNvSpPr>
          <p:nvPr/>
        </p:nvSpPr>
        <p:spPr bwMode="auto">
          <a:xfrm>
            <a:off x="342900" y="381000"/>
            <a:ext cx="9601200" cy="6108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000">
                <a:solidFill>
                  <a:srgbClr val="FFC000"/>
                </a:solidFill>
                <a:latin typeface="Calibri" pitchFamily="34" charset="0"/>
              </a:rPr>
              <a:t>So let’s start with this. Does </a:t>
            </a:r>
            <a:r>
              <a:rPr lang="en-US" altLang="en-US" sz="3000" b="1" i="1">
                <a:solidFill>
                  <a:srgbClr val="FFFF00"/>
                </a:solidFill>
                <a:latin typeface="Calibri" pitchFamily="34" charset="0"/>
              </a:rPr>
              <a:t>Yom Teruah </a:t>
            </a:r>
            <a:r>
              <a:rPr lang="en-US" altLang="en-US" sz="3000">
                <a:solidFill>
                  <a:srgbClr val="FFC000"/>
                </a:solidFill>
                <a:latin typeface="Calibri" pitchFamily="34" charset="0"/>
              </a:rPr>
              <a:t>fit the spirit and character of the </a:t>
            </a:r>
            <a:r>
              <a:rPr lang="en-US" altLang="en-US" sz="3000" b="1" i="1">
                <a:solidFill>
                  <a:srgbClr val="FFFF00"/>
                </a:solidFill>
                <a:latin typeface="Calibri" pitchFamily="34" charset="0"/>
              </a:rPr>
              <a:t>Resurrection-Rapture?</a:t>
            </a:r>
            <a:r>
              <a:rPr lang="en-US" altLang="en-US" sz="3000">
                <a:solidFill>
                  <a:srgbClr val="FFC000"/>
                </a:solidFill>
                <a:latin typeface="Calibri" pitchFamily="34" charset="0"/>
              </a:rPr>
              <a:t> Does the broken noted  </a:t>
            </a:r>
            <a:r>
              <a:rPr lang="en-US" altLang="en-US" sz="3000" b="1" i="1">
                <a:solidFill>
                  <a:srgbClr val="FFFF00"/>
                </a:solidFill>
                <a:latin typeface="Calibri" pitchFamily="34" charset="0"/>
              </a:rPr>
              <a:t>Teruah </a:t>
            </a:r>
            <a:r>
              <a:rPr lang="en-US" altLang="en-US" sz="3000">
                <a:solidFill>
                  <a:srgbClr val="FFC000"/>
                </a:solidFill>
                <a:latin typeface="Calibri" pitchFamily="34" charset="0"/>
              </a:rPr>
              <a:t>shofar blast exhibit the note of finalty we might expect to hear at the </a:t>
            </a:r>
            <a:r>
              <a:rPr lang="en-US" altLang="en-US" sz="3000" b="1" i="1">
                <a:solidFill>
                  <a:srgbClr val="FFFF00"/>
                </a:solidFill>
                <a:latin typeface="Calibri" pitchFamily="34" charset="0"/>
              </a:rPr>
              <a:t>Last Trump</a:t>
            </a:r>
            <a:r>
              <a:rPr lang="en-US" altLang="en-US" sz="3000">
                <a:solidFill>
                  <a:srgbClr val="FFC000"/>
                </a:solidFill>
                <a:latin typeface="Calibri" pitchFamily="34" charset="0"/>
              </a:rPr>
              <a:t>? Let’s examine the evidence and look more carefully into this matter. Because </a:t>
            </a:r>
          </a:p>
          <a:p>
            <a:pPr algn="ctr"/>
            <a:r>
              <a:rPr lang="en-US" altLang="en-US" sz="3000" b="1" i="1">
                <a:solidFill>
                  <a:srgbClr val="FFFF00"/>
                </a:solidFill>
                <a:latin typeface="Calibri" pitchFamily="34" charset="0"/>
              </a:rPr>
              <a:t>Yom Teruah</a:t>
            </a:r>
            <a:r>
              <a:rPr lang="en-US" altLang="en-US" sz="3000">
                <a:solidFill>
                  <a:srgbClr val="FFC000"/>
                </a:solidFill>
                <a:latin typeface="Calibri" pitchFamily="34" charset="0"/>
              </a:rPr>
              <a:t> as it is rehearsed in the Jewish house ushers us </a:t>
            </a:r>
          </a:p>
          <a:p>
            <a:pPr algn="ctr"/>
            <a:r>
              <a:rPr lang="en-US" altLang="en-US" sz="3000">
                <a:solidFill>
                  <a:srgbClr val="FFC000"/>
                </a:solidFill>
                <a:latin typeface="Calibri" pitchFamily="34" charset="0"/>
              </a:rPr>
              <a:t>into a </a:t>
            </a:r>
            <a:r>
              <a:rPr lang="en-US" altLang="en-US" sz="3000" b="1" i="1">
                <a:solidFill>
                  <a:srgbClr val="FFFF00"/>
                </a:solidFill>
                <a:latin typeface="Calibri" pitchFamily="34" charset="0"/>
              </a:rPr>
              <a:t>season of repentance </a:t>
            </a:r>
            <a:r>
              <a:rPr lang="en-US" altLang="en-US" sz="3000">
                <a:solidFill>
                  <a:srgbClr val="FFC000"/>
                </a:solidFill>
                <a:latin typeface="Calibri" pitchFamily="34" charset="0"/>
              </a:rPr>
              <a:t>known as the </a:t>
            </a:r>
            <a:r>
              <a:rPr lang="en-US" altLang="en-US" sz="3000" b="1" i="1">
                <a:solidFill>
                  <a:srgbClr val="FFFF00"/>
                </a:solidFill>
                <a:latin typeface="Calibri" pitchFamily="34" charset="0"/>
              </a:rPr>
              <a:t>Days of Awe</a:t>
            </a:r>
            <a:r>
              <a:rPr lang="en-US" altLang="en-US" sz="3000">
                <a:solidFill>
                  <a:srgbClr val="FFC000"/>
                </a:solidFill>
                <a:latin typeface="Calibri" pitchFamily="34" charset="0"/>
              </a:rPr>
              <a:t>. </a:t>
            </a:r>
          </a:p>
          <a:p>
            <a:pPr algn="ctr"/>
            <a:r>
              <a:rPr lang="en-US" altLang="en-US" sz="3000">
                <a:solidFill>
                  <a:srgbClr val="FFC000"/>
                </a:solidFill>
                <a:latin typeface="Calibri" pitchFamily="34" charset="0"/>
              </a:rPr>
              <a:t>A trumpet call to assembly in repentance is one thing. And a trumpet blast proclaiming the grand finale of the age, the final glorification, the </a:t>
            </a:r>
            <a:r>
              <a:rPr lang="en-US" altLang="en-US" sz="3000" b="1" i="1">
                <a:solidFill>
                  <a:srgbClr val="FFFF00"/>
                </a:solidFill>
                <a:latin typeface="Calibri" pitchFamily="34" charset="0"/>
              </a:rPr>
              <a:t>Resurrection-Rapture</a:t>
            </a:r>
            <a:r>
              <a:rPr lang="en-US" altLang="en-US" sz="3000">
                <a:solidFill>
                  <a:srgbClr val="FFC000"/>
                </a:solidFill>
                <a:latin typeface="Calibri" pitchFamily="34" charset="0"/>
              </a:rPr>
              <a:t> of the Elect, is quite another. These events would seem to call for quite distinct and different shofar sounds.  Which shofar blast fits and matches which occasion? Let’s look into this matter.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14300" y="288925"/>
            <a:ext cx="47625" cy="62182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775700" y="307975"/>
            <a:ext cx="15875" cy="6199188"/>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14300" y="1600200"/>
            <a:ext cx="1793875" cy="1419225"/>
          </a:xfrm>
          <a:prstGeom prst="round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C00000"/>
                </a:solidFill>
              </a:rPr>
              <a:t>Yom </a:t>
            </a:r>
            <a:r>
              <a:rPr lang="en-US" sz="3200" b="1" i="1" dirty="0" err="1">
                <a:solidFill>
                  <a:srgbClr val="C00000"/>
                </a:solidFill>
              </a:rPr>
              <a:t>Teruah</a:t>
            </a:r>
            <a:endParaRPr lang="en-US" sz="3200" b="1" i="1" dirty="0">
              <a:solidFill>
                <a:srgbClr val="C0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6362700" y="1601788"/>
            <a:ext cx="242887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59399"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3168650"/>
            <a:ext cx="2557462"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3148013"/>
            <a:ext cx="2859088"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1" name="Rectangle 1"/>
          <p:cNvSpPr>
            <a:spLocks noChangeArrowheads="1"/>
          </p:cNvSpPr>
          <p:nvPr/>
        </p:nvSpPr>
        <p:spPr bwMode="auto">
          <a:xfrm>
            <a:off x="3116263" y="1622425"/>
            <a:ext cx="2136775" cy="1446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b="1" i="1">
                <a:solidFill>
                  <a:srgbClr val="FFFF00"/>
                </a:solidFill>
                <a:latin typeface="Arial" charset="0"/>
              </a:rPr>
              <a:t>DAYS</a:t>
            </a:r>
          </a:p>
          <a:p>
            <a:pPr algn="ctr" eaLnBrk="1" hangingPunct="1">
              <a:spcBef>
                <a:spcPct val="0"/>
              </a:spcBef>
              <a:buFontTx/>
              <a:buNone/>
            </a:pPr>
            <a:r>
              <a:rPr lang="en-US" altLang="en-US" sz="4400" b="1" i="1">
                <a:solidFill>
                  <a:srgbClr val="FFFF00"/>
                </a:solidFill>
                <a:latin typeface="Arial" charset="0"/>
              </a:rPr>
              <a:t>of AWE</a:t>
            </a:r>
          </a:p>
        </p:txBody>
      </p:sp>
      <p:cxnSp>
        <p:nvCxnSpPr>
          <p:cNvPr id="12" name="Straight Arrow Connector 11"/>
          <p:cNvCxnSpPr/>
          <p:nvPr/>
        </p:nvCxnSpPr>
        <p:spPr>
          <a:xfrm>
            <a:off x="5372100" y="2298700"/>
            <a:ext cx="9144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998663" y="2344738"/>
            <a:ext cx="1062037"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1925" y="307975"/>
            <a:ext cx="8602663" cy="11398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800" dirty="0">
                <a:solidFill>
                  <a:srgbClr val="FFC000"/>
                </a:solidFill>
              </a:rPr>
              <a:t>A Period of </a:t>
            </a:r>
            <a:r>
              <a:rPr lang="en-US" sz="4800" b="1" dirty="0">
                <a:solidFill>
                  <a:srgbClr val="FFFF00"/>
                </a:solidFill>
              </a:rPr>
              <a:t>DEEP REPENTANCE</a:t>
            </a:r>
          </a:p>
        </p:txBody>
      </p:sp>
      <p:sp>
        <p:nvSpPr>
          <p:cNvPr id="59405" name="TextBox 1"/>
          <p:cNvSpPr txBox="1">
            <a:spLocks noChangeArrowheads="1"/>
          </p:cNvSpPr>
          <p:nvPr/>
        </p:nvSpPr>
        <p:spPr bwMode="auto">
          <a:xfrm>
            <a:off x="182563" y="5307013"/>
            <a:ext cx="8582025" cy="1200150"/>
          </a:xfrm>
          <a:prstGeom prst="rect">
            <a:avLst/>
          </a:prstGeom>
          <a:solidFill>
            <a:srgbClr val="002060"/>
          </a:solidFill>
          <a:ln w="9525">
            <a:solidFill>
              <a:srgbClr val="000000"/>
            </a:solidFill>
            <a:miter lim="800000"/>
            <a:headEnd/>
            <a:tailEnd/>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The inclusive Timeline bridging those </a:t>
            </a:r>
          </a:p>
          <a:p>
            <a:pPr algn="ctr" eaLnBrk="1" hangingPunct="1">
              <a:spcBef>
                <a:spcPct val="0"/>
              </a:spcBef>
              <a:buFontTx/>
              <a:buNone/>
            </a:pPr>
            <a:r>
              <a:rPr lang="en-US" altLang="en-US" sz="3600" b="1" i="1">
                <a:solidFill>
                  <a:srgbClr val="FFFF00"/>
                </a:solidFill>
                <a:latin typeface="Arial" charset="0"/>
              </a:rPr>
              <a:t>Fall</a:t>
            </a:r>
            <a:r>
              <a:rPr lang="en-US" altLang="en-US" sz="3600" b="1" i="1">
                <a:solidFill>
                  <a:srgbClr val="FFC000"/>
                </a:solidFill>
                <a:latin typeface="Arial" charset="0"/>
              </a:rPr>
              <a:t> </a:t>
            </a:r>
            <a:r>
              <a:rPr lang="en-US" altLang="en-US" sz="3600" b="1" i="1">
                <a:solidFill>
                  <a:srgbClr val="FFFF00"/>
                </a:solidFill>
                <a:latin typeface="Arial" charset="0"/>
              </a:rPr>
              <a:t>Feasts</a:t>
            </a:r>
            <a:r>
              <a:rPr lang="en-US" altLang="en-US" sz="3600" b="1" i="1">
                <a:solidFill>
                  <a:srgbClr val="FFC000"/>
                </a:solidFill>
                <a:latin typeface="Arial" charset="0"/>
              </a:rPr>
              <a:t> is precisely </a:t>
            </a:r>
            <a:r>
              <a:rPr lang="en-US" altLang="en-US" sz="3600" b="1" i="1">
                <a:solidFill>
                  <a:srgbClr val="FFFF00"/>
                </a:solidFill>
                <a:latin typeface="Arial" charset="0"/>
              </a:rPr>
              <a:t>2550  DAYS!</a:t>
            </a:r>
          </a:p>
        </p:txBody>
      </p:sp>
      <p:sp>
        <p:nvSpPr>
          <p:cNvPr id="16" name="Rectangle 15"/>
          <p:cNvSpPr/>
          <p:nvPr/>
        </p:nvSpPr>
        <p:spPr>
          <a:xfrm>
            <a:off x="8842375" y="325438"/>
            <a:ext cx="1143000" cy="6199187"/>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342900" y="171450"/>
            <a:ext cx="9610725" cy="656980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r>
              <a:rPr lang="en-US" altLang="en-US" sz="2800" dirty="0">
                <a:solidFill>
                  <a:srgbClr val="FFFF00"/>
                </a:solidFill>
                <a:latin typeface="Calibri" pitchFamily="34" charset="0"/>
              </a:rPr>
              <a:t>M</a:t>
            </a:r>
            <a:r>
              <a:rPr lang="en-US" altLang="en-US" sz="2800" dirty="0" smtClean="0">
                <a:solidFill>
                  <a:srgbClr val="FFFF00"/>
                </a:solidFill>
                <a:latin typeface="Calibri" pitchFamily="34" charset="0"/>
              </a:rPr>
              <a:t>otivational speakers</a:t>
            </a:r>
            <a:r>
              <a:rPr lang="en-US" altLang="en-US" sz="2800" dirty="0" smtClean="0">
                <a:solidFill>
                  <a:srgbClr val="FFC000"/>
                </a:solidFill>
                <a:latin typeface="Calibri" pitchFamily="34" charset="0"/>
              </a:rPr>
              <a:t> intent on pushing a </a:t>
            </a:r>
            <a:r>
              <a:rPr lang="en-US" altLang="en-US" sz="2800" dirty="0">
                <a:solidFill>
                  <a:srgbClr val="FFFF00"/>
                </a:solidFill>
                <a:latin typeface="Calibri" pitchFamily="34" charset="0"/>
              </a:rPr>
              <a:t>“positive” </a:t>
            </a:r>
            <a:r>
              <a:rPr lang="en-US" altLang="en-US" sz="2800" dirty="0" smtClean="0">
                <a:solidFill>
                  <a:srgbClr val="FFC000"/>
                </a:solidFill>
                <a:latin typeface="Calibri" pitchFamily="34" charset="0"/>
              </a:rPr>
              <a:t>or </a:t>
            </a:r>
          </a:p>
          <a:p>
            <a:pPr algn="ctr"/>
            <a:r>
              <a:rPr lang="en-US" altLang="en-US" sz="2800" dirty="0" smtClean="0">
                <a:solidFill>
                  <a:srgbClr val="FFFF00"/>
                </a:solidFill>
                <a:latin typeface="Calibri" pitchFamily="34" charset="0"/>
              </a:rPr>
              <a:t>“</a:t>
            </a:r>
            <a:r>
              <a:rPr lang="en-US" altLang="en-US" sz="2800" dirty="0">
                <a:solidFill>
                  <a:srgbClr val="FFFF00"/>
                </a:solidFill>
                <a:latin typeface="Calibri" pitchFamily="34" charset="0"/>
              </a:rPr>
              <a:t>upbeat” </a:t>
            </a:r>
            <a:r>
              <a:rPr lang="en-US" altLang="en-US" sz="2800" dirty="0" smtClean="0">
                <a:solidFill>
                  <a:srgbClr val="FFC000"/>
                </a:solidFill>
                <a:latin typeface="Calibri" pitchFamily="34" charset="0"/>
              </a:rPr>
              <a:t>message now dominate </a:t>
            </a:r>
            <a:r>
              <a:rPr lang="en-US" altLang="en-US" sz="2800" dirty="0">
                <a:solidFill>
                  <a:srgbClr val="FFC000"/>
                </a:solidFill>
                <a:latin typeface="Calibri" pitchFamily="34" charset="0"/>
              </a:rPr>
              <a:t>Christian pulpits </a:t>
            </a:r>
            <a:r>
              <a:rPr lang="en-US" altLang="en-US" sz="2800" dirty="0" smtClean="0">
                <a:solidFill>
                  <a:srgbClr val="FFC000"/>
                </a:solidFill>
                <a:latin typeface="Calibri" pitchFamily="34" charset="0"/>
              </a:rPr>
              <a:t>in </a:t>
            </a:r>
            <a:r>
              <a:rPr lang="en-US" altLang="en-US" sz="2800" dirty="0">
                <a:solidFill>
                  <a:srgbClr val="FFC000"/>
                </a:solidFill>
                <a:latin typeface="Calibri" pitchFamily="34" charset="0"/>
              </a:rPr>
              <a:t>the West. </a:t>
            </a:r>
            <a:r>
              <a:rPr lang="en-US" altLang="en-US" sz="2800" dirty="0" smtClean="0">
                <a:solidFill>
                  <a:srgbClr val="FFC000"/>
                </a:solidFill>
                <a:latin typeface="Calibri" pitchFamily="34" charset="0"/>
              </a:rPr>
              <a:t>They promote </a:t>
            </a:r>
            <a:r>
              <a:rPr lang="en-US" altLang="en-US" sz="2800" dirty="0">
                <a:solidFill>
                  <a:srgbClr val="FFC000"/>
                </a:solidFill>
                <a:latin typeface="Calibri" pitchFamily="34" charset="0"/>
              </a:rPr>
              <a:t>a popular mythology </a:t>
            </a:r>
            <a:r>
              <a:rPr lang="en-US" altLang="en-US" sz="2800" dirty="0" smtClean="0">
                <a:solidFill>
                  <a:srgbClr val="FFC000"/>
                </a:solidFill>
                <a:latin typeface="Calibri" pitchFamily="34" charset="0"/>
              </a:rPr>
              <a:t>called </a:t>
            </a:r>
            <a:r>
              <a:rPr lang="en-US" altLang="en-US" sz="2800" dirty="0">
                <a:solidFill>
                  <a:srgbClr val="FFFF00"/>
                </a:solidFill>
                <a:latin typeface="Calibri" pitchFamily="34" charset="0"/>
              </a:rPr>
              <a:t>“self esteem</a:t>
            </a:r>
            <a:r>
              <a:rPr lang="en-US" altLang="en-US" sz="2800" dirty="0" smtClean="0">
                <a:solidFill>
                  <a:srgbClr val="FFFF00"/>
                </a:solidFill>
                <a:latin typeface="Calibri" pitchFamily="34" charset="0"/>
              </a:rPr>
              <a:t>” </a:t>
            </a:r>
            <a:r>
              <a:rPr lang="en-US" altLang="en-US" sz="2800" dirty="0" smtClean="0">
                <a:solidFill>
                  <a:srgbClr val="FFC000"/>
                </a:solidFill>
                <a:latin typeface="Calibri" pitchFamily="34" charset="0"/>
              </a:rPr>
              <a:t>which </a:t>
            </a:r>
          </a:p>
          <a:p>
            <a:pPr algn="ctr"/>
            <a:r>
              <a:rPr lang="en-US" altLang="en-US" sz="2800" dirty="0" smtClean="0">
                <a:solidFill>
                  <a:srgbClr val="FFC000"/>
                </a:solidFill>
                <a:latin typeface="Calibri" pitchFamily="34" charset="0"/>
              </a:rPr>
              <a:t>is an oxymoron at best or a gateway to self-honoring egoism </a:t>
            </a:r>
          </a:p>
          <a:p>
            <a:pPr algn="ctr"/>
            <a:r>
              <a:rPr lang="en-US" altLang="en-US" sz="2800" dirty="0" smtClean="0">
                <a:solidFill>
                  <a:srgbClr val="FFC000"/>
                </a:solidFill>
                <a:latin typeface="Calibri" pitchFamily="34" charset="0"/>
              </a:rPr>
              <a:t>or Luciferian self-worship at worst.</a:t>
            </a:r>
            <a:r>
              <a:rPr lang="en-US" altLang="en-US" sz="2800" dirty="0" smtClean="0">
                <a:solidFill>
                  <a:srgbClr val="FFFF00"/>
                </a:solidFill>
                <a:latin typeface="Calibri" pitchFamily="34" charset="0"/>
              </a:rPr>
              <a:t> </a:t>
            </a:r>
            <a:r>
              <a:rPr lang="en-US" altLang="en-US" sz="2800" dirty="0">
                <a:solidFill>
                  <a:srgbClr val="FFC000"/>
                </a:solidFill>
                <a:latin typeface="Calibri" pitchFamily="34" charset="0"/>
              </a:rPr>
              <a:t>So repentance is now out </a:t>
            </a:r>
            <a:endParaRPr lang="en-US" altLang="en-US" sz="2800" dirty="0" smtClean="0">
              <a:solidFill>
                <a:srgbClr val="FFC000"/>
              </a:solidFill>
              <a:latin typeface="Calibri" pitchFamily="34" charset="0"/>
            </a:endParaRPr>
          </a:p>
          <a:p>
            <a:pPr algn="ctr"/>
            <a:r>
              <a:rPr lang="en-US" altLang="en-US" sz="2800" dirty="0" smtClean="0">
                <a:solidFill>
                  <a:srgbClr val="FFC000"/>
                </a:solidFill>
                <a:latin typeface="Calibri" pitchFamily="34" charset="0"/>
              </a:rPr>
              <a:t>of </a:t>
            </a:r>
            <a:r>
              <a:rPr lang="en-US" altLang="en-US" sz="2800" dirty="0">
                <a:solidFill>
                  <a:srgbClr val="FFC000"/>
                </a:solidFill>
                <a:latin typeface="Calibri" pitchFamily="34" charset="0"/>
              </a:rPr>
              <a:t>favor. </a:t>
            </a:r>
            <a:r>
              <a:rPr lang="en-US" altLang="en-US" sz="2800" dirty="0" err="1">
                <a:solidFill>
                  <a:srgbClr val="FFC000"/>
                </a:solidFill>
                <a:latin typeface="Calibri" pitchFamily="34" charset="0"/>
              </a:rPr>
              <a:t>Pulpiteers</a:t>
            </a:r>
            <a:r>
              <a:rPr lang="en-US" altLang="en-US" sz="2800" dirty="0">
                <a:solidFill>
                  <a:srgbClr val="FFC000"/>
                </a:solidFill>
                <a:latin typeface="Calibri" pitchFamily="34" charset="0"/>
              </a:rPr>
              <a:t> deem it unnecessary, unbecoming, even </a:t>
            </a:r>
            <a:r>
              <a:rPr lang="en-US" altLang="en-US" sz="2800" dirty="0">
                <a:solidFill>
                  <a:srgbClr val="FFFF00"/>
                </a:solidFill>
                <a:latin typeface="Calibri" pitchFamily="34" charset="0"/>
              </a:rPr>
              <a:t>“negative”</a:t>
            </a:r>
            <a:r>
              <a:rPr lang="en-US" altLang="en-US" sz="2800" dirty="0">
                <a:solidFill>
                  <a:srgbClr val="FFC000"/>
                </a:solidFill>
                <a:latin typeface="Calibri" pitchFamily="34" charset="0"/>
              </a:rPr>
              <a:t> and neglect it. </a:t>
            </a:r>
            <a:r>
              <a:rPr lang="en-US" altLang="en-US" sz="2800" dirty="0" smtClean="0">
                <a:solidFill>
                  <a:srgbClr val="FFC000"/>
                </a:solidFill>
                <a:latin typeface="Calibri" pitchFamily="34" charset="0"/>
              </a:rPr>
              <a:t>So as a result we are not hearing about </a:t>
            </a:r>
            <a:r>
              <a:rPr lang="en-US" altLang="en-US" sz="2800" dirty="0">
                <a:solidFill>
                  <a:srgbClr val="FFC000"/>
                </a:solidFill>
                <a:latin typeface="Calibri" pitchFamily="34" charset="0"/>
              </a:rPr>
              <a:t>the </a:t>
            </a:r>
            <a:r>
              <a:rPr lang="en-US" altLang="en-US" sz="2800" b="1" i="1" dirty="0">
                <a:solidFill>
                  <a:srgbClr val="FFFF00"/>
                </a:solidFill>
                <a:latin typeface="Calibri" pitchFamily="34" charset="0"/>
              </a:rPr>
              <a:t>Feast of Trumpets </a:t>
            </a:r>
            <a:r>
              <a:rPr lang="en-US" altLang="en-US" sz="2800" dirty="0" smtClean="0">
                <a:solidFill>
                  <a:srgbClr val="FFC000"/>
                </a:solidFill>
                <a:latin typeface="Calibri" pitchFamily="34" charset="0"/>
              </a:rPr>
              <a:t>being </a:t>
            </a:r>
            <a:r>
              <a:rPr lang="en-US" altLang="en-US" sz="2800" dirty="0">
                <a:solidFill>
                  <a:srgbClr val="FFC000"/>
                </a:solidFill>
                <a:latin typeface="Calibri" pitchFamily="34" charset="0"/>
              </a:rPr>
              <a:t>a call to </a:t>
            </a:r>
            <a:r>
              <a:rPr lang="en-US" altLang="en-US" sz="2800" dirty="0" smtClean="0">
                <a:solidFill>
                  <a:srgbClr val="FFC000"/>
                </a:solidFill>
                <a:latin typeface="Calibri" pitchFamily="34" charset="0"/>
              </a:rPr>
              <a:t>repentance. Nor are we hearing about it being </a:t>
            </a:r>
            <a:r>
              <a:rPr lang="en-US" altLang="en-US" sz="2800" dirty="0">
                <a:solidFill>
                  <a:srgbClr val="FFC000"/>
                </a:solidFill>
                <a:latin typeface="Calibri" pitchFamily="34" charset="0"/>
              </a:rPr>
              <a:t>an </a:t>
            </a:r>
            <a:r>
              <a:rPr lang="en-US" altLang="en-US" sz="2800" dirty="0" smtClean="0">
                <a:solidFill>
                  <a:srgbClr val="FFC000"/>
                </a:solidFill>
                <a:latin typeface="Calibri" pitchFamily="34" charset="0"/>
              </a:rPr>
              <a:t>alarm and a call to assembly before God. Nor are we hearing the truth that </a:t>
            </a:r>
            <a:r>
              <a:rPr lang="en-US" altLang="en-US" sz="2800" b="1" i="1" dirty="0">
                <a:solidFill>
                  <a:srgbClr val="FFFF00"/>
                </a:solidFill>
                <a:latin typeface="Calibri" pitchFamily="34" charset="0"/>
              </a:rPr>
              <a:t>Yom </a:t>
            </a:r>
            <a:r>
              <a:rPr lang="en-US" altLang="en-US" sz="2800" b="1" i="1" dirty="0" err="1">
                <a:solidFill>
                  <a:srgbClr val="FFFF00"/>
                </a:solidFill>
                <a:latin typeface="Calibri" pitchFamily="34" charset="0"/>
              </a:rPr>
              <a:t>Teruah</a:t>
            </a:r>
            <a:r>
              <a:rPr lang="en-US" altLang="en-US" sz="2800" b="1" i="1" dirty="0">
                <a:solidFill>
                  <a:srgbClr val="FFFF00"/>
                </a:solidFill>
                <a:latin typeface="Calibri" pitchFamily="34" charset="0"/>
              </a:rPr>
              <a:t> </a:t>
            </a:r>
            <a:r>
              <a:rPr lang="en-US" altLang="en-US" sz="2800" dirty="0">
                <a:solidFill>
                  <a:srgbClr val="FFC000"/>
                </a:solidFill>
                <a:latin typeface="Calibri" pitchFamily="34" charset="0"/>
              </a:rPr>
              <a:t>will initiate the final seven years leading up to our final exam, </a:t>
            </a:r>
            <a:r>
              <a:rPr lang="en-US" altLang="en-US" sz="2800" b="1" i="1" dirty="0">
                <a:solidFill>
                  <a:srgbClr val="FFFF00"/>
                </a:solidFill>
                <a:latin typeface="Calibri" pitchFamily="34" charset="0"/>
              </a:rPr>
              <a:t>Judgment Day</a:t>
            </a:r>
            <a:r>
              <a:rPr lang="en-US" altLang="en-US" sz="2800" dirty="0">
                <a:solidFill>
                  <a:srgbClr val="FFC000"/>
                </a:solidFill>
                <a:latin typeface="Calibri" pitchFamily="34" charset="0"/>
              </a:rPr>
              <a:t>, the </a:t>
            </a:r>
            <a:r>
              <a:rPr lang="en-US" altLang="en-US" sz="2800" b="1" i="1" dirty="0">
                <a:solidFill>
                  <a:srgbClr val="FFFF00"/>
                </a:solidFill>
                <a:latin typeface="Calibri" pitchFamily="34" charset="0"/>
              </a:rPr>
              <a:t>Day of Atonement</a:t>
            </a:r>
            <a:r>
              <a:rPr lang="en-US" altLang="en-US" sz="2800" dirty="0">
                <a:solidFill>
                  <a:srgbClr val="FFC000"/>
                </a:solidFill>
                <a:latin typeface="Calibri" pitchFamily="34" charset="0"/>
              </a:rPr>
              <a:t>. </a:t>
            </a:r>
            <a:r>
              <a:rPr lang="en-US" altLang="en-US" sz="2800" dirty="0" smtClean="0">
                <a:solidFill>
                  <a:srgbClr val="FFC000"/>
                </a:solidFill>
                <a:latin typeface="Calibri" pitchFamily="34" charset="0"/>
              </a:rPr>
              <a:t>But </a:t>
            </a:r>
            <a:r>
              <a:rPr lang="en-US" altLang="en-US" sz="2800" dirty="0">
                <a:solidFill>
                  <a:srgbClr val="FFC000"/>
                </a:solidFill>
                <a:latin typeface="Calibri" pitchFamily="34" charset="0"/>
              </a:rPr>
              <a:t>if </a:t>
            </a:r>
            <a:r>
              <a:rPr lang="en-US" altLang="en-US" sz="2800" b="1" i="1" dirty="0">
                <a:solidFill>
                  <a:srgbClr val="FFFF00"/>
                </a:solidFill>
                <a:latin typeface="Calibri" pitchFamily="34" charset="0"/>
              </a:rPr>
              <a:t>Yom </a:t>
            </a:r>
            <a:r>
              <a:rPr lang="en-US" altLang="en-US" sz="2800" b="1" i="1" dirty="0" err="1">
                <a:solidFill>
                  <a:srgbClr val="FFFF00"/>
                </a:solidFill>
                <a:latin typeface="Calibri" pitchFamily="34" charset="0"/>
              </a:rPr>
              <a:t>Teruah</a:t>
            </a:r>
            <a:r>
              <a:rPr lang="en-US" altLang="en-US" sz="2800" b="1" i="1" dirty="0">
                <a:solidFill>
                  <a:srgbClr val="FFFF00"/>
                </a:solidFill>
                <a:latin typeface="Calibri" pitchFamily="34" charset="0"/>
              </a:rPr>
              <a:t> </a:t>
            </a:r>
            <a:r>
              <a:rPr lang="en-US" altLang="en-US" sz="2800" dirty="0">
                <a:solidFill>
                  <a:srgbClr val="FFC000"/>
                </a:solidFill>
                <a:latin typeface="Calibri" pitchFamily="34" charset="0"/>
              </a:rPr>
              <a:t>is indeed a call </a:t>
            </a:r>
            <a:endParaRPr lang="en-US" altLang="en-US" sz="2800" dirty="0" smtClean="0">
              <a:solidFill>
                <a:srgbClr val="FFC000"/>
              </a:solidFill>
              <a:latin typeface="Calibri" pitchFamily="34" charset="0"/>
            </a:endParaRPr>
          </a:p>
          <a:p>
            <a:pPr algn="ctr"/>
            <a:r>
              <a:rPr lang="en-US" altLang="en-US" sz="2800" dirty="0" smtClean="0">
                <a:solidFill>
                  <a:srgbClr val="FFC000"/>
                </a:solidFill>
                <a:latin typeface="Calibri" pitchFamily="34" charset="0"/>
              </a:rPr>
              <a:t>to </a:t>
            </a:r>
            <a:r>
              <a:rPr lang="en-US" altLang="en-US" sz="2800" dirty="0">
                <a:solidFill>
                  <a:srgbClr val="FFC000"/>
                </a:solidFill>
                <a:latin typeface="Calibri" pitchFamily="34" charset="0"/>
              </a:rPr>
              <a:t>assemble before God for fasting and repentance, as we see </a:t>
            </a:r>
            <a:endParaRPr lang="en-US" altLang="en-US" sz="2800" dirty="0" smtClean="0">
              <a:solidFill>
                <a:srgbClr val="FFC000"/>
              </a:solidFill>
              <a:latin typeface="Calibri" pitchFamily="34" charset="0"/>
            </a:endParaRPr>
          </a:p>
          <a:p>
            <a:pPr algn="ctr"/>
            <a:r>
              <a:rPr lang="en-US" altLang="en-US" sz="2800" dirty="0" smtClean="0">
                <a:solidFill>
                  <a:srgbClr val="FFC000"/>
                </a:solidFill>
                <a:latin typeface="Calibri" pitchFamily="34" charset="0"/>
              </a:rPr>
              <a:t>in </a:t>
            </a:r>
            <a:r>
              <a:rPr lang="en-US" altLang="en-US" sz="2800" b="1" dirty="0">
                <a:solidFill>
                  <a:schemeClr val="bg1"/>
                </a:solidFill>
                <a:latin typeface="Calibri" pitchFamily="34" charset="0"/>
              </a:rPr>
              <a:t>Joel 2</a:t>
            </a:r>
            <a:r>
              <a:rPr lang="en-US" altLang="en-US" sz="2800" dirty="0">
                <a:solidFill>
                  <a:srgbClr val="FFC000"/>
                </a:solidFill>
                <a:latin typeface="Calibri" pitchFamily="34" charset="0"/>
              </a:rPr>
              <a:t> would </a:t>
            </a:r>
            <a:r>
              <a:rPr lang="en-US" altLang="en-US" sz="2800" dirty="0" smtClean="0">
                <a:solidFill>
                  <a:srgbClr val="FFC000"/>
                </a:solidFill>
                <a:latin typeface="Calibri" pitchFamily="34" charset="0"/>
              </a:rPr>
              <a:t>not the sharply chopped notes of </a:t>
            </a:r>
            <a:r>
              <a:rPr lang="en-US" altLang="en-US" sz="2800" b="1" i="1" dirty="0">
                <a:solidFill>
                  <a:srgbClr val="FFFF00"/>
                </a:solidFill>
                <a:latin typeface="Calibri" pitchFamily="34" charset="0"/>
              </a:rPr>
              <a:t>the </a:t>
            </a:r>
            <a:r>
              <a:rPr lang="en-US" altLang="en-US" sz="2800" b="1" i="1" dirty="0" err="1">
                <a:solidFill>
                  <a:srgbClr val="FFFF00"/>
                </a:solidFill>
                <a:latin typeface="Calibri" pitchFamily="34" charset="0"/>
              </a:rPr>
              <a:t>Teruah</a:t>
            </a:r>
            <a:r>
              <a:rPr lang="en-US" altLang="en-US" sz="2800" b="1" i="1" dirty="0">
                <a:solidFill>
                  <a:srgbClr val="FFFF00"/>
                </a:solidFill>
                <a:latin typeface="Calibri" pitchFamily="34" charset="0"/>
              </a:rPr>
              <a:t> </a:t>
            </a:r>
            <a:endParaRPr lang="en-US" altLang="en-US" sz="2800" b="1" i="1" dirty="0" smtClean="0">
              <a:solidFill>
                <a:srgbClr val="FFFF00"/>
              </a:solidFill>
              <a:latin typeface="Calibri" pitchFamily="34" charset="0"/>
            </a:endParaRPr>
          </a:p>
          <a:p>
            <a:pPr algn="ctr"/>
            <a:r>
              <a:rPr lang="en-US" altLang="en-US" sz="2800" dirty="0" smtClean="0">
                <a:solidFill>
                  <a:srgbClr val="FFC000"/>
                </a:solidFill>
                <a:latin typeface="Calibri" pitchFamily="34" charset="0"/>
              </a:rPr>
              <a:t>be </a:t>
            </a:r>
            <a:r>
              <a:rPr lang="en-US" altLang="en-US" sz="2800" dirty="0">
                <a:solidFill>
                  <a:srgbClr val="FFC000"/>
                </a:solidFill>
                <a:latin typeface="Calibri" pitchFamily="34" charset="0"/>
              </a:rPr>
              <a:t>the appropriate shofar blast for such an occasion?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christinesbiblestudy.files.wordpress.com/2013/09/trumpets-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10312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3886200"/>
            <a:ext cx="10307638" cy="2678113"/>
          </a:xfrm>
          <a:prstGeom prst="rect">
            <a:avLst/>
          </a:prstGeom>
          <a:solidFill>
            <a:srgbClr val="002060"/>
          </a:solidFill>
        </p:spPr>
        <p:txBody>
          <a:bodyPr>
            <a:spAutoFit/>
          </a:bodyPr>
          <a:lstStyle/>
          <a:p>
            <a:pPr algn="ctr">
              <a:defRPr/>
            </a:pPr>
            <a:r>
              <a:rPr lang="en-US" sz="2800" b="1" dirty="0">
                <a:solidFill>
                  <a:schemeClr val="bg1"/>
                </a:solidFill>
              </a:rPr>
              <a:t>15. </a:t>
            </a:r>
            <a:r>
              <a:rPr lang="en-US" sz="2800" dirty="0">
                <a:solidFill>
                  <a:srgbClr val="FFC000"/>
                </a:solidFill>
              </a:rPr>
              <a:t>Blow the trumpet in Zion, declare a holy fast, call a sacred assembly. </a:t>
            </a:r>
            <a:r>
              <a:rPr lang="en-US" sz="2800" b="1" dirty="0">
                <a:solidFill>
                  <a:schemeClr val="bg1"/>
                </a:solidFill>
              </a:rPr>
              <a:t>16.</a:t>
            </a:r>
            <a:r>
              <a:rPr lang="en-US" sz="2800" b="1" dirty="0">
                <a:solidFill>
                  <a:srgbClr val="FFC000"/>
                </a:solidFill>
              </a:rPr>
              <a:t> </a:t>
            </a:r>
            <a:r>
              <a:rPr lang="en-US" sz="2800" dirty="0">
                <a:solidFill>
                  <a:srgbClr val="FFC000"/>
                </a:solidFill>
              </a:rPr>
              <a:t>Gather the people, consecrate the assembly; bring together the </a:t>
            </a:r>
            <a:r>
              <a:rPr lang="en-US" sz="2800" dirty="0" err="1">
                <a:solidFill>
                  <a:srgbClr val="FFC000"/>
                </a:solidFill>
              </a:rPr>
              <a:t>elders,gather</a:t>
            </a:r>
            <a:r>
              <a:rPr lang="en-US" sz="2800" dirty="0">
                <a:solidFill>
                  <a:srgbClr val="FFC000"/>
                </a:solidFill>
              </a:rPr>
              <a:t> the children, those nursing </a:t>
            </a:r>
          </a:p>
          <a:p>
            <a:pPr algn="ctr">
              <a:defRPr/>
            </a:pPr>
            <a:r>
              <a:rPr lang="en-US" sz="2800" dirty="0">
                <a:solidFill>
                  <a:srgbClr val="FFC000"/>
                </a:solidFill>
              </a:rPr>
              <a:t>at the breast. Let the bridegroom leave his room and the </a:t>
            </a:r>
          </a:p>
          <a:p>
            <a:pPr algn="ctr">
              <a:defRPr/>
            </a:pPr>
            <a:r>
              <a:rPr lang="en-US" sz="2800" dirty="0">
                <a:solidFill>
                  <a:srgbClr val="FFC000"/>
                </a:solidFill>
              </a:rPr>
              <a:t>bride her chamber. </a:t>
            </a:r>
            <a:r>
              <a:rPr lang="en-US" sz="2800" b="1" dirty="0">
                <a:solidFill>
                  <a:schemeClr val="bg1"/>
                </a:solidFill>
              </a:rPr>
              <a:t>17.</a:t>
            </a:r>
            <a:r>
              <a:rPr lang="en-US" sz="2800" b="1" dirty="0">
                <a:solidFill>
                  <a:srgbClr val="FFC000"/>
                </a:solidFill>
              </a:rPr>
              <a:t> </a:t>
            </a:r>
            <a:r>
              <a:rPr lang="en-US" sz="2800" dirty="0">
                <a:solidFill>
                  <a:srgbClr val="FFC000"/>
                </a:solidFill>
              </a:rPr>
              <a:t>Let the priests, who minister before the </a:t>
            </a:r>
            <a:r>
              <a:rPr lang="en-US" sz="2800" cap="small" dirty="0">
                <a:solidFill>
                  <a:srgbClr val="FFC000"/>
                </a:solidFill>
              </a:rPr>
              <a:t>Lord</a:t>
            </a:r>
            <a:r>
              <a:rPr lang="en-US" sz="2800" dirty="0">
                <a:solidFill>
                  <a:srgbClr val="FFC000"/>
                </a:solidFill>
              </a:rPr>
              <a:t>, weep between the portico and the altar.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ChangeArrowheads="1"/>
          </p:cNvSpPr>
          <p:nvPr/>
        </p:nvSpPr>
        <p:spPr bwMode="auto">
          <a:xfrm>
            <a:off x="266700" y="152400"/>
            <a:ext cx="9829800" cy="656980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r>
              <a:rPr lang="en-US" altLang="en-US" sz="2800" dirty="0">
                <a:solidFill>
                  <a:srgbClr val="FFC000"/>
                </a:solidFill>
                <a:latin typeface="Calibri" pitchFamily="34" charset="0"/>
              </a:rPr>
              <a:t>Here is another matter for us to consider. Is all </a:t>
            </a:r>
            <a:r>
              <a:rPr lang="en-US" altLang="en-US" sz="2800" dirty="0" smtClean="0">
                <a:solidFill>
                  <a:srgbClr val="FFC000"/>
                </a:solidFill>
                <a:latin typeface="Calibri" pitchFamily="34" charset="0"/>
              </a:rPr>
              <a:t>of </a:t>
            </a:r>
            <a:r>
              <a:rPr lang="en-US" altLang="en-US" sz="2800" dirty="0">
                <a:solidFill>
                  <a:srgbClr val="FFC000"/>
                </a:solidFill>
                <a:latin typeface="Calibri" pitchFamily="34" charset="0"/>
              </a:rPr>
              <a:t>God’s work really done here below? Has the fullness of the Gentiles been brought in? </a:t>
            </a:r>
            <a:r>
              <a:rPr lang="en-US" altLang="en-US" sz="2800" dirty="0" smtClean="0">
                <a:solidFill>
                  <a:srgbClr val="FFC000"/>
                </a:solidFill>
                <a:latin typeface="Calibri" pitchFamily="34" charset="0"/>
              </a:rPr>
              <a:t>In Ezekiel 34 has not God said, “Woe to the shepherds who feed themselves and do not feed my sheep!” And did </a:t>
            </a:r>
            <a:r>
              <a:rPr lang="en-US" altLang="en-US" sz="2800" dirty="0">
                <a:solidFill>
                  <a:srgbClr val="FFC000"/>
                </a:solidFill>
                <a:latin typeface="Calibri" pitchFamily="34" charset="0"/>
              </a:rPr>
              <a:t>not the </a:t>
            </a:r>
            <a:r>
              <a:rPr lang="en-US" altLang="en-US" sz="2800" dirty="0">
                <a:solidFill>
                  <a:srgbClr val="FFFF00"/>
                </a:solidFill>
                <a:latin typeface="Calibri" pitchFamily="34" charset="0"/>
              </a:rPr>
              <a:t>Shepherd of Israel </a:t>
            </a:r>
            <a:r>
              <a:rPr lang="en-US" altLang="en-US" sz="2800" dirty="0">
                <a:solidFill>
                  <a:srgbClr val="FFC000"/>
                </a:solidFill>
                <a:latin typeface="Calibri" pitchFamily="34" charset="0"/>
              </a:rPr>
              <a:t>say </a:t>
            </a:r>
            <a:r>
              <a:rPr lang="en-US" altLang="en-US" sz="2800" dirty="0" smtClean="0">
                <a:solidFill>
                  <a:srgbClr val="FFC000"/>
                </a:solidFill>
                <a:latin typeface="Calibri" pitchFamily="34" charset="0"/>
              </a:rPr>
              <a:t>that in the latter days He will personally go out on a dark and cloudy day to seek his lost sheep, to call </a:t>
            </a:r>
            <a:r>
              <a:rPr lang="en-US" altLang="en-US" sz="2800" dirty="0">
                <a:solidFill>
                  <a:srgbClr val="FFC000"/>
                </a:solidFill>
                <a:latin typeface="Calibri" pitchFamily="34" charset="0"/>
              </a:rPr>
              <a:t>His sheep by name </a:t>
            </a:r>
            <a:r>
              <a:rPr lang="en-US" altLang="en-US" sz="2800" dirty="0" smtClean="0">
                <a:solidFill>
                  <a:srgbClr val="FFC000"/>
                </a:solidFill>
                <a:latin typeface="Calibri" pitchFamily="34" charset="0"/>
              </a:rPr>
              <a:t>and to </a:t>
            </a:r>
            <a:r>
              <a:rPr lang="en-US" altLang="en-US" sz="2800" dirty="0">
                <a:solidFill>
                  <a:srgbClr val="FFC000"/>
                </a:solidFill>
                <a:latin typeface="Calibri" pitchFamily="34" charset="0"/>
              </a:rPr>
              <a:t>gather them to </a:t>
            </a:r>
            <a:r>
              <a:rPr lang="en-US" altLang="en-US" sz="2800" dirty="0" smtClean="0">
                <a:solidFill>
                  <a:srgbClr val="FFC000"/>
                </a:solidFill>
                <a:latin typeface="Calibri" pitchFamily="34" charset="0"/>
              </a:rPr>
              <a:t>Himself. </a:t>
            </a:r>
            <a:r>
              <a:rPr lang="en-US" altLang="en-US" sz="2800" dirty="0">
                <a:solidFill>
                  <a:srgbClr val="FFC000"/>
                </a:solidFill>
                <a:latin typeface="Calibri" pitchFamily="34" charset="0"/>
              </a:rPr>
              <a:t>And if such </a:t>
            </a:r>
            <a:r>
              <a:rPr lang="en-US" altLang="en-US" sz="2800" dirty="0" smtClean="0">
                <a:solidFill>
                  <a:srgbClr val="FFC000"/>
                </a:solidFill>
                <a:latin typeface="Calibri" pitchFamily="34" charset="0"/>
              </a:rPr>
              <a:t>is </a:t>
            </a:r>
            <a:r>
              <a:rPr lang="en-US" altLang="en-US" sz="2800" dirty="0">
                <a:solidFill>
                  <a:srgbClr val="FFC000"/>
                </a:solidFill>
                <a:latin typeface="Calibri" pitchFamily="34" charset="0"/>
              </a:rPr>
              <a:t>the </a:t>
            </a:r>
            <a:r>
              <a:rPr lang="en-US" altLang="en-US" sz="2800" dirty="0" smtClean="0">
                <a:solidFill>
                  <a:srgbClr val="FFC000"/>
                </a:solidFill>
                <a:latin typeface="Calibri" pitchFamily="34" charset="0"/>
              </a:rPr>
              <a:t>case why are we planning on skipping out during the last 7 years and deserting.  Or why are we neglecting the true calling of our Messiah to seek our own comfort and our own dominion? Might </a:t>
            </a:r>
            <a:r>
              <a:rPr lang="en-US" altLang="en-US" sz="2800" dirty="0">
                <a:solidFill>
                  <a:srgbClr val="FFC000"/>
                </a:solidFill>
                <a:latin typeface="Calibri" pitchFamily="34" charset="0"/>
              </a:rPr>
              <a:t>we do better </a:t>
            </a:r>
            <a:r>
              <a:rPr lang="en-US" altLang="en-US" sz="2800" b="1" i="1" dirty="0" smtClean="0">
                <a:solidFill>
                  <a:srgbClr val="FFFF00"/>
                </a:solidFill>
                <a:latin typeface="Calibri" pitchFamily="34" charset="0"/>
              </a:rPr>
              <a:t>repenting</a:t>
            </a:r>
            <a:r>
              <a:rPr lang="en-US" altLang="en-US" sz="2800" dirty="0" smtClean="0">
                <a:solidFill>
                  <a:srgbClr val="FFC000"/>
                </a:solidFill>
                <a:latin typeface="Calibri" pitchFamily="34" charset="0"/>
              </a:rPr>
              <a:t> from all this religious foolishness and </a:t>
            </a:r>
            <a:r>
              <a:rPr lang="en-US" altLang="en-US" sz="2800" dirty="0">
                <a:solidFill>
                  <a:srgbClr val="FFC000"/>
                </a:solidFill>
                <a:latin typeface="Calibri" pitchFamily="34" charset="0"/>
              </a:rPr>
              <a:t>turning </a:t>
            </a:r>
            <a:r>
              <a:rPr lang="en-US" altLang="en-US" sz="2800" dirty="0" smtClean="0">
                <a:solidFill>
                  <a:srgbClr val="FFC000"/>
                </a:solidFill>
                <a:latin typeface="Calibri" pitchFamily="34" charset="0"/>
              </a:rPr>
              <a:t>around? Why are we not </a:t>
            </a:r>
            <a:r>
              <a:rPr lang="en-US" altLang="en-US" sz="2800" dirty="0">
                <a:solidFill>
                  <a:srgbClr val="FFC000"/>
                </a:solidFill>
                <a:latin typeface="Calibri" pitchFamily="34" charset="0"/>
              </a:rPr>
              <a:t>coming to </a:t>
            </a:r>
            <a:r>
              <a:rPr lang="en-US" altLang="en-US" sz="2800" dirty="0" smtClean="0">
                <a:solidFill>
                  <a:srgbClr val="FFC000"/>
                </a:solidFill>
                <a:latin typeface="Calibri" pitchFamily="34" charset="0"/>
              </a:rPr>
              <a:t>Him and seeking His face and desiring His truth? Why are we </a:t>
            </a:r>
            <a:r>
              <a:rPr lang="en-US" altLang="en-US" sz="2800" dirty="0">
                <a:solidFill>
                  <a:srgbClr val="FFC000"/>
                </a:solidFill>
                <a:latin typeface="Calibri" pitchFamily="34" charset="0"/>
              </a:rPr>
              <a:t>insisting on </a:t>
            </a:r>
            <a:r>
              <a:rPr lang="en-US" altLang="en-US" sz="2800" dirty="0" smtClean="0">
                <a:solidFill>
                  <a:srgbClr val="FFC000"/>
                </a:solidFill>
                <a:latin typeface="Calibri" pitchFamily="34" charset="0"/>
              </a:rPr>
              <a:t>escaping from our end-time responsibilities? Why are we seeking to dominate the world and bring in the Kingdom Now </a:t>
            </a:r>
            <a:r>
              <a:rPr lang="en-US" altLang="en-US" sz="2800" dirty="0">
                <a:solidFill>
                  <a:srgbClr val="FFC000"/>
                </a:solidFill>
                <a:latin typeface="Calibri" pitchFamily="34" charset="0"/>
              </a:rPr>
              <a:t>our own way?</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67300" y="161925"/>
            <a:ext cx="4876800" cy="6524625"/>
          </a:xfrm>
          <a:prstGeom prst="rect">
            <a:avLst/>
          </a:prstGeom>
          <a:solidFill>
            <a:schemeClr val="tx1">
              <a:lumMod val="85000"/>
              <a:lumOff val="15000"/>
            </a:schemeClr>
          </a:solidFill>
        </p:spPr>
        <p:txBody>
          <a:bodyPr>
            <a:spAutoFit/>
          </a:bodyPr>
          <a:lstStyle/>
          <a:p>
            <a:pPr algn="ctr">
              <a:defRPr/>
            </a:pPr>
            <a:r>
              <a:rPr lang="en-US" sz="3800" dirty="0">
                <a:solidFill>
                  <a:srgbClr val="FFC000"/>
                </a:solidFill>
              </a:rPr>
              <a:t>As a shepherd </a:t>
            </a:r>
            <a:r>
              <a:rPr lang="en-US" sz="3800" dirty="0" err="1">
                <a:solidFill>
                  <a:srgbClr val="FFC000"/>
                </a:solidFill>
              </a:rPr>
              <a:t>seeketh</a:t>
            </a:r>
            <a:r>
              <a:rPr lang="en-US" sz="3800" dirty="0">
                <a:solidFill>
                  <a:srgbClr val="FFC000"/>
                </a:solidFill>
              </a:rPr>
              <a:t> out his flock in the day that he is among his sheep </a:t>
            </a:r>
            <a:r>
              <a:rPr lang="en-US" sz="3800" i="1" dirty="0">
                <a:solidFill>
                  <a:srgbClr val="FFC000"/>
                </a:solidFill>
              </a:rPr>
              <a:t>that are</a:t>
            </a:r>
            <a:r>
              <a:rPr lang="en-US" sz="3800" dirty="0">
                <a:solidFill>
                  <a:srgbClr val="FFC000"/>
                </a:solidFill>
              </a:rPr>
              <a:t> scattered; so will I seek out my sheep, and will deliver them out of all places where they have been scattered </a:t>
            </a:r>
            <a:r>
              <a:rPr lang="en-US" sz="3800" i="1" dirty="0">
                <a:solidFill>
                  <a:schemeClr val="accent2">
                    <a:lumMod val="60000"/>
                    <a:lumOff val="40000"/>
                  </a:schemeClr>
                </a:solidFill>
              </a:rPr>
              <a:t>in the cloudy and dark day</a:t>
            </a:r>
            <a:r>
              <a:rPr lang="en-US" sz="3800" dirty="0">
                <a:solidFill>
                  <a:srgbClr val="FFC000"/>
                </a:solidFill>
              </a:rPr>
              <a:t>. </a:t>
            </a:r>
            <a:endParaRPr lang="en-US" altLang="en-US" sz="3800" dirty="0">
              <a:solidFill>
                <a:srgbClr val="FFC000"/>
              </a:solidFill>
              <a:latin typeface="Calibri" pitchFamily="34" charset="0"/>
            </a:endParaRPr>
          </a:p>
        </p:txBody>
      </p:sp>
      <p:pic>
        <p:nvPicPr>
          <p:cNvPr id="63491" name="Picture 15" descr="D:\00 IMAGES for PowerPoint\sheeplo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52400"/>
            <a:ext cx="4572000" cy="653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ChangeArrowheads="1"/>
          </p:cNvSpPr>
          <p:nvPr/>
        </p:nvSpPr>
        <p:spPr bwMode="auto">
          <a:xfrm>
            <a:off x="385763" y="304800"/>
            <a:ext cx="9494837"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dirty="0">
                <a:solidFill>
                  <a:srgbClr val="FFC000"/>
                </a:solidFill>
                <a:latin typeface="Calibri" pitchFamily="34" charset="0"/>
              </a:rPr>
              <a:t>Now let us take a look at the</a:t>
            </a:r>
            <a:r>
              <a:rPr lang="en-US" altLang="en-US" sz="3600" b="1" i="1" dirty="0">
                <a:solidFill>
                  <a:srgbClr val="FFFF00"/>
                </a:solidFill>
                <a:latin typeface="Calibri" pitchFamily="34" charset="0"/>
              </a:rPr>
              <a:t> terminus </a:t>
            </a:r>
            <a:r>
              <a:rPr lang="en-US" altLang="en-US" sz="3600" dirty="0">
                <a:solidFill>
                  <a:srgbClr val="FFC000"/>
                </a:solidFill>
                <a:latin typeface="Calibri" pitchFamily="34" charset="0"/>
              </a:rPr>
              <a:t>of </a:t>
            </a:r>
            <a:endParaRPr lang="en-US" altLang="en-US" sz="3600" dirty="0" smtClean="0">
              <a:solidFill>
                <a:srgbClr val="FFC000"/>
              </a:solidFill>
              <a:latin typeface="Calibri" pitchFamily="34" charset="0"/>
            </a:endParaRPr>
          </a:p>
          <a:p>
            <a:pPr algn="ctr"/>
            <a:r>
              <a:rPr lang="en-US" altLang="en-US" sz="3600" dirty="0" smtClean="0">
                <a:solidFill>
                  <a:srgbClr val="FFC000"/>
                </a:solidFill>
                <a:latin typeface="Calibri" pitchFamily="34" charset="0"/>
              </a:rPr>
              <a:t>those </a:t>
            </a:r>
            <a:r>
              <a:rPr lang="en-US" altLang="en-US" sz="3600" b="1" i="1" dirty="0">
                <a:solidFill>
                  <a:srgbClr val="FFFF00"/>
                </a:solidFill>
                <a:latin typeface="Calibri" pitchFamily="34" charset="0"/>
              </a:rPr>
              <a:t>final 7 years. Yom Kippur </a:t>
            </a:r>
            <a:r>
              <a:rPr lang="en-US" altLang="en-US" sz="3600" dirty="0">
                <a:solidFill>
                  <a:srgbClr val="FFC000"/>
                </a:solidFill>
                <a:latin typeface="Calibri" pitchFamily="34" charset="0"/>
              </a:rPr>
              <a:t>or the </a:t>
            </a:r>
            <a:r>
              <a:rPr lang="en-US" altLang="en-US" sz="3600" b="1" i="1" dirty="0">
                <a:solidFill>
                  <a:srgbClr val="FFFF00"/>
                </a:solidFill>
                <a:latin typeface="Calibri" pitchFamily="34" charset="0"/>
              </a:rPr>
              <a:t>Day </a:t>
            </a:r>
            <a:endParaRPr lang="en-US" altLang="en-US" sz="3600" b="1" i="1" dirty="0" smtClean="0">
              <a:solidFill>
                <a:srgbClr val="FFFF00"/>
              </a:solidFill>
              <a:latin typeface="Calibri" pitchFamily="34" charset="0"/>
            </a:endParaRPr>
          </a:p>
          <a:p>
            <a:pPr algn="ctr"/>
            <a:r>
              <a:rPr lang="en-US" altLang="en-US" sz="3600" b="1" i="1" dirty="0" smtClean="0">
                <a:solidFill>
                  <a:srgbClr val="FFFF00"/>
                </a:solidFill>
                <a:latin typeface="Calibri" pitchFamily="34" charset="0"/>
              </a:rPr>
              <a:t>of </a:t>
            </a:r>
            <a:r>
              <a:rPr lang="en-US" altLang="en-US" sz="3600" b="1" i="1" dirty="0">
                <a:solidFill>
                  <a:srgbClr val="FFFF00"/>
                </a:solidFill>
                <a:latin typeface="Calibri" pitchFamily="34" charset="0"/>
              </a:rPr>
              <a:t>Atonement</a:t>
            </a:r>
            <a:r>
              <a:rPr lang="en-US" altLang="en-US" sz="3600" dirty="0">
                <a:solidFill>
                  <a:srgbClr val="FFC000"/>
                </a:solidFill>
                <a:latin typeface="Calibri" pitchFamily="34" charset="0"/>
              </a:rPr>
              <a:t> is a rehearsal for </a:t>
            </a:r>
            <a:r>
              <a:rPr lang="en-US" altLang="en-US" sz="3600" b="1" i="1" dirty="0">
                <a:solidFill>
                  <a:srgbClr val="FFFF00"/>
                </a:solidFill>
                <a:latin typeface="Calibri" pitchFamily="34" charset="0"/>
              </a:rPr>
              <a:t>Judgment Day</a:t>
            </a:r>
            <a:r>
              <a:rPr lang="en-US" altLang="en-US" sz="3600" dirty="0">
                <a:solidFill>
                  <a:srgbClr val="FFC000"/>
                </a:solidFill>
                <a:latin typeface="Calibri" pitchFamily="34" charset="0"/>
              </a:rPr>
              <a:t>. The book of Revelation can be seen as </a:t>
            </a:r>
            <a:r>
              <a:rPr lang="en-US" altLang="en-US" sz="3600" dirty="0" smtClean="0">
                <a:solidFill>
                  <a:srgbClr val="FFC000"/>
                </a:solidFill>
                <a:latin typeface="Calibri" pitchFamily="34" charset="0"/>
              </a:rPr>
              <a:t>a </a:t>
            </a:r>
            <a:r>
              <a:rPr lang="en-US" altLang="en-US" sz="3600" dirty="0">
                <a:solidFill>
                  <a:srgbClr val="FFC000"/>
                </a:solidFill>
                <a:latin typeface="Calibri" pitchFamily="34" charset="0"/>
              </a:rPr>
              <a:t>divine court case coming to a climax in Judgment on </a:t>
            </a:r>
            <a:r>
              <a:rPr lang="en-US" altLang="en-US" sz="3600" b="1" i="1" dirty="0">
                <a:solidFill>
                  <a:srgbClr val="FFFF00"/>
                </a:solidFill>
                <a:latin typeface="Calibri" pitchFamily="34" charset="0"/>
              </a:rPr>
              <a:t>Judgment Day</a:t>
            </a:r>
            <a:r>
              <a:rPr lang="en-US" altLang="en-US" sz="3600" dirty="0">
                <a:solidFill>
                  <a:srgbClr val="FFC000"/>
                </a:solidFill>
                <a:latin typeface="Calibri" pitchFamily="34" charset="0"/>
              </a:rPr>
              <a:t>. In </a:t>
            </a:r>
            <a:r>
              <a:rPr lang="en-US" altLang="en-US" sz="3600" dirty="0">
                <a:solidFill>
                  <a:schemeClr val="bg1"/>
                </a:solidFill>
                <a:latin typeface="Calibri" pitchFamily="34" charset="0"/>
              </a:rPr>
              <a:t>Revelation 4</a:t>
            </a:r>
            <a:r>
              <a:rPr lang="en-US" altLang="en-US" sz="3600" dirty="0">
                <a:solidFill>
                  <a:srgbClr val="FFC000"/>
                </a:solidFill>
                <a:latin typeface="Calibri" pitchFamily="34" charset="0"/>
              </a:rPr>
              <a:t> we see Messiah will preside as </a:t>
            </a:r>
            <a:r>
              <a:rPr lang="en-US" altLang="en-US" sz="3600" dirty="0">
                <a:solidFill>
                  <a:srgbClr val="FFFF00"/>
                </a:solidFill>
                <a:latin typeface="Calibri" pitchFamily="34" charset="0"/>
              </a:rPr>
              <a:t>Judge </a:t>
            </a:r>
            <a:r>
              <a:rPr lang="en-US" altLang="en-US" sz="3600" dirty="0" smtClean="0">
                <a:solidFill>
                  <a:srgbClr val="FFC000"/>
                </a:solidFill>
                <a:latin typeface="Calibri" pitchFamily="34" charset="0"/>
              </a:rPr>
              <a:t>and He will execute His Judgment on </a:t>
            </a:r>
            <a:r>
              <a:rPr lang="en-US" altLang="en-US" sz="3600" dirty="0">
                <a:solidFill>
                  <a:srgbClr val="FFC000"/>
                </a:solidFill>
                <a:latin typeface="Calibri" pitchFamily="34" charset="0"/>
              </a:rPr>
              <a:t>the Day of the Lord, the Day of His revelation. </a:t>
            </a:r>
            <a:r>
              <a:rPr lang="en-US" altLang="en-US" sz="3600" dirty="0" smtClean="0">
                <a:solidFill>
                  <a:srgbClr val="FFC000"/>
                </a:solidFill>
                <a:latin typeface="Calibri" pitchFamily="34" charset="0"/>
              </a:rPr>
              <a:t>Our Messiah </a:t>
            </a:r>
            <a:r>
              <a:rPr lang="en-US" altLang="en-US" sz="3600" dirty="0">
                <a:solidFill>
                  <a:srgbClr val="FFC000"/>
                </a:solidFill>
                <a:latin typeface="Calibri" pitchFamily="34" charset="0"/>
              </a:rPr>
              <a:t>will </a:t>
            </a:r>
            <a:r>
              <a:rPr lang="en-US" altLang="en-US" sz="3600" dirty="0" smtClean="0">
                <a:solidFill>
                  <a:srgbClr val="FFC000"/>
                </a:solidFill>
                <a:latin typeface="Calibri" pitchFamily="34" charset="0"/>
              </a:rPr>
              <a:t>oversee the entire end-time agenda. </a:t>
            </a:r>
            <a:r>
              <a:rPr lang="en-US" altLang="en-US" sz="3600" dirty="0">
                <a:solidFill>
                  <a:srgbClr val="FFC000"/>
                </a:solidFill>
                <a:latin typeface="Calibri" pitchFamily="34" charset="0"/>
              </a:rPr>
              <a:t>He sets the limits on events </a:t>
            </a:r>
            <a:endParaRPr lang="en-US" altLang="en-US" sz="3600" dirty="0" smtClean="0">
              <a:solidFill>
                <a:srgbClr val="FFC000"/>
              </a:solidFill>
              <a:latin typeface="Calibri" pitchFamily="34" charset="0"/>
            </a:endParaRPr>
          </a:p>
          <a:p>
            <a:pPr algn="ctr"/>
            <a:r>
              <a:rPr lang="en-US" altLang="en-US" sz="3600" dirty="0" smtClean="0">
                <a:solidFill>
                  <a:srgbClr val="FFC000"/>
                </a:solidFill>
                <a:latin typeface="Calibri" pitchFamily="34" charset="0"/>
              </a:rPr>
              <a:t>as </a:t>
            </a:r>
            <a:r>
              <a:rPr lang="en-US" altLang="en-US" sz="3600" dirty="0">
                <a:solidFill>
                  <a:srgbClr val="FFC000"/>
                </a:solidFill>
                <a:latin typeface="Calibri" pitchFamily="34" charset="0"/>
              </a:rPr>
              <a:t>the epic saga plays out here below.</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descr="https://encrypted-tbn0.gstatic.com/images?q=tbn:ANd9GcTEcvnveiR7lyAxSn-2UWyzrlqNVEEPX7Q3773pbtrvIdIjN7Wz8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9975"/>
            <a:ext cx="10287000"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Box 1"/>
          <p:cNvSpPr txBox="1">
            <a:spLocks noChangeArrowheads="1"/>
          </p:cNvSpPr>
          <p:nvPr/>
        </p:nvSpPr>
        <p:spPr bwMode="auto">
          <a:xfrm>
            <a:off x="0" y="152400"/>
            <a:ext cx="10287000" cy="20320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100" b="1">
                <a:solidFill>
                  <a:srgbClr val="FFC000"/>
                </a:solidFill>
              </a:rPr>
              <a:t>4 </a:t>
            </a:r>
            <a:r>
              <a:rPr lang="en-US" altLang="en-US" sz="2100">
                <a:solidFill>
                  <a:srgbClr val="FFC000"/>
                </a:solidFill>
              </a:rPr>
              <a:t>After this I looked, and, behold, a door was opened in heaven: and the first  </a:t>
            </a:r>
          </a:p>
          <a:p>
            <a:pPr algn="ctr"/>
            <a:r>
              <a:rPr lang="en-US" altLang="en-US" sz="2100">
                <a:solidFill>
                  <a:srgbClr val="FFC000"/>
                </a:solidFill>
              </a:rPr>
              <a:t>voice which I heard was as it were of a trumpet talking with me; which said, “Come </a:t>
            </a:r>
          </a:p>
          <a:p>
            <a:pPr algn="ctr"/>
            <a:r>
              <a:rPr lang="en-US" altLang="en-US" sz="2100">
                <a:solidFill>
                  <a:srgbClr val="FFC000"/>
                </a:solidFill>
              </a:rPr>
              <a:t>up hither, and </a:t>
            </a:r>
            <a:r>
              <a:rPr lang="en-US" altLang="en-US" sz="2100" b="1" i="1">
                <a:solidFill>
                  <a:srgbClr val="FFFF00"/>
                </a:solidFill>
              </a:rPr>
              <a:t>I will shew thee things which must be hereafter</a:t>
            </a:r>
            <a:r>
              <a:rPr lang="en-US" altLang="en-US" sz="2100">
                <a:solidFill>
                  <a:srgbClr val="FFC000"/>
                </a:solidFill>
              </a:rPr>
              <a:t>.”  </a:t>
            </a:r>
            <a:r>
              <a:rPr lang="en-US" altLang="en-US" sz="2100" b="1" baseline="30000">
                <a:solidFill>
                  <a:srgbClr val="FFC000"/>
                </a:solidFill>
              </a:rPr>
              <a:t>2 </a:t>
            </a:r>
            <a:r>
              <a:rPr lang="en-US" altLang="en-US" sz="2100">
                <a:solidFill>
                  <a:srgbClr val="FFC000"/>
                </a:solidFill>
              </a:rPr>
              <a:t>And immediately I was in the spirit: and, behold, </a:t>
            </a:r>
            <a:r>
              <a:rPr lang="en-US" altLang="en-US" sz="2100" b="1" i="1">
                <a:solidFill>
                  <a:srgbClr val="FFFF00"/>
                </a:solidFill>
              </a:rPr>
              <a:t>a throne was set in heaven</a:t>
            </a:r>
            <a:r>
              <a:rPr lang="en-US" altLang="en-US" sz="2100">
                <a:solidFill>
                  <a:srgbClr val="FFC000"/>
                </a:solidFill>
              </a:rPr>
              <a:t>, and </a:t>
            </a:r>
            <a:r>
              <a:rPr lang="en-US" altLang="en-US" sz="2100" b="1" i="1">
                <a:solidFill>
                  <a:srgbClr val="FFFF00"/>
                </a:solidFill>
              </a:rPr>
              <a:t>one sat on the throne. </a:t>
            </a:r>
            <a:r>
              <a:rPr lang="en-US" altLang="en-US" sz="2100" b="1" baseline="30000">
                <a:solidFill>
                  <a:srgbClr val="FFC000"/>
                </a:solidFill>
              </a:rPr>
              <a:t>3 </a:t>
            </a:r>
            <a:r>
              <a:rPr lang="en-US" altLang="en-US" sz="2100">
                <a:solidFill>
                  <a:srgbClr val="FFC000"/>
                </a:solidFill>
              </a:rPr>
              <a:t>And he that sat was to look upon like a jasper and a sardine stone: and there was a rainbow round about the throne, in sight like unto an emerald.</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ChangeArrowheads="1"/>
          </p:cNvSpPr>
          <p:nvPr/>
        </p:nvSpPr>
        <p:spPr bwMode="auto">
          <a:xfrm>
            <a:off x="266700" y="838200"/>
            <a:ext cx="97536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dirty="0">
                <a:solidFill>
                  <a:srgbClr val="FFC000"/>
                </a:solidFill>
                <a:latin typeface="Calibri" pitchFamily="34" charset="0"/>
              </a:rPr>
              <a:t>And what else might we expect to happen on that </a:t>
            </a:r>
            <a:r>
              <a:rPr lang="en-US" altLang="en-US" sz="4800" dirty="0" smtClean="0">
                <a:solidFill>
                  <a:srgbClr val="FFC000"/>
                </a:solidFill>
                <a:latin typeface="Calibri" pitchFamily="34" charset="0"/>
              </a:rPr>
              <a:t>epic future</a:t>
            </a:r>
            <a:r>
              <a:rPr lang="en-US" altLang="en-US" sz="4800" b="1" i="1" dirty="0" smtClean="0">
                <a:solidFill>
                  <a:srgbClr val="FFFF00"/>
                </a:solidFill>
                <a:latin typeface="Calibri" pitchFamily="34" charset="0"/>
              </a:rPr>
              <a:t> Day </a:t>
            </a:r>
          </a:p>
          <a:p>
            <a:pPr algn="ctr"/>
            <a:r>
              <a:rPr lang="en-US" altLang="en-US" sz="4800" b="1" i="1" dirty="0" smtClean="0">
                <a:solidFill>
                  <a:srgbClr val="FFFF00"/>
                </a:solidFill>
                <a:latin typeface="Calibri" pitchFamily="34" charset="0"/>
              </a:rPr>
              <a:t>of Atonement</a:t>
            </a:r>
            <a:r>
              <a:rPr lang="en-US" altLang="en-US" sz="4800" dirty="0" smtClean="0">
                <a:solidFill>
                  <a:srgbClr val="FFC000"/>
                </a:solidFill>
                <a:latin typeface="Calibri" pitchFamily="34" charset="0"/>
              </a:rPr>
              <a:t>? </a:t>
            </a:r>
            <a:r>
              <a:rPr lang="en-US" altLang="en-US" sz="4800" dirty="0">
                <a:solidFill>
                  <a:srgbClr val="FFC000"/>
                </a:solidFill>
                <a:latin typeface="Calibri" pitchFamily="34" charset="0"/>
              </a:rPr>
              <a:t>In </a:t>
            </a:r>
            <a:r>
              <a:rPr lang="en-US" altLang="en-US" sz="4800" dirty="0">
                <a:solidFill>
                  <a:schemeClr val="bg1"/>
                </a:solidFill>
                <a:latin typeface="Calibri" pitchFamily="34" charset="0"/>
              </a:rPr>
              <a:t>Leviticus 25 </a:t>
            </a:r>
            <a:r>
              <a:rPr lang="en-US" altLang="en-US" sz="4800" dirty="0">
                <a:solidFill>
                  <a:srgbClr val="FFC000"/>
                </a:solidFill>
                <a:latin typeface="Calibri" pitchFamily="34" charset="0"/>
              </a:rPr>
              <a:t>God through Moses ordained that the </a:t>
            </a:r>
            <a:r>
              <a:rPr lang="en-US" altLang="en-US" sz="4800" b="1" i="1" dirty="0">
                <a:solidFill>
                  <a:srgbClr val="FFFF00"/>
                </a:solidFill>
                <a:latin typeface="Calibri" pitchFamily="34" charset="0"/>
              </a:rPr>
              <a:t>trumpets of Jubilee </a:t>
            </a:r>
            <a:r>
              <a:rPr lang="en-US" altLang="en-US" sz="4800" dirty="0">
                <a:solidFill>
                  <a:srgbClr val="FFC000"/>
                </a:solidFill>
                <a:latin typeface="Calibri" pitchFamily="34" charset="0"/>
              </a:rPr>
              <a:t>were to sound every </a:t>
            </a:r>
            <a:r>
              <a:rPr lang="en-US" altLang="en-US" sz="4800" b="1" i="1" dirty="0">
                <a:solidFill>
                  <a:srgbClr val="FFFF00"/>
                </a:solidFill>
                <a:latin typeface="Calibri" pitchFamily="34" charset="0"/>
              </a:rPr>
              <a:t>49 years </a:t>
            </a:r>
            <a:r>
              <a:rPr lang="en-US" altLang="en-US" sz="4800" dirty="0">
                <a:solidFill>
                  <a:srgbClr val="FFC000"/>
                </a:solidFill>
                <a:latin typeface="Calibri" pitchFamily="34" charset="0"/>
              </a:rPr>
              <a:t>on a certain high holy day. And what day might that be?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7586" name="Picture 2" descr="I:\IMAGES for PowerPoint\jubile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5400"/>
            <a:ext cx="99441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33141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944808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419100" y="304800"/>
            <a:ext cx="93726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3600" dirty="0">
                <a:solidFill>
                  <a:srgbClr val="FFC000"/>
                </a:solidFill>
                <a:latin typeface="Calibri" pitchFamily="34" charset="0"/>
              </a:rPr>
              <a:t>That day is </a:t>
            </a:r>
            <a:r>
              <a:rPr lang="en-US" altLang="en-US" sz="3600" b="1" i="1" dirty="0">
                <a:solidFill>
                  <a:srgbClr val="FFFF00"/>
                </a:solidFill>
                <a:latin typeface="Calibri" pitchFamily="34" charset="0"/>
              </a:rPr>
              <a:t>Tishri 10</a:t>
            </a:r>
            <a:r>
              <a:rPr lang="en-US" altLang="en-US" sz="3600" dirty="0">
                <a:solidFill>
                  <a:srgbClr val="FFC000"/>
                </a:solidFill>
                <a:latin typeface="Calibri" pitchFamily="34" charset="0"/>
              </a:rPr>
              <a:t>, the </a:t>
            </a:r>
            <a:r>
              <a:rPr lang="en-US" altLang="en-US" sz="3600" b="1" i="1" dirty="0">
                <a:solidFill>
                  <a:srgbClr val="FFFF00"/>
                </a:solidFill>
                <a:latin typeface="Calibri" pitchFamily="34" charset="0"/>
              </a:rPr>
              <a:t>Day of Atonement</a:t>
            </a:r>
            <a:r>
              <a:rPr lang="en-US" altLang="en-US" sz="3600" dirty="0">
                <a:solidFill>
                  <a:srgbClr val="FFC000"/>
                </a:solidFill>
                <a:latin typeface="Calibri" pitchFamily="34" charset="0"/>
              </a:rPr>
              <a:t>. So might we not expect that the trumpets sounding on that final wrap-up </a:t>
            </a:r>
            <a:r>
              <a:rPr lang="en-US" altLang="en-US" sz="3600" b="1" i="1" dirty="0">
                <a:solidFill>
                  <a:srgbClr val="FFFF00"/>
                </a:solidFill>
                <a:latin typeface="Calibri" pitchFamily="34" charset="0"/>
              </a:rPr>
              <a:t>Day of Accounting </a:t>
            </a:r>
            <a:r>
              <a:rPr lang="en-US" altLang="en-US" sz="3600" dirty="0">
                <a:solidFill>
                  <a:srgbClr val="FFC000"/>
                </a:solidFill>
                <a:latin typeface="Calibri" pitchFamily="34" charset="0"/>
              </a:rPr>
              <a:t>will also be announcing that long awaited climactic </a:t>
            </a:r>
            <a:r>
              <a:rPr lang="en-US" altLang="en-US" sz="3600" b="1" i="1" dirty="0">
                <a:solidFill>
                  <a:srgbClr val="FFFF00"/>
                </a:solidFill>
                <a:latin typeface="Calibri" pitchFamily="34" charset="0"/>
              </a:rPr>
              <a:t>Jubilee of Messiah</a:t>
            </a:r>
            <a:r>
              <a:rPr lang="en-US" altLang="en-US" sz="3600" dirty="0">
                <a:solidFill>
                  <a:srgbClr val="FFC000"/>
                </a:solidFill>
                <a:latin typeface="Calibri" pitchFamily="34" charset="0"/>
              </a:rPr>
              <a:t>? For more on this see the YouTube video entitled, </a:t>
            </a:r>
            <a:r>
              <a:rPr lang="en-US" altLang="en-US" sz="3600" dirty="0">
                <a:solidFill>
                  <a:schemeClr val="accent5">
                    <a:lumMod val="40000"/>
                    <a:lumOff val="60000"/>
                  </a:schemeClr>
                </a:solidFill>
                <a:latin typeface="Calibri" pitchFamily="34" charset="0"/>
              </a:rPr>
              <a:t>“The Day of Atonement at the Last Day and the Jubilee of Messiah”. </a:t>
            </a:r>
            <a:r>
              <a:rPr lang="en-US" altLang="en-US" sz="3600" dirty="0">
                <a:solidFill>
                  <a:srgbClr val="FFC000"/>
                </a:solidFill>
                <a:latin typeface="Calibri" pitchFamily="34" charset="0"/>
              </a:rPr>
              <a:t>This awesome future</a:t>
            </a:r>
            <a:r>
              <a:rPr lang="en-US" altLang="en-US" sz="3600" b="1" i="1" dirty="0">
                <a:solidFill>
                  <a:srgbClr val="FFFF00"/>
                </a:solidFill>
                <a:latin typeface="Calibri" pitchFamily="34" charset="0"/>
              </a:rPr>
              <a:t> Day of Atonement </a:t>
            </a:r>
            <a:r>
              <a:rPr lang="en-US" altLang="en-US" sz="3600" dirty="0">
                <a:solidFill>
                  <a:srgbClr val="FFC000"/>
                </a:solidFill>
                <a:latin typeface="Calibri" pitchFamily="34" charset="0"/>
              </a:rPr>
              <a:t>would not only mark the terminus of this present evil age. </a:t>
            </a:r>
          </a:p>
          <a:p>
            <a:pPr algn="ctr">
              <a:defRPr/>
            </a:pPr>
            <a:r>
              <a:rPr lang="en-US" altLang="en-US" sz="3600" dirty="0">
                <a:solidFill>
                  <a:srgbClr val="FFC000"/>
                </a:solidFill>
                <a:latin typeface="Calibri" pitchFamily="34" charset="0"/>
              </a:rPr>
              <a:t>It would also usher us into the next age, the glorious </a:t>
            </a:r>
            <a:r>
              <a:rPr lang="en-US" altLang="en-US" sz="3600" dirty="0">
                <a:solidFill>
                  <a:srgbClr val="FFFF00"/>
                </a:solidFill>
                <a:latin typeface="Calibri" pitchFamily="34" charset="0"/>
              </a:rPr>
              <a:t>Millennium of Messiah</a:t>
            </a:r>
            <a:r>
              <a:rPr lang="en-US" altLang="en-US" sz="3600" dirty="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991100" cy="31242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dirty="0">
                <a:solidFill>
                  <a:srgbClr val="FFC000"/>
                </a:solidFill>
              </a:rPr>
              <a:t>The </a:t>
            </a:r>
            <a:r>
              <a:rPr lang="en-US" sz="4000" dirty="0">
                <a:solidFill>
                  <a:srgbClr val="FFFF00"/>
                </a:solidFill>
              </a:rPr>
              <a:t>Year of Jubilee </a:t>
            </a:r>
            <a:r>
              <a:rPr lang="en-US" sz="4000" dirty="0">
                <a:solidFill>
                  <a:srgbClr val="FFC000"/>
                </a:solidFill>
              </a:rPr>
              <a:t>is proclaimed on </a:t>
            </a:r>
            <a:r>
              <a:rPr lang="en-US" sz="6000" b="1" i="1" dirty="0" err="1">
                <a:solidFill>
                  <a:srgbClr val="FFFF00"/>
                </a:solidFill>
              </a:rPr>
              <a:t>Tishrei</a:t>
            </a:r>
            <a:r>
              <a:rPr lang="en-US" sz="6000" b="1" i="1" dirty="0">
                <a:solidFill>
                  <a:srgbClr val="FFFF00"/>
                </a:solidFill>
              </a:rPr>
              <a:t> 10</a:t>
            </a:r>
          </a:p>
        </p:txBody>
      </p:sp>
      <p:sp>
        <p:nvSpPr>
          <p:cNvPr id="5" name="Rectangle 4"/>
          <p:cNvSpPr/>
          <p:nvPr/>
        </p:nvSpPr>
        <p:spPr>
          <a:xfrm>
            <a:off x="5372100" y="0"/>
            <a:ext cx="4914900" cy="31242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dirty="0">
                <a:solidFill>
                  <a:srgbClr val="FFC000"/>
                </a:solidFill>
              </a:rPr>
              <a:t>The </a:t>
            </a:r>
            <a:r>
              <a:rPr lang="en-US" sz="4000" dirty="0">
                <a:solidFill>
                  <a:srgbClr val="FFFF00"/>
                </a:solidFill>
              </a:rPr>
              <a:t>Day of </a:t>
            </a:r>
          </a:p>
          <a:p>
            <a:pPr algn="ctr">
              <a:defRPr/>
            </a:pPr>
            <a:r>
              <a:rPr lang="en-US" sz="4000" dirty="0">
                <a:solidFill>
                  <a:srgbClr val="FFFF00"/>
                </a:solidFill>
              </a:rPr>
              <a:t>Atonement </a:t>
            </a:r>
            <a:r>
              <a:rPr lang="en-US" sz="4000" dirty="0">
                <a:solidFill>
                  <a:srgbClr val="FFC000"/>
                </a:solidFill>
              </a:rPr>
              <a:t>is on </a:t>
            </a:r>
          </a:p>
          <a:p>
            <a:pPr algn="ctr">
              <a:defRPr/>
            </a:pPr>
            <a:r>
              <a:rPr lang="en-US" sz="6000" b="1" i="1" dirty="0" err="1">
                <a:solidFill>
                  <a:srgbClr val="FFFF00"/>
                </a:solidFill>
              </a:rPr>
              <a:t>Tishrei</a:t>
            </a:r>
            <a:r>
              <a:rPr lang="en-US" sz="6000" b="1" i="1" dirty="0">
                <a:solidFill>
                  <a:srgbClr val="FFFF00"/>
                </a:solidFill>
              </a:rPr>
              <a:t> 10</a:t>
            </a:r>
          </a:p>
        </p:txBody>
      </p:sp>
      <p:pic>
        <p:nvPicPr>
          <p:cNvPr id="69636" name="Picture 2" descr="I:\IMAGES for PowerPoint\jubile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0"/>
            <a:ext cx="4991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0" y="3429000"/>
            <a:ext cx="49149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41313" y="990600"/>
            <a:ext cx="96012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So we are looking here at a watershed </a:t>
            </a:r>
          </a:p>
          <a:p>
            <a:pPr algn="ctr"/>
            <a:r>
              <a:rPr lang="en-US" altLang="en-US" sz="4400">
                <a:solidFill>
                  <a:srgbClr val="FFC000"/>
                </a:solidFill>
                <a:latin typeface="Calibri" pitchFamily="34" charset="0"/>
              </a:rPr>
              <a:t>in world history, a transitional event of Biblical proportions. And who are the people who need to know this? Should </a:t>
            </a:r>
          </a:p>
          <a:p>
            <a:pPr algn="ctr"/>
            <a:r>
              <a:rPr lang="en-US" altLang="en-US" sz="4400">
                <a:solidFill>
                  <a:srgbClr val="FFC000"/>
                </a:solidFill>
                <a:latin typeface="Calibri" pitchFamily="34" charset="0"/>
              </a:rPr>
              <a:t>it not be the nations in the driver’s seat of world history? Should it not be the Judeo-Christian people of the West?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pic>
        <p:nvPicPr>
          <p:cNvPr id="71682" name="Picture 5" descr="D:\00 IMAGES for PowerPoint\do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ChangeArrowheads="1"/>
          </p:cNvSpPr>
          <p:nvPr/>
        </p:nvSpPr>
        <p:spPr bwMode="auto">
          <a:xfrm>
            <a:off x="342900" y="762000"/>
            <a:ext cx="96012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There is now an upwelling of interest in the </a:t>
            </a:r>
            <a:r>
              <a:rPr lang="en-US" altLang="en-US" sz="4200" b="1" i="1">
                <a:solidFill>
                  <a:srgbClr val="FFFF00"/>
                </a:solidFill>
                <a:latin typeface="Calibri" pitchFamily="34" charset="0"/>
              </a:rPr>
              <a:t>Feasts of the Lord</a:t>
            </a:r>
            <a:r>
              <a:rPr lang="en-US" altLang="en-US" sz="4200">
                <a:solidFill>
                  <a:srgbClr val="FFC000"/>
                </a:solidFill>
                <a:latin typeface="Calibri" pitchFamily="34" charset="0"/>
              </a:rPr>
              <a:t> among Christians and Jews. The moeds are the appointed times </a:t>
            </a:r>
          </a:p>
          <a:p>
            <a:pPr algn="ctr"/>
            <a:r>
              <a:rPr lang="en-US" altLang="en-US" sz="4200">
                <a:solidFill>
                  <a:srgbClr val="FFC000"/>
                </a:solidFill>
                <a:latin typeface="Calibri" pitchFamily="34" charset="0"/>
              </a:rPr>
              <a:t>of Yehovah the Almighty Eternal God. </a:t>
            </a:r>
          </a:p>
          <a:p>
            <a:pPr algn="ctr"/>
            <a:r>
              <a:rPr lang="en-US" altLang="en-US" sz="4200">
                <a:solidFill>
                  <a:srgbClr val="FFC000"/>
                </a:solidFill>
                <a:latin typeface="Calibri" pitchFamily="34" charset="0"/>
              </a:rPr>
              <a:t>This makes for some very interesting discussions. Right now God’s called-out people are divided. They are in two estranged and sometimes feuding camps.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19100" y="274638"/>
            <a:ext cx="9525000" cy="1143000"/>
          </a:xfrm>
          <a:solidFill>
            <a:schemeClr val="bg1"/>
          </a:solidFill>
        </p:spPr>
        <p:txBody>
          <a:bodyPr/>
          <a:lstStyle/>
          <a:p>
            <a:pPr eaLnBrk="1" hangingPunct="1"/>
            <a:r>
              <a:rPr lang="en-US" altLang="en-US" sz="5400" smtClean="0">
                <a:solidFill>
                  <a:srgbClr val="C00000"/>
                </a:solidFill>
              </a:rPr>
              <a:t>ISRAEL and the CHURCH</a:t>
            </a:r>
          </a:p>
        </p:txBody>
      </p:sp>
      <p:pic>
        <p:nvPicPr>
          <p:cNvPr id="73731" name="Content Placeholder 4" descr="Synagogue.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19100" y="1600200"/>
            <a:ext cx="4800600" cy="4572000"/>
          </a:xfrm>
        </p:spPr>
      </p:pic>
      <p:pic>
        <p:nvPicPr>
          <p:cNvPr id="73732" name="Content Placeholder 5" descr="Immanuel-church-jaffa01.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421313" y="1600200"/>
            <a:ext cx="4481512" cy="4572000"/>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ChangeArrowheads="1"/>
          </p:cNvSpPr>
          <p:nvPr/>
        </p:nvSpPr>
        <p:spPr bwMode="auto">
          <a:xfrm>
            <a:off x="266700" y="1600200"/>
            <a:ext cx="9717088"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But we need to remember this. </a:t>
            </a:r>
          </a:p>
          <a:p>
            <a:pPr algn="ctr"/>
            <a:r>
              <a:rPr lang="en-US" altLang="en-US" sz="4800">
                <a:solidFill>
                  <a:srgbClr val="FFC000"/>
                </a:solidFill>
                <a:latin typeface="Calibri" pitchFamily="34" charset="0"/>
              </a:rPr>
              <a:t>Back at the last feast, the </a:t>
            </a:r>
            <a:r>
              <a:rPr lang="en-US" altLang="en-US" sz="4800" b="1" i="1">
                <a:solidFill>
                  <a:srgbClr val="FFFF00"/>
                </a:solidFill>
                <a:latin typeface="Calibri" pitchFamily="34" charset="0"/>
              </a:rPr>
              <a:t>Feast </a:t>
            </a:r>
          </a:p>
          <a:p>
            <a:pPr algn="ctr"/>
            <a:r>
              <a:rPr lang="en-US" altLang="en-US" sz="4800" b="1" i="1">
                <a:solidFill>
                  <a:srgbClr val="FFFF00"/>
                </a:solidFill>
                <a:latin typeface="Calibri" pitchFamily="34" charset="0"/>
              </a:rPr>
              <a:t>of Pentecost</a:t>
            </a:r>
            <a:r>
              <a:rPr lang="en-US" altLang="en-US" sz="4800">
                <a:solidFill>
                  <a:srgbClr val="FFC000"/>
                </a:solidFill>
                <a:latin typeface="Calibri" pitchFamily="34" charset="0"/>
              </a:rPr>
              <a:t>, did we not see </a:t>
            </a:r>
          </a:p>
          <a:p>
            <a:pPr algn="ctr"/>
            <a:r>
              <a:rPr lang="en-US" altLang="en-US" sz="4800">
                <a:solidFill>
                  <a:srgbClr val="FFFF00"/>
                </a:solidFill>
                <a:latin typeface="Calibri" pitchFamily="34" charset="0"/>
              </a:rPr>
              <a:t>two</a:t>
            </a:r>
            <a:r>
              <a:rPr lang="en-US" altLang="en-US" sz="4800">
                <a:solidFill>
                  <a:srgbClr val="FFC000"/>
                </a:solidFill>
                <a:latin typeface="Calibri" pitchFamily="34" charset="0"/>
              </a:rPr>
              <a:t> </a:t>
            </a:r>
            <a:r>
              <a:rPr lang="en-US" altLang="en-US" sz="4800" b="1" i="1">
                <a:solidFill>
                  <a:srgbClr val="FFFF00"/>
                </a:solidFill>
                <a:latin typeface="Calibri" pitchFamily="34" charset="0"/>
              </a:rPr>
              <a:t>LEAVENED</a:t>
            </a:r>
            <a:r>
              <a:rPr lang="en-US" altLang="en-US" sz="4800">
                <a:solidFill>
                  <a:srgbClr val="FFC000"/>
                </a:solidFill>
                <a:latin typeface="Calibri" pitchFamily="34" charset="0"/>
              </a:rPr>
              <a:t> loaves lifted up? Leaven is a type of sin, is it not?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3962400"/>
            <a:ext cx="9906000" cy="2570163"/>
          </a:xfrm>
          <a:prstGeom prst="rect">
            <a:avLst/>
          </a:prstGeom>
          <a:solidFill>
            <a:srgbClr val="002060"/>
          </a:solidFill>
        </p:spPr>
        <p:txBody>
          <a:bodyPr>
            <a:spAutoFit/>
          </a:bodyPr>
          <a:lstStyle/>
          <a:p>
            <a:pPr algn="ctr">
              <a:defRPr/>
            </a:pPr>
            <a:r>
              <a:rPr lang="en-US" sz="2300" b="1" baseline="30000" dirty="0">
                <a:solidFill>
                  <a:srgbClr val="FFC000"/>
                </a:solidFill>
              </a:rPr>
              <a:t>15 </a:t>
            </a:r>
            <a:r>
              <a:rPr lang="en-US" sz="2300" dirty="0">
                <a:solidFill>
                  <a:srgbClr val="FFC000"/>
                </a:solidFill>
              </a:rPr>
              <a:t>‘You shall also count for yourselves from the day after the Sabbath, from the day when you brought in the sheaf of the wave offering; there shall be seven complete Sabbaths. </a:t>
            </a:r>
            <a:r>
              <a:rPr lang="en-US" sz="2300" b="1" baseline="30000" dirty="0">
                <a:solidFill>
                  <a:srgbClr val="FFC000"/>
                </a:solidFill>
              </a:rPr>
              <a:t>16 </a:t>
            </a:r>
            <a:r>
              <a:rPr lang="en-US" sz="2300" dirty="0">
                <a:solidFill>
                  <a:srgbClr val="FFC000"/>
                </a:solidFill>
              </a:rPr>
              <a:t>You shall count fifty days to the day after the seventh Sabbath; then you shall present a new grain offering to the Lord.</a:t>
            </a:r>
          </a:p>
          <a:p>
            <a:pPr algn="ctr">
              <a:defRPr/>
            </a:pPr>
            <a:r>
              <a:rPr lang="en-US" sz="2300" b="1" baseline="30000" dirty="0">
                <a:solidFill>
                  <a:srgbClr val="FFC000"/>
                </a:solidFill>
              </a:rPr>
              <a:t>17 </a:t>
            </a:r>
            <a:r>
              <a:rPr lang="en-US" sz="2300" dirty="0">
                <a:solidFill>
                  <a:srgbClr val="FFC000"/>
                </a:solidFill>
              </a:rPr>
              <a:t>You shall bring in from your dwelling places two </a:t>
            </a:r>
            <a:r>
              <a:rPr lang="en-US" sz="2300" i="1" dirty="0">
                <a:solidFill>
                  <a:srgbClr val="FFC000"/>
                </a:solidFill>
              </a:rPr>
              <a:t>loaves</a:t>
            </a:r>
            <a:r>
              <a:rPr lang="en-US" sz="2300" dirty="0">
                <a:solidFill>
                  <a:srgbClr val="FFC000"/>
                </a:solidFill>
              </a:rPr>
              <a:t> of bread for a wave offering, made of two-tenths </a:t>
            </a:r>
            <a:r>
              <a:rPr lang="en-US" sz="2300" i="1" dirty="0">
                <a:solidFill>
                  <a:srgbClr val="FFC000"/>
                </a:solidFill>
              </a:rPr>
              <a:t>of an</a:t>
            </a:r>
            <a:r>
              <a:rPr lang="en-US" sz="2300" dirty="0">
                <a:solidFill>
                  <a:srgbClr val="FFC000"/>
                </a:solidFill>
              </a:rPr>
              <a:t> </a:t>
            </a:r>
            <a:r>
              <a:rPr lang="en-US" sz="2300" i="1" dirty="0" err="1">
                <a:solidFill>
                  <a:srgbClr val="FFC000"/>
                </a:solidFill>
              </a:rPr>
              <a:t>ephah</a:t>
            </a:r>
            <a:r>
              <a:rPr lang="en-US" sz="2300" dirty="0">
                <a:solidFill>
                  <a:srgbClr val="FFC000"/>
                </a:solidFill>
              </a:rPr>
              <a:t>; they shall be of a fine </a:t>
            </a:r>
          </a:p>
          <a:p>
            <a:pPr algn="ctr">
              <a:defRPr/>
            </a:pPr>
            <a:r>
              <a:rPr lang="en-US" sz="2300" dirty="0">
                <a:solidFill>
                  <a:srgbClr val="FFC000"/>
                </a:solidFill>
              </a:rPr>
              <a:t>flour, </a:t>
            </a:r>
            <a:r>
              <a:rPr lang="en-US" sz="2300" b="1" i="1" dirty="0">
                <a:solidFill>
                  <a:srgbClr val="FFFF00"/>
                </a:solidFill>
              </a:rPr>
              <a:t>baked with leaven </a:t>
            </a:r>
            <a:r>
              <a:rPr lang="en-US" sz="2300" dirty="0">
                <a:solidFill>
                  <a:srgbClr val="FFC000"/>
                </a:solidFill>
              </a:rPr>
              <a:t>as first fruits to the </a:t>
            </a:r>
            <a:r>
              <a:rPr lang="en-US" sz="2300" cap="small" dirty="0">
                <a:solidFill>
                  <a:srgbClr val="FFC000"/>
                </a:solidFill>
              </a:rPr>
              <a:t>Lord</a:t>
            </a:r>
            <a:r>
              <a:rPr lang="en-US" sz="2300" dirty="0">
                <a:solidFill>
                  <a:srgbClr val="FFC000"/>
                </a:solidFill>
              </a:rPr>
              <a:t>. </a:t>
            </a:r>
            <a:r>
              <a:rPr lang="en-US" sz="2300" dirty="0">
                <a:solidFill>
                  <a:schemeClr val="bg1"/>
                </a:solidFill>
              </a:rPr>
              <a:t>- Lev. 23:15-17</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381000"/>
            <a:ext cx="9906000" cy="351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ChangeArrowheads="1"/>
          </p:cNvSpPr>
          <p:nvPr/>
        </p:nvSpPr>
        <p:spPr bwMode="auto">
          <a:xfrm>
            <a:off x="571500" y="1143000"/>
            <a:ext cx="8867775"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a:t>
            </a:r>
            <a:r>
              <a:rPr lang="en-US" altLang="en-US" sz="4800">
                <a:solidFill>
                  <a:srgbClr val="FFFF00"/>
                </a:solidFill>
                <a:latin typeface="Calibri" pitchFamily="34" charset="0"/>
              </a:rPr>
              <a:t>Pentecost</a:t>
            </a:r>
            <a:r>
              <a:rPr lang="en-US" altLang="en-US" sz="4800">
                <a:solidFill>
                  <a:srgbClr val="FFC000"/>
                </a:solidFill>
                <a:latin typeface="Calibri" pitchFamily="34" charset="0"/>
              </a:rPr>
              <a:t>, great blessing that this has been, will not take us to the end of our journey. By itself it will not deliver. God obviously has some further dealings with all His covenant people.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D:\00 IMAGES for PowerPoint\7feasts-first 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47638"/>
            <a:ext cx="8382000" cy="655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2247900" y="147638"/>
            <a:ext cx="2895600" cy="995362"/>
          </a:xfrm>
          <a:prstGeom prst="ellipse">
            <a:avLst/>
          </a:prstGeom>
          <a:noFill/>
          <a:ln w="952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0000"/>
              </a:solidFill>
            </a:endParaRPr>
          </a:p>
        </p:txBody>
      </p:sp>
      <p:sp>
        <p:nvSpPr>
          <p:cNvPr id="3" name="Oval 2"/>
          <p:cNvSpPr/>
          <p:nvPr/>
        </p:nvSpPr>
        <p:spPr>
          <a:xfrm>
            <a:off x="5524500" y="1025525"/>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0000"/>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ChangeArrowheads="1"/>
          </p:cNvSpPr>
          <p:nvPr/>
        </p:nvSpPr>
        <p:spPr bwMode="auto">
          <a:xfrm>
            <a:off x="804863" y="1600200"/>
            <a:ext cx="86106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if we expect our God to </a:t>
            </a:r>
          </a:p>
          <a:p>
            <a:pPr algn="ctr"/>
            <a:r>
              <a:rPr lang="en-US" altLang="en-US" sz="4800">
                <a:solidFill>
                  <a:srgbClr val="FFFF00"/>
                </a:solidFill>
                <a:latin typeface="Calibri" pitchFamily="34" charset="0"/>
              </a:rPr>
              <a:t>take us on to glory </a:t>
            </a:r>
            <a:r>
              <a:rPr lang="en-US" altLang="en-US" sz="4800">
                <a:solidFill>
                  <a:srgbClr val="FFC000"/>
                </a:solidFill>
                <a:latin typeface="Calibri" pitchFamily="34" charset="0"/>
              </a:rPr>
              <a:t>would it </a:t>
            </a:r>
          </a:p>
          <a:p>
            <a:pPr algn="ctr"/>
            <a:r>
              <a:rPr lang="en-US" altLang="en-US" sz="4800">
                <a:solidFill>
                  <a:srgbClr val="FFC000"/>
                </a:solidFill>
                <a:latin typeface="Calibri" pitchFamily="34" charset="0"/>
              </a:rPr>
              <a:t>not be reasonable to expect </a:t>
            </a:r>
          </a:p>
          <a:p>
            <a:pPr algn="ctr"/>
            <a:r>
              <a:rPr lang="en-US" altLang="en-US" sz="4800">
                <a:solidFill>
                  <a:srgbClr val="FFC000"/>
                </a:solidFill>
                <a:latin typeface="Calibri" pitchFamily="34" charset="0"/>
              </a:rPr>
              <a:t>that it might be by way of </a:t>
            </a:r>
          </a:p>
          <a:p>
            <a:pPr algn="ctr"/>
            <a:r>
              <a:rPr lang="en-US" altLang="en-US" sz="4800">
                <a:solidFill>
                  <a:srgbClr val="FFC000"/>
                </a:solidFill>
                <a:latin typeface="Calibri" pitchFamily="34" charset="0"/>
              </a:rPr>
              <a:t>the upcoming </a:t>
            </a:r>
            <a:r>
              <a:rPr lang="en-US" altLang="en-US" sz="4800" b="1" i="1">
                <a:solidFill>
                  <a:srgbClr val="FFFF00"/>
                </a:solidFill>
                <a:latin typeface="Calibri" pitchFamily="34" charset="0"/>
              </a:rPr>
              <a:t>Fall Feasts</a:t>
            </a:r>
            <a:r>
              <a:rPr lang="en-US" altLang="en-US" sz="48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D:\00 IMAGES for PowerPoint\Fall Feasts &amp;  Future 70th Wee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0650" y="228600"/>
            <a:ext cx="86868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6134100" y="2438400"/>
            <a:ext cx="3657600" cy="2209800"/>
          </a:xfrm>
          <a:prstGeom prst="roundRect">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876" name="TextBox 2"/>
          <p:cNvSpPr txBox="1">
            <a:spLocks noChangeArrowheads="1"/>
          </p:cNvSpPr>
          <p:nvPr/>
        </p:nvSpPr>
        <p:spPr bwMode="auto">
          <a:xfrm>
            <a:off x="6345238" y="2968625"/>
            <a:ext cx="21447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400" b="1" i="1">
                <a:solidFill>
                  <a:srgbClr val="7030A0"/>
                </a:solidFill>
              </a:rPr>
              <a:t>(Yom Teruah)</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ChangeArrowheads="1"/>
          </p:cNvSpPr>
          <p:nvPr/>
        </p:nvSpPr>
        <p:spPr bwMode="auto">
          <a:xfrm>
            <a:off x="261938" y="457200"/>
            <a:ext cx="9753600" cy="5862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400">
                <a:solidFill>
                  <a:srgbClr val="FFC000"/>
                </a:solidFill>
                <a:latin typeface="Calibri" pitchFamily="34" charset="0"/>
              </a:rPr>
              <a:t>We are going to discover as we go along that in Christ, in our Messiah we are more connected to Israel than the princes of this world allow. But the final wrap-up awaits the </a:t>
            </a:r>
            <a:r>
              <a:rPr lang="en-US" altLang="en-US" sz="3400">
                <a:solidFill>
                  <a:srgbClr val="FFFF00"/>
                </a:solidFill>
                <a:latin typeface="Calibri" pitchFamily="34" charset="0"/>
              </a:rPr>
              <a:t>re-gathering</a:t>
            </a:r>
            <a:r>
              <a:rPr lang="en-US" altLang="en-US" sz="3400">
                <a:solidFill>
                  <a:srgbClr val="FFC000"/>
                </a:solidFill>
                <a:latin typeface="Calibri" pitchFamily="34" charset="0"/>
              </a:rPr>
              <a:t>, the </a:t>
            </a:r>
            <a:r>
              <a:rPr lang="en-US" altLang="en-US" sz="3400">
                <a:solidFill>
                  <a:srgbClr val="FFFF00"/>
                </a:solidFill>
                <a:latin typeface="Calibri" pitchFamily="34" charset="0"/>
              </a:rPr>
              <a:t>repentance</a:t>
            </a:r>
            <a:r>
              <a:rPr lang="en-US" altLang="en-US" sz="3400">
                <a:solidFill>
                  <a:srgbClr val="FFC000"/>
                </a:solidFill>
                <a:latin typeface="Calibri" pitchFamily="34" charset="0"/>
              </a:rPr>
              <a:t>, the </a:t>
            </a:r>
            <a:r>
              <a:rPr lang="en-US" altLang="en-US" sz="3400">
                <a:solidFill>
                  <a:srgbClr val="FFFF00"/>
                </a:solidFill>
                <a:latin typeface="Calibri" pitchFamily="34" charset="0"/>
              </a:rPr>
              <a:t>refining</a:t>
            </a:r>
            <a:r>
              <a:rPr lang="en-US" altLang="en-US" sz="3400">
                <a:solidFill>
                  <a:srgbClr val="FFC000"/>
                </a:solidFill>
                <a:latin typeface="Calibri" pitchFamily="34" charset="0"/>
              </a:rPr>
              <a:t>, the </a:t>
            </a:r>
            <a:r>
              <a:rPr lang="en-US" altLang="en-US" sz="3400">
                <a:solidFill>
                  <a:srgbClr val="FFFF00"/>
                </a:solidFill>
                <a:latin typeface="Calibri" pitchFamily="34" charset="0"/>
              </a:rPr>
              <a:t>reunion</a:t>
            </a:r>
            <a:r>
              <a:rPr lang="en-US" altLang="en-US" sz="3400">
                <a:solidFill>
                  <a:srgbClr val="FFC000"/>
                </a:solidFill>
                <a:latin typeface="Calibri" pitchFamily="34" charset="0"/>
              </a:rPr>
              <a:t>, and the </a:t>
            </a:r>
            <a:r>
              <a:rPr lang="en-US" altLang="en-US" sz="3400">
                <a:solidFill>
                  <a:srgbClr val="FFFF00"/>
                </a:solidFill>
                <a:latin typeface="Calibri" pitchFamily="34" charset="0"/>
              </a:rPr>
              <a:t>restoration </a:t>
            </a:r>
            <a:r>
              <a:rPr lang="en-US" altLang="en-US" sz="3400">
                <a:solidFill>
                  <a:srgbClr val="FFC000"/>
                </a:solidFill>
                <a:latin typeface="Calibri" pitchFamily="34" charset="0"/>
              </a:rPr>
              <a:t>of all Israel. This is what God will be doing in the latter days. All the mysteries will be revealed. </a:t>
            </a:r>
            <a:r>
              <a:rPr lang="en-US" altLang="en-US" sz="3400" i="1">
                <a:solidFill>
                  <a:srgbClr val="FFFF00"/>
                </a:solidFill>
                <a:latin typeface="Calibri" pitchFamily="34" charset="0"/>
              </a:rPr>
              <a:t>Even now</a:t>
            </a:r>
            <a:r>
              <a:rPr lang="en-US" altLang="en-US" sz="3400">
                <a:solidFill>
                  <a:srgbClr val="FFC000"/>
                </a:solidFill>
                <a:latin typeface="Calibri" pitchFamily="34" charset="0"/>
              </a:rPr>
              <a:t>, as holy history unfolds positive things </a:t>
            </a:r>
            <a:r>
              <a:rPr lang="en-US" altLang="en-US" sz="3400" i="1">
                <a:solidFill>
                  <a:srgbClr val="FFFF00"/>
                </a:solidFill>
                <a:latin typeface="Calibri" pitchFamily="34" charset="0"/>
              </a:rPr>
              <a:t>are</a:t>
            </a:r>
            <a:r>
              <a:rPr lang="en-US" altLang="en-US" sz="3400">
                <a:solidFill>
                  <a:srgbClr val="FFC000"/>
                </a:solidFill>
                <a:latin typeface="Calibri" pitchFamily="34" charset="0"/>
              </a:rPr>
              <a:t> happening. Each faction is finding themselves strangely blessed by the other. We are in fact seeing the early stirrings of the epic latter day </a:t>
            </a:r>
            <a:r>
              <a:rPr lang="en-US" altLang="en-US" sz="3400">
                <a:solidFill>
                  <a:srgbClr val="FFFF00"/>
                </a:solidFill>
                <a:latin typeface="Calibri" pitchFamily="34" charset="0"/>
              </a:rPr>
              <a:t>restoration </a:t>
            </a:r>
            <a:r>
              <a:rPr lang="en-US" altLang="en-US" sz="3400">
                <a:solidFill>
                  <a:srgbClr val="FFC000"/>
                </a:solidFill>
                <a:latin typeface="Calibri" pitchFamily="34" charset="0"/>
              </a:rPr>
              <a:t>of all Israel. How wonderful is that?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D:\00 IMAGES for PowerPoint\isreal-chur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363" y="307975"/>
            <a:ext cx="2217737"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Picture 3" descr="D:\00 IMAGES for PowerPoint\twosticks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2575" y="307975"/>
            <a:ext cx="2206625"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D:\00 IMAGES for PowerPoint\com-i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0363" y="3392488"/>
            <a:ext cx="4668837"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TextBox 2"/>
          <p:cNvSpPr txBox="1">
            <a:spLocks noChangeArrowheads="1"/>
          </p:cNvSpPr>
          <p:nvPr/>
        </p:nvSpPr>
        <p:spPr bwMode="auto">
          <a:xfrm>
            <a:off x="266700" y="307975"/>
            <a:ext cx="4953000"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200">
                <a:solidFill>
                  <a:srgbClr val="FFC000"/>
                </a:solidFill>
              </a:rPr>
              <a:t>Israel includes both the nation, (or the scepter of Israel in the royal throne of David in the Jewish house of Judah) and the </a:t>
            </a:r>
            <a:r>
              <a:rPr lang="en-US" altLang="en-US" sz="2200">
                <a:solidFill>
                  <a:srgbClr val="FFFF00"/>
                </a:solidFill>
              </a:rPr>
              <a:t>Congregation of Israel </a:t>
            </a:r>
            <a:r>
              <a:rPr lang="en-US" altLang="en-US" sz="2200">
                <a:solidFill>
                  <a:srgbClr val="FFC000"/>
                </a:solidFill>
              </a:rPr>
              <a:t>or as we call it “the Church”. In Ezekiel 37 the prophet saw the two separated entities as two sticks that were to be re-united. The two estranged houses of Israel are to be restored to each other at the climax of the age and will become one. The Apostle Paul spoke of those who are saved under the atoning blood of Christ, (Israel’s promised Sacrifice Lamb), as entering into the </a:t>
            </a:r>
            <a:r>
              <a:rPr lang="en-US" altLang="en-US" sz="2200" b="1" i="1">
                <a:solidFill>
                  <a:srgbClr val="FFFF00"/>
                </a:solidFill>
              </a:rPr>
              <a:t>Commonwealth of Israel</a:t>
            </a:r>
            <a:r>
              <a:rPr lang="en-US" altLang="en-US" sz="2200">
                <a:solidFill>
                  <a:srgbClr val="FFC000"/>
                </a:solidFill>
              </a:rPr>
              <a:t>. This reunion will surely happen. But both parties are in partial blindness </a:t>
            </a:r>
          </a:p>
          <a:p>
            <a:pPr algn="ctr"/>
            <a:r>
              <a:rPr lang="en-US" altLang="en-US" sz="2200">
                <a:solidFill>
                  <a:srgbClr val="FFC000"/>
                </a:solidFill>
              </a:rPr>
              <a:t>to these things at this point in time.</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241300" y="381000"/>
            <a:ext cx="9756775"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3200" dirty="0">
                <a:solidFill>
                  <a:srgbClr val="FFC000"/>
                </a:solidFill>
                <a:latin typeface="Calibri" pitchFamily="34" charset="0"/>
              </a:rPr>
              <a:t>Scales are now coming off the eyes. Christians are now starting to see that </a:t>
            </a:r>
            <a:r>
              <a:rPr lang="en-US" altLang="en-US" sz="3200" b="1" i="1" dirty="0">
                <a:solidFill>
                  <a:srgbClr val="FFFF00"/>
                </a:solidFill>
                <a:latin typeface="Calibri" pitchFamily="34" charset="0"/>
              </a:rPr>
              <a:t>Yom </a:t>
            </a:r>
            <a:r>
              <a:rPr lang="en-US" altLang="en-US" sz="3200" b="1" i="1" dirty="0" err="1">
                <a:solidFill>
                  <a:srgbClr val="FFFF00"/>
                </a:solidFill>
                <a:latin typeface="Calibri" pitchFamily="34" charset="0"/>
              </a:rPr>
              <a:t>Teruah</a:t>
            </a:r>
            <a:r>
              <a:rPr lang="en-US" altLang="en-US" sz="3200" dirty="0">
                <a:solidFill>
                  <a:srgbClr val="FFC000"/>
                </a:solidFill>
                <a:latin typeface="Calibri" pitchFamily="34" charset="0"/>
              </a:rPr>
              <a:t>, AKA the </a:t>
            </a:r>
            <a:r>
              <a:rPr lang="en-US" altLang="en-US" sz="3200" b="1" i="1" dirty="0">
                <a:solidFill>
                  <a:srgbClr val="FFFF00"/>
                </a:solidFill>
                <a:latin typeface="Calibri" pitchFamily="34" charset="0"/>
              </a:rPr>
              <a:t>Feast of Trumpets, </a:t>
            </a:r>
            <a:r>
              <a:rPr lang="en-US" altLang="en-US" sz="3200" dirty="0">
                <a:solidFill>
                  <a:srgbClr val="FFC000"/>
                </a:solidFill>
                <a:latin typeface="Calibri" pitchFamily="34" charset="0"/>
              </a:rPr>
              <a:t>is for them too. It is not just a Jewish holiday. And our Jewish friends are now beginning to see that the divine appointment they rehearse every year is more than just a time for dipping apples in honey and saying </a:t>
            </a:r>
            <a:r>
              <a:rPr lang="en-US" altLang="en-US" sz="3200" dirty="0">
                <a:solidFill>
                  <a:schemeClr val="accent4">
                    <a:lumMod val="20000"/>
                    <a:lumOff val="80000"/>
                  </a:schemeClr>
                </a:solidFill>
                <a:latin typeface="Calibri" pitchFamily="34" charset="0"/>
              </a:rPr>
              <a:t>“Have a sweet New Year”</a:t>
            </a:r>
            <a:r>
              <a:rPr lang="en-US" altLang="en-US" sz="3200" dirty="0">
                <a:solidFill>
                  <a:srgbClr val="FFC000"/>
                </a:solidFill>
                <a:latin typeface="Calibri" pitchFamily="34" charset="0"/>
              </a:rPr>
              <a:t>. As we saw in our other videos, the </a:t>
            </a:r>
            <a:r>
              <a:rPr lang="en-US" altLang="en-US" sz="3200" b="1" i="1" dirty="0" err="1">
                <a:solidFill>
                  <a:srgbClr val="FFFF00"/>
                </a:solidFill>
                <a:latin typeface="Calibri" pitchFamily="34" charset="0"/>
              </a:rPr>
              <a:t>Teruah</a:t>
            </a:r>
            <a:r>
              <a:rPr lang="en-US" altLang="en-US" sz="3200" b="1" i="1" dirty="0">
                <a:solidFill>
                  <a:srgbClr val="FFFF00"/>
                </a:solidFill>
                <a:latin typeface="Calibri" pitchFamily="34" charset="0"/>
              </a:rPr>
              <a:t> </a:t>
            </a:r>
            <a:r>
              <a:rPr lang="en-US" altLang="en-US" sz="3200" dirty="0">
                <a:solidFill>
                  <a:srgbClr val="FFC000"/>
                </a:solidFill>
                <a:latin typeface="Calibri" pitchFamily="34" charset="0"/>
              </a:rPr>
              <a:t>shofar blast is an </a:t>
            </a:r>
            <a:r>
              <a:rPr lang="en-US" altLang="en-US" sz="3200" b="1" i="1" dirty="0">
                <a:solidFill>
                  <a:srgbClr val="FFFF00"/>
                </a:solidFill>
                <a:latin typeface="Calibri" pitchFamily="34" charset="0"/>
              </a:rPr>
              <a:t>urgent awakening. </a:t>
            </a:r>
            <a:r>
              <a:rPr lang="en-US" altLang="en-US" sz="3200" b="1" i="1" dirty="0">
                <a:solidFill>
                  <a:srgbClr val="FFC000"/>
                </a:solidFill>
                <a:latin typeface="Calibri" pitchFamily="34" charset="0"/>
              </a:rPr>
              <a:t>It is the </a:t>
            </a:r>
            <a:r>
              <a:rPr lang="en-US" altLang="en-US" sz="3200" b="1" i="1" dirty="0">
                <a:solidFill>
                  <a:srgbClr val="FFFF00"/>
                </a:solidFill>
                <a:latin typeface="Calibri" pitchFamily="34" charset="0"/>
              </a:rPr>
              <a:t>Voice of God, a summons </a:t>
            </a:r>
            <a:r>
              <a:rPr lang="en-US" altLang="en-US" sz="3200" dirty="0">
                <a:solidFill>
                  <a:srgbClr val="FFC000"/>
                </a:solidFill>
                <a:latin typeface="Calibri" pitchFamily="34" charset="0"/>
              </a:rPr>
              <a:t>to all His covenant people to</a:t>
            </a:r>
            <a:r>
              <a:rPr lang="en-US" altLang="en-US" sz="3200" b="1" i="1" dirty="0">
                <a:solidFill>
                  <a:srgbClr val="FFFF00"/>
                </a:solidFill>
                <a:latin typeface="Calibri" pitchFamily="34" charset="0"/>
              </a:rPr>
              <a:t> fasting, prayer, </a:t>
            </a:r>
            <a:r>
              <a:rPr lang="en-US" altLang="en-US" sz="3200" b="1" i="1" dirty="0">
                <a:solidFill>
                  <a:srgbClr val="FFC000"/>
                </a:solidFill>
                <a:latin typeface="Calibri" pitchFamily="34" charset="0"/>
              </a:rPr>
              <a:t>and to </a:t>
            </a:r>
            <a:r>
              <a:rPr lang="en-US" altLang="en-US" sz="3200" b="1" i="1" dirty="0">
                <a:solidFill>
                  <a:srgbClr val="FFFF00"/>
                </a:solidFill>
                <a:latin typeface="Calibri" pitchFamily="34" charset="0"/>
              </a:rPr>
              <a:t>repentance</a:t>
            </a:r>
            <a:r>
              <a:rPr lang="en-US" altLang="en-US" sz="3200" dirty="0">
                <a:solidFill>
                  <a:srgbClr val="FFC000"/>
                </a:solidFill>
                <a:latin typeface="Calibri" pitchFamily="34" charset="0"/>
              </a:rPr>
              <a:t>. It is also the day of the </a:t>
            </a:r>
            <a:r>
              <a:rPr lang="en-US" altLang="en-US" sz="3200" b="1" i="1" dirty="0">
                <a:solidFill>
                  <a:srgbClr val="FFFF00"/>
                </a:solidFill>
                <a:latin typeface="Calibri" pitchFamily="34" charset="0"/>
              </a:rPr>
              <a:t>“joyful sound”</a:t>
            </a:r>
            <a:r>
              <a:rPr lang="en-US" altLang="en-US" sz="3200" dirty="0">
                <a:solidFill>
                  <a:srgbClr val="FFC000"/>
                </a:solidFill>
                <a:latin typeface="Calibri" pitchFamily="34" charset="0"/>
              </a:rPr>
              <a:t>. So this future </a:t>
            </a:r>
            <a:r>
              <a:rPr lang="en-US" altLang="en-US" sz="3200" b="1" i="1" dirty="0">
                <a:solidFill>
                  <a:srgbClr val="FFFF00"/>
                </a:solidFill>
                <a:latin typeface="Calibri" pitchFamily="34" charset="0"/>
              </a:rPr>
              <a:t>Day of the </a:t>
            </a:r>
            <a:r>
              <a:rPr lang="en-US" altLang="en-US" sz="3200" b="1" i="1" dirty="0" err="1">
                <a:solidFill>
                  <a:srgbClr val="FFFF00"/>
                </a:solidFill>
                <a:latin typeface="Calibri" pitchFamily="34" charset="0"/>
              </a:rPr>
              <a:t>Teruah</a:t>
            </a:r>
            <a:r>
              <a:rPr lang="en-US" altLang="en-US" sz="3200" dirty="0">
                <a:solidFill>
                  <a:srgbClr val="FFC000"/>
                </a:solidFill>
                <a:latin typeface="Calibri" pitchFamily="34" charset="0"/>
              </a:rPr>
              <a:t> </a:t>
            </a:r>
          </a:p>
          <a:p>
            <a:pPr algn="ctr">
              <a:defRPr/>
            </a:pPr>
            <a:r>
              <a:rPr lang="en-US" altLang="en-US" sz="3200" dirty="0">
                <a:solidFill>
                  <a:srgbClr val="FFC000"/>
                </a:solidFill>
                <a:latin typeface="Calibri" pitchFamily="34" charset="0"/>
              </a:rPr>
              <a:t>must be a very important day up there in our future. </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D:\00 IMAGES for PowerPoint\feastoftrump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342900" y="290513"/>
            <a:ext cx="9677400" cy="63690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700">
                <a:solidFill>
                  <a:srgbClr val="FFC000"/>
                </a:solidFill>
                <a:latin typeface="Calibri" pitchFamily="34" charset="0"/>
              </a:rPr>
              <a:t>As we shared in a previous video on </a:t>
            </a:r>
            <a:r>
              <a:rPr lang="en-US" altLang="en-US" sz="3700" b="1" i="1">
                <a:solidFill>
                  <a:srgbClr val="FFFF00"/>
                </a:solidFill>
                <a:latin typeface="Calibri" pitchFamily="34" charset="0"/>
              </a:rPr>
              <a:t>Yom Teruah</a:t>
            </a:r>
            <a:r>
              <a:rPr lang="en-US" altLang="en-US" sz="3700">
                <a:solidFill>
                  <a:srgbClr val="FFC000"/>
                </a:solidFill>
                <a:latin typeface="Calibri" pitchFamily="34" charset="0"/>
              </a:rPr>
              <a:t>, there are four classic Hebrew shofar blasts. This traditional sequence goes back into antiquity.  The</a:t>
            </a:r>
            <a:r>
              <a:rPr lang="en-US" altLang="en-US" sz="3700">
                <a:solidFill>
                  <a:srgbClr val="FF0000"/>
                </a:solidFill>
                <a:latin typeface="Calibri" pitchFamily="34" charset="0"/>
              </a:rPr>
              <a:t> </a:t>
            </a:r>
            <a:r>
              <a:rPr lang="en-US" altLang="en-US" sz="3700" b="1" i="1">
                <a:solidFill>
                  <a:srgbClr val="FF0000"/>
                </a:solidFill>
                <a:latin typeface="Calibri" pitchFamily="34" charset="0"/>
              </a:rPr>
              <a:t>Teruah </a:t>
            </a:r>
            <a:r>
              <a:rPr lang="en-US" altLang="en-US" sz="3700" b="1" i="1">
                <a:solidFill>
                  <a:srgbClr val="FFC000"/>
                </a:solidFill>
                <a:latin typeface="Calibri" pitchFamily="34" charset="0"/>
              </a:rPr>
              <a:t>shofar blast</a:t>
            </a:r>
            <a:r>
              <a:rPr lang="en-US" altLang="en-US" sz="3700">
                <a:solidFill>
                  <a:srgbClr val="FFC000"/>
                </a:solidFill>
                <a:latin typeface="Calibri" pitchFamily="34" charset="0"/>
              </a:rPr>
              <a:t> is </a:t>
            </a:r>
            <a:r>
              <a:rPr lang="en-US" altLang="en-US" sz="3700" b="1" i="1">
                <a:solidFill>
                  <a:srgbClr val="FFC000"/>
                </a:solidFill>
                <a:latin typeface="Calibri" pitchFamily="34" charset="0"/>
              </a:rPr>
              <a:t>not </a:t>
            </a:r>
            <a:r>
              <a:rPr lang="en-US" altLang="en-US" sz="3700">
                <a:solidFill>
                  <a:srgbClr val="FFC000"/>
                </a:solidFill>
                <a:latin typeface="Calibri" pitchFamily="34" charset="0"/>
              </a:rPr>
              <a:t>the</a:t>
            </a:r>
            <a:r>
              <a:rPr lang="en-US" altLang="en-US" sz="3700" b="1" i="1">
                <a:solidFill>
                  <a:srgbClr val="FFC000"/>
                </a:solidFill>
                <a:latin typeface="Calibri" pitchFamily="34" charset="0"/>
              </a:rPr>
              <a:t> last </a:t>
            </a:r>
            <a:r>
              <a:rPr lang="en-US" altLang="en-US" sz="3700">
                <a:solidFill>
                  <a:srgbClr val="FFC000"/>
                </a:solidFill>
                <a:latin typeface="Calibri" pitchFamily="34" charset="0"/>
              </a:rPr>
              <a:t>trumpet </a:t>
            </a:r>
          </a:p>
          <a:p>
            <a:pPr algn="ctr"/>
            <a:r>
              <a:rPr lang="en-US" altLang="en-US" sz="3700">
                <a:solidFill>
                  <a:srgbClr val="FFC000"/>
                </a:solidFill>
                <a:latin typeface="Calibri" pitchFamily="34" charset="0"/>
              </a:rPr>
              <a:t>in the sequence. It is the </a:t>
            </a:r>
            <a:r>
              <a:rPr lang="en-US" altLang="en-US" sz="3700" b="1" i="1">
                <a:solidFill>
                  <a:srgbClr val="FFC000"/>
                </a:solidFill>
                <a:latin typeface="Calibri" pitchFamily="34" charset="0"/>
              </a:rPr>
              <a:t>third</a:t>
            </a:r>
            <a:r>
              <a:rPr lang="en-US" altLang="en-US" sz="3700">
                <a:solidFill>
                  <a:srgbClr val="FFC000"/>
                </a:solidFill>
                <a:latin typeface="Calibri" pitchFamily="34" charset="0"/>
              </a:rPr>
              <a:t>. And as we have seen, the </a:t>
            </a:r>
            <a:r>
              <a:rPr lang="en-US" altLang="en-US" sz="3700" b="1" i="1">
                <a:solidFill>
                  <a:srgbClr val="FF0000"/>
                </a:solidFill>
                <a:latin typeface="Calibri" pitchFamily="34" charset="0"/>
              </a:rPr>
              <a:t>Teruah</a:t>
            </a:r>
            <a:r>
              <a:rPr lang="en-US" altLang="en-US" sz="3700">
                <a:solidFill>
                  <a:srgbClr val="FFC000"/>
                </a:solidFill>
                <a:latin typeface="Calibri" pitchFamily="34" charset="0"/>
              </a:rPr>
              <a:t> gives </a:t>
            </a:r>
            <a:r>
              <a:rPr lang="en-US" altLang="en-US" sz="3700" b="1" i="1">
                <a:solidFill>
                  <a:srgbClr val="FF0000"/>
                </a:solidFill>
                <a:latin typeface="Calibri" pitchFamily="34" charset="0"/>
              </a:rPr>
              <a:t>Yom Teruah</a:t>
            </a:r>
            <a:r>
              <a:rPr lang="en-US" altLang="en-US" sz="3700">
                <a:solidFill>
                  <a:srgbClr val="FF0000"/>
                </a:solidFill>
                <a:latin typeface="Calibri" pitchFamily="34" charset="0"/>
              </a:rPr>
              <a:t> </a:t>
            </a:r>
            <a:r>
              <a:rPr lang="en-US" altLang="en-US" sz="3700">
                <a:solidFill>
                  <a:srgbClr val="FFC000"/>
                </a:solidFill>
                <a:latin typeface="Calibri" pitchFamily="34" charset="0"/>
              </a:rPr>
              <a:t>its name. </a:t>
            </a:r>
          </a:p>
          <a:p>
            <a:pPr algn="ctr"/>
            <a:r>
              <a:rPr lang="en-US" altLang="en-US" sz="3700">
                <a:solidFill>
                  <a:srgbClr val="FFC000"/>
                </a:solidFill>
                <a:latin typeface="Calibri" pitchFamily="34" charset="0"/>
              </a:rPr>
              <a:t>It is the trumpet of </a:t>
            </a:r>
            <a:r>
              <a:rPr lang="en-US" altLang="en-US" sz="3700" b="1" i="1">
                <a:solidFill>
                  <a:srgbClr val="FFFF00"/>
                </a:solidFill>
                <a:latin typeface="Calibri" pitchFamily="34" charset="0"/>
              </a:rPr>
              <a:t>alarm, an awakening</a:t>
            </a:r>
            <a:r>
              <a:rPr lang="en-US" altLang="en-US" sz="3700">
                <a:solidFill>
                  <a:srgbClr val="FFC000"/>
                </a:solidFill>
                <a:latin typeface="Calibri" pitchFamily="34" charset="0"/>
              </a:rPr>
              <a:t>, a </a:t>
            </a:r>
          </a:p>
          <a:p>
            <a:pPr algn="ctr"/>
            <a:r>
              <a:rPr lang="en-US" altLang="en-US" sz="3700" b="1" i="1">
                <a:solidFill>
                  <a:srgbClr val="FFFF00"/>
                </a:solidFill>
                <a:latin typeface="Calibri" pitchFamily="34" charset="0"/>
              </a:rPr>
              <a:t>revival</a:t>
            </a:r>
            <a:r>
              <a:rPr lang="en-US" altLang="en-US" sz="3700">
                <a:solidFill>
                  <a:srgbClr val="FFC000"/>
                </a:solidFill>
                <a:latin typeface="Calibri" pitchFamily="34" charset="0"/>
              </a:rPr>
              <a:t>, a call to </a:t>
            </a:r>
            <a:r>
              <a:rPr lang="en-US" altLang="en-US" sz="3700" b="1" i="1">
                <a:solidFill>
                  <a:srgbClr val="FFFF00"/>
                </a:solidFill>
                <a:latin typeface="Calibri" pitchFamily="34" charset="0"/>
              </a:rPr>
              <a:t>repentance, and a summons </a:t>
            </a:r>
          </a:p>
          <a:p>
            <a:pPr algn="ctr"/>
            <a:r>
              <a:rPr lang="en-US" altLang="en-US" sz="3700" b="1" i="1">
                <a:solidFill>
                  <a:srgbClr val="FFFF00"/>
                </a:solidFill>
                <a:latin typeface="Calibri" pitchFamily="34" charset="0"/>
              </a:rPr>
              <a:t>to assembly before God</a:t>
            </a:r>
            <a:r>
              <a:rPr lang="en-US" altLang="en-US" sz="3700">
                <a:solidFill>
                  <a:srgbClr val="FFC000"/>
                </a:solidFill>
                <a:latin typeface="Calibri" pitchFamily="34" charset="0"/>
              </a:rPr>
              <a:t>. It is a </a:t>
            </a:r>
            <a:r>
              <a:rPr lang="en-US" altLang="en-US" sz="3700" b="1" i="1">
                <a:solidFill>
                  <a:srgbClr val="FFFF00"/>
                </a:solidFill>
                <a:latin typeface="Calibri" pitchFamily="34" charset="0"/>
              </a:rPr>
              <a:t>remembrance</a:t>
            </a:r>
            <a:r>
              <a:rPr lang="en-US" altLang="en-US" sz="3700">
                <a:solidFill>
                  <a:srgbClr val="FFC000"/>
                </a:solidFill>
                <a:latin typeface="Calibri" pitchFamily="34" charset="0"/>
              </a:rPr>
              <a:t> </a:t>
            </a:r>
          </a:p>
          <a:p>
            <a:pPr algn="ctr"/>
            <a:r>
              <a:rPr lang="en-US" altLang="en-US" sz="3700">
                <a:solidFill>
                  <a:srgbClr val="FFC000"/>
                </a:solidFill>
                <a:latin typeface="Calibri" pitchFamily="34" charset="0"/>
              </a:rPr>
              <a:t>of God. And in the </a:t>
            </a:r>
            <a:r>
              <a:rPr lang="en-US" altLang="en-US" sz="3700">
                <a:solidFill>
                  <a:srgbClr val="FFFF00"/>
                </a:solidFill>
                <a:latin typeface="Calibri" pitchFamily="34" charset="0"/>
              </a:rPr>
              <a:t>shout</a:t>
            </a:r>
            <a:r>
              <a:rPr lang="en-US" altLang="en-US" sz="3700">
                <a:solidFill>
                  <a:srgbClr val="FFC000"/>
                </a:solidFill>
                <a:latin typeface="Calibri" pitchFamily="34" charset="0"/>
              </a:rPr>
              <a:t> and in the </a:t>
            </a:r>
            <a:r>
              <a:rPr lang="en-US" altLang="en-US" sz="3700">
                <a:solidFill>
                  <a:srgbClr val="FFFF00"/>
                </a:solidFill>
                <a:latin typeface="Calibri" pitchFamily="34" charset="0"/>
              </a:rPr>
              <a:t>trumpet </a:t>
            </a:r>
          </a:p>
          <a:p>
            <a:pPr algn="ctr"/>
            <a:r>
              <a:rPr lang="en-US" altLang="en-US" sz="3700">
                <a:solidFill>
                  <a:srgbClr val="FFFF00"/>
                </a:solidFill>
                <a:latin typeface="Calibri" pitchFamily="34" charset="0"/>
              </a:rPr>
              <a:t>blast</a:t>
            </a:r>
            <a:r>
              <a:rPr lang="en-US" altLang="en-US" sz="3700">
                <a:solidFill>
                  <a:srgbClr val="FFC000"/>
                </a:solidFill>
                <a:latin typeface="Calibri" pitchFamily="34" charset="0"/>
              </a:rPr>
              <a:t> we cry out to Him to </a:t>
            </a:r>
            <a:r>
              <a:rPr lang="en-US" altLang="en-US" sz="3700" b="1" i="1">
                <a:solidFill>
                  <a:srgbClr val="FFFF00"/>
                </a:solidFill>
                <a:latin typeface="Calibri" pitchFamily="34" charset="0"/>
              </a:rPr>
              <a:t>remember</a:t>
            </a:r>
            <a:r>
              <a:rPr lang="en-US" altLang="en-US" sz="3700">
                <a:solidFill>
                  <a:srgbClr val="FFC000"/>
                </a:solidFill>
                <a:latin typeface="Calibri" pitchFamily="34" charset="0"/>
              </a:rPr>
              <a:t> us. </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Users\Gavriel\Pictures\0-IMAGES for PowerPoint\shofar-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8025" y="536575"/>
            <a:ext cx="6765925" cy="58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262313" y="536575"/>
            <a:ext cx="5486400" cy="1016000"/>
          </a:xfrm>
          <a:prstGeom prst="rect">
            <a:avLst/>
          </a:prstGeom>
          <a:noFill/>
        </p:spPr>
        <p:txBody>
          <a:bodyPr>
            <a:spAutoFit/>
          </a:bodyPr>
          <a:lstStyle/>
          <a:p>
            <a:pPr>
              <a:defRPr/>
            </a:pPr>
            <a:r>
              <a:rPr lang="en-US" sz="6000" b="1" i="1" dirty="0">
                <a:solidFill>
                  <a:schemeClr val="tx2">
                    <a:lumMod val="75000"/>
                  </a:schemeClr>
                </a:solidFill>
                <a:latin typeface="Copperplate Gothic Bold" panose="020E0705020206020404" pitchFamily="34" charset="0"/>
                <a:ea typeface="GungsuhChe" pitchFamily="49" charset="-127"/>
              </a:rPr>
              <a:t>Yom </a:t>
            </a:r>
            <a:r>
              <a:rPr lang="en-US" sz="6000" b="1" i="1" dirty="0" err="1">
                <a:solidFill>
                  <a:srgbClr val="FF0000"/>
                </a:solidFill>
                <a:latin typeface="Copperplate Gothic Bold" panose="020E0705020206020404" pitchFamily="34" charset="0"/>
                <a:ea typeface="GungsuhChe" pitchFamily="49" charset="-127"/>
              </a:rPr>
              <a:t>Teruah</a:t>
            </a:r>
            <a:endParaRPr lang="en-US" sz="6000" b="1" i="1" dirty="0">
              <a:solidFill>
                <a:srgbClr val="FF0000"/>
              </a:solidFill>
              <a:latin typeface="Copperplate Gothic Bold" panose="020E0705020206020404" pitchFamily="34" charset="0"/>
              <a:ea typeface="GungsuhChe" pitchFamily="49" charset="-127"/>
            </a:endParaRPr>
          </a:p>
        </p:txBody>
      </p:sp>
      <p:sp>
        <p:nvSpPr>
          <p:cNvPr id="86020" name="Rectangle 1"/>
          <p:cNvSpPr>
            <a:spLocks noChangeArrowheads="1"/>
          </p:cNvSpPr>
          <p:nvPr/>
        </p:nvSpPr>
        <p:spPr bwMode="auto">
          <a:xfrm>
            <a:off x="200025" y="533400"/>
            <a:ext cx="3048000" cy="58483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000">
                <a:solidFill>
                  <a:srgbClr val="FFC000"/>
                </a:solidFill>
                <a:latin typeface="Calibri" pitchFamily="34" charset="0"/>
              </a:rPr>
              <a:t>1. Tekia</a:t>
            </a:r>
          </a:p>
          <a:p>
            <a:pPr algn="ctr"/>
            <a:r>
              <a:rPr lang="en-US" altLang="en-US" sz="4000">
                <a:solidFill>
                  <a:srgbClr val="FFC000"/>
                </a:solidFill>
                <a:latin typeface="Calibri" pitchFamily="34" charset="0"/>
              </a:rPr>
              <a:t> </a:t>
            </a:r>
          </a:p>
          <a:p>
            <a:pPr algn="ctr"/>
            <a:r>
              <a:rPr lang="en-US" altLang="en-US" sz="4000">
                <a:solidFill>
                  <a:srgbClr val="FFC000"/>
                </a:solidFill>
                <a:latin typeface="Calibri" pitchFamily="34" charset="0"/>
              </a:rPr>
              <a:t>2. Shevarim</a:t>
            </a:r>
          </a:p>
          <a:p>
            <a:pPr algn="ctr"/>
            <a:r>
              <a:rPr lang="en-US" altLang="en-US" sz="4000">
                <a:solidFill>
                  <a:srgbClr val="FFC000"/>
                </a:solidFill>
                <a:latin typeface="Calibri" pitchFamily="34" charset="0"/>
              </a:rPr>
              <a:t> </a:t>
            </a:r>
          </a:p>
          <a:p>
            <a:pPr algn="ctr"/>
            <a:r>
              <a:rPr lang="en-US" altLang="en-US" sz="4000">
                <a:solidFill>
                  <a:srgbClr val="FFC000"/>
                </a:solidFill>
                <a:latin typeface="Calibri" pitchFamily="34" charset="0"/>
              </a:rPr>
              <a:t>3. </a:t>
            </a:r>
            <a:r>
              <a:rPr lang="en-US" altLang="en-US" sz="5400" b="1" i="1">
                <a:solidFill>
                  <a:srgbClr val="FF0000"/>
                </a:solidFill>
                <a:latin typeface="Calibri" pitchFamily="34" charset="0"/>
              </a:rPr>
              <a:t>Teruah</a:t>
            </a:r>
          </a:p>
          <a:p>
            <a:pPr algn="ctr"/>
            <a:r>
              <a:rPr lang="en-US" altLang="en-US" sz="4000" b="1" i="1">
                <a:solidFill>
                  <a:srgbClr val="FFFF00"/>
                </a:solidFill>
                <a:latin typeface="Calibri" pitchFamily="34" charset="0"/>
              </a:rPr>
              <a:t> </a:t>
            </a:r>
          </a:p>
          <a:p>
            <a:pPr algn="ctr"/>
            <a:r>
              <a:rPr lang="en-US" altLang="en-US" sz="4000">
                <a:solidFill>
                  <a:srgbClr val="FFC000"/>
                </a:solidFill>
                <a:latin typeface="Calibri" pitchFamily="34" charset="0"/>
              </a:rPr>
              <a:t>4. Tekia </a:t>
            </a:r>
          </a:p>
          <a:p>
            <a:pPr algn="ctr"/>
            <a:r>
              <a:rPr lang="en-US" altLang="en-US" sz="4000">
                <a:solidFill>
                  <a:srgbClr val="FFC000"/>
                </a:solidFill>
                <a:latin typeface="Calibri" pitchFamily="34" charset="0"/>
              </a:rPr>
              <a:t>Gedolah </a:t>
            </a:r>
          </a:p>
          <a:p>
            <a:pPr algn="ctr"/>
            <a:endParaRPr lang="en-US" altLang="en-US" sz="4000">
              <a:solidFill>
                <a:srgbClr val="FFC000"/>
              </a:solidFill>
              <a:latin typeface="Calibri" pitchFamily="34" charset="0"/>
            </a:endParaRPr>
          </a:p>
        </p:txBody>
      </p:sp>
      <p:cxnSp>
        <p:nvCxnSpPr>
          <p:cNvPr id="5" name="Straight Arrow Connector 4"/>
          <p:cNvCxnSpPr/>
          <p:nvPr/>
        </p:nvCxnSpPr>
        <p:spPr>
          <a:xfrm flipV="1">
            <a:off x="2095500" y="1447800"/>
            <a:ext cx="2743200" cy="1568450"/>
          </a:xfrm>
          <a:prstGeom prst="straightConnector1">
            <a:avLst/>
          </a:prstGeom>
          <a:ln w="1111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248025" y="3124200"/>
            <a:ext cx="5248275" cy="3140075"/>
          </a:xfrm>
          <a:prstGeom prst="rect">
            <a:avLst/>
          </a:prstGeom>
        </p:spPr>
        <p:txBody>
          <a:bodyPr>
            <a:spAutoFit/>
          </a:bodyPr>
          <a:lstStyle/>
          <a:p>
            <a:pPr>
              <a:defRPr/>
            </a:pPr>
            <a:r>
              <a:rPr lang="en-US" sz="6600" b="1" i="1" dirty="0">
                <a:solidFill>
                  <a:schemeClr val="tx2">
                    <a:lumMod val="75000"/>
                  </a:schemeClr>
                </a:solidFill>
                <a:latin typeface="Calibri" panose="020F0502020204030204" pitchFamily="34" charset="0"/>
                <a:ea typeface="GungsuhChe" pitchFamily="49" charset="-127"/>
              </a:rPr>
              <a:t>or</a:t>
            </a:r>
          </a:p>
          <a:p>
            <a:pPr algn="ctr">
              <a:defRPr/>
            </a:pPr>
            <a:r>
              <a:rPr lang="en-US" sz="6600" b="1" i="1" dirty="0">
                <a:solidFill>
                  <a:srgbClr val="FF0000"/>
                </a:solidFill>
                <a:latin typeface="Calibri" panose="020F0502020204030204" pitchFamily="34" charset="0"/>
                <a:ea typeface="GungsuhChe" pitchFamily="49" charset="-127"/>
              </a:rPr>
              <a:t> </a:t>
            </a:r>
            <a:r>
              <a:rPr lang="en-US" sz="6600" b="1" i="1" dirty="0">
                <a:solidFill>
                  <a:srgbClr val="FF0000"/>
                </a:solidFill>
                <a:latin typeface="Copperplate Gothic Bold" panose="020E0705020206020404" pitchFamily="34" charset="0"/>
                <a:ea typeface="GungsuhChe" pitchFamily="49" charset="-127"/>
              </a:rPr>
              <a:t>Feast of</a:t>
            </a:r>
          </a:p>
          <a:p>
            <a:pPr algn="ctr">
              <a:defRPr/>
            </a:pPr>
            <a:r>
              <a:rPr lang="en-US" sz="6600" b="1" i="1" dirty="0">
                <a:solidFill>
                  <a:srgbClr val="FF0000"/>
                </a:solidFill>
                <a:latin typeface="Copperplate Gothic Bold" panose="020E0705020206020404" pitchFamily="34" charset="0"/>
                <a:ea typeface="GungsuhChe" pitchFamily="49" charset="-127"/>
              </a:rPr>
              <a:t> Trumpets</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p:cNvSpPr>
            <a:spLocks noChangeArrowheads="1"/>
          </p:cNvSpPr>
          <p:nvPr/>
        </p:nvSpPr>
        <p:spPr bwMode="auto">
          <a:xfrm>
            <a:off x="342900" y="609600"/>
            <a:ext cx="96012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b="1" i="1">
                <a:solidFill>
                  <a:srgbClr val="FFFF00"/>
                </a:solidFill>
                <a:latin typeface="Calibri" pitchFamily="34" charset="0"/>
              </a:rPr>
              <a:t>The Teruah shofar blast </a:t>
            </a:r>
            <a:r>
              <a:rPr lang="en-US" altLang="en-US" sz="3600">
                <a:solidFill>
                  <a:srgbClr val="FFC000"/>
                </a:solidFill>
                <a:latin typeface="Calibri" pitchFamily="34" charset="0"/>
              </a:rPr>
              <a:t>has a certain musical character. It also has within it an inherent two </a:t>
            </a:r>
          </a:p>
          <a:p>
            <a:pPr algn="ctr"/>
            <a:r>
              <a:rPr lang="en-US" altLang="en-US" sz="3600">
                <a:solidFill>
                  <a:srgbClr val="FFC000"/>
                </a:solidFill>
                <a:latin typeface="Calibri" pitchFamily="34" charset="0"/>
              </a:rPr>
              <a:t>way communication in the Eternal Covenant. Whenever God’s people are in a state of distress and brokenness the sharply chopped notes sound the alarm along with an urgent appeal for assistance. And in that same</a:t>
            </a:r>
            <a:r>
              <a:rPr lang="en-US" altLang="en-US" sz="3600" b="1" i="1">
                <a:solidFill>
                  <a:srgbClr val="FFFF00"/>
                </a:solidFill>
                <a:latin typeface="Calibri" pitchFamily="34" charset="0"/>
              </a:rPr>
              <a:t> Teruah trumpet blast</a:t>
            </a:r>
            <a:r>
              <a:rPr lang="en-US" altLang="en-US" sz="3600">
                <a:solidFill>
                  <a:srgbClr val="FFC000"/>
                </a:solidFill>
                <a:latin typeface="Calibri" pitchFamily="34" charset="0"/>
              </a:rPr>
              <a:t> or</a:t>
            </a:r>
            <a:r>
              <a:rPr lang="en-US" altLang="en-US" sz="3600" b="1" i="1">
                <a:solidFill>
                  <a:srgbClr val="FF0000"/>
                </a:solidFill>
                <a:latin typeface="Calibri" pitchFamily="34" charset="0"/>
              </a:rPr>
              <a:t> </a:t>
            </a:r>
            <a:r>
              <a:rPr lang="en-US" altLang="en-US" sz="3600" b="1" i="1">
                <a:solidFill>
                  <a:srgbClr val="FFFF00"/>
                </a:solidFill>
                <a:latin typeface="Calibri" pitchFamily="34" charset="0"/>
              </a:rPr>
              <a:t>shout</a:t>
            </a:r>
            <a:r>
              <a:rPr lang="en-US" altLang="en-US" sz="3600" b="1" i="1">
                <a:solidFill>
                  <a:srgbClr val="FF0000"/>
                </a:solidFill>
                <a:latin typeface="Calibri" pitchFamily="34" charset="0"/>
              </a:rPr>
              <a:t> </a:t>
            </a:r>
            <a:r>
              <a:rPr lang="en-US" altLang="en-US" sz="3600">
                <a:solidFill>
                  <a:srgbClr val="FFC000"/>
                </a:solidFill>
                <a:latin typeface="Calibri" pitchFamily="34" charset="0"/>
              </a:rPr>
              <a:t>the anointed Presence of God echoes back to His people with an </a:t>
            </a:r>
            <a:r>
              <a:rPr lang="en-US" altLang="en-US" sz="3600" b="1" i="1">
                <a:solidFill>
                  <a:srgbClr val="FF0000"/>
                </a:solidFill>
                <a:latin typeface="Calibri" pitchFamily="34" charset="0"/>
              </a:rPr>
              <a:t>inspiring </a:t>
            </a:r>
            <a:r>
              <a:rPr lang="en-US" altLang="en-US" sz="3600" b="1" i="1">
                <a:solidFill>
                  <a:srgbClr val="FFFF00"/>
                </a:solidFill>
                <a:latin typeface="Calibri" pitchFamily="34" charset="0"/>
              </a:rPr>
              <a:t>summons to assemble</a:t>
            </a:r>
            <a:r>
              <a:rPr lang="en-US" altLang="en-US" sz="3600">
                <a:solidFill>
                  <a:srgbClr val="FFC000"/>
                </a:solidFill>
                <a:latin typeface="Calibri" pitchFamily="34" charset="0"/>
              </a:rPr>
              <a:t> before Him to deal with the issues. </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Users\Gavriel\Pictures\0-IMAGES for PowerPoint\shofar-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8" y="2574925"/>
            <a:ext cx="4914900"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TextBox 2"/>
          <p:cNvSpPr txBox="1">
            <a:spLocks noChangeArrowheads="1"/>
          </p:cNvSpPr>
          <p:nvPr/>
        </p:nvSpPr>
        <p:spPr bwMode="auto">
          <a:xfrm>
            <a:off x="342900" y="11113"/>
            <a:ext cx="685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7200" b="1" i="1">
                <a:solidFill>
                  <a:srgbClr val="C00000"/>
                </a:solidFill>
                <a:latin typeface="Copperplate Gothic Bold" pitchFamily="34" charset="0"/>
                <a:ea typeface="GungsuhChe" pitchFamily="49" charset="-127"/>
              </a:rPr>
              <a:t>The Teruah</a:t>
            </a:r>
          </a:p>
        </p:txBody>
      </p:sp>
      <p:sp>
        <p:nvSpPr>
          <p:cNvPr id="88068" name="Rectangle 1"/>
          <p:cNvSpPr>
            <a:spLocks noChangeArrowheads="1"/>
          </p:cNvSpPr>
          <p:nvPr/>
        </p:nvSpPr>
        <p:spPr bwMode="auto">
          <a:xfrm>
            <a:off x="5694363" y="2574925"/>
            <a:ext cx="4249737"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5400" i="1">
                <a:solidFill>
                  <a:srgbClr val="002060"/>
                </a:solidFill>
                <a:latin typeface="Calibri" pitchFamily="34" charset="0"/>
                <a:ea typeface="GungsuhChe" pitchFamily="49" charset="-127"/>
              </a:rPr>
              <a:t>(Broken notes) </a:t>
            </a:r>
          </a:p>
          <a:p>
            <a:r>
              <a:rPr lang="en-US" altLang="en-US" sz="6600" b="1" i="1">
                <a:solidFill>
                  <a:srgbClr val="C00000"/>
                </a:solidFill>
                <a:latin typeface="Calibri" pitchFamily="34" charset="0"/>
                <a:ea typeface="GungsuhChe" pitchFamily="49" charset="-127"/>
              </a:rPr>
              <a:t>Yom Teruah</a:t>
            </a:r>
            <a:r>
              <a:rPr lang="en-US" altLang="en-US" sz="6000" b="1" i="1">
                <a:solidFill>
                  <a:srgbClr val="002060"/>
                </a:solidFill>
                <a:latin typeface="Calibri" pitchFamily="34" charset="0"/>
                <a:ea typeface="GungsuhChe" pitchFamily="49" charset="-127"/>
              </a:rPr>
              <a:t> </a:t>
            </a:r>
          </a:p>
          <a:p>
            <a:r>
              <a:rPr lang="en-US" altLang="en-US" sz="6000" b="1" i="1">
                <a:solidFill>
                  <a:srgbClr val="002060"/>
                </a:solidFill>
                <a:latin typeface="Calibri" pitchFamily="34" charset="0"/>
                <a:ea typeface="GungsuhChe" pitchFamily="49" charset="-127"/>
              </a:rPr>
              <a:t>(Feast of</a:t>
            </a:r>
          </a:p>
          <a:p>
            <a:r>
              <a:rPr lang="en-US" altLang="en-US" sz="6000" b="1" i="1">
                <a:solidFill>
                  <a:srgbClr val="002060"/>
                </a:solidFill>
                <a:latin typeface="Calibri" pitchFamily="34" charset="0"/>
                <a:ea typeface="GungsuhChe" pitchFamily="49" charset="-127"/>
              </a:rPr>
              <a:t>Trumpets).</a:t>
            </a:r>
          </a:p>
        </p:txBody>
      </p:sp>
      <p:sp>
        <p:nvSpPr>
          <p:cNvPr id="88069" name="TextBox 2"/>
          <p:cNvSpPr txBox="1">
            <a:spLocks noChangeArrowheads="1"/>
          </p:cNvSpPr>
          <p:nvPr/>
        </p:nvSpPr>
        <p:spPr bwMode="auto">
          <a:xfrm>
            <a:off x="493713" y="347663"/>
            <a:ext cx="92202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2000"/>
              <a:t>- - -  - - -  - - - </a:t>
            </a:r>
          </a:p>
        </p:txBody>
      </p:sp>
      <p:sp>
        <p:nvSpPr>
          <p:cNvPr id="88070" name="TextBox 3"/>
          <p:cNvSpPr txBox="1">
            <a:spLocks noChangeArrowheads="1"/>
          </p:cNvSpPr>
          <p:nvPr/>
        </p:nvSpPr>
        <p:spPr bwMode="auto">
          <a:xfrm>
            <a:off x="471488" y="1828800"/>
            <a:ext cx="9061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3200" b="1" i="1"/>
              <a:t>Tut   Tut   Tut      Tut   Tut   Tut      Tut   Tut  Tut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
          <p:cNvSpPr>
            <a:spLocks noChangeArrowheads="1"/>
          </p:cNvSpPr>
          <p:nvPr/>
        </p:nvSpPr>
        <p:spPr bwMode="auto">
          <a:xfrm>
            <a:off x="330200" y="304800"/>
            <a:ext cx="96012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So what is God’s purpose in that future epic </a:t>
            </a:r>
            <a:r>
              <a:rPr lang="en-US" altLang="en-US" sz="3600" b="1" i="1">
                <a:solidFill>
                  <a:srgbClr val="FFFF00"/>
                </a:solidFill>
                <a:latin typeface="Calibri" pitchFamily="34" charset="0"/>
              </a:rPr>
              <a:t>Yom Teruah</a:t>
            </a:r>
            <a:r>
              <a:rPr lang="en-US" altLang="en-US" sz="3600">
                <a:solidFill>
                  <a:srgbClr val="FFC000"/>
                </a:solidFill>
                <a:latin typeface="Calibri" pitchFamily="34" charset="0"/>
              </a:rPr>
              <a:t>? What will happen when His covenant people hear the call on that awesome future day when the 7 year covenant of </a:t>
            </a:r>
            <a:r>
              <a:rPr lang="en-US" altLang="en-US" sz="3600">
                <a:solidFill>
                  <a:schemeClr val="bg1"/>
                </a:solidFill>
                <a:latin typeface="Calibri" pitchFamily="34" charset="0"/>
              </a:rPr>
              <a:t>Daniel 9:27 </a:t>
            </a:r>
            <a:r>
              <a:rPr lang="en-US" altLang="en-US" sz="3600">
                <a:solidFill>
                  <a:srgbClr val="FFC000"/>
                </a:solidFill>
                <a:latin typeface="Calibri" pitchFamily="34" charset="0"/>
              </a:rPr>
              <a:t>is confirmed? There will be an </a:t>
            </a:r>
            <a:r>
              <a:rPr lang="en-US" altLang="en-US" sz="3600" b="1" i="1">
                <a:solidFill>
                  <a:srgbClr val="FFFF00"/>
                </a:solidFill>
                <a:latin typeface="Calibri" pitchFamily="34" charset="0"/>
              </a:rPr>
              <a:t>awakening</a:t>
            </a:r>
            <a:r>
              <a:rPr lang="en-US" altLang="en-US" sz="3600">
                <a:solidFill>
                  <a:srgbClr val="FFC000"/>
                </a:solidFill>
                <a:latin typeface="Calibri" pitchFamily="34" charset="0"/>
              </a:rPr>
              <a:t> and a</a:t>
            </a:r>
            <a:r>
              <a:rPr lang="en-US" altLang="en-US" sz="3600" b="1" i="1">
                <a:solidFill>
                  <a:srgbClr val="FFFF00"/>
                </a:solidFill>
                <a:latin typeface="Calibri" pitchFamily="34" charset="0"/>
              </a:rPr>
              <a:t> wave of repentance. </a:t>
            </a:r>
            <a:r>
              <a:rPr lang="en-US" altLang="en-US" sz="3600">
                <a:solidFill>
                  <a:srgbClr val="FFC000"/>
                </a:solidFill>
                <a:latin typeface="Calibri" pitchFamily="34" charset="0"/>
              </a:rPr>
              <a:t>Will the </a:t>
            </a:r>
            <a:r>
              <a:rPr lang="en-US" altLang="en-US" sz="3600" b="1" i="1">
                <a:solidFill>
                  <a:srgbClr val="FFFF00"/>
                </a:solidFill>
                <a:latin typeface="Calibri" pitchFamily="34" charset="0"/>
              </a:rPr>
              <a:t>Holy Spirit</a:t>
            </a:r>
            <a:r>
              <a:rPr lang="en-US" altLang="en-US" sz="3600">
                <a:solidFill>
                  <a:srgbClr val="FFC000"/>
                </a:solidFill>
                <a:latin typeface="Calibri" pitchFamily="34" charset="0"/>
              </a:rPr>
              <a:t> be there to comfort, strengthen, and guide the covenant people of God? Will the great</a:t>
            </a:r>
            <a:r>
              <a:rPr lang="en-US" altLang="en-US" sz="3600" b="1" i="1">
                <a:solidFill>
                  <a:srgbClr val="FF0000"/>
                </a:solidFill>
                <a:latin typeface="Calibri" pitchFamily="34" charset="0"/>
              </a:rPr>
              <a:t> </a:t>
            </a:r>
            <a:r>
              <a:rPr lang="en-US" altLang="en-US" sz="3600" b="1" i="1">
                <a:solidFill>
                  <a:srgbClr val="FFFF00"/>
                </a:solidFill>
                <a:latin typeface="Calibri" pitchFamily="34" charset="0"/>
              </a:rPr>
              <a:t>End Time Revival</a:t>
            </a:r>
            <a:r>
              <a:rPr lang="en-US" altLang="en-US" sz="3600">
                <a:solidFill>
                  <a:srgbClr val="FFC000"/>
                </a:solidFill>
                <a:latin typeface="Calibri" pitchFamily="34" charset="0"/>
              </a:rPr>
              <a:t> spoken about by </a:t>
            </a:r>
            <a:r>
              <a:rPr lang="en-US" altLang="en-US" sz="3600">
                <a:solidFill>
                  <a:schemeClr val="bg1"/>
                </a:solidFill>
                <a:latin typeface="Calibri" pitchFamily="34" charset="0"/>
              </a:rPr>
              <a:t>Joel</a:t>
            </a:r>
            <a:r>
              <a:rPr lang="en-US" altLang="en-US" sz="3600">
                <a:solidFill>
                  <a:srgbClr val="FFC000"/>
                </a:solidFill>
                <a:latin typeface="Calibri" pitchFamily="34" charset="0"/>
              </a:rPr>
              <a:t>, </a:t>
            </a:r>
            <a:r>
              <a:rPr lang="en-US" altLang="en-US" sz="3600">
                <a:solidFill>
                  <a:schemeClr val="bg1"/>
                </a:solidFill>
                <a:latin typeface="Calibri" pitchFamily="34" charset="0"/>
              </a:rPr>
              <a:t>Isaiah</a:t>
            </a:r>
            <a:r>
              <a:rPr lang="en-US" altLang="en-US" sz="3600">
                <a:solidFill>
                  <a:srgbClr val="FFC000"/>
                </a:solidFill>
                <a:latin typeface="Calibri" pitchFamily="34" charset="0"/>
              </a:rPr>
              <a:t>, </a:t>
            </a:r>
            <a:r>
              <a:rPr lang="en-US" altLang="en-US" sz="3600">
                <a:solidFill>
                  <a:schemeClr val="bg1"/>
                </a:solidFill>
                <a:latin typeface="Calibri" pitchFamily="34" charset="0"/>
              </a:rPr>
              <a:t>Hosea,</a:t>
            </a:r>
            <a:r>
              <a:rPr lang="en-US" altLang="en-US" sz="3600">
                <a:solidFill>
                  <a:srgbClr val="FFC000"/>
                </a:solidFill>
                <a:latin typeface="Calibri" pitchFamily="34" charset="0"/>
              </a:rPr>
              <a:t> and all the other prophets come? Will the true and genuine </a:t>
            </a:r>
            <a:r>
              <a:rPr lang="en-US" altLang="en-US" sz="3600" b="1" i="1">
                <a:solidFill>
                  <a:srgbClr val="FFFF00"/>
                </a:solidFill>
                <a:latin typeface="Calibri" pitchFamily="34" charset="0"/>
              </a:rPr>
              <a:t>Latter Rain outpouring</a:t>
            </a:r>
            <a:r>
              <a:rPr lang="en-US" altLang="en-US" sz="3600">
                <a:solidFill>
                  <a:srgbClr val="FFC000"/>
                </a:solidFill>
                <a:latin typeface="Calibri" pitchFamily="34" charset="0"/>
              </a:rPr>
              <a:t> be here at last?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D:\00 IMAGES for PowerPoint\end-time rev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1029811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p:cNvSpPr>
            <a:spLocks noChangeArrowheads="1"/>
          </p:cNvSpPr>
          <p:nvPr/>
        </p:nvSpPr>
        <p:spPr bwMode="auto">
          <a:xfrm>
            <a:off x="244475" y="304800"/>
            <a:ext cx="97536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If this is so then what would be God’s purpose in </a:t>
            </a:r>
            <a:r>
              <a:rPr lang="en-US" altLang="en-US" sz="4000" b="1" i="1">
                <a:solidFill>
                  <a:srgbClr val="FFFF00"/>
                </a:solidFill>
                <a:latin typeface="Calibri" pitchFamily="34" charset="0"/>
              </a:rPr>
              <a:t>Yom Teruah</a:t>
            </a:r>
            <a:r>
              <a:rPr lang="en-US" altLang="en-US" sz="4000">
                <a:solidFill>
                  <a:srgbClr val="FFC000"/>
                </a:solidFill>
                <a:latin typeface="Calibri" pitchFamily="34" charset="0"/>
              </a:rPr>
              <a:t>? Would not the </a:t>
            </a:r>
            <a:r>
              <a:rPr lang="en-US" altLang="en-US" sz="4000">
                <a:solidFill>
                  <a:srgbClr val="FFFF00"/>
                </a:solidFill>
                <a:latin typeface="Calibri" pitchFamily="34" charset="0"/>
              </a:rPr>
              <a:t>Holy Spirit Outpouring</a:t>
            </a:r>
            <a:r>
              <a:rPr lang="en-US" altLang="en-US" sz="4000">
                <a:solidFill>
                  <a:srgbClr val="FFC000"/>
                </a:solidFill>
                <a:latin typeface="Calibri" pitchFamily="34" charset="0"/>
              </a:rPr>
              <a:t> be given to guide and to empower His saints as they make their stand for Him in the latter days? But wait a minute.  If there is to be an </a:t>
            </a:r>
            <a:r>
              <a:rPr lang="en-US" altLang="en-US" sz="4000">
                <a:solidFill>
                  <a:srgbClr val="FFFF00"/>
                </a:solidFill>
                <a:latin typeface="Calibri" pitchFamily="34" charset="0"/>
              </a:rPr>
              <a:t>End-Time Revival</a:t>
            </a:r>
            <a:r>
              <a:rPr lang="en-US" altLang="en-US" sz="4000">
                <a:solidFill>
                  <a:srgbClr val="FFC000"/>
                </a:solidFill>
                <a:latin typeface="Calibri" pitchFamily="34" charset="0"/>
              </a:rPr>
              <a:t> among God’s covenant people will that be happening at the very same time as </a:t>
            </a:r>
            <a:r>
              <a:rPr lang="en-US" altLang="en-US" sz="4000" b="1" i="1">
                <a:solidFill>
                  <a:srgbClr val="92D050"/>
                </a:solidFill>
                <a:latin typeface="Calibri" pitchFamily="34" charset="0"/>
              </a:rPr>
              <a:t>the Great End-Time Falling Away?</a:t>
            </a:r>
            <a:r>
              <a:rPr lang="en-US" altLang="en-US" sz="4000">
                <a:solidFill>
                  <a:srgbClr val="FFFF00"/>
                </a:solidFill>
                <a:latin typeface="Calibri" pitchFamily="34" charset="0"/>
              </a:rPr>
              <a:t>  Quite possibly so.</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52400"/>
            <a:ext cx="99060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ChangeArrowheads="1"/>
          </p:cNvSpPr>
          <p:nvPr/>
        </p:nvSpPr>
        <p:spPr bwMode="auto">
          <a:xfrm>
            <a:off x="266700" y="762000"/>
            <a:ext cx="97536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But what if the people falling away from the faith through fear </a:t>
            </a:r>
            <a:r>
              <a:rPr lang="en-US" altLang="en-US" sz="4800" b="1" i="1">
                <a:solidFill>
                  <a:srgbClr val="FFFF00"/>
                </a:solidFill>
                <a:latin typeface="Calibri" pitchFamily="34" charset="0"/>
              </a:rPr>
              <a:t>greatly outnumber</a:t>
            </a:r>
            <a:r>
              <a:rPr lang="en-US" altLang="en-US" sz="4800">
                <a:solidFill>
                  <a:srgbClr val="FFC000"/>
                </a:solidFill>
                <a:latin typeface="Calibri" pitchFamily="34" charset="0"/>
              </a:rPr>
              <a:t> the saints who are responding in faith and awakening to His </a:t>
            </a:r>
            <a:r>
              <a:rPr lang="en-US" altLang="en-US" sz="4800" b="1" i="1">
                <a:solidFill>
                  <a:srgbClr val="FFFF00"/>
                </a:solidFill>
                <a:latin typeface="Calibri" pitchFamily="34" charset="0"/>
              </a:rPr>
              <a:t>Teruah</a:t>
            </a:r>
            <a:r>
              <a:rPr lang="en-US" altLang="en-US" sz="4800">
                <a:solidFill>
                  <a:srgbClr val="FFC000"/>
                </a:solidFill>
                <a:latin typeface="Calibri" pitchFamily="34" charset="0"/>
              </a:rPr>
              <a:t>? And did not the prophets of old say that as we came to the end of the story </a:t>
            </a:r>
            <a:r>
              <a:rPr lang="en-US" altLang="en-US" sz="4800" b="1" i="1">
                <a:solidFill>
                  <a:srgbClr val="FFFF00"/>
                </a:solidFill>
                <a:latin typeface="Calibri" pitchFamily="34" charset="0"/>
              </a:rPr>
              <a:t>“a remnant shall return”</a:t>
            </a:r>
            <a:r>
              <a:rPr lang="en-US" altLang="en-US" sz="48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Box 1"/>
          <p:cNvSpPr txBox="1">
            <a:spLocks noChangeArrowheads="1"/>
          </p:cNvSpPr>
          <p:nvPr/>
        </p:nvSpPr>
        <p:spPr bwMode="auto">
          <a:xfrm>
            <a:off x="5448300" y="508000"/>
            <a:ext cx="4630738" cy="6002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rPr>
              <a:t>“For though thy people Israel </a:t>
            </a:r>
          </a:p>
          <a:p>
            <a:pPr algn="ctr"/>
            <a:r>
              <a:rPr lang="en-US" altLang="en-US" sz="4800">
                <a:solidFill>
                  <a:srgbClr val="FFC000"/>
                </a:solidFill>
              </a:rPr>
              <a:t>be </a:t>
            </a:r>
            <a:r>
              <a:rPr lang="en-US" altLang="en-US" sz="4800" b="1">
                <a:solidFill>
                  <a:srgbClr val="FFC000"/>
                </a:solidFill>
              </a:rPr>
              <a:t>a</a:t>
            </a:r>
            <a:r>
              <a:rPr lang="en-US" altLang="en-US" sz="4800">
                <a:solidFill>
                  <a:srgbClr val="FFC000"/>
                </a:solidFill>
              </a:rPr>
              <a:t>s the sand</a:t>
            </a:r>
          </a:p>
          <a:p>
            <a:pPr algn="ctr"/>
            <a:r>
              <a:rPr lang="en-US" altLang="en-US" sz="4800">
                <a:solidFill>
                  <a:srgbClr val="FFC000"/>
                </a:solidFill>
              </a:rPr>
              <a:t>of the sea, yet </a:t>
            </a:r>
            <a:r>
              <a:rPr lang="en-US" altLang="en-US" sz="4800" b="1" i="1">
                <a:solidFill>
                  <a:srgbClr val="FFFF00"/>
                </a:solidFill>
              </a:rPr>
              <a:t>a remnant</a:t>
            </a:r>
            <a:r>
              <a:rPr lang="en-US" altLang="en-US" sz="4800">
                <a:solidFill>
                  <a:srgbClr val="FFC000"/>
                </a:solidFill>
              </a:rPr>
              <a:t> </a:t>
            </a:r>
          </a:p>
          <a:p>
            <a:pPr algn="ctr"/>
            <a:r>
              <a:rPr lang="en-US" altLang="en-US" sz="4800">
                <a:solidFill>
                  <a:srgbClr val="FFC000"/>
                </a:solidFill>
              </a:rPr>
              <a:t>of them </a:t>
            </a:r>
          </a:p>
          <a:p>
            <a:pPr algn="ctr"/>
            <a:r>
              <a:rPr lang="en-US" altLang="en-US" sz="4800" b="1" i="1">
                <a:solidFill>
                  <a:srgbClr val="FFFF00"/>
                </a:solidFill>
              </a:rPr>
              <a:t>shall return</a:t>
            </a:r>
            <a:r>
              <a:rPr lang="en-US" altLang="en-US" sz="4800">
                <a:solidFill>
                  <a:srgbClr val="FFC000"/>
                </a:solidFill>
              </a:rPr>
              <a:t>:</a:t>
            </a:r>
          </a:p>
          <a:p>
            <a:pPr algn="ctr"/>
            <a:r>
              <a:rPr lang="en-US" altLang="en-US" sz="3600">
                <a:solidFill>
                  <a:schemeClr val="bg1"/>
                </a:solidFill>
              </a:rPr>
              <a:t>- Isaiah 10:22</a:t>
            </a:r>
          </a:p>
        </p:txBody>
      </p:sp>
      <p:pic>
        <p:nvPicPr>
          <p:cNvPr id="94211" name="Picture 2" descr="http://bibleencyclopedia.com/picturesjpeg/Isaiah_who_was_ready_C-5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8" y="504825"/>
            <a:ext cx="4953000" cy="600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p:cNvSpPr>
            <a:spLocks noChangeArrowheads="1"/>
          </p:cNvSpPr>
          <p:nvPr/>
        </p:nvSpPr>
        <p:spPr bwMode="auto">
          <a:xfrm>
            <a:off x="663575" y="762000"/>
            <a:ext cx="89154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Have we not seen that same pattern of events in the pages </a:t>
            </a:r>
          </a:p>
          <a:p>
            <a:pPr algn="ctr"/>
            <a:r>
              <a:rPr lang="en-US" altLang="en-US" sz="4800">
                <a:solidFill>
                  <a:srgbClr val="FFC000"/>
                </a:solidFill>
                <a:latin typeface="Calibri" pitchFamily="34" charset="0"/>
              </a:rPr>
              <a:t>of Holy Scripture? Did we not </a:t>
            </a:r>
          </a:p>
          <a:p>
            <a:pPr algn="ctr"/>
            <a:r>
              <a:rPr lang="en-US" altLang="en-US" sz="4800">
                <a:solidFill>
                  <a:srgbClr val="FFC000"/>
                </a:solidFill>
                <a:latin typeface="Calibri" pitchFamily="34" charset="0"/>
              </a:rPr>
              <a:t>see a great falling away with the whittling down of Gideon’s army from 30,000 to 300, and all this apparently by God’s direction?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ww.churchplanting.com/wp-content/uploads/2012/06/gide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22238"/>
            <a:ext cx="8432800" cy="660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
          <p:cNvSpPr>
            <a:spLocks noChangeArrowheads="1"/>
          </p:cNvSpPr>
          <p:nvPr/>
        </p:nvSpPr>
        <p:spPr bwMode="auto">
          <a:xfrm>
            <a:off x="342900" y="295275"/>
            <a:ext cx="96774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And what was the outcome of this great falling away? Just how bad a military decision was this rejection by Gideon of the many and the commissioning of the few? Did we not see a small remnant, even a fully committed broken vessel company of unarmed men take the stage of holy history? And as they blew their trumpets and boldly shone their lights into the darkness did we not see this small company lead Israel on to a great victory?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AutoShape 2" descr="data:image/jpeg;base64,/9j/4AAQSkZJRgABAQAAAQABAAD/2wCEAAkGBxQTEhUTExQWFhUXGR0bGBgYGBoaHxseHxscGyAaGhseHSggIhsmIBwhITEiKC0rLi4uHSAzODMsNyouLisBCgoKDg0OGxAQGzckICQ0LC8sLCw0LCwsLC8sLDQsLDQsLCwsLCwsLywsLCwsLCwsLCwsLCwsLCwsLCwsLCwsLP/AABEIAO8A0wMBIgACEQEDEQH/xAAbAAACAwEBAQAAAAAAAAAAAAAEBQIDBgABB//EAEEQAAIBAgQEAwUGBQMCBgMAAAECEQMhAAQSMQUiQVETYXEGMoGR8CNCUqGx0RRiweHxM3KCByQVQ1OSorIWNMP/xAAZAQADAQEBAAAAAAAAAAAAAAACAwQBAAX/xAAuEQACAgICAQQABAYDAQAAAAAAAQIRAyESMQQTIkFRYXGB8DKRocHh8QUjsRT/2gAMAwEAAhEDEQA/AAQu39P32n69ZsljHb5df6fp8fXSD2PqZ2jp8L+YxAyNp+J+E9f6fvUzy72VmjMTFjEEnz2/WPXEqdLa3b+/T/NvIYsuZ6+Xx+jgzJ8Pq1fcQt5iwvBBkkW/f4AJyjH+JhJOXQGlIb/KdsemlFx9fX5YJzWSqUrVEIjruPITtabfHFM2Av2O0dP8Y5NVrozfRQaJFiDb/Hr9DBOWyAaNdREv1P8Ae/T6tiuoAenxte39748pr1gnt8fy+vOMd8aM+TVcI4JlChJrWUiYnrBuNzhnxb2sy9CgRlk1NYQgQQJEkTYnTJANiY6TjAkCeoN72nfzxxgfr6DftPx+OFSxcnbY5ZaWkVFlLMA2uyENsGVwWUjzIt5RHpJaYgQTHYfG3kfrtivJ8JqeIjAHwnLzpMQssKgLaTGmpzC0GXF5AxfTBWVPQbi4uoYEdwRzDy32x0cibr5DyY2ly+GRaj2+J2G/rtjl+pP7+Qxcfry6zv8AXnjqiExBHlaD+VvythliKKKlE9Preen1Jx54RP69rjyHyxGpVIenT0u5qEgKkAlhBNyYWACZhulhM4W8Q44abeG2WrIyyrE1KbnztoUf064CWRJ0MjilJWhn4MfDuJ32/IR8BtbHMomPPafTr8BidNGYXjYT8d/2tiTLe8Tb495I8+nY4OxbWyKoIEdPL63nEjF/IHrffy+H+MSUDra+5jr9fp64k1O/b6Hb4fpjjrKH/WPrv9HHrpHf9P7z+fni1FG3xi+/l8L/AJ49KTtsR6bn8vh+2MOKHp27dLHr37f0x5c7/D0MCPn9Wxe4lYvbv1PyvtgcG/X4egj9Pl+fWYkcOh+trfXpj2kNpO/6eeOjfy6z8N+/9vQ2JTvb69Lfl6Y449RbWW3+1jjsSIItt/xHz26749wRxp+I8C8crUoMmpgOU7Md+Vrid7G3njL1AwLIwIcWI2INwZ/v1jBOW4pWo03WiVKuIZGEiYFx2Pntse2K8lxCa3jVDrD3aJki4i8c0rt6fBalKOnsa4RltaKlNrHafrv9D4E0a5XYkTEknt9Hfv8AJhx3LUVdTRYGnUUMFmSptYjodzB852wrRf8AH16Tg1T2Ldp0GcW9pl/h1y+gs7C7uRBZWBARty2mAZgEnqScK/EkDTtE/l/cf22xHiWULggEBxdCADDCQJkRcEjtE2jHZGoGUGI5RIPQgXE+uod4E98LjHi2l0MbUop/KCdFja/p67eWIeH3PY7en7/UYmSRfsPT66Y9IAJt536H669owwT0RVYt8f8AH9+vbHER0gdv17388eVQZA/OPT6+PpjiNuvqL7efptbGs6ymtUPhVEBOgjbzbX52mCdjck2xKnW1lupEXC6dS2ZCR1OkiY2IK2gQSlOVCwZaoq+sDX//AFv54XeF4dSPumbCwEkmLCw1GY/nc7LaSFeqz0Ml+hFP5DEUDz/T1t3/AE8sTYARPymNt7/W/bEKdWO57d9v7/niFeoQuqCROmTZdRJA5ttM2J2GKW6WyFJt0ieVKirUrsCUoUyosGmpUHuhSp1QoBO0ahJFsIOFUzUdqjTJIJF9vK5N2BHWynuIu4lng4XKZdvEUEmrUVmXxXPM5gGNO0TqAXbsW2TyC01UDT1mPlbyiw62vecIiuUuTKZNY40iVMHrvB+ePVpaWFjG/afI7mRGCPDi56GB07G5+P5nyjvDgzb6B3Hxw+iWyIpef1t/W3afiPCt5j+ny8oMx2wSE3mNtvWfy7/06Q2m1/q+3z9cEDZT4Vzf6+v6eeLimwvO3zH1+ePI7Dr0n5W+PwPliSn8xvbt1xj0cQqCRMfX11/tAwQb3AE9fr17YYEEXYes+nbvvPpihqdr9zHznpFv3PngGFZQi2/t8R53/Tp0x5oN4IjoMXAWPwiPUfK/1tiPptP1+dvhjjrIsgndv+O39ceYi7mdj+X9Rjsbf4HWQGZDEsnusSVE3ibfGP7xgegjCq27UzDT0UsbjfqwJi/vGQIOPOGZIoqyVKsNSxMhWAYAid9L9+vQYKzr6KbVJAVXQsRBJVgyuoPaADbtuZwLlSTGqHucXr92B5OVrVB0ZVZe9m0sDte484Pxw2NT4eUTHlGF/EgABVMHSbRM3BBCgEzMi0HrEkKQXU6gEWCtJMCCSJhQSAALm9o9MHyW6FyhLT+yaxtHb9du2+/+ZFpZcoXYQKRMAyJ8SAxjusGfIx+IkEBp2giTzBpBjcg9pFjHyx1amWV11aTbSbQrNPMD6qptOx74XlbUbQzx4qUnGX0z1UF4gx8vX6/qcS0eR6fn+/1OBcrmC6h2MQDqWLBhZgbXjbsd4iMG0MqEp6RSRio1VXqmKdI2s7mXYgQBTTrJlpgMbo3D4zzOkym839O9uo+u8YmUCyzWiT8h5dd/lhjQztNlg0jUtK1KiCgumYHgqgDAXkSSLgtoBGA8sksnVTUQSdJka0JmJHum/TsSIOA9ROwsviSx1fydl6RWpRVp1KwJEm5ZyzfAaoG9gANrgZrLa1AO2nePLp5XjznB9aqxrEqpZ55bSSR+GLk2n98CFoED7QrAhSDf+apsu0wssRPukYnwPcmyjy4tcVH4IZNVZ9DsQqk6p6nSYRmH4iI8wWsBg7M1QQZErBAtIIuCB5DYgbHttgLh/C6tVpdgFUXAGmnTkSSFm7bESSTyljcnHcZqDSlOmWKrCSWMnZSZO5IuT1N+uAzbmkmM8ao426/Uo4XwvRSFSmurlUteWEbiJ2v0t1ucMKLCwHL67+YF95G0dsdwysaLBtoibd5O37/3xqc3laGbRWSFq/rI2cbx0BHx7YrTo8/j6l12ZunB267/ALn68+2PDAsCQT18xcX7+fl6Y0q+yTkSaixJuAT89tvT+4dX2VrAyrK9rXKkkx3GmZ6TvHwJTiLeKa7QjYk9j1NvX+kev6c/r5+s2+Ujv388XVKLKxVpDAkEEdY6z846z5nFXhwN4G5Pa177epwSFluQphqiI1gzAE+RIH1v+V55qkaLFag0lTcdD59BBtGF1HPU6himwJXcAEH1g3jz+g5bjeZZdJqagNiVUnr94jUO0+eO7C0tMW5iqBcmwF+vw/YfD1hSz6vZTDA7Nv3nfa35HCniGaLajMqDYyeY9yf0+J64S/xJDQLGZB2Pbz+d79julz2VR8ZcbfbNsLSZ6T57xP13xA38z8Pr69MAcI4j4nKTDkGY6wRceYO4Pnhk9M2jb4/l9bfkxbJZJxdMH8NR+H4gY7BEgWKyfWP647BcWBYudjSqaWYQqAETMEbgeVjv2GDOMJypRYxKu9QCI5gBA9AFsJmMCZLMLmU0VloAkAGooSiWkEBlJK6juCpBvJESBgds3znWWLahJUhmOkm1O5BnlvOkXJMAEyxd0vrZ6coNW/ukv7llZzTNGiVV3InWWZSoBGpioBB9wqCWj3YFziniwFXTSA3IG4EBBe2kiLkGWBsYm8E1aFRadTMtHildQUTISQipTgbAQNbXbRMHF2V4U1GmKtTw5qQCEYEr+FIN5sqi52UdJwxU1Tf5ipqSdpfkXUgFgdgIm0Rt+Q67emJ5ttOXuILuwG2wheg6NqtgriOS8NVZnlokgKQB10hpMmBYQsxgHNVQ1FQoJK0ULQGIWROo6QbaiSSeo+QZ56Sj9m+Njak3L6KMxpWm7EQDuRAknluYuYtHl1AjBnG65qVmdSmim5+1cTQoXMlFJHjZgmSXMiYixDYRZp/GY0t1kNVi/QgJMe9ci19+ww4z+aNTw2CqXChV1rppUWUlToSYLX/1DuSNhJwUm37n18FHhKriu+y0mo6EprBglK1cnXVqQdI8O0K1lCECZU9MKKnty7Aa4VxZ5UgxYz/pmCNMgEWmY728KmpU5fFzVXqyDUBIAKktFNBBIjaXv7pxoavAaFQfxWcpiC7HQHK6i0EhmEcqkMZHfT0OETkrKZ90IaBSouotFMrqJW2oMwAU82p2YECGIWSbKLYE4jxjSjslKKdMDmJbmJYLyrHuRIB5QWXYbELjdXQKhpU1poaIGhBpUOHYQo3JBtJknvYYV1s0C60zL09KU36SyQTHUFSbNEb2IwuM5XaY6XiY6962fSOI8Qp06S0qRlFNybli3NJt1/bphFQUvUUGxA1HsNQhZnqZJ8o+GFlBpHhqWIkwxXSVQRe9gxPKO3McNqOYCgQSvUgT13kkyWtEne/oH4MW+TPP8vMoR9Nf6D0oEi1om97+Xne/w8xFlHLMNrbmxP1+98VZXiAYSII2PKQZ7ifIR8/iQc0It6Dr9HFiSPI9xoeE8XdABU5haD8YM3Ejz/bGgrcQRAtSrVVKWxDFSrypINPrNpjsCfPHzlM6W+98bEeV4+v0zvF+PayUglQOVybhlMqR/LK7dRq22xNPGlK4v9C3FknJcZG19peP5fM118LUCq3aLNe1wTIib/DGF9peKio3g0zyAwxNgxsYEbgW/M7QcD5/OQ3iU9nRSCouNUgkibMJmYjr6Laax28+sd8bGftob6K9RyPaZYXWVNr7b+YmO31dnls9WclmeALMQRB8gIj4fvgJEMiOtp37E+pMz/XBGaACheu+3n62n68wcn0hyjFu2jzM1GZgIhYEC3SN/jvufKcCIq7jzJmJn8zEX62IibYm7T90X/p2M73I/tiLMFIF726dL/H6k9ccvoLtltIkEXjqLxtcRsR+lx0vjszm3eTUeW6NMWBMGNgQdxiNNiB+W/Tb9Zt894xBm3B6iwjpsI2g9O52tFt5UC4pmjpe1TAAGmGI+9Iv88dhAmgCDfzE/tjsH6svomfjRNFxWiclmPGox4TDWEBY+GC5T3TsDabW1C1hFebzStUaoo1MzEuWAsZNyo5WIkb8tjC3EX5yoXUKyyLSAI1dZPQrMnU0bmMDcH4M4h3I8Pw3dXk2gso1AmdWsEr0jUbiwmi6RZJcnQ1zWY001DXYKqQFA5iSwQRa1MR5EARaMS4dnYBbxwjGA80wzupBGhWNwBJNpEmALiB//CVCGs9VmFNuWnTWTUYkoBBaBqPIFN1AZpwXRoUssAtNy9cMQ1RRbtpSSSLfe3beY5QEtDY7YUGqVKdxVUFR/qnwhBIbW5cBtQttNpAAmQo4vmmNJqFJ4goRoUczKylqgkGbI0E7SBAgDEssr1XYKrEqDL3gEA2HRnA84ERfmAWGuArlo0kgTzMQTMTCg7SDbaLDpsVvYMmqdBGURKSOxEqq2HvEszKFgMwDH3mMzZTbYjsrwcZioEqlmnnZATo5V5iKfultKCx7DfFQzbOFBGimDITqxmfEqedhA2UQN5LPvYQa801xyUyWBMRLIp6/hYn5b7mturb/AEPPXajF/mzWVeGJRoUhSUIBBAViqqApcEKCNTA01vuSSdrYz/tbxYBKell8Pw6nUAwbDSSwnkO+n8MTNqvazirKdOoAowUlqtJRZbJFR1tpc3BMzcRBOS4rxKkMvFOq1RyCrU5lbzbXScrCg2JMkACDYiVRvZVBtSEObzP3XO9Jgepnx6pLHzEem2I5isdWuB/p2tb3j08zEj1wrrZ3VUkgiQVOo/i3NgL9exMm22GuXyJqIp8SNMczmFF9j3Av7tzPwxzXFHpqVu2O8nQcpSaZFQbm5jUyg32Frzb9cEMpABHcjraNPS+wjb5YhXzU1QVMKiaVkEGBv8SZJ/3EenUs7EEzvf4ySZmZttf1wcZSo8jO4zyORbl6hjUSSLgCDMACDfpc2/l8xgnLuSGGnUo6wb7wYNx3iJ8hgfLVhJ0EC0REWO95BmLnfe+LGrkgS2w6GWmx3/z88askl2K4RfQJxCoWBhrTfa4gWMfmJO5+KypRO4FgLn5eUefw36q3FPUo1QBbeRHx6xG/aDboMYdiFXptOlbQ07+Y2HUdNu5hxSTAGINPmnlYi4W2rmF4mOWpad48ojQOqR7oGx3j0mR8PXEaeYX7RZgMp0sBYFSGN4/CGAjub9cE0EU290yLzPaxveJPXvvjUOZNq0gstjsPISNwf8fLHjUCSWYtH0JE/KMepynUZg77jv5GxgX9PXFdOvqMtM3m+0z06CTE9rW3xyN60QqU9IAUiY/z19b+eBVUk2Uk2BsCfTvcwfiI2jDB9RBJ2m5uJ3iRv3E/4x4oek61Q0QwJsb6ZuB6/Mdpv1nEjweuBq0kA3vUpBrCI0ltR7bdDgVKbBijAgg8wK3MCIIj4/UYfe2maYVEU+IAUF2O9ysroYQLbG4vM4RsnMwMAggd76RJ69v8Y67VnIOp5URYE+Z0ifODf6647AVTMkEj7T/jJHw5sdjdmWx1Uq+Jdjyk2sd9+o5bwD94k74OyWb1KaB5SOa34QzMIsdmeQNjO1sKMqz7zy7xuPTT1F7dxaNxg/goXxrwSVYQd/d1hTbsAD1sfI4nYyOmD1nqqzUrAqq1aczD+GSxYeasbiDaTO7BlkKq1J8RWUnSFDWJmooIMH3QmuYNxB2GLvaGiGy9BxUFNxUCq/8AORygmLBtPXvecZzLuqEtTVaYJOqmLEMtmU6YfTcx2BAuQcb3G0G04uj6lkqQCKtKmqAgctySCNlC7g3iNuy7jN+2HBRSVqtNYblDwdxNiehqLIn+UgmyyfeC8YYoV5oMNqICQS25I5hzQ3rrA93FvEc3/EUSkC6uoYCNJem9MBYkMQWuRax9MKjKSkkbKK4swlXNggXuTP5D98P/AGEzKivVSpK66VrxcMtULuLHTET185OSowADOm1yYHaJ7f036jDPheUao6VNRSkgap41wqqrAtpYjSQGIFpMtF5k2SXJOyKCpjP29zYNEFW5qjvUME6gJCKthyhlVWH4vSCUXDMsfAFSpqAuAAJjaWA6noB1vcb4Lq0/46s1YgpRQAJOogKAAvL0m3YXB6gM+4dkjWpgMFVVhSDIEAqTy6hI0TEwF6WJhbfFUURXyZZ+H06xACFQTAKhqnTSQAstp1XAvHMpgmzfhPs5SVHJpzzASyEHS0e6xAOpTF1kENBm2JVqPgHWyMQrIDTa7MshSQABdJBEWGpxJEHBOTz9XMVMuaYrDKoCzMVbS7AwBA3IffsLfdxyTfQSlpt9AWbel4gApNTsdS6ifwkESfW/LYrM3OB8yyqZFwJkdT38+m0Wi0g2oz9QeIWnkqElNEGAHZbCQDBFx6mZwyyfDtVOVIq0o9+mSWp+boedQL+9IjY7YPRHO7KaWcDAhEIIiREkdotG56bw0HHhQ6SI03ibSJ6RO/l5YrpUTFVWiVAKkCdmEAkbruRG23lgnIOWgEzJhRAIEifvDaARgdAvRS1MCQWJVY8ibgT2Iv8AlBvbAjwSwiAbxtqEDfvML+kYcPSpGS7FKaGCR+KygAGZNidthsLAKW0CdLsZIMaI2kX+0mLm3me5xyNo1fCPZ2muUFJgHasnia+UkBuZEUnZYNzsWJEiAcJc9wE0ctROiK61H8RiSBp5wp0/hOkNcSATMbYZcE4ualMUbh6SkAx0BJuOhBbT6D44p4/nSvhK+qail57FWZRe1xz+oIwtOXOmXPj6XIS0MpqEjUwBi+qCDaCNrgdvzx7TyIAkC4E3DC224Jvb9cMzTVgpLRzEgCBed9pjcdJN+mJVkbTyBNRMC+0gXJEbAaoG8YY9E0J3oV6h0Ok3kCCDeSSLeVzG5GJZrUCE78xI6Tq3tEQjW9Y3xRmQzklFEIIuJiSBebzsPqxGdrhoJUB2G8N0EX6RtbHO+zlLZX7U6WTKlSdbqpqElgCSeUysmI5YsbepxUWVmcrYB2UX/Dbvv16fngjPJNLJNAH2rmRYwrQDPoBY7XPWMAZJljUbEgsSdzMkxYHVq+czjV0Muuw5GsOekPIvB+I1D9MdhUldiLNI7xP56cdjaB5h9Goq01YvEAkzvudyZ3APT9JwVwHM6s3SKkgDXMkTem+8z337n442/Cs6qropZajTAHMy0kplZFgZUrT/AOZZt5W2J12pZiAlJWrEctQAIqCCC5cnU6i/M2lTPKGIjAvEu7Njkd9CzOZQVuH5lYkqoqAR/wCmdRHXcAiI6kXxja5L0jV5y3KHgswZrhS0dTe5mIJkk33Xs1WAapT1rUEFdSSVbuQTEjp8Dv1+f5OlUo0aq6rh9AJG5pSpMGbEvFwfdMXAOAw6TTKcy5U0G+zSscwzq8JSpEhkJVizGQvMAZETt36nDkcSYq1WdQUEhoEAm945QZeZlms0XMYQ8MyjtTrV6zsFSmSAgUsWLmnTQNBJ1MLDsevS9UNMo2Y162HLQBmqwI6giKawSCQC+1hEg5K6EX2OvZOjRo5alVVQa9QudbqrGnpYgImoWsJPU6pJ2w64tTOaytVSxZ0GtLyDpElSNiDF1MiQp3GMpwbNVWzIy5pU08VkAVSDoBEswIOknTcmIJTubafiVJafjLTLKFpVLzJBCNJ/+P0cKk2plEUnCjMezmd8GsnimaLSanKamk6X0vp3J1MCd9QYjeIO9qPaGorsKYKiBpL2mGEr4Wy6u41bt5aVHBsrVeoBQTU6QSS2kKCdIJaCATfaY3HunGh9qcjRCrWqnUVDIQbLqEkrM6202UKSxBgXmz5onwSS/iMJneKVKhJeoJPMSxadR7qN4K9V6DB/BuF1sxp8JS4ZtKQdInoCAVEAC5IvJPbBP8HTpJW8MBiFMMwIUFQoElRa4ayxuZJxsfY9RluHpmFW9LLPWUX/ANSoCEX0PifLGR2Ol5DjXFfJlMzlmWvTWosHQulzpdXbxmWw1EEksFMm0XAnAebbQfFUQYVgUlbamvKkAcoVSL7ySSLaH2qp0GylBaLhszSKxTDaiSyaWLGIEDQ3qrDecZzKO1Gi9ENB6lackksbTc+6bGy73O5NptWSTdyt9scZysqu6WAK6VaerAH479OpJ7nHlFCtLUKbQDpLEGA1jBsCTaenf1WZrJtUCsgLswCkdYgtIW87EEf7fOGtLNKMvRQzyqAFkQCW5nnc6pFx3jC1SWjpRtl+VpUahVImnoLKCGHNs2sqwYkQDy307fcxnuKZVkMsj+GAykmYFiI1bHaxnr822Vy3hkN4wNOLrpYHVJ90w3+0sAJ7bYlnOIJUZmUBQqW5VkAACDBNm/DcmSb4yNpmzjqxr/03ygc5mub6KaordyxLGP8A2zhb7TFg1DqFSARBuarz5+7I88aX2Dy3h5DMOltdY6f9oCLAkzuWt5xhX7VcPDUMu5kaTDtEwrADUINwCpEfz26DAp/9ljuH/TQl0NpDMJ1QVUnTAFj7tuaQR6T1OIVajhCFYX1GG5WIJUwt9NtJaQS29hOCqSitEnSQLgjYhQApB6Hf1QwImQ887MT4ukFWDWVpvCAneF90dRIHrhl7J+NLRHOlWWqygHW9MAC3VnPoJAv54B4pljTglzBI6lgTE2YgXBBvbr0sDRV5onRYqwsV2W0QZBM7bD1w69lWFSo5ZdegLpWGJuYNQgBmBFxyxM7qATgm0dDujPcarD+HyZUyVSswOpjMmRIkAGSACDeb9RgQUzpCkCGEkHeIsbjc37SPhjV+0+VWuHhIqMCU1IUYwQQG7oSAAxuIBnecfTzhDuXWHkhgVIP4dOn+WBA6ADAp2tDMkXGiRqOCRzmD11THSYIGOxWKWuWIqGSbrqg3Ow/pjzDKQs+mUqIGmmQrQVBUiFEsNXL3M7nmNjAmcS9m8k+YonSV8R1VmLfeJglTBHQQB0HSBGKMxSMBRKrsqIYgRuSDBEQZEC3W+FNbiy0S9ESuoioukCAtTmA7WYkTe6n1E8urGYqto0L8LXKqQ9RQwXUDa5vFMhZLEgG6rK77SuMVxng+aqVajFRSotUYpUq1AEMszTAliGuRCmSSBOL/AGh4wKwpLqkpJZXEBgSBEwQDMQe8DC7KZerXzeXpkh0MGALWWdLSLCABG0L1AxuO2USdItPEBlwadBWdqiofHcMJATTqoJsLauYknUTtcYtydSnElm1MYckhmYH7+o3AF5/wcLs/xQVczXdSdF0pbHlpjSCdt4B9Tgj2R4cc3n0o/wDlmarwdkA5lHmSQs9NU9BgpfI2OGKgpPs2vsvw7w0PEaiwfDKURbZpJf4SVU9b9xhXx7OmlQrPYFiKa+rFmb/4qRP8wnG09qqoARBARIOkWFhAFhEC2Pm3tvVIp5dTfU1V2m3Smqm/nq9P0TD3TQGR1FhHC+IVKFJkHiLUasjO1OH1LECnGoOV1oxESWLAGzHF/FK+TDHQ/iOsGVo1FIbdpLIAnQSerQbAnGaqZ7/tnUmpSUlVZ0QEx9pyzIMdDB6jcHFmZzlCutKk+YbwQys1JaLhjpGn32aCxW0m25jucnvaNhijwTsG4txd1pmktMgsgpsW3MqTIAAhpLb9xjce0PEFy2QVZgMVUwPeWlTsoI2YmqIP8nSCRhtRr59QQIavBAJIEENAJuYEj5nrh/7ZEZjNUaJPJTSSATYkGod7WNQD/jg06RkcPLJGKEORecuKgmQwBKlpBhgZIO1l/LEnzTFgBMiwAk3PTzJP1c4L9h8ulWKVUclSqQ0GDemCCD8DbrtBxLNZFcnWdCQxTSQ3iBQyuofXTtuQ2xJm9u5890voDy8fuUqJZpalCFrIQDKkhidJZSL230kidtrzimnwhiza9yZKjZZPQ/y9NrbxinidVXU6bEDUxv1KiJtO8zfDXPK+hVZwCEGuRGpgrcp0kBiArLJHQzOM2TcfiynN1adIaVRCXWSq0wLGQZJBO87bEEQu+IUxNOlOhUJJWJgsIAN7lQRBnbmvuSXlqOrwcwOZvDAReX+aHaTMAG0DYKe+LXzbVBU1TpAUVFdiVqWCyFG/NHmCVNiZxxjNl7G5qcrUptOpKrGD1lQRt/MG37YjxR/+yrddNJzfdSDNh5EA/D5572fzoo1XnUVqKoXWTBZRKmobHkBebidPS5xZm+IvUBCF3W4aBoU2jTylSQdj720HCJqpWel4vjyzY9dCvK5kaGOpOY6twRII89iFAI7TfsnRyrPq2Yx1M8wPyAuegmJuMTzVCojKwpaQJ91pt094g2IHX064jXzakmQthDEjyG/5/PpOGpp7RFm8XJhdTWvujS+w/CkzFQ5jMsvgIQCDszwCFjcgTJ9QLwcbLi2byug0KYcLEnQ2gA7TpSBHW8CeknGN9mOJKMjUcAgiozKsgf8ApDV6QfTbbqu47xXlChoGkX3lmiZPkRbf9ZBv4oyENDDIcVWoSq3UXC/e+8NVPeWIEC1za9gQ/aXhZK1KgAL071PNbc48oIvflN7rGM9kamivTZQdJVupmSph7djBjY6QOuPoPEmNXMVGRgHSnSJjeTJNo92CB6EdxgbcZFDgmqPmbkEk/sfW+rHY2db2ayzsWh0ndUFIqCLHTqUmJkx02Fox2GetER6E/obVaTMSrCZM6FU3O4JFmYXmXKiZ3GFHHuDNW0MxC1ELoWJ2OovBIAEDnXlEbkWIw8o5HOPH8LSpUrzNYm0k1NRSkHCRqmHNgq2wqq8DrrUV8zm0qMCUVVVn5veZKSFUGpRZrKqkwTMqNUdUmZH27ejIVfZPN81SzU0JDOHAAMRu8dx3iPjiXAc7WoM4gzpKqRELNpjuomD2t2xsOJZSiURTUquhZisurJITxGYsEWFUC0SDIIJAvm+H5cf/ALFZafKPsKehV1tICs6zGkEho3NjtJLVjaEy8jlf0J/4WpTK+JTempWxdWUEtBkG07DbtOPof/S7hj5cVczWUqaihaYIIOkfeIN4JiP9oPUYacDWmKRr1Bq0nkLwzVXEh8wx/DqkIu0LIFxEavEGcEsdRYEKs+Y7eYH7YmzTpuMT0IZpTguSor4zmGqVOUTJgdd9jHUbY+ee1OY/iM6tOkZC6aNMzaZuwj+Zm9QAfR1xnibBai0HAMQ9Se4nRS6aoF3kxEDqRk/Z+jqqPUqEpTpA+Iyjm5gyhUneoxJjoDJO1+xx4pyZ1cmomizNPxcvWWmdSInh0x+LQ1F3cxu7OTaPv9OmfrHQgaPtXWEEMSoO7C8Bug/TaG+UzhqiuKVMIlOgKdGkhk+JUq0tJLH3qjMsk9dIjvgOtQCVX0nWuXXSXEnU4EVDM/jBhp2IxkdXZTN3UQj2ZyCpmaSMbqpqPGyAjR8TBnoOXrjkzDVatWrMPV8W8Axq2HwM4B4bmCiZiqx56qae3vEhwJ7INh5YI4OCVpsRzMzC0XkqfhfDOgvHinkbarr9/wBTuGVilFGpNpchnPnp0qQP+D//ABnGsqUGagr/AOq9FDqUrJZSQ1Qi1gGMKmxRItIAzOQywV1QCPsq+m03NUj/AOqxh9wPOpScVRVdypW4BQFibIASWZj2sAASTbA5W000ZKHJbECZNWqKKdSEqPTWCh2LA6Q23Tt033wVxTMNUR4UlvGqMQBMDxatz5XAPrhhxXgjUc5SY2FVTV1ACxSXdQOkWg9Ay9sTyObjUUEMrgmDc61Jg+cz85gHBck1a2ebPG4umIMjmGQkyWOiBLSVmxIN4hZA85x5UzTk+R1SJ2P7QSvoIiBGNFmc4GBDHSdpCie1z2hgb9LdYOT1FtZSxWShnlMEgwpWxiwggWsIsCi+W6F0zQZHMUzTKLDVCQlSGI0oQLRESBrJI2kAzsL6WcQ06mZZStNRyL1ZR7vLaEJvp6nfYYy3B6QIYSQ7qVLAbS6qxI68pb1Aw44mWrIlOmCagrNpQER4dMBFmTaIVvPU5tAleRW6Pa8LLwwKv27J5Vqztp5jWYanE/Z002kwR1MBTqkjYYkeFUFKoXLBjLnRaBIsIhaZJBksZA7xHjZxKNAUqf2lSoQHqLuzB1DAR00sVUD1+9d17c5RaFGmhVjWqS9aARAAB0iQICiCZvtOwwuCk3a0b5mdJcJbtfy/z+Px0YrhXE1olqTGUmQ1yoOxMROloF9xA+DKpkxWtE9ip1TJmQdj1MydumMjmjfe94ESAPWLiP38sToM0zrZB/ISJMzpgHz2ExbbFThe0eTGSWmb2hwynRXXWqU0Q2HMGc+6dKRPMZj0MxgGrxCoMwudpgg2IEDmAEBSAIAZAAR0n0OEuS4TUaufEVppmCIOo7gC/NJjfYYc1K8qYpVGTUFbQAFVdzzGxeBIXYC57YCkgoQlll7ekbyrQpsda0tSuAynyYBgLKdgY36Y7CrLZZQo+3C22DI299yxn5x2tjsK4fgW0bLjnFjTotW1AJTUlIFpPu26wWpmf5X2x8xzXEvGcA2WofCABuKSFZpSZgOWudzKzu0vvbriX2L0wIJWlAEwACrnfoBUB2AsZ2x89zOcKsB1VdK22JILEjuBpHww7BSWzzPJ26RoePcULIKKtAIYSOmorqIW5gKhgddQ2sMUZXP02Z6vWlTY0h0WBFJZgzpsIHUT5HM8zAC0lLT8DbzO2CqakLUuAG0LMwACbyexvby8rO5EqgujbLm+REJ5VAA9BAAHnb9fjTxPPMBoQw9QQlzypeW3BllkC/c9BIlHiI8JqlEBtLKmtgDOoOx0J2hTci/brgFWLVNZ59RJ5rm6k/qfzGJVBrbPSUk3otr5d6VE1JUqHVvd66NHmQo36dbgHF/DeFBsrSTSxavUet3meSnJHSAzXHUzAwTx+TlQtyS4gdTZj8pI79MU+03FHUeDQinoTw3YatUINJAI2WRMWHU32BuUkkPxJW5Fue4nTyaGnSYNXgiUCxTsQApG9S5E3gt3iF+ZyBSlSy66Weq41RcEhrzfbxGCz2Q4V8Ey5UVMzA/7cDRNtVR5hjH4dJe3ULjT5zTRzGTY7LQm+5INQk37kE+u+Bk+OkNSsU8c4eKYFOdNtJJB8zqIG7EEz5xcbCrKiKtNFsdUENEg8xJPSAO3bBfti4/iBsAsWgSpiY28x8T02wPkkeo6EEalUyvcFgxv+Mw5m4uO8h2L3R2MxSd6CP4kLUcwCFZ1+TlhHqTPxvteHDnHj00AtTEkdmaDzH8UQJO3MLY4gOx13TU7kQNtWuPiJU472ayr1G8Q3LVELRMGWBPlEyPLATlaZlttG944niZKlVPvILG33g1Jh5fdb/jj5vw7PkVydxVcgjrM8hA6EG3o2NjxeuwyldetJw9OSOZWYKw+fN8MY2kx8TxKfKzXYAdiLiO5ANoudsd46uBL5MeE3Z6te/hsdJTlXrb7oMdNMR29LYHZ/DIax6yAYn1jb6tbEc7l6jaWKwwFgBvsP6A9vngls4rp4dQMp3BiYPkPjtO3nii6JGk+iPCqBbxbGSjx/wC0x8o7foMVZbi3hKukkFqKgMOgBOtR2JgD0GCadb+HDo0SdTKw2kpp+RlYPp3wN7I8IqV8zT5WaklVGqQJKgsASBvBvt2J6YBq3bPThkjjwri97NV/054M38Q9Z6YdqRB8MaYDMCQe2pCotsDcxEj6Hxvh5zSsRIU01UlhpJ1DUUgjUAwgMbmAIk4RZYfwn2lNyy+GA15J8REcGmdgw8WswI3Gle0ajjGe+zXwWGmIpxGnY3b+UKto7HecTyyOMiHN73Z8mzHslBdS6ms22r7NWEwGkgyDayx8bDFnDPZOpSCVaRpmq6sEYjY76lDLElZgxaZi9tHncyoas1VIVkVW1IXWAusBioIjU5PSBvBthatTKE0xTZOWQp1QxHhmNckX1aTq3JueuB9adGKIbwPgdVAHYraGNRSWeazafE2ktJIE2UEmJE4uzuTSiVegNCGV1U9IV7lSwgwQCgKnv57z4YcvQ1atOrTYs6zCnUNWo9wNvxHzxT7fcYVqBWhcCutQONpqQ0Ha5cuCP9074bil7tjYSqSr5K6WWqMAVpZdxHvMik2sR7psDYCTAAGPcKOD8OzjUVNKlSaneGbUdUMQSCqwVJkgjcQcdijjL6LeUfwGntNWBXU14BldBuFLK4M2P4f+X3dsfO69CGJY+6xBBg9OVhF4Iv8A1FsbfiFSdUJF6ogGL+JPLE3g7enSCM/na1PVTBTUJ0lirTc9HWwAIteDDHzKscqPMzQUjMB20hr2tMb9Re95m8k7dMNuB8LbNHw9Qpgn7R2XlAEEAXEtO46dT39FGkxFyG510y/OBOlubrDDaNjGNfwMZZqfh60A1BQoR76pRSJgxaTO50mb4OWSkKhiT2y7Nex7ZfLGK6PBD6QjAiCaZIBY+676CBO7dowhrxTTUeWCtyT+IAj1vbf3TfH1OlmkqZWoQJY0So66nFrmAJbWjCIBLuTGPn3EcvQq0a4QsPCGouCtZDpBbmUBWSSIkyJOwEHAt8mHCosGXMrU8BWNqbGpVINwqcx/IEW6HC3ifEKmYqEICUJtTHLNwAAoudt4Nz6AWUco/hrUpWiQsEKwkaS20kEHaJAAsSYwTwhqFGp49UNNMTTsTzTEsROnTJ36kG2nCpRS93dFuLLT4/bA/aH7FKeWAJgl6rnZqkKIB/Cu0dp3N8OM9lRWylPMHagCCIa6NzX62IMm2/TCT2jzhqjWNLhjYraPyggC0gjz6YcezLeJk6tO8sLkbxaQJgbN1j0G+AcXSY6TStF1DL083lhVY3EU8xHvDQNK1k6FlXy5lJFiMUZXg1Wj4332okcqySylQQU7hhq9COu2F/sxmKtHNEUVN2KOhI5gD1iRPWbxqHS+PoPFXp0vDrtrpusjTABqrBilMxIJBBOwm0xAOcoTqPyZaStmIynBnK5pZlkQqTB06hdhI9NIN7jthiKoRQMoI5dJciw6kp0YzO9hMXIKilgzDRP2YJIprJUX+8JJZj1LXJJ2mAYmbHhIh95Cyz5ElluTsFYA+mD4N7ZO/Kt1EjTyK+EzONb6lBd+YmbGZG0HYR5RgQezlKCQGHfRGkX6T/bDjNPpy6+dUCO/KzbeoHb4Yr8SBflFyZ3jrt9fPGptCczuS/IUZjgigclXT5nmkx2t6dJ7dcK6nC6pJnQywd99vOL2Plt2w8yWeFVZ1FbXAmR2vMx5iAYOCvAJgzN+smPnG/69rHBuTj2J+TE1svUVRKvo3INwB222g+g+Axsv+nzeHQrkKrr4iBosTCOxAMj3Qxfp7kdcEMgItuL7XHoZ29d95xHgKqlTwdOha5uFtzlHUWJhQQShiLsD0x0sntCW2aGqw1p4x1gvRqdwGqEPpW8lFW3eWsIMBdxLNMrNWVgUYCo6vJUko4OmLrCMAYMEgSLmbINKlSaodQWnUAA3GhkpioOaNGrQQASRIgNPKm41DIhWYAZmYNrV5djpjYkJ2IImcS/xMcolBrVj766ioDN4ZB2iDDMDZQotMxjqvF6YRyzAMwazHTIAldQNtyRe3W9sJ/4moN5bUZaLE6SRGm5gzJj4C2DsrUUl5DwgUKPDqX+6tgptANj5W3wzgv8AQW6NFwuplaZR6a0gKYqEeGqKXcUtPa5IdiWJsBJgYG9s6lNsslB6mkHwUmObSnNqAgHVpDLBnmgGMQyOdDazSHLCKruCqkiHK2OqS7ioTAkL71rYrM8VDVi4gqqkIY3USAx7Fixbpve+7sMN2Tt0xz/+T0V5SubGmwFKsKaACwCqTNgANRuxloExjsU0a9FFVXcBgBIKMTcT+HHYo9WQf/0R+v3/ACGHEJUkqDIJZRA5gBMCJ/CBEbq0W2SZqo2phGtGSFZTM6dJVhJiSQIje8bYJ4zrFNapKw8n8RBuHAk+7La4vPiDeJxntRhHDLC226qQYIPYP+uAitC5SbdoY08yG0EhtR1RAtA1G3xAEeeHHC84s6KalSywC5mSq8hABjUwXqTefXCRXWmpEKQjq6giTchTB6m1MfA4NyfEtNMikZebFNAeOQWZYKbG50zAknGSX0arZvOE8cK5ZW3LaHCkW+0Vwbb6/s1H/OALxjN8d4VTWlRXSNbrrZlsTcgQfhcG1/Q4Z8P4MjZelXV45SdEkgOBpOiS0kNtcDYxvI/tfRdqlOaZXw6YQrIOzNGmDcQRcbEHHRgo2Y5ptV8GfXJjR/qOegjTaIIJt0InGg4Hw8Nla7sdV1pKsKAILMw5euzGIuoOEQzHQkggx0mRPyIP9bCQBr/ZkE5SCIC15j0prY9o1YySpBxnbMhm/Z4JXCqdJImewAuSG7RP1OD+FU6lEMUKrO/LcTMiAQPKTbytg3i+YilUdR18NelzvM/yK23cbDCmhxAIQGMKZmOgUEsQCYJiQAesDpcaclsbkySVJDCnlGDLVEK4uCiqvlcaSYO1yTsNxgnM5t35676iogRAABgwFHWwMm55SLYzR4+7KKgp/Z6ohXdm/wCTE89ptC/pi1OMfaPRPMNII1ATLAHSDaQJ96N/z700tiuOSSq9BXjNK2Oknl1iANrTpPysLD1wxorqpFtMGnUAIMXLLbYnpTPnvhcKVMgS1QFthrEA7cs3jeQfW++CsxnzSVhSQurgMQoBMqYGlZWffIP5bRgmr6A6kkGcXrEUqKju5MGSCCsW+Lfl3xmeL50+EoDEFmIBkzpX3jbu0LcHZsTy3E3quuqNN7TdCJI1qQLkTYev3cL+OOquNQOnZWsIUyYA2gEnltG0kY6Kqh8WnkuRKpUZNBpMWYxChSzEwZIgXA7eonphrk+PD3KgZXXfpM290+Xzk4zmQzOklUBLuAACLGLyVDHUbdbeuDMnlHkEr4jRtUGqL9QflEQPzBOK+TcnC9Dt/aFFBiWPTsev6GZjaDGK+BVa+ZzVPTqp01cMTDKNW6KzEEBmZQombkWMXZrw+ikutMaot2nv6C822+eNUjUMmpytYrU8SmWP/mLzBRpcAkBG00wNzpuSC0YVySWkLXFbQJxni+iodlddTvSawYq2pfBYmxZ2ZipJ5kgMQAcIK1G7idJaQSR4ZYCACrTccjkxAMz1nBPG+Dy8o3irBKjUCeaoqwzmVaQV94MdxqAgDNMmboBCyFVOko0EA6YZYK6qQAkG99p8gWNPphKVdluXUlWKTCrYWgQb3EHzvMTgnhLwyyQComC0T9o41CB3U37agRscJV4q0kGgrXMlSpYSImVAYHaL/wB7qHFudWOXAIO7agYBEg7k3k/8jttgvTlVHc0aL2hJp5EqpKsYDAbaalSpPxhdM25XbyxisuqKQSZspPpJvv8A4t2xuK5p5nKmm1UtXblpIqlQAoLDW0kBQASS0WneYOIp5NlaqrqykKVggghh0+Hl+fVmLUaE5NvQLn+dy2nePxdAB0OOwblLINQM7+6DveZInHYcK4GhKqVK1NW4Ye8QDsW5ebVzHqOs6rYW1OFUTJQVSp6rBQm/bW3uk9sbnhPCy2XetqUliKaje4M6jEwFco5nfwz0IxmvaPJ0zU5FKoIgEMQJUuBMG/MBG0+Qwhyd0hsKrYkqUKAjWzCQRzUNXncvWX8se/Yn3cyxAuJpAx8DVifMAbdcEVqFHkII1EmJUgGLy2rTpAHUi/a+BOKcOV6WsQWRQzX95dpIHUG94MHyvqlumE6+BxkeNikiKor1dLTy0iQx1CoCQK07xeZOk3xZW4pmXR2YeHSXlZSy6riB4guUDEEXsSGm4AOu4MfAoIpMimiiLX0LJI9HpL/78Y1snWNFmZl8QAu6C+tGYMzatUOFeCQRADBgcFG3ehUpRSBlJ2j1MAkkHcg326k3t0mdXwtmTJ3Al6zMLXH2VNb/APKRPcedkvs5SszwPJomL3JtAPxE7+eDuIVKummi0i4AYlVZUOlmLqSGggw2xE2B+9bJbDxfxFmcyBqCmn3UAY2E6mIMHzC6b9LmOmFfEeFOiEoRrAtAF9wbG0wSAJ90x540VDMcqmIYwTHc3gd428hHnj1SDP1v+fa/6mJVyaOnJudnzvJcsBnp6R0FQ0+t1ZNa6T628r4L8fxIQFal7hS7sTNtJWBO494QPjOlzvs9lqjanEnppOmT2E9e8+pjE8slGjTilTDN1BEHrfzG09f/ALYN5E+h3K9pAPDOA6D4zKFbTA1VGbz66ukDqB01SMM6dRSGAPPqTwlPKXUEM4W2lmAKGPj3wNns40MQYg8vNaxEzMTO823OM1xas9aoFRxBMlY1HVESFuTZRtMRI3IHJSl2LjJKdmm41WQ06ldQBVp6dIm5UEArN+plRvuBGonE8hlxWphwmtTYWA1dDqnsRHLIkD0GTocIqu0GoxI2Uh7bdGgjzEbEzg7I8MriUSsVkmQA6z8NZGwnbHONKkxsnCUrkPaOSoRo06P5dJSLBjG0m4uDaYwvpHwXIYN4fRoLTvc7XIMkeZgHAGVo1FcMXqM/uoGBv/tn0B8xETaTq+ZYpDgbyCoEn/Im3+RvHWxMklL29DNqqeGzg6ljtE2gLIuSTYAXvA6HCXLV6lFmr0jRd2066ZlkaHD28MhiQy3MiSYCgRismoaPLysoDiYM7mI852tBIxD2aotVSYC07qoUFQ0Xd7mZiFB6ajEQZVJcE2eh4WGE/a1bYyzPtBQOo1crVoMZYsrFtFQv4gYoIGlTAuDIAt0w/wAjmivhVKNZKikE09eoEhSkEoTaNN2A7HqYV5jLqFuATqLMI8msLbWIj+XGczHAoZWoSj6TBXlk9F9TtubEfFeOSn3or8n/AIviuWN2v6mr8YOKa1soXlX1CEYA1GFRR6rcCQRB96xwPT4XlyZ8EKVZi2lNhLFVGlSZAIEgRyx2nH0cxmK9QU2zBDCCp2kwYa0bbfpbDCtmuIBX0hGK6S6qsvCkHWFPvKdIkiYgCFGGenUqTPOlgnw51ro02VRKaO4pqCEIOrSOaGkRrEDS5F4gQLXOA+J11eu5Vi1xLFpDWChrx93T6kE9Yxl8qfHqLUd2qFjLgkgKwF+QRYKJEbBesaToKWZWqiVFn7yXYSQhTTED3gG0T10dZw5QS7FzwNR5E2y3Xkv/ACA/nGOxYEc3E/n+2Ox1olouylbwqRqaiCGVaQFwWvUcskwQqLafxAAzcreI8Urq4pnwRUn8JM6RpLEM0AAAwduvliv2opnLnKITBBZz/ufTExa2jT0HLNr4zmS+2zQDNI+8ZgwASQDYgE/GIvGD4p7oXb7seVKtRKZrlwqo3urTJBiFBEkmQQDfsWuMB5jLNUqU9VRqivU0upeBJMhtA5QNIM23GDOMZhYrUgohaaBBpsGYsgi1rHr5kQdyMjTDZpRBOkliLzY1VAWZ8rg9TvvjUkcrNJxIk0zTGnUadQgfzkEx5hhSHzwt4BmhXfJGCofxS6atQYqPCO94cVCInr1tF/Ey61TVWYUlSOjaBKE95bLRPUVMCZLLijXhRAo5bMOoiYK1xpgTuQqnz3w7HGoiMkrs9/hkoIwdmGhjTJtfnKMwFhO59V7Yu9pa9HMGkPHpl9Q+2DeGUpargmZMnliI3IFjhf7ZZSoK7mkQFqlm6C5djHpsfj5xgf2O9oDl9dKrIm4JJgtAmbEXWBbqoJnUYmnBx6+C7BLlH8x42XgmmWhR7rKQAVgQRFrbTtbbE6nDiolHYdeYD4zGw3E4CzudpK3iJC1HgsqKVkxZh2a69/8AzAQ4gYvo5wBEYAqdIMX5Tp3iYA6f0OEyTDlCmMP4ZzpXUJ/EYnvJ7X9euAq3DqgI+0prPusGgbwJPz7SbbmMF5SsEHMwJHX9PL9zPbmDzOcRJMKoAJBuIAtLDSD10gAyZ0xewp1oxJvoXcQyLKJ1lgx0qCBe0mbWEW6+sEYI4TwYAQyqX6yoa4O0HpIuf91j0aZemnhpUqyGswCkKE1bAgq3NBBNxEkdJwI+bASoV5tCsYtcQSD6MALT5dLl6j6QUsMlthyU0gnQOkQZjfYxBA+Ygg+dC1Dr6TMTYeUT28/Q7XxmF9pnBBqhtVjqRrEMFYHS0CbyCTbBWT9pKDH7TUvYvBnuAbgGw3gHBcWA8chxmKVMsvispp3DhJN5kdJ3vI7ec4U8aNKm6im+okSGZgzEQAL6iYJPUAyZ74bCrTYDTTLdoRhbazFYAI7n4ycenNKLFQNRMcpO0mJuDHUSQD6366M4y7F9VFFNajDSeukKItMyLg2MeYnpi/h9cKiqiheVQFEwgPPHfYrJ68xxDj0vQqqN9JKwWO1yo/lsB5SZvutrZvfTeGK2uICgdoPw88Jyxcj2/wDiJxqV9/ZPiWa5yATBESetiIJHUFj88VVs4YC6oASQL9wfztA74SjOW1b2PxsDP5z8MTzlbT4Z6NSYRtuLfCf0wUYVSLp5003+96Oqt4dVKg2aD8+b9Qe25xohmAeeCpXZhZlIG4iD5W/DPqh40o8JlO6U6ZHqDe/aJ+YxTwxmhdLgqOkCR69xbrtfzwxxT2TetKEpQW09jzOZxb1K6Kx/9WkdDm0HWANB3IkibnBOQZSiMqCksErSJuFJ0hnNpZtJsbABYG8q8vTVidVMqu0CBqJEBY63ueww5yOcWtNWRBq1EMEXA0FTNumo27nB17WyHyFLhXSOfOU5u6g9iVH5du3ljsFHMnoKv/BoX1EQP747AfoeaJfaTPLXzdVYk01hdrBWUEdQTLP8umE+XoGnmdYHKbyD90jV8egjzXHqgfxhvujK2/4GB/QYnVqSVi0ohuJjkUj8iJ9MUqImtFdZy+dVVuJpsYn7gkSduvkOxAuND7MV9WZqOdqagwLzzPUIFgNgLQN+9sZym4R6taSSlNQpN7suwN4Fu3cYaeyr+FRq1Ygl4HlABAMdIUj6nGPo6vg0OQipTzJ1SYW1xJo9p6sA3Xvhfns19rQce7UoPSYgTM06bdTB5mj0xV7L5sU/EEzpZiSb6hOv9BHxOF+eIR6FKeWnWqRvMLpCT8sUKqRKo+9ml4zqZVIBZlaAI6GlTmPKUJm37qWyYJ1VDTHSVGsxO4PxMSOl+ykmoGy9Uv8AcrU+xnVyDYSLkHEKtaiFOsDoNjN4gbfyx8Om2J869yaKfGb4/kUpwpILK2kAxJHlsTJsdgImTOLH4cHXVSdXa9gf5RYTM27xPwgmBgUUlAt5UdLgCY2LQRvY6ul8Ls1nVU6gs2iR5WkyRMHrvhO2x1vsGq1nVYViBMT5+u8Cwk+Z9acxAZ/FdjSpIGZlMms2wCEyNAuB8diZUhs5qBJEvpiR5mIvtf8AO87HCWvUJmmwC6hpMdG3BIHWREjp3wSQ7G1sa5P2p8XUFJDRam5DAjc6WgQ25g/CMTPFIZXuVIuBeVJggzuwmPOx2JGMTBQ6hZkb5Ef3w4r5iHZRtII8tSgx6XjGuCsohk5R4yPKNemSKZYKUJWmzzDIWMK56ESb7RYxh/wylXpvZEVepBpFm8tWqYPx6R2xn/8AxEQaLqzoHLKsqACd5Okn8+pxDLZamSrVStNNVkhjMdCygtvb9t8dKNnRnx1/g13EfajTNOn9rUHRZKD/AHMNxtZSdonoSeC5hatPxC0ueViTNwBIA2UbGAIHqwJU1oViI0gAtAAiBsYHTsN8eZA+DVUq2kOwLJEgwRfyN+kzF8KcVVIHLyyI01SkDK37bn1nyPkfP4ZF3M3MQzNcTcqBzbbf0JHbGsqVR13I+t562+ffGT4ysVmA2Kq0HoeYR8xJN/XAwD8LJxk4ff8AYTmhqRVk2cr6kiYH9+47XM4ok1aai8Iq+cefYiPyxflspFUGZWdd+rARttvfFRrfaMTbSsfMSfr9Rg3K5a+D0IYuGP3fLS/kW59yfF68gA3NoNu8fphNkKJuVcCD5z8PLDjJkMGbaTHlyrv364W8Oo2IkRqYHyCxf4zYdxgobTQnOlyjL8//AEcUc61Kk9YyzAaKTEwTUYEalHZFJPrp2jDDg0K+YogDSuaJQDsVqrAHaIG+EBr+Ky/hErTUWjvf8R6k4OyGY/7nM7kGrvt99gDHbywylxomzScvca1aCdWUHzA/Oxx2ADWXqVJgXIedvK2OwjiQ0f/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8307" name="AutoShape 4" descr="data:image/jpeg;base64,/9j/4AAQSkZJRgABAQAAAQABAAD/2wCEAAkGBxQTEhUTExQWFhUXGR0bGBgYGBoaHxseHxscGyAaGhseHSggIhsmIBwhITEiKC0rLi4uHSAzODMsNyouLisBCgoKDg0OGxAQGzckICQ0LC8sLCw0LCwsLC8sLDQsLDQsLCwsLCwsLywsLCwsLCwsLCwsLCwsLCwsLCwsLCwsLP/AABEIAO8A0wMBIgACEQEDEQH/xAAbAAACAwEBAQAAAAAAAAAAAAAEBQIDBgABB//EAEEQAAIBAgQEAwUGBQMCBgMAAAECEQMhAAQSMQUiQVETYXEGMoGR8CNCUqGx0RRiweHxM3KCByQVQ1OSorIWNMP/xAAZAQADAQEBAAAAAAAAAAAAAAACAwQBAAX/xAAuEQACAgICAQQABAYDAQAAAAAAAQIRAyESMQQTIkFRYXGB8DKRocHh8QUjsRT/2gAMAwEAAhEDEQA/AAQu39P32n69ZsljHb5df6fp8fXSD2PqZ2jp8L+YxAyNp+J+E9f6fvUzy72VmjMTFjEEnz2/WPXEqdLa3b+/T/NvIYsuZ6+Xx+jgzJ8Pq1fcQt5iwvBBkkW/f4AJyjH+JhJOXQGlIb/KdsemlFx9fX5YJzWSqUrVEIjruPITtabfHFM2Av2O0dP8Y5NVrozfRQaJFiDb/Hr9DBOWyAaNdREv1P8Ae/T6tiuoAenxte39748pr1gnt8fy+vOMd8aM+TVcI4JlChJrWUiYnrBuNzhnxb2sy9CgRlk1NYQgQQJEkTYnTJANiY6TjAkCeoN72nfzxxgfr6DftPx+OFSxcnbY5ZaWkVFlLMA2uyENsGVwWUjzIt5RHpJaYgQTHYfG3kfrtivJ8JqeIjAHwnLzpMQssKgLaTGmpzC0GXF5AxfTBWVPQbi4uoYEdwRzDy32x0cibr5DyY2ly+GRaj2+J2G/rtjl+pP7+Qxcfry6zv8AXnjqiExBHlaD+VvythliKKKlE9Preen1Jx54RP69rjyHyxGpVIenT0u5qEgKkAlhBNyYWACZhulhM4W8Q44abeG2WrIyyrE1KbnztoUf064CWRJ0MjilJWhn4MfDuJ32/IR8BtbHMomPPafTr8BidNGYXjYT8d/2tiTLe8Tb495I8+nY4OxbWyKoIEdPL63nEjF/IHrffy+H+MSUDra+5jr9fp64k1O/b6Hb4fpjjrKH/WPrv9HHrpHf9P7z+fni1FG3xi+/l8L/AJ49KTtsR6bn8vh+2MOKHp27dLHr37f0x5c7/D0MCPn9Wxe4lYvbv1PyvtgcG/X4egj9Pl+fWYkcOh+trfXpj2kNpO/6eeOjfy6z8N+/9vQ2JTvb69Lfl6Y449RbWW3+1jjsSIItt/xHz26749wRxp+I8C8crUoMmpgOU7Md+Vrid7G3njL1AwLIwIcWI2INwZ/v1jBOW4pWo03WiVKuIZGEiYFx2Pntse2K8lxCa3jVDrD3aJki4i8c0rt6fBalKOnsa4RltaKlNrHafrv9D4E0a5XYkTEknt9Hfv8AJhx3LUVdTRYGnUUMFmSptYjodzB852wrRf8AH16Tg1T2Ldp0GcW9pl/h1y+gs7C7uRBZWBARty2mAZgEnqScK/EkDTtE/l/cf22xHiWULggEBxdCADDCQJkRcEjtE2jHZGoGUGI5RIPQgXE+uod4E98LjHi2l0MbUop/KCdFja/p67eWIeH3PY7en7/UYmSRfsPT66Y9IAJt536H669owwT0RVYt8f8AH9+vbHER0gdv17388eVQZA/OPT6+PpjiNuvqL7efptbGs6ymtUPhVEBOgjbzbX52mCdjck2xKnW1lupEXC6dS2ZCR1OkiY2IK2gQSlOVCwZaoq+sDX//AFv54XeF4dSPumbCwEkmLCw1GY/nc7LaSFeqz0Ml+hFP5DEUDz/T1t3/AE8sTYARPymNt7/W/bEKdWO57d9v7/niFeoQuqCROmTZdRJA5ttM2J2GKW6WyFJt0ieVKirUrsCUoUyosGmpUHuhSp1QoBO0ahJFsIOFUzUdqjTJIJF9vK5N2BHWynuIu4lng4XKZdvEUEmrUVmXxXPM5gGNO0TqAXbsW2TyC01UDT1mPlbyiw62vecIiuUuTKZNY40iVMHrvB+ePVpaWFjG/afI7mRGCPDi56GB07G5+P5nyjvDgzb6B3Hxw+iWyIpef1t/W3afiPCt5j+ny8oMx2wSE3mNtvWfy7/06Q2m1/q+3z9cEDZT4Vzf6+v6eeLimwvO3zH1+ePI7Dr0n5W+PwPliSn8xvbt1xj0cQqCRMfX11/tAwQb3AE9fr17YYEEXYes+nbvvPpihqdr9zHznpFv3PngGFZQi2/t8R53/Tp0x5oN4IjoMXAWPwiPUfK/1tiPptP1+dvhjjrIsgndv+O39ceYi7mdj+X9Rjsbf4HWQGZDEsnusSVE3ibfGP7xgegjCq27UzDT0UsbjfqwJi/vGQIOPOGZIoqyVKsNSxMhWAYAid9L9+vQYKzr6KbVJAVXQsRBJVgyuoPaADbtuZwLlSTGqHucXr92B5OVrVB0ZVZe9m0sDte484Pxw2NT4eUTHlGF/EgABVMHSbRM3BBCgEzMi0HrEkKQXU6gEWCtJMCCSJhQSAALm9o9MHyW6FyhLT+yaxtHb9du2+/+ZFpZcoXYQKRMAyJ8SAxjusGfIx+IkEBp2giTzBpBjcg9pFjHyx1amWV11aTbSbQrNPMD6qptOx74XlbUbQzx4qUnGX0z1UF4gx8vX6/qcS0eR6fn+/1OBcrmC6h2MQDqWLBhZgbXjbsd4iMG0MqEp6RSRio1VXqmKdI2s7mXYgQBTTrJlpgMbo3D4zzOkym839O9uo+u8YmUCyzWiT8h5dd/lhjQztNlg0jUtK1KiCgumYHgqgDAXkSSLgtoBGA8sksnVTUQSdJka0JmJHum/TsSIOA9ROwsviSx1fydl6RWpRVp1KwJEm5ZyzfAaoG9gANrgZrLa1AO2nePLp5XjznB9aqxrEqpZ55bSSR+GLk2n98CFoED7QrAhSDf+apsu0wssRPukYnwPcmyjy4tcVH4IZNVZ9DsQqk6p6nSYRmH4iI8wWsBg7M1QQZErBAtIIuCB5DYgbHttgLh/C6tVpdgFUXAGmnTkSSFm7bESSTyljcnHcZqDSlOmWKrCSWMnZSZO5IuT1N+uAzbmkmM8ao426/Uo4XwvRSFSmurlUteWEbiJ2v0t1ucMKLCwHL67+YF95G0dsdwysaLBtoibd5O37/3xqc3laGbRWSFq/rI2cbx0BHx7YrTo8/j6l12ZunB267/ALn68+2PDAsCQT18xcX7+fl6Y0q+yTkSaixJuAT89tvT+4dX2VrAyrK9rXKkkx3GmZ6TvHwJTiLeKa7QjYk9j1NvX+kev6c/r5+s2+Ujv388XVKLKxVpDAkEEdY6z846z5nFXhwN4G5Pa177epwSFluQphqiI1gzAE+RIH1v+V55qkaLFag0lTcdD59BBtGF1HPU6himwJXcAEH1g3jz+g5bjeZZdJqagNiVUnr94jUO0+eO7C0tMW5iqBcmwF+vw/YfD1hSz6vZTDA7Nv3nfa35HCniGaLajMqDYyeY9yf0+J64S/xJDQLGZB2Pbz+d79julz2VR8ZcbfbNsLSZ6T57xP13xA38z8Pr69MAcI4j4nKTDkGY6wRceYO4Pnhk9M2jb4/l9bfkxbJZJxdMH8NR+H4gY7BEgWKyfWP647BcWBYudjSqaWYQqAETMEbgeVjv2GDOMJypRYxKu9QCI5gBA9AFsJmMCZLMLmU0VloAkAGooSiWkEBlJK6juCpBvJESBgds3znWWLahJUhmOkm1O5BnlvOkXJMAEyxd0vrZ6coNW/ukv7llZzTNGiVV3InWWZSoBGpioBB9wqCWj3YFziniwFXTSA3IG4EBBe2kiLkGWBsYm8E1aFRadTMtHildQUTISQipTgbAQNbXbRMHF2V4U1GmKtTw5qQCEYEr+FIN5sqi52UdJwxU1Tf5ipqSdpfkXUgFgdgIm0Rt+Q67emJ5ttOXuILuwG2wheg6NqtgriOS8NVZnlokgKQB10hpMmBYQsxgHNVQ1FQoJK0ULQGIWROo6QbaiSSeo+QZ56Sj9m+Njak3L6KMxpWm7EQDuRAknluYuYtHl1AjBnG65qVmdSmim5+1cTQoXMlFJHjZgmSXMiYixDYRZp/GY0t1kNVi/QgJMe9ci19+ww4z+aNTw2CqXChV1rppUWUlToSYLX/1DuSNhJwUm37n18FHhKriu+y0mo6EprBglK1cnXVqQdI8O0K1lCECZU9MKKnty7Aa4VxZ5UgxYz/pmCNMgEWmY728KmpU5fFzVXqyDUBIAKktFNBBIjaXv7pxoavAaFQfxWcpiC7HQHK6i0EhmEcqkMZHfT0OETkrKZ90IaBSouotFMrqJW2oMwAU82p2YECGIWSbKLYE4jxjSjslKKdMDmJbmJYLyrHuRIB5QWXYbELjdXQKhpU1poaIGhBpUOHYQo3JBtJknvYYV1s0C60zL09KU36SyQTHUFSbNEb2IwuM5XaY6XiY6962fSOI8Qp06S0qRlFNybli3NJt1/bphFQUvUUGxA1HsNQhZnqZJ8o+GFlBpHhqWIkwxXSVQRe9gxPKO3McNqOYCgQSvUgT13kkyWtEne/oH4MW+TPP8vMoR9Nf6D0oEi1om97+Xne/w8xFlHLMNrbmxP1+98VZXiAYSII2PKQZ7ifIR8/iQc0It6Dr9HFiSPI9xoeE8XdABU5haD8YM3Ejz/bGgrcQRAtSrVVKWxDFSrypINPrNpjsCfPHzlM6W+98bEeV4+v0zvF+PayUglQOVybhlMqR/LK7dRq22xNPGlK4v9C3FknJcZG19peP5fM118LUCq3aLNe1wTIib/DGF9peKio3g0zyAwxNgxsYEbgW/M7QcD5/OQ3iU9nRSCouNUgkibMJmYjr6Laax28+sd8bGftob6K9RyPaZYXWVNr7b+YmO31dnls9WclmeALMQRB8gIj4fvgJEMiOtp37E+pMz/XBGaACheu+3n62n68wcn0hyjFu2jzM1GZgIhYEC3SN/jvufKcCIq7jzJmJn8zEX62IibYm7T90X/p2M73I/tiLMFIF726dL/H6k9ccvoLtltIkEXjqLxtcRsR+lx0vjszm3eTUeW6NMWBMGNgQdxiNNiB+W/Tb9Zt894xBm3B6iwjpsI2g9O52tFt5UC4pmjpe1TAAGmGI+9Iv88dhAmgCDfzE/tjsH6svomfjRNFxWiclmPGox4TDWEBY+GC5T3TsDabW1C1hFebzStUaoo1MzEuWAsZNyo5WIkb8tjC3EX5yoXUKyyLSAI1dZPQrMnU0bmMDcH4M4h3I8Pw3dXk2gso1AmdWsEr0jUbiwmi6RZJcnQ1zWY001DXYKqQFA5iSwQRa1MR5EARaMS4dnYBbxwjGA80wzupBGhWNwBJNpEmALiB//CVCGs9VmFNuWnTWTUYkoBBaBqPIFN1AZpwXRoUssAtNy9cMQ1RRbtpSSSLfe3beY5QEtDY7YUGqVKdxVUFR/qnwhBIbW5cBtQttNpAAmQo4vmmNJqFJ4goRoUczKylqgkGbI0E7SBAgDEssr1XYKrEqDL3gEA2HRnA84ERfmAWGuArlo0kgTzMQTMTCg7SDbaLDpsVvYMmqdBGURKSOxEqq2HvEszKFgMwDH3mMzZTbYjsrwcZioEqlmnnZATo5V5iKfultKCx7DfFQzbOFBGimDITqxmfEqedhA2UQN5LPvYQa801xyUyWBMRLIp6/hYn5b7mturb/AEPPXajF/mzWVeGJRoUhSUIBBAViqqApcEKCNTA01vuSSdrYz/tbxYBKell8Pw6nUAwbDSSwnkO+n8MTNqvazirKdOoAowUlqtJRZbJFR1tpc3BMzcRBOS4rxKkMvFOq1RyCrU5lbzbXScrCg2JMkACDYiVRvZVBtSEObzP3XO9Jgepnx6pLHzEem2I5isdWuB/p2tb3j08zEj1wrrZ3VUkgiQVOo/i3NgL9exMm22GuXyJqIp8SNMczmFF9j3Av7tzPwxzXFHpqVu2O8nQcpSaZFQbm5jUyg32Frzb9cEMpABHcjraNPS+wjb5YhXzU1QVMKiaVkEGBv8SZJ/3EenUs7EEzvf4ySZmZttf1wcZSo8jO4zyORbl6hjUSSLgCDMACDfpc2/l8xgnLuSGGnUo6wb7wYNx3iJ8hgfLVhJ0EC0REWO95BmLnfe+LGrkgS2w6GWmx3/z88askl2K4RfQJxCoWBhrTfa4gWMfmJO5+KypRO4FgLn5eUefw36q3FPUo1QBbeRHx6xG/aDboMYdiFXptOlbQ07+Y2HUdNu5hxSTAGINPmnlYi4W2rmF4mOWpad48ojQOqR7oGx3j0mR8PXEaeYX7RZgMp0sBYFSGN4/CGAjub9cE0EU290yLzPaxveJPXvvjUOZNq0gstjsPISNwf8fLHjUCSWYtH0JE/KMepynUZg77jv5GxgX9PXFdOvqMtM3m+0z06CTE9rW3xyN60QqU9IAUiY/z19b+eBVUk2Uk2BsCfTvcwfiI2jDB9RBJ2m5uJ3iRv3E/4x4oek61Q0QwJsb6ZuB6/Mdpv1nEjweuBq0kA3vUpBrCI0ltR7bdDgVKbBijAgg8wK3MCIIj4/UYfe2maYVEU+IAUF2O9ysroYQLbG4vM4RsnMwMAggd76RJ69v8Y67VnIOp5URYE+Z0ifODf6647AVTMkEj7T/jJHw5sdjdmWx1Uq+Jdjyk2sd9+o5bwD94k74OyWb1KaB5SOa34QzMIsdmeQNjO1sKMqz7zy7xuPTT1F7dxaNxg/goXxrwSVYQd/d1hTbsAD1sfI4nYyOmD1nqqzUrAqq1aczD+GSxYeasbiDaTO7BlkKq1J8RWUnSFDWJmooIMH3QmuYNxB2GLvaGiGy9BxUFNxUCq/8AORygmLBtPXvecZzLuqEtTVaYJOqmLEMtmU6YfTcx2BAuQcb3G0G04uj6lkqQCKtKmqAgctySCNlC7g3iNuy7jN+2HBRSVqtNYblDwdxNiehqLIn+UgmyyfeC8YYoV5oMNqICQS25I5hzQ3rrA93FvEc3/EUSkC6uoYCNJem9MBYkMQWuRax9MKjKSkkbKK4swlXNggXuTP5D98P/AGEzKivVSpK66VrxcMtULuLHTET185OSowADOm1yYHaJ7f036jDPheUao6VNRSkgap41wqqrAtpYjSQGIFpMtF5k2SXJOyKCpjP29zYNEFW5qjvUME6gJCKthyhlVWH4vSCUXDMsfAFSpqAuAAJjaWA6noB1vcb4Lq0/46s1YgpRQAJOogKAAvL0m3YXB6gM+4dkjWpgMFVVhSDIEAqTy6hI0TEwF6WJhbfFUURXyZZ+H06xACFQTAKhqnTSQAstp1XAvHMpgmzfhPs5SVHJpzzASyEHS0e6xAOpTF1kENBm2JVqPgHWyMQrIDTa7MshSQABdJBEWGpxJEHBOTz9XMVMuaYrDKoCzMVbS7AwBA3IffsLfdxyTfQSlpt9AWbel4gApNTsdS6ifwkESfW/LYrM3OB8yyqZFwJkdT38+m0Wi0g2oz9QeIWnkqElNEGAHZbCQDBFx6mZwyyfDtVOVIq0o9+mSWp+boedQL+9IjY7YPRHO7KaWcDAhEIIiREkdotG56bw0HHhQ6SI03ibSJ6RO/l5YrpUTFVWiVAKkCdmEAkbruRG23lgnIOWgEzJhRAIEifvDaARgdAvRS1MCQWJVY8ibgT2Iv8AlBvbAjwSwiAbxtqEDfvML+kYcPSpGS7FKaGCR+KygAGZNidthsLAKW0CdLsZIMaI2kX+0mLm3me5xyNo1fCPZ2muUFJgHasnia+UkBuZEUnZYNzsWJEiAcJc9wE0ctROiK61H8RiSBp5wp0/hOkNcSATMbYZcE4ualMUbh6SkAx0BJuOhBbT6D44p4/nSvhK+qail57FWZRe1xz+oIwtOXOmXPj6XIS0MpqEjUwBi+qCDaCNrgdvzx7TyIAkC4E3DC224Jvb9cMzTVgpLRzEgCBed9pjcdJN+mJVkbTyBNRMC+0gXJEbAaoG8YY9E0J3oV6h0Ok3kCCDeSSLeVzG5GJZrUCE78xI6Tq3tEQjW9Y3xRmQzklFEIIuJiSBebzsPqxGdrhoJUB2G8N0EX6RtbHO+zlLZX7U6WTKlSdbqpqElgCSeUysmI5YsbepxUWVmcrYB2UX/Dbvv16fngjPJNLJNAH2rmRYwrQDPoBY7XPWMAZJljUbEgsSdzMkxYHVq+czjV0Muuw5GsOekPIvB+I1D9MdhUldiLNI7xP56cdjaB5h9Goq01YvEAkzvudyZ3APT9JwVwHM6s3SKkgDXMkTem+8z337n442/Cs6qropZajTAHMy0kplZFgZUrT/AOZZt5W2J12pZiAlJWrEctQAIqCCC5cnU6i/M2lTPKGIjAvEu7Njkd9CzOZQVuH5lYkqoqAR/wCmdRHXcAiI6kXxja5L0jV5y3KHgswZrhS0dTe5mIJkk33Xs1WAapT1rUEFdSSVbuQTEjp8Dv1+f5OlUo0aq6rh9AJG5pSpMGbEvFwfdMXAOAw6TTKcy5U0G+zSscwzq8JSpEhkJVizGQvMAZETt36nDkcSYq1WdQUEhoEAm945QZeZlms0XMYQ8MyjtTrV6zsFSmSAgUsWLmnTQNBJ1MLDsevS9UNMo2Y162HLQBmqwI6giKawSCQC+1hEg5K6EX2OvZOjRo5alVVQa9QudbqrGnpYgImoWsJPU6pJ2w64tTOaytVSxZ0GtLyDpElSNiDF1MiQp3GMpwbNVWzIy5pU08VkAVSDoBEswIOknTcmIJTubafiVJafjLTLKFpVLzJBCNJ/+P0cKk2plEUnCjMezmd8GsnimaLSanKamk6X0vp3J1MCd9QYjeIO9qPaGorsKYKiBpL2mGEr4Wy6u41bt5aVHBsrVeoBQTU6QSS2kKCdIJaCATfaY3HunGh9qcjRCrWqnUVDIQbLqEkrM6202UKSxBgXmz5onwSS/iMJneKVKhJeoJPMSxadR7qN4K9V6DB/BuF1sxp8JS4ZtKQdInoCAVEAC5IvJPbBP8HTpJW8MBiFMMwIUFQoElRa4ayxuZJxsfY9RluHpmFW9LLPWUX/ANSoCEX0PifLGR2Ol5DjXFfJlMzlmWvTWosHQulzpdXbxmWw1EEksFMm0XAnAebbQfFUQYVgUlbamvKkAcoVSL7ySSLaH2qp0GylBaLhszSKxTDaiSyaWLGIEDQ3qrDecZzKO1Gi9ENB6lackksbTc+6bGy73O5NptWSTdyt9scZysqu6WAK6VaerAH479OpJ7nHlFCtLUKbQDpLEGA1jBsCTaenf1WZrJtUCsgLswCkdYgtIW87EEf7fOGtLNKMvRQzyqAFkQCW5nnc6pFx3jC1SWjpRtl+VpUahVImnoLKCGHNs2sqwYkQDy307fcxnuKZVkMsj+GAykmYFiI1bHaxnr822Vy3hkN4wNOLrpYHVJ90w3+0sAJ7bYlnOIJUZmUBQqW5VkAACDBNm/DcmSb4yNpmzjqxr/03ygc5mub6KaordyxLGP8A2zhb7TFg1DqFSARBuarz5+7I88aX2Dy3h5DMOltdY6f9oCLAkzuWt5xhX7VcPDUMu5kaTDtEwrADUINwCpEfz26DAp/9ljuH/TQl0NpDMJ1QVUnTAFj7tuaQR6T1OIVajhCFYX1GG5WIJUwt9NtJaQS29hOCqSitEnSQLgjYhQApB6Hf1QwImQ887MT4ukFWDWVpvCAneF90dRIHrhl7J+NLRHOlWWqygHW9MAC3VnPoJAv54B4pljTglzBI6lgTE2YgXBBvbr0sDRV5onRYqwsV2W0QZBM7bD1w69lWFSo5ZdegLpWGJuYNQgBmBFxyxM7qATgm0dDujPcarD+HyZUyVSswOpjMmRIkAGSACDeb9RgQUzpCkCGEkHeIsbjc37SPhjV+0+VWuHhIqMCU1IUYwQQG7oSAAxuIBnecfTzhDuXWHkhgVIP4dOn+WBA6ADAp2tDMkXGiRqOCRzmD11THSYIGOxWKWuWIqGSbrqg3Ow/pjzDKQs+mUqIGmmQrQVBUiFEsNXL3M7nmNjAmcS9m8k+YonSV8R1VmLfeJglTBHQQB0HSBGKMxSMBRKrsqIYgRuSDBEQZEC3W+FNbiy0S9ESuoioukCAtTmA7WYkTe6n1E8urGYqto0L8LXKqQ9RQwXUDa5vFMhZLEgG6rK77SuMVxng+aqVajFRSotUYpUq1AEMszTAliGuRCmSSBOL/AGh4wKwpLqkpJZXEBgSBEwQDMQe8DC7KZerXzeXpkh0MGALWWdLSLCABG0L1AxuO2USdItPEBlwadBWdqiofHcMJATTqoJsLauYknUTtcYtydSnElm1MYckhmYH7+o3AF5/wcLs/xQVczXdSdF0pbHlpjSCdt4B9Tgj2R4cc3n0o/wDlmarwdkA5lHmSQs9NU9BgpfI2OGKgpPs2vsvw7w0PEaiwfDKURbZpJf4SVU9b9xhXx7OmlQrPYFiKa+rFmb/4qRP8wnG09qqoARBARIOkWFhAFhEC2Pm3tvVIp5dTfU1V2m3Smqm/nq9P0TD3TQGR1FhHC+IVKFJkHiLUasjO1OH1LECnGoOV1oxESWLAGzHF/FK+TDHQ/iOsGVo1FIbdpLIAnQSerQbAnGaqZ7/tnUmpSUlVZ0QEx9pyzIMdDB6jcHFmZzlCutKk+YbwQys1JaLhjpGn32aCxW0m25jucnvaNhijwTsG4txd1pmktMgsgpsW3MqTIAAhpLb9xjce0PEFy2QVZgMVUwPeWlTsoI2YmqIP8nSCRhtRr59QQIavBAJIEENAJuYEj5nrh/7ZEZjNUaJPJTSSATYkGod7WNQD/jg06RkcPLJGKEORecuKgmQwBKlpBhgZIO1l/LEnzTFgBMiwAk3PTzJP1c4L9h8ulWKVUclSqQ0GDemCCD8DbrtBxLNZFcnWdCQxTSQ3iBQyuofXTtuQ2xJm9u5890voDy8fuUqJZpalCFrIQDKkhidJZSL230kidtrzimnwhiza9yZKjZZPQ/y9NrbxinidVXU6bEDUxv1KiJtO8zfDXPK+hVZwCEGuRGpgrcp0kBiArLJHQzOM2TcfiynN1adIaVRCXWSq0wLGQZJBO87bEEQu+IUxNOlOhUJJWJgsIAN7lQRBnbmvuSXlqOrwcwOZvDAReX+aHaTMAG0DYKe+LXzbVBU1TpAUVFdiVqWCyFG/NHmCVNiZxxjNl7G5qcrUptOpKrGD1lQRt/MG37YjxR/+yrddNJzfdSDNh5EA/D5572fzoo1XnUVqKoXWTBZRKmobHkBebidPS5xZm+IvUBCF3W4aBoU2jTylSQdj720HCJqpWel4vjyzY9dCvK5kaGOpOY6twRII89iFAI7TfsnRyrPq2Yx1M8wPyAuegmJuMTzVCojKwpaQJ91pt094g2IHX064jXzakmQthDEjyG/5/PpOGpp7RFm8XJhdTWvujS+w/CkzFQ5jMsvgIQCDszwCFjcgTJ9QLwcbLi2byug0KYcLEnQ2gA7TpSBHW8CeknGN9mOJKMjUcAgiozKsgf8ApDV6QfTbbqu47xXlChoGkX3lmiZPkRbf9ZBv4oyENDDIcVWoSq3UXC/e+8NVPeWIEC1za9gQ/aXhZK1KgAL071PNbc48oIvflN7rGM9kamivTZQdJVupmSph7djBjY6QOuPoPEmNXMVGRgHSnSJjeTJNo92CB6EdxgbcZFDgmqPmbkEk/sfW+rHY2db2ayzsWh0ndUFIqCLHTqUmJkx02Fox2GetER6E/obVaTMSrCZM6FU3O4JFmYXmXKiZ3GFHHuDNW0MxC1ELoWJ2OovBIAEDnXlEbkWIw8o5HOPH8LSpUrzNYm0k1NRSkHCRqmHNgq2wqq8DrrUV8zm0qMCUVVVn5veZKSFUGpRZrKqkwTMqNUdUmZH27ejIVfZPN81SzU0JDOHAAMRu8dx3iPjiXAc7WoM4gzpKqRELNpjuomD2t2xsOJZSiURTUquhZisurJITxGYsEWFUC0SDIIJAvm+H5cf/ALFZafKPsKehV1tICs6zGkEho3NjtJLVjaEy8jlf0J/4WpTK+JTempWxdWUEtBkG07DbtOPof/S7hj5cVczWUqaihaYIIOkfeIN4JiP9oPUYacDWmKRr1Bq0nkLwzVXEh8wx/DqkIu0LIFxEavEGcEsdRYEKs+Y7eYH7YmzTpuMT0IZpTguSor4zmGqVOUTJgdd9jHUbY+ee1OY/iM6tOkZC6aNMzaZuwj+Zm9QAfR1xnibBai0HAMQ9Se4nRS6aoF3kxEDqRk/Z+jqqPUqEpTpA+Iyjm5gyhUneoxJjoDJO1+xx4pyZ1cmomizNPxcvWWmdSInh0x+LQ1F3cxu7OTaPv9OmfrHQgaPtXWEEMSoO7C8Bug/TaG+UzhqiuKVMIlOgKdGkhk+JUq0tJLH3qjMsk9dIjvgOtQCVX0nWuXXSXEnU4EVDM/jBhp2IxkdXZTN3UQj2ZyCpmaSMbqpqPGyAjR8TBnoOXrjkzDVatWrMPV8W8Axq2HwM4B4bmCiZiqx56qae3vEhwJ7INh5YI4OCVpsRzMzC0XkqfhfDOgvHinkbarr9/wBTuGVilFGpNpchnPnp0qQP+D//ABnGsqUGagr/AOq9FDqUrJZSQ1Qi1gGMKmxRItIAzOQywV1QCPsq+m03NUj/AOqxh9wPOpScVRVdypW4BQFibIASWZj2sAASTbA5W000ZKHJbECZNWqKKdSEqPTWCh2LA6Q23Tt033wVxTMNUR4UlvGqMQBMDxatz5XAPrhhxXgjUc5SY2FVTV1ACxSXdQOkWg9Ay9sTyObjUUEMrgmDc61Jg+cz85gHBck1a2ebPG4umIMjmGQkyWOiBLSVmxIN4hZA85x5UzTk+R1SJ2P7QSvoIiBGNFmc4GBDHSdpCie1z2hgb9LdYOT1FtZSxWShnlMEgwpWxiwggWsIsCi+W6F0zQZHMUzTKLDVCQlSGI0oQLRESBrJI2kAzsL6WcQ06mZZStNRyL1ZR7vLaEJvp6nfYYy3B6QIYSQ7qVLAbS6qxI68pb1Aw44mWrIlOmCagrNpQER4dMBFmTaIVvPU5tAleRW6Pa8LLwwKv27J5Vqztp5jWYanE/Z002kwR1MBTqkjYYkeFUFKoXLBjLnRaBIsIhaZJBksZA7xHjZxKNAUqf2lSoQHqLuzB1DAR00sVUD1+9d17c5RaFGmhVjWqS9aARAAB0iQICiCZvtOwwuCk3a0b5mdJcJbtfy/z+Px0YrhXE1olqTGUmQ1yoOxMROloF9xA+DKpkxWtE9ip1TJmQdj1MydumMjmjfe94ESAPWLiP38sToM0zrZB/ISJMzpgHz2ExbbFThe0eTGSWmb2hwynRXXWqU0Q2HMGc+6dKRPMZj0MxgGrxCoMwudpgg2IEDmAEBSAIAZAAR0n0OEuS4TUaufEVppmCIOo7gC/NJjfYYc1K8qYpVGTUFbQAFVdzzGxeBIXYC57YCkgoQlll7ekbyrQpsda0tSuAynyYBgLKdgY36Y7CrLZZQo+3C22DI299yxn5x2tjsK4fgW0bLjnFjTotW1AJTUlIFpPu26wWpmf5X2x8xzXEvGcA2WofCABuKSFZpSZgOWudzKzu0vvbriX2L0wIJWlAEwACrnfoBUB2AsZ2x89zOcKsB1VdK22JILEjuBpHww7BSWzzPJ26RoePcULIKKtAIYSOmorqIW5gKhgddQ2sMUZXP02Z6vWlTY0h0WBFJZgzpsIHUT5HM8zAC0lLT8DbzO2CqakLUuAG0LMwACbyexvby8rO5EqgujbLm+REJ5VAA9BAAHnb9fjTxPPMBoQw9QQlzypeW3BllkC/c9BIlHiI8JqlEBtLKmtgDOoOx0J2hTci/brgFWLVNZ59RJ5rm6k/qfzGJVBrbPSUk3otr5d6VE1JUqHVvd66NHmQo36dbgHF/DeFBsrSTSxavUet3meSnJHSAzXHUzAwTx+TlQtyS4gdTZj8pI79MU+03FHUeDQinoTw3YatUINJAI2WRMWHU32BuUkkPxJW5Fue4nTyaGnSYNXgiUCxTsQApG9S5E3gt3iF+ZyBSlSy66Weq41RcEhrzfbxGCz2Q4V8Ey5UVMzA/7cDRNtVR5hjH4dJe3ULjT5zTRzGTY7LQm+5INQk37kE+u+Bk+OkNSsU8c4eKYFOdNtJJB8zqIG7EEz5xcbCrKiKtNFsdUENEg8xJPSAO3bBfti4/iBsAsWgSpiY28x8T02wPkkeo6EEalUyvcFgxv+Mw5m4uO8h2L3R2MxSd6CP4kLUcwCFZ1+TlhHqTPxvteHDnHj00AtTEkdmaDzH8UQJO3MLY4gOx13TU7kQNtWuPiJU472ayr1G8Q3LVELRMGWBPlEyPLATlaZlttG944niZKlVPvILG33g1Jh5fdb/jj5vw7PkVydxVcgjrM8hA6EG3o2NjxeuwyldetJw9OSOZWYKw+fN8MY2kx8TxKfKzXYAdiLiO5ANoudsd46uBL5MeE3Z6te/hsdJTlXrb7oMdNMR29LYHZ/DIax6yAYn1jb6tbEc7l6jaWKwwFgBvsP6A9vngls4rp4dQMp3BiYPkPjtO3nii6JGk+iPCqBbxbGSjx/wC0x8o7foMVZbi3hKukkFqKgMOgBOtR2JgD0GCadb+HDo0SdTKw2kpp+RlYPp3wN7I8IqV8zT5WaklVGqQJKgsASBvBvt2J6YBq3bPThkjjwri97NV/054M38Q9Z6YdqRB8MaYDMCQe2pCotsDcxEj6Hxvh5zSsRIU01UlhpJ1DUUgjUAwgMbmAIk4RZYfwn2lNyy+GA15J8REcGmdgw8WswI3Gle0ajjGe+zXwWGmIpxGnY3b+UKto7HecTyyOMiHN73Z8mzHslBdS6ms22r7NWEwGkgyDayx8bDFnDPZOpSCVaRpmq6sEYjY76lDLElZgxaZi9tHncyoas1VIVkVW1IXWAusBioIjU5PSBvBthatTKE0xTZOWQp1QxHhmNckX1aTq3JueuB9adGKIbwPgdVAHYraGNRSWeazafE2ktJIE2UEmJE4uzuTSiVegNCGV1U9IV7lSwgwQCgKnv57z4YcvQ1atOrTYs6zCnUNWo9wNvxHzxT7fcYVqBWhcCutQONpqQ0Ha5cuCP9074bil7tjYSqSr5K6WWqMAVpZdxHvMik2sR7psDYCTAAGPcKOD8OzjUVNKlSaneGbUdUMQSCqwVJkgjcQcdijjL6LeUfwGntNWBXU14BldBuFLK4M2P4f+X3dsfO69CGJY+6xBBg9OVhF4Iv8A1FsbfiFSdUJF6ogGL+JPLE3g7enSCM/na1PVTBTUJ0lirTc9HWwAIteDDHzKscqPMzQUjMB20hr2tMb9Re95m8k7dMNuB8LbNHw9Qpgn7R2XlAEEAXEtO46dT39FGkxFyG510y/OBOlubrDDaNjGNfwMZZqfh60A1BQoR76pRSJgxaTO50mb4OWSkKhiT2y7Nex7ZfLGK6PBD6QjAiCaZIBY+676CBO7dowhrxTTUeWCtyT+IAj1vbf3TfH1OlmkqZWoQJY0So66nFrmAJbWjCIBLuTGPn3EcvQq0a4QsPCGouCtZDpBbmUBWSSIkyJOwEHAt8mHCosGXMrU8BWNqbGpVINwqcx/IEW6HC3ifEKmYqEICUJtTHLNwAAoudt4Nz6AWUco/hrUpWiQsEKwkaS20kEHaJAAsSYwTwhqFGp49UNNMTTsTzTEsROnTJ36kG2nCpRS93dFuLLT4/bA/aH7FKeWAJgl6rnZqkKIB/Cu0dp3N8OM9lRWylPMHagCCIa6NzX62IMm2/TCT2jzhqjWNLhjYraPyggC0gjz6YcezLeJk6tO8sLkbxaQJgbN1j0G+AcXSY6TStF1DL083lhVY3EU8xHvDQNK1k6FlXy5lJFiMUZXg1Wj4332okcqySylQQU7hhq9COu2F/sxmKtHNEUVN2KOhI5gD1iRPWbxqHS+PoPFXp0vDrtrpusjTABqrBilMxIJBBOwm0xAOcoTqPyZaStmIynBnK5pZlkQqTB06hdhI9NIN7jthiKoRQMoI5dJciw6kp0YzO9hMXIKilgzDRP2YJIprJUX+8JJZj1LXJJ2mAYmbHhIh95Cyz5ElluTsFYA+mD4N7ZO/Kt1EjTyK+EzONb6lBd+YmbGZG0HYR5RgQezlKCQGHfRGkX6T/bDjNPpy6+dUCO/KzbeoHb4Yr8SBflFyZ3jrt9fPGptCczuS/IUZjgigclXT5nmkx2t6dJ7dcK6nC6pJnQywd99vOL2Plt2w8yWeFVZ1FbXAmR2vMx5iAYOCvAJgzN+smPnG/69rHBuTj2J+TE1svUVRKvo3INwB222g+g+Axsv+nzeHQrkKrr4iBosTCOxAMj3Qxfp7kdcEMgItuL7XHoZ29d95xHgKqlTwdOha5uFtzlHUWJhQQShiLsD0x0sntCW2aGqw1p4x1gvRqdwGqEPpW8lFW3eWsIMBdxLNMrNWVgUYCo6vJUko4OmLrCMAYMEgSLmbINKlSaodQWnUAA3GhkpioOaNGrQQASRIgNPKm41DIhWYAZmYNrV5djpjYkJ2IImcS/xMcolBrVj766ioDN4ZB2iDDMDZQotMxjqvF6YRyzAMwazHTIAldQNtyRe3W9sJ/4moN5bUZaLE6SRGm5gzJj4C2DsrUUl5DwgUKPDqX+6tgptANj5W3wzgv8AQW6NFwuplaZR6a0gKYqEeGqKXcUtPa5IdiWJsBJgYG9s6lNsslB6mkHwUmObSnNqAgHVpDLBnmgGMQyOdDazSHLCKruCqkiHK2OqS7ioTAkL71rYrM8VDVi4gqqkIY3USAx7Fixbpve+7sMN2Tt0xz/+T0V5SubGmwFKsKaACwCqTNgANRuxloExjsU0a9FFVXcBgBIKMTcT+HHYo9WQf/0R+v3/ACGHEJUkqDIJZRA5gBMCJ/CBEbq0W2SZqo2phGtGSFZTM6dJVhJiSQIje8bYJ4zrFNapKw8n8RBuHAk+7La4vPiDeJxntRhHDLC226qQYIPYP+uAitC5SbdoY08yG0EhtR1RAtA1G3xAEeeHHC84s6KalSywC5mSq8hABjUwXqTefXCRXWmpEKQjq6giTchTB6m1MfA4NyfEtNMikZebFNAeOQWZYKbG50zAknGSX0arZvOE8cK5ZW3LaHCkW+0Vwbb6/s1H/OALxjN8d4VTWlRXSNbrrZlsTcgQfhcG1/Q4Z8P4MjZelXV45SdEkgOBpOiS0kNtcDYxvI/tfRdqlOaZXw6YQrIOzNGmDcQRcbEHHRgo2Y5ptV8GfXJjR/qOegjTaIIJt0InGg4Hw8Nla7sdV1pKsKAILMw5euzGIuoOEQzHQkggx0mRPyIP9bCQBr/ZkE5SCIC15j0prY9o1YySpBxnbMhm/Z4JXCqdJImewAuSG7RP1OD+FU6lEMUKrO/LcTMiAQPKTbytg3i+YilUdR18NelzvM/yK23cbDCmhxAIQGMKZmOgUEsQCYJiQAesDpcaclsbkySVJDCnlGDLVEK4uCiqvlcaSYO1yTsNxgnM5t35676iogRAABgwFHWwMm55SLYzR4+7KKgp/Z6ohXdm/wCTE89ptC/pi1OMfaPRPMNII1ATLAHSDaQJ96N/z700tiuOSSq9BXjNK2Oknl1iANrTpPysLD1wxorqpFtMGnUAIMXLLbYnpTPnvhcKVMgS1QFthrEA7cs3jeQfW++CsxnzSVhSQurgMQoBMqYGlZWffIP5bRgmr6A6kkGcXrEUqKju5MGSCCsW+Lfl3xmeL50+EoDEFmIBkzpX3jbu0LcHZsTy3E3quuqNN7TdCJI1qQLkTYev3cL+OOquNQOnZWsIUyYA2gEnltG0kY6Kqh8WnkuRKpUZNBpMWYxChSzEwZIgXA7eonphrk+PD3KgZXXfpM290+Xzk4zmQzOklUBLuAACLGLyVDHUbdbeuDMnlHkEr4jRtUGqL9QflEQPzBOK+TcnC9Dt/aFFBiWPTsev6GZjaDGK+BVa+ZzVPTqp01cMTDKNW6KzEEBmZQombkWMXZrw+ikutMaot2nv6C822+eNUjUMmpytYrU8SmWP/mLzBRpcAkBG00wNzpuSC0YVySWkLXFbQJxni+iodlddTvSawYq2pfBYmxZ2ZipJ5kgMQAcIK1G7idJaQSR4ZYCACrTccjkxAMz1nBPG+Dy8o3irBKjUCeaoqwzmVaQV94MdxqAgDNMmboBCyFVOko0EA6YZYK6qQAkG99p8gWNPphKVdluXUlWKTCrYWgQb3EHzvMTgnhLwyyQComC0T9o41CB3U37agRscJV4q0kGgrXMlSpYSImVAYHaL/wB7qHFudWOXAIO7agYBEg7k3k/8jttgvTlVHc0aL2hJp5EqpKsYDAbaalSpPxhdM25XbyxisuqKQSZspPpJvv8A4t2xuK5p5nKmm1UtXblpIqlQAoLDW0kBQASS0WneYOIp5NlaqrqykKVggghh0+Hl+fVmLUaE5NvQLn+dy2nePxdAB0OOwblLINQM7+6DveZInHYcK4GhKqVK1NW4Ye8QDsW5ebVzHqOs6rYW1OFUTJQVSp6rBQm/bW3uk9sbnhPCy2XetqUliKaje4M6jEwFco5nfwz0IxmvaPJ0zU5FKoIgEMQJUuBMG/MBG0+Qwhyd0hsKrYkqUKAjWzCQRzUNXncvWX8se/Yn3cyxAuJpAx8DVifMAbdcEVqFHkII1EmJUgGLy2rTpAHUi/a+BOKcOV6WsQWRQzX95dpIHUG94MHyvqlumE6+BxkeNikiKor1dLTy0iQx1CoCQK07xeZOk3xZW4pmXR2YeHSXlZSy6riB4guUDEEXsSGm4AOu4MfAoIpMimiiLX0LJI9HpL/78Y1snWNFmZl8QAu6C+tGYMzatUOFeCQRADBgcFG3ehUpRSBlJ2j1MAkkHcg326k3t0mdXwtmTJ3Al6zMLXH2VNb/APKRPcedkvs5SszwPJomL3JtAPxE7+eDuIVKummi0i4AYlVZUOlmLqSGggw2xE2B+9bJbDxfxFmcyBqCmn3UAY2E6mIMHzC6b9LmOmFfEeFOiEoRrAtAF9wbG0wSAJ90x540VDMcqmIYwTHc3gd428hHnj1SDP1v+fa/6mJVyaOnJudnzvJcsBnp6R0FQ0+t1ZNa6T628r4L8fxIQFal7hS7sTNtJWBO494QPjOlzvs9lqjanEnppOmT2E9e8+pjE8slGjTilTDN1BEHrfzG09f/ALYN5E+h3K9pAPDOA6D4zKFbTA1VGbz66ukDqB01SMM6dRSGAPPqTwlPKXUEM4W2lmAKGPj3wNns40MQYg8vNaxEzMTO823OM1xas9aoFRxBMlY1HVESFuTZRtMRI3IHJSl2LjJKdmm41WQ06ldQBVp6dIm5UEArN+plRvuBGonE8hlxWphwmtTYWA1dDqnsRHLIkD0GTocIqu0GoxI2Uh7bdGgjzEbEzg7I8MriUSsVkmQA6z8NZGwnbHONKkxsnCUrkPaOSoRo06P5dJSLBjG0m4uDaYwvpHwXIYN4fRoLTvc7XIMkeZgHAGVo1FcMXqM/uoGBv/tn0B8xETaTq+ZYpDgbyCoEn/Im3+RvHWxMklL29DNqqeGzg6ljtE2gLIuSTYAXvA6HCXLV6lFmr0jRd2066ZlkaHD28MhiQy3MiSYCgRismoaPLysoDiYM7mI852tBIxD2aotVSYC07qoUFQ0Xd7mZiFB6ajEQZVJcE2eh4WGE/a1bYyzPtBQOo1crVoMZYsrFtFQv4gYoIGlTAuDIAt0w/wAjmivhVKNZKikE09eoEhSkEoTaNN2A7HqYV5jLqFuATqLMI8msLbWIj+XGczHAoZWoSj6TBXlk9F9TtubEfFeOSn3or8n/AIviuWN2v6mr8YOKa1soXlX1CEYA1GFRR6rcCQRB96xwPT4XlyZ8EKVZi2lNhLFVGlSZAIEgRyx2nH0cxmK9QU2zBDCCp2kwYa0bbfpbDCtmuIBX0hGK6S6qsvCkHWFPvKdIkiYgCFGGenUqTPOlgnw51ro02VRKaO4pqCEIOrSOaGkRrEDS5F4gQLXOA+J11eu5Vi1xLFpDWChrx93T6kE9Yxl8qfHqLUd2qFjLgkgKwF+QRYKJEbBesaToKWZWqiVFn7yXYSQhTTED3gG0T10dZw5QS7FzwNR5E2y3Xkv/ACA/nGOxYEc3E/n+2Ox1olouylbwqRqaiCGVaQFwWvUcskwQqLafxAAzcreI8Urq4pnwRUn8JM6RpLEM0AAAwduvliv2opnLnKITBBZz/ufTExa2jT0HLNr4zmS+2zQDNI+8ZgwASQDYgE/GIvGD4p7oXb7seVKtRKZrlwqo3urTJBiFBEkmQQDfsWuMB5jLNUqU9VRqivU0upeBJMhtA5QNIM23GDOMZhYrUgohaaBBpsGYsgi1rHr5kQdyMjTDZpRBOkliLzY1VAWZ8rg9TvvjUkcrNJxIk0zTGnUadQgfzkEx5hhSHzwt4BmhXfJGCofxS6atQYqPCO94cVCInr1tF/Ey61TVWYUlSOjaBKE95bLRPUVMCZLLijXhRAo5bMOoiYK1xpgTuQqnz3w7HGoiMkrs9/hkoIwdmGhjTJtfnKMwFhO59V7Yu9pa9HMGkPHpl9Q+2DeGUpargmZMnliI3IFjhf7ZZSoK7mkQFqlm6C5djHpsfj5xgf2O9oDl9dKrIm4JJgtAmbEXWBbqoJnUYmnBx6+C7BLlH8x42XgmmWhR7rKQAVgQRFrbTtbbE6nDiolHYdeYD4zGw3E4CzudpK3iJC1HgsqKVkxZh2a69/8AzAQ4gYvo5wBEYAqdIMX5Tp3iYA6f0OEyTDlCmMP4ZzpXUJ/EYnvJ7X9euAq3DqgI+0prPusGgbwJPz7SbbmMF5SsEHMwJHX9PL9zPbmDzOcRJMKoAJBuIAtLDSD10gAyZ0xewp1oxJvoXcQyLKJ1lgx0qCBe0mbWEW6+sEYI4TwYAQyqX6yoa4O0HpIuf91j0aZemnhpUqyGswCkKE1bAgq3NBBNxEkdJwI+bASoV5tCsYtcQSD6MALT5dLl6j6QUsMlthyU0gnQOkQZjfYxBA+Ygg+dC1Dr6TMTYeUT28/Q7XxmF9pnBBqhtVjqRrEMFYHS0CbyCTbBWT9pKDH7TUvYvBnuAbgGw3gHBcWA8chxmKVMsvispp3DhJN5kdJ3vI7ec4U8aNKm6im+okSGZgzEQAL6iYJPUAyZ74bCrTYDTTLdoRhbazFYAI7n4ycenNKLFQNRMcpO0mJuDHUSQD6366M4y7F9VFFNajDSeukKItMyLg2MeYnpi/h9cKiqiheVQFEwgPPHfYrJ68xxDj0vQqqN9JKwWO1yo/lsB5SZvutrZvfTeGK2uICgdoPw88Jyxcj2/wDiJxqV9/ZPiWa5yATBESetiIJHUFj88VVs4YC6oASQL9wfztA74SjOW1b2PxsDP5z8MTzlbT4Z6NSYRtuLfCf0wUYVSLp5003+96Oqt4dVKg2aD8+b9Qe25xohmAeeCpXZhZlIG4iD5W/DPqh40o8JlO6U6ZHqDe/aJ+YxTwxmhdLgqOkCR69xbrtfzwxxT2TetKEpQW09jzOZxb1K6Kx/9WkdDm0HWANB3IkibnBOQZSiMqCksErSJuFJ0hnNpZtJsbABYG8q8vTVidVMqu0CBqJEBY63ueww5yOcWtNWRBq1EMEXA0FTNumo27nB17WyHyFLhXSOfOU5u6g9iVH5du3ljsFHMnoKv/BoX1EQP747AfoeaJfaTPLXzdVYk01hdrBWUEdQTLP8umE+XoGnmdYHKbyD90jV8egjzXHqgfxhvujK2/4GB/QYnVqSVi0ohuJjkUj8iJ9MUqImtFdZy+dVVuJpsYn7gkSduvkOxAuND7MV9WZqOdqagwLzzPUIFgNgLQN+9sZym4R6taSSlNQpN7suwN4Fu3cYaeyr+FRq1Ygl4HlABAMdIUj6nGPo6vg0OQipTzJ1SYW1xJo9p6sA3Xvhfns19rQce7UoPSYgTM06bdTB5mj0xV7L5sU/EEzpZiSb6hOv9BHxOF+eIR6FKeWnWqRvMLpCT8sUKqRKo+9ml4zqZVIBZlaAI6GlTmPKUJm37qWyYJ1VDTHSVGsxO4PxMSOl+ykmoGy9Uv8AcrU+xnVyDYSLkHEKtaiFOsDoNjN4gbfyx8Om2J869yaKfGb4/kUpwpILK2kAxJHlsTJsdgImTOLH4cHXVSdXa9gf5RYTM27xPwgmBgUUlAt5UdLgCY2LQRvY6ul8Ls1nVU6gs2iR5WkyRMHrvhO2x1vsGq1nVYViBMT5+u8Cwk+Z9acxAZ/FdjSpIGZlMms2wCEyNAuB8diZUhs5qBJEvpiR5mIvtf8AO87HCWvUJmmwC6hpMdG3BIHWREjp3wSQ7G1sa5P2p8XUFJDRam5DAjc6WgQ25g/CMTPFIZXuVIuBeVJggzuwmPOx2JGMTBQ6hZkb5Ef3w4r5iHZRtII8tSgx6XjGuCsohk5R4yPKNemSKZYKUJWmzzDIWMK56ESb7RYxh/wylXpvZEVepBpFm8tWqYPx6R2xn/8AxEQaLqzoHLKsqACd5Okn8+pxDLZamSrVStNNVkhjMdCygtvb9t8dKNnRnx1/g13EfajTNOn9rUHRZKD/AHMNxtZSdonoSeC5hatPxC0ueViTNwBIA2UbGAIHqwJU1oViI0gAtAAiBsYHTsN8eZA+DVUq2kOwLJEgwRfyN+kzF8KcVVIHLyyI01SkDK37bn1nyPkfP4ZF3M3MQzNcTcqBzbbf0JHbGsqVR13I+t562+ffGT4ysVmA2Kq0HoeYR8xJN/XAwD8LJxk4ff8AYTmhqRVk2cr6kiYH9+47XM4ok1aai8Iq+cefYiPyxflspFUGZWdd+rARttvfFRrfaMTbSsfMSfr9Rg3K5a+D0IYuGP3fLS/kW59yfF68gA3NoNu8fphNkKJuVcCD5z8PLDjJkMGbaTHlyrv364W8Oo2IkRqYHyCxf4zYdxgobTQnOlyjL8//AEcUc61Kk9YyzAaKTEwTUYEalHZFJPrp2jDDg0K+YogDSuaJQDsVqrAHaIG+EBr+Ky/hErTUWjvf8R6k4OyGY/7nM7kGrvt99gDHbywylxomzScvca1aCdWUHzA/Oxx2ADWXqVJgXIedvK2OwjiQ0f/Z"/>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8308" name="AutoShape 6" descr="data:image/jpeg;base64,/9j/4AAQSkZJRgABAQAAAQABAAD/2wCEAAkGBxQTEhUTExQWFhUXGR0bGBgYGBoaHxseHxscGyAaGhseHSggIhsmIBwhITEiKC0rLi4uHSAzODMsNyouLisBCgoKDg0OGxAQGzckICQ0LC8sLCw0LCwsLC8sLDQsLDQsLCwsLCwsLywsLCwsLCwsLCwsLCwsLCwsLCwsLCwsLP/AABEIAO8A0wMBIgACEQEDEQH/xAAbAAACAwEBAQAAAAAAAAAAAAAEBQIDBgABB//EAEEQAAIBAgQEAwUGBQMCBgMAAAECEQMhAAQSMQUiQVETYXEGMoGR8CNCUqGx0RRiweHxM3KCByQVQ1OSorIWNMP/xAAZAQADAQEBAAAAAAAAAAAAAAACAwQBAAX/xAAuEQACAgICAQQABAYDAQAAAAAAAQIRAyESMQQTIkFRYXGB8DKRocHh8QUjsRT/2gAMAwEAAhEDEQA/AAQu39P32n69ZsljHb5df6fp8fXSD2PqZ2jp8L+YxAyNp+J+E9f6fvUzy72VmjMTFjEEnz2/WPXEqdLa3b+/T/NvIYsuZ6+Xx+jgzJ8Pq1fcQt5iwvBBkkW/f4AJyjH+JhJOXQGlIb/KdsemlFx9fX5YJzWSqUrVEIjruPITtabfHFM2Av2O0dP8Y5NVrozfRQaJFiDb/Hr9DBOWyAaNdREv1P8Ae/T6tiuoAenxte39748pr1gnt8fy+vOMd8aM+TVcI4JlChJrWUiYnrBuNzhnxb2sy9CgRlk1NYQgQQJEkTYnTJANiY6TjAkCeoN72nfzxxgfr6DftPx+OFSxcnbY5ZaWkVFlLMA2uyENsGVwWUjzIt5RHpJaYgQTHYfG3kfrtivJ8JqeIjAHwnLzpMQssKgLaTGmpzC0GXF5AxfTBWVPQbi4uoYEdwRzDy32x0cibr5DyY2ly+GRaj2+J2G/rtjl+pP7+Qxcfry6zv8AXnjqiExBHlaD+VvythliKKKlE9Preen1Jx54RP69rjyHyxGpVIenT0u5qEgKkAlhBNyYWACZhulhM4W8Q44abeG2WrIyyrE1KbnztoUf064CWRJ0MjilJWhn4MfDuJ32/IR8BtbHMomPPafTr8BidNGYXjYT8d/2tiTLe8Tb495I8+nY4OxbWyKoIEdPL63nEjF/IHrffy+H+MSUDra+5jr9fp64k1O/b6Hb4fpjjrKH/WPrv9HHrpHf9P7z+fni1FG3xi+/l8L/AJ49KTtsR6bn8vh+2MOKHp27dLHr37f0x5c7/D0MCPn9Wxe4lYvbv1PyvtgcG/X4egj9Pl+fWYkcOh+trfXpj2kNpO/6eeOjfy6z8N+/9vQ2JTvb69Lfl6Y449RbWW3+1jjsSIItt/xHz26749wRxp+I8C8crUoMmpgOU7Md+Vrid7G3njL1AwLIwIcWI2INwZ/v1jBOW4pWo03WiVKuIZGEiYFx2Pntse2K8lxCa3jVDrD3aJki4i8c0rt6fBalKOnsa4RltaKlNrHafrv9D4E0a5XYkTEknt9Hfv8AJhx3LUVdTRYGnUUMFmSptYjodzB852wrRf8AH16Tg1T2Ldp0GcW9pl/h1y+gs7C7uRBZWBARty2mAZgEnqScK/EkDTtE/l/cf22xHiWULggEBxdCADDCQJkRcEjtE2jHZGoGUGI5RIPQgXE+uod4E98LjHi2l0MbUop/KCdFja/p67eWIeH3PY7en7/UYmSRfsPT66Y9IAJt536H669owwT0RVYt8f8AH9+vbHER0gdv17388eVQZA/OPT6+PpjiNuvqL7efptbGs6ymtUPhVEBOgjbzbX52mCdjck2xKnW1lupEXC6dS2ZCR1OkiY2IK2gQSlOVCwZaoq+sDX//AFv54XeF4dSPumbCwEkmLCw1GY/nc7LaSFeqz0Ml+hFP5DEUDz/T1t3/AE8sTYARPymNt7/W/bEKdWO57d9v7/niFeoQuqCROmTZdRJA5ttM2J2GKW6WyFJt0ieVKirUrsCUoUyosGmpUHuhSp1QoBO0ahJFsIOFUzUdqjTJIJF9vK5N2BHWynuIu4lng4XKZdvEUEmrUVmXxXPM5gGNO0TqAXbsW2TyC01UDT1mPlbyiw62vecIiuUuTKZNY40iVMHrvB+ePVpaWFjG/afI7mRGCPDi56GB07G5+P5nyjvDgzb6B3Hxw+iWyIpef1t/W3afiPCt5j+ny8oMx2wSE3mNtvWfy7/06Q2m1/q+3z9cEDZT4Vzf6+v6eeLimwvO3zH1+ePI7Dr0n5W+PwPliSn8xvbt1xj0cQqCRMfX11/tAwQb3AE9fr17YYEEXYes+nbvvPpihqdr9zHznpFv3PngGFZQi2/t8R53/Tp0x5oN4IjoMXAWPwiPUfK/1tiPptP1+dvhjjrIsgndv+O39ceYi7mdj+X9Rjsbf4HWQGZDEsnusSVE3ibfGP7xgegjCq27UzDT0UsbjfqwJi/vGQIOPOGZIoqyVKsNSxMhWAYAid9L9+vQYKzr6KbVJAVXQsRBJVgyuoPaADbtuZwLlSTGqHucXr92B5OVrVB0ZVZe9m0sDte484Pxw2NT4eUTHlGF/EgABVMHSbRM3BBCgEzMi0HrEkKQXU6gEWCtJMCCSJhQSAALm9o9MHyW6FyhLT+yaxtHb9du2+/+ZFpZcoXYQKRMAyJ8SAxjusGfIx+IkEBp2giTzBpBjcg9pFjHyx1amWV11aTbSbQrNPMD6qptOx74XlbUbQzx4qUnGX0z1UF4gx8vX6/qcS0eR6fn+/1OBcrmC6h2MQDqWLBhZgbXjbsd4iMG0MqEp6RSRio1VXqmKdI2s7mXYgQBTTrJlpgMbo3D4zzOkym839O9uo+u8YmUCyzWiT8h5dd/lhjQztNlg0jUtK1KiCgumYHgqgDAXkSSLgtoBGA8sksnVTUQSdJka0JmJHum/TsSIOA9ROwsviSx1fydl6RWpRVp1KwJEm5ZyzfAaoG9gANrgZrLa1AO2nePLp5XjznB9aqxrEqpZ55bSSR+GLk2n98CFoED7QrAhSDf+apsu0wssRPukYnwPcmyjy4tcVH4IZNVZ9DsQqk6p6nSYRmH4iI8wWsBg7M1QQZErBAtIIuCB5DYgbHttgLh/C6tVpdgFUXAGmnTkSSFm7bESSTyljcnHcZqDSlOmWKrCSWMnZSZO5IuT1N+uAzbmkmM8ao426/Uo4XwvRSFSmurlUteWEbiJ2v0t1ucMKLCwHL67+YF95G0dsdwysaLBtoibd5O37/3xqc3laGbRWSFq/rI2cbx0BHx7YrTo8/j6l12ZunB267/ALn68+2PDAsCQT18xcX7+fl6Y0q+yTkSaixJuAT89tvT+4dX2VrAyrK9rXKkkx3GmZ6TvHwJTiLeKa7QjYk9j1NvX+kev6c/r5+s2+Ujv388XVKLKxVpDAkEEdY6z846z5nFXhwN4G5Pa177epwSFluQphqiI1gzAE+RIH1v+V55qkaLFag0lTcdD59BBtGF1HPU6himwJXcAEH1g3jz+g5bjeZZdJqagNiVUnr94jUO0+eO7C0tMW5iqBcmwF+vw/YfD1hSz6vZTDA7Nv3nfa35HCniGaLajMqDYyeY9yf0+J64S/xJDQLGZB2Pbz+d79julz2VR8ZcbfbNsLSZ6T57xP13xA38z8Pr69MAcI4j4nKTDkGY6wRceYO4Pnhk9M2jb4/l9bfkxbJZJxdMH8NR+H4gY7BEgWKyfWP647BcWBYudjSqaWYQqAETMEbgeVjv2GDOMJypRYxKu9QCI5gBA9AFsJmMCZLMLmU0VloAkAGooSiWkEBlJK6juCpBvJESBgds3znWWLahJUhmOkm1O5BnlvOkXJMAEyxd0vrZ6coNW/ukv7llZzTNGiVV3InWWZSoBGpioBB9wqCWj3YFziniwFXTSA3IG4EBBe2kiLkGWBsYm8E1aFRadTMtHildQUTISQipTgbAQNbXbRMHF2V4U1GmKtTw5qQCEYEr+FIN5sqi52UdJwxU1Tf5ipqSdpfkXUgFgdgIm0Rt+Q67emJ5ttOXuILuwG2wheg6NqtgriOS8NVZnlokgKQB10hpMmBYQsxgHNVQ1FQoJK0ULQGIWROo6QbaiSSeo+QZ56Sj9m+Njak3L6KMxpWm7EQDuRAknluYuYtHl1AjBnG65qVmdSmim5+1cTQoXMlFJHjZgmSXMiYixDYRZp/GY0t1kNVi/QgJMe9ci19+ww4z+aNTw2CqXChV1rppUWUlToSYLX/1DuSNhJwUm37n18FHhKriu+y0mo6EprBglK1cnXVqQdI8O0K1lCECZU9MKKnty7Aa4VxZ5UgxYz/pmCNMgEWmY728KmpU5fFzVXqyDUBIAKktFNBBIjaXv7pxoavAaFQfxWcpiC7HQHK6i0EhmEcqkMZHfT0OETkrKZ90IaBSouotFMrqJW2oMwAU82p2YECGIWSbKLYE4jxjSjslKKdMDmJbmJYLyrHuRIB5QWXYbELjdXQKhpU1poaIGhBpUOHYQo3JBtJknvYYV1s0C60zL09KU36SyQTHUFSbNEb2IwuM5XaY6XiY6962fSOI8Qp06S0qRlFNybli3NJt1/bphFQUvUUGxA1HsNQhZnqZJ8o+GFlBpHhqWIkwxXSVQRe9gxPKO3McNqOYCgQSvUgT13kkyWtEne/oH4MW+TPP8vMoR9Nf6D0oEi1om97+Xne/w8xFlHLMNrbmxP1+98VZXiAYSII2PKQZ7ifIR8/iQc0It6Dr9HFiSPI9xoeE8XdABU5haD8YM3Ejz/bGgrcQRAtSrVVKWxDFSrypINPrNpjsCfPHzlM6W+98bEeV4+v0zvF+PayUglQOVybhlMqR/LK7dRq22xNPGlK4v9C3FknJcZG19peP5fM118LUCq3aLNe1wTIib/DGF9peKio3g0zyAwxNgxsYEbgW/M7QcD5/OQ3iU9nRSCouNUgkibMJmYjr6Laax28+sd8bGftob6K9RyPaZYXWVNr7b+YmO31dnls9WclmeALMQRB8gIj4fvgJEMiOtp37E+pMz/XBGaACheu+3n62n68wcn0hyjFu2jzM1GZgIhYEC3SN/jvufKcCIq7jzJmJn8zEX62IibYm7T90X/p2M73I/tiLMFIF726dL/H6k9ccvoLtltIkEXjqLxtcRsR+lx0vjszm3eTUeW6NMWBMGNgQdxiNNiB+W/Tb9Zt894xBm3B6iwjpsI2g9O52tFt5UC4pmjpe1TAAGmGI+9Iv88dhAmgCDfzE/tjsH6svomfjRNFxWiclmPGox4TDWEBY+GC5T3TsDabW1C1hFebzStUaoo1MzEuWAsZNyo5WIkb8tjC3EX5yoXUKyyLSAI1dZPQrMnU0bmMDcH4M4h3I8Pw3dXk2gso1AmdWsEr0jUbiwmi6RZJcnQ1zWY001DXYKqQFA5iSwQRa1MR5EARaMS4dnYBbxwjGA80wzupBGhWNwBJNpEmALiB//CVCGs9VmFNuWnTWTUYkoBBaBqPIFN1AZpwXRoUssAtNy9cMQ1RRbtpSSSLfe3beY5QEtDY7YUGqVKdxVUFR/qnwhBIbW5cBtQttNpAAmQo4vmmNJqFJ4goRoUczKylqgkGbI0E7SBAgDEssr1XYKrEqDL3gEA2HRnA84ERfmAWGuArlo0kgTzMQTMTCg7SDbaLDpsVvYMmqdBGURKSOxEqq2HvEszKFgMwDH3mMzZTbYjsrwcZioEqlmnnZATo5V5iKfultKCx7DfFQzbOFBGimDITqxmfEqedhA2UQN5LPvYQa801xyUyWBMRLIp6/hYn5b7mturb/AEPPXajF/mzWVeGJRoUhSUIBBAViqqApcEKCNTA01vuSSdrYz/tbxYBKell8Pw6nUAwbDSSwnkO+n8MTNqvazirKdOoAowUlqtJRZbJFR1tpc3BMzcRBOS4rxKkMvFOq1RyCrU5lbzbXScrCg2JMkACDYiVRvZVBtSEObzP3XO9Jgepnx6pLHzEem2I5isdWuB/p2tb3j08zEj1wrrZ3VUkgiQVOo/i3NgL9exMm22GuXyJqIp8SNMczmFF9j3Av7tzPwxzXFHpqVu2O8nQcpSaZFQbm5jUyg32Frzb9cEMpABHcjraNPS+wjb5YhXzU1QVMKiaVkEGBv8SZJ/3EenUs7EEzvf4ySZmZttf1wcZSo8jO4zyORbl6hjUSSLgCDMACDfpc2/l8xgnLuSGGnUo6wb7wYNx3iJ8hgfLVhJ0EC0REWO95BmLnfe+LGrkgS2w6GWmx3/z88askl2K4RfQJxCoWBhrTfa4gWMfmJO5+KypRO4FgLn5eUefw36q3FPUo1QBbeRHx6xG/aDboMYdiFXptOlbQ07+Y2HUdNu5hxSTAGINPmnlYi4W2rmF4mOWpad48ojQOqR7oGx3j0mR8PXEaeYX7RZgMp0sBYFSGN4/CGAjub9cE0EU290yLzPaxveJPXvvjUOZNq0gstjsPISNwf8fLHjUCSWYtH0JE/KMepynUZg77jv5GxgX9PXFdOvqMtM3m+0z06CTE9rW3xyN60QqU9IAUiY/z19b+eBVUk2Uk2BsCfTvcwfiI2jDB9RBJ2m5uJ3iRv3E/4x4oek61Q0QwJsb6ZuB6/Mdpv1nEjweuBq0kA3vUpBrCI0ltR7bdDgVKbBijAgg8wK3MCIIj4/UYfe2maYVEU+IAUF2O9ysroYQLbG4vM4RsnMwMAggd76RJ69v8Y67VnIOp5URYE+Z0ifODf6647AVTMkEj7T/jJHw5sdjdmWx1Uq+Jdjyk2sd9+o5bwD94k74OyWb1KaB5SOa34QzMIsdmeQNjO1sKMqz7zy7xuPTT1F7dxaNxg/goXxrwSVYQd/d1hTbsAD1sfI4nYyOmD1nqqzUrAqq1aczD+GSxYeasbiDaTO7BlkKq1J8RWUnSFDWJmooIMH3QmuYNxB2GLvaGiGy9BxUFNxUCq/8AORygmLBtPXvecZzLuqEtTVaYJOqmLEMtmU6YfTcx2BAuQcb3G0G04uj6lkqQCKtKmqAgctySCNlC7g3iNuy7jN+2HBRSVqtNYblDwdxNiehqLIn+UgmyyfeC8YYoV5oMNqICQS25I5hzQ3rrA93FvEc3/EUSkC6uoYCNJem9MBYkMQWuRax9MKjKSkkbKK4swlXNggXuTP5D98P/AGEzKivVSpK66VrxcMtULuLHTET185OSowADOm1yYHaJ7f036jDPheUao6VNRSkgap41wqqrAtpYjSQGIFpMtF5k2SXJOyKCpjP29zYNEFW5qjvUME6gJCKthyhlVWH4vSCUXDMsfAFSpqAuAAJjaWA6noB1vcb4Lq0/46s1YgpRQAJOogKAAvL0m3YXB6gM+4dkjWpgMFVVhSDIEAqTy6hI0TEwF6WJhbfFUURXyZZ+H06xACFQTAKhqnTSQAstp1XAvHMpgmzfhPs5SVHJpzzASyEHS0e6xAOpTF1kENBm2JVqPgHWyMQrIDTa7MshSQABdJBEWGpxJEHBOTz9XMVMuaYrDKoCzMVbS7AwBA3IffsLfdxyTfQSlpt9AWbel4gApNTsdS6ifwkESfW/LYrM3OB8yyqZFwJkdT38+m0Wi0g2oz9QeIWnkqElNEGAHZbCQDBFx6mZwyyfDtVOVIq0o9+mSWp+boedQL+9IjY7YPRHO7KaWcDAhEIIiREkdotG56bw0HHhQ6SI03ibSJ6RO/l5YrpUTFVWiVAKkCdmEAkbruRG23lgnIOWgEzJhRAIEifvDaARgdAvRS1MCQWJVY8ibgT2Iv8AlBvbAjwSwiAbxtqEDfvML+kYcPSpGS7FKaGCR+KygAGZNidthsLAKW0CdLsZIMaI2kX+0mLm3me5xyNo1fCPZ2muUFJgHasnia+UkBuZEUnZYNzsWJEiAcJc9wE0ctROiK61H8RiSBp5wp0/hOkNcSATMbYZcE4ualMUbh6SkAx0BJuOhBbT6D44p4/nSvhK+qail57FWZRe1xz+oIwtOXOmXPj6XIS0MpqEjUwBi+qCDaCNrgdvzx7TyIAkC4E3DC224Jvb9cMzTVgpLRzEgCBed9pjcdJN+mJVkbTyBNRMC+0gXJEbAaoG8YY9E0J3oV6h0Ok3kCCDeSSLeVzG5GJZrUCE78xI6Tq3tEQjW9Y3xRmQzklFEIIuJiSBebzsPqxGdrhoJUB2G8N0EX6RtbHO+zlLZX7U6WTKlSdbqpqElgCSeUysmI5YsbepxUWVmcrYB2UX/Dbvv16fngjPJNLJNAH2rmRYwrQDPoBY7XPWMAZJljUbEgsSdzMkxYHVq+czjV0Muuw5GsOekPIvB+I1D9MdhUldiLNI7xP56cdjaB5h9Goq01YvEAkzvudyZ3APT9JwVwHM6s3SKkgDXMkTem+8z337n442/Cs6qropZajTAHMy0kplZFgZUrT/AOZZt5W2J12pZiAlJWrEctQAIqCCC5cnU6i/M2lTPKGIjAvEu7Njkd9CzOZQVuH5lYkqoqAR/wCmdRHXcAiI6kXxja5L0jV5y3KHgswZrhS0dTe5mIJkk33Xs1WAapT1rUEFdSSVbuQTEjp8Dv1+f5OlUo0aq6rh9AJG5pSpMGbEvFwfdMXAOAw6TTKcy5U0G+zSscwzq8JSpEhkJVizGQvMAZETt36nDkcSYq1WdQUEhoEAm945QZeZlms0XMYQ8MyjtTrV6zsFSmSAgUsWLmnTQNBJ1MLDsevS9UNMo2Y162HLQBmqwI6giKawSCQC+1hEg5K6EX2OvZOjRo5alVVQa9QudbqrGnpYgImoWsJPU6pJ2w64tTOaytVSxZ0GtLyDpElSNiDF1MiQp3GMpwbNVWzIy5pU08VkAVSDoBEswIOknTcmIJTubafiVJafjLTLKFpVLzJBCNJ/+P0cKk2plEUnCjMezmd8GsnimaLSanKamk6X0vp3J1MCd9QYjeIO9qPaGorsKYKiBpL2mGEr4Wy6u41bt5aVHBsrVeoBQTU6QSS2kKCdIJaCATfaY3HunGh9qcjRCrWqnUVDIQbLqEkrM6202UKSxBgXmz5onwSS/iMJneKVKhJeoJPMSxadR7qN4K9V6DB/BuF1sxp8JS4ZtKQdInoCAVEAC5IvJPbBP8HTpJW8MBiFMMwIUFQoElRa4ayxuZJxsfY9RluHpmFW9LLPWUX/ANSoCEX0PifLGR2Ol5DjXFfJlMzlmWvTWosHQulzpdXbxmWw1EEksFMm0XAnAebbQfFUQYVgUlbamvKkAcoVSL7ySSLaH2qp0GylBaLhszSKxTDaiSyaWLGIEDQ3qrDecZzKO1Gi9ENB6lackksbTc+6bGy73O5NptWSTdyt9scZysqu6WAK6VaerAH479OpJ7nHlFCtLUKbQDpLEGA1jBsCTaenf1WZrJtUCsgLswCkdYgtIW87EEf7fOGtLNKMvRQzyqAFkQCW5nnc6pFx3jC1SWjpRtl+VpUahVImnoLKCGHNs2sqwYkQDy307fcxnuKZVkMsj+GAykmYFiI1bHaxnr822Vy3hkN4wNOLrpYHVJ90w3+0sAJ7bYlnOIJUZmUBQqW5VkAACDBNm/DcmSb4yNpmzjqxr/03ygc5mub6KaordyxLGP8A2zhb7TFg1DqFSARBuarz5+7I88aX2Dy3h5DMOltdY6f9oCLAkzuWt5xhX7VcPDUMu5kaTDtEwrADUINwCpEfz26DAp/9ljuH/TQl0NpDMJ1QVUnTAFj7tuaQR6T1OIVajhCFYX1GG5WIJUwt9NtJaQS29hOCqSitEnSQLgjYhQApB6Hf1QwImQ887MT4ukFWDWVpvCAneF90dRIHrhl7J+NLRHOlWWqygHW9MAC3VnPoJAv54B4pljTglzBI6lgTE2YgXBBvbr0sDRV5onRYqwsV2W0QZBM7bD1w69lWFSo5ZdegLpWGJuYNQgBmBFxyxM7qATgm0dDujPcarD+HyZUyVSswOpjMmRIkAGSACDeb9RgQUzpCkCGEkHeIsbjc37SPhjV+0+VWuHhIqMCU1IUYwQQG7oSAAxuIBnecfTzhDuXWHkhgVIP4dOn+WBA6ADAp2tDMkXGiRqOCRzmD11THSYIGOxWKWuWIqGSbrqg3Ow/pjzDKQs+mUqIGmmQrQVBUiFEsNXL3M7nmNjAmcS9m8k+YonSV8R1VmLfeJglTBHQQB0HSBGKMxSMBRKrsqIYgRuSDBEQZEC3W+FNbiy0S9ESuoioukCAtTmA7WYkTe6n1E8urGYqto0L8LXKqQ9RQwXUDa5vFMhZLEgG6rK77SuMVxng+aqVajFRSotUYpUq1AEMszTAliGuRCmSSBOL/AGh4wKwpLqkpJZXEBgSBEwQDMQe8DC7KZerXzeXpkh0MGALWWdLSLCABG0L1AxuO2USdItPEBlwadBWdqiofHcMJATTqoJsLauYknUTtcYtydSnElm1MYckhmYH7+o3AF5/wcLs/xQVczXdSdF0pbHlpjSCdt4B9Tgj2R4cc3n0o/wDlmarwdkA5lHmSQs9NU9BgpfI2OGKgpPs2vsvw7w0PEaiwfDKURbZpJf4SVU9b9xhXx7OmlQrPYFiKa+rFmb/4qRP8wnG09qqoARBARIOkWFhAFhEC2Pm3tvVIp5dTfU1V2m3Smqm/nq9P0TD3TQGR1FhHC+IVKFJkHiLUasjO1OH1LECnGoOV1oxESWLAGzHF/FK+TDHQ/iOsGVo1FIbdpLIAnQSerQbAnGaqZ7/tnUmpSUlVZ0QEx9pyzIMdDB6jcHFmZzlCutKk+YbwQys1JaLhjpGn32aCxW0m25jucnvaNhijwTsG4txd1pmktMgsgpsW3MqTIAAhpLb9xjce0PEFy2QVZgMVUwPeWlTsoI2YmqIP8nSCRhtRr59QQIavBAJIEENAJuYEj5nrh/7ZEZjNUaJPJTSSATYkGod7WNQD/jg06RkcPLJGKEORecuKgmQwBKlpBhgZIO1l/LEnzTFgBMiwAk3PTzJP1c4L9h8ulWKVUclSqQ0GDemCCD8DbrtBxLNZFcnWdCQxTSQ3iBQyuofXTtuQ2xJm9u5890voDy8fuUqJZpalCFrIQDKkhidJZSL230kidtrzimnwhiza9yZKjZZPQ/y9NrbxinidVXU6bEDUxv1KiJtO8zfDXPK+hVZwCEGuRGpgrcp0kBiArLJHQzOM2TcfiynN1adIaVRCXWSq0wLGQZJBO87bEEQu+IUxNOlOhUJJWJgsIAN7lQRBnbmvuSXlqOrwcwOZvDAReX+aHaTMAG0DYKe+LXzbVBU1TpAUVFdiVqWCyFG/NHmCVNiZxxjNl7G5qcrUptOpKrGD1lQRt/MG37YjxR/+yrddNJzfdSDNh5EA/D5572fzoo1XnUVqKoXWTBZRKmobHkBebidPS5xZm+IvUBCF3W4aBoU2jTylSQdj720HCJqpWel4vjyzY9dCvK5kaGOpOY6twRII89iFAI7TfsnRyrPq2Yx1M8wPyAuegmJuMTzVCojKwpaQJ91pt094g2IHX064jXzakmQthDEjyG/5/PpOGpp7RFm8XJhdTWvujS+w/CkzFQ5jMsvgIQCDszwCFjcgTJ9QLwcbLi2byug0KYcLEnQ2gA7TpSBHW8CeknGN9mOJKMjUcAgiozKsgf8ApDV6QfTbbqu47xXlChoGkX3lmiZPkRbf9ZBv4oyENDDIcVWoSq3UXC/e+8NVPeWIEC1za9gQ/aXhZK1KgAL071PNbc48oIvflN7rGM9kamivTZQdJVupmSph7djBjY6QOuPoPEmNXMVGRgHSnSJjeTJNo92CB6EdxgbcZFDgmqPmbkEk/sfW+rHY2db2ayzsWh0ndUFIqCLHTqUmJkx02Fox2GetER6E/obVaTMSrCZM6FU3O4JFmYXmXKiZ3GFHHuDNW0MxC1ELoWJ2OovBIAEDnXlEbkWIw8o5HOPH8LSpUrzNYm0k1NRSkHCRqmHNgq2wqq8DrrUV8zm0qMCUVVVn5veZKSFUGpRZrKqkwTMqNUdUmZH27ejIVfZPN81SzU0JDOHAAMRu8dx3iPjiXAc7WoM4gzpKqRELNpjuomD2t2xsOJZSiURTUquhZisurJITxGYsEWFUC0SDIIJAvm+H5cf/ALFZafKPsKehV1tICs6zGkEho3NjtJLVjaEy8jlf0J/4WpTK+JTempWxdWUEtBkG07DbtOPof/S7hj5cVczWUqaihaYIIOkfeIN4JiP9oPUYacDWmKRr1Bq0nkLwzVXEh8wx/DqkIu0LIFxEavEGcEsdRYEKs+Y7eYH7YmzTpuMT0IZpTguSor4zmGqVOUTJgdd9jHUbY+ee1OY/iM6tOkZC6aNMzaZuwj+Zm9QAfR1xnibBai0HAMQ9Se4nRS6aoF3kxEDqRk/Z+jqqPUqEpTpA+Iyjm5gyhUneoxJjoDJO1+xx4pyZ1cmomizNPxcvWWmdSInh0x+LQ1F3cxu7OTaPv9OmfrHQgaPtXWEEMSoO7C8Bug/TaG+UzhqiuKVMIlOgKdGkhk+JUq0tJLH3qjMsk9dIjvgOtQCVX0nWuXXSXEnU4EVDM/jBhp2IxkdXZTN3UQj2ZyCpmaSMbqpqPGyAjR8TBnoOXrjkzDVatWrMPV8W8Axq2HwM4B4bmCiZiqx56qae3vEhwJ7INh5YI4OCVpsRzMzC0XkqfhfDOgvHinkbarr9/wBTuGVilFGpNpchnPnp0qQP+D//ABnGsqUGagr/AOq9FDqUrJZSQ1Qi1gGMKmxRItIAzOQywV1QCPsq+m03NUj/AOqxh9wPOpScVRVdypW4BQFibIASWZj2sAASTbA5W000ZKHJbECZNWqKKdSEqPTWCh2LA6Q23Tt033wVxTMNUR4UlvGqMQBMDxatz5XAPrhhxXgjUc5SY2FVTV1ACxSXdQOkWg9Ay9sTyObjUUEMrgmDc61Jg+cz85gHBck1a2ebPG4umIMjmGQkyWOiBLSVmxIN4hZA85x5UzTk+R1SJ2P7QSvoIiBGNFmc4GBDHSdpCie1z2hgb9LdYOT1FtZSxWShnlMEgwpWxiwggWsIsCi+W6F0zQZHMUzTKLDVCQlSGI0oQLRESBrJI2kAzsL6WcQ06mZZStNRyL1ZR7vLaEJvp6nfYYy3B6QIYSQ7qVLAbS6qxI68pb1Aw44mWrIlOmCagrNpQER4dMBFmTaIVvPU5tAleRW6Pa8LLwwKv27J5Vqztp5jWYanE/Z002kwR1MBTqkjYYkeFUFKoXLBjLnRaBIsIhaZJBksZA7xHjZxKNAUqf2lSoQHqLuzB1DAR00sVUD1+9d17c5RaFGmhVjWqS9aARAAB0iQICiCZvtOwwuCk3a0b5mdJcJbtfy/z+Px0YrhXE1olqTGUmQ1yoOxMROloF9xA+DKpkxWtE9ip1TJmQdj1MydumMjmjfe94ESAPWLiP38sToM0zrZB/ISJMzpgHz2ExbbFThe0eTGSWmb2hwynRXXWqU0Q2HMGc+6dKRPMZj0MxgGrxCoMwudpgg2IEDmAEBSAIAZAAR0n0OEuS4TUaufEVppmCIOo7gC/NJjfYYc1K8qYpVGTUFbQAFVdzzGxeBIXYC57YCkgoQlll7ekbyrQpsda0tSuAynyYBgLKdgY36Y7CrLZZQo+3C22DI299yxn5x2tjsK4fgW0bLjnFjTotW1AJTUlIFpPu26wWpmf5X2x8xzXEvGcA2WofCABuKSFZpSZgOWudzKzu0vvbriX2L0wIJWlAEwACrnfoBUB2AsZ2x89zOcKsB1VdK22JILEjuBpHww7BSWzzPJ26RoePcULIKKtAIYSOmorqIW5gKhgddQ2sMUZXP02Z6vWlTY0h0WBFJZgzpsIHUT5HM8zAC0lLT8DbzO2CqakLUuAG0LMwACbyexvby8rO5EqgujbLm+REJ5VAA9BAAHnb9fjTxPPMBoQw9QQlzypeW3BllkC/c9BIlHiI8JqlEBtLKmtgDOoOx0J2hTci/brgFWLVNZ59RJ5rm6k/qfzGJVBrbPSUk3otr5d6VE1JUqHVvd66NHmQo36dbgHF/DeFBsrSTSxavUet3meSnJHSAzXHUzAwTx+TlQtyS4gdTZj8pI79MU+03FHUeDQinoTw3YatUINJAI2WRMWHU32BuUkkPxJW5Fue4nTyaGnSYNXgiUCxTsQApG9S5E3gt3iF+ZyBSlSy66Weq41RcEhrzfbxGCz2Q4V8Ey5UVMzA/7cDRNtVR5hjH4dJe3ULjT5zTRzGTY7LQm+5INQk37kE+u+Bk+OkNSsU8c4eKYFOdNtJJB8zqIG7EEz5xcbCrKiKtNFsdUENEg8xJPSAO3bBfti4/iBsAsWgSpiY28x8T02wPkkeo6EEalUyvcFgxv+Mw5m4uO8h2L3R2MxSd6CP4kLUcwCFZ1+TlhHqTPxvteHDnHj00AtTEkdmaDzH8UQJO3MLY4gOx13TU7kQNtWuPiJU472ayr1G8Q3LVELRMGWBPlEyPLATlaZlttG944niZKlVPvILG33g1Jh5fdb/jj5vw7PkVydxVcgjrM8hA6EG3o2NjxeuwyldetJw9OSOZWYKw+fN8MY2kx8TxKfKzXYAdiLiO5ANoudsd46uBL5MeE3Z6te/hsdJTlXrb7oMdNMR29LYHZ/DIax6yAYn1jb6tbEc7l6jaWKwwFgBvsP6A9vngls4rp4dQMp3BiYPkPjtO3nii6JGk+iPCqBbxbGSjx/wC0x8o7foMVZbi3hKukkFqKgMOgBOtR2JgD0GCadb+HDo0SdTKw2kpp+RlYPp3wN7I8IqV8zT5WaklVGqQJKgsASBvBvt2J6YBq3bPThkjjwri97NV/054M38Q9Z6YdqRB8MaYDMCQe2pCotsDcxEj6Hxvh5zSsRIU01UlhpJ1DUUgjUAwgMbmAIk4RZYfwn2lNyy+GA15J8REcGmdgw8WswI3Gle0ajjGe+zXwWGmIpxGnY3b+UKto7HecTyyOMiHN73Z8mzHslBdS6ms22r7NWEwGkgyDayx8bDFnDPZOpSCVaRpmq6sEYjY76lDLElZgxaZi9tHncyoas1VIVkVW1IXWAusBioIjU5PSBvBthatTKE0xTZOWQp1QxHhmNckX1aTq3JueuB9adGKIbwPgdVAHYraGNRSWeazafE2ktJIE2UEmJE4uzuTSiVegNCGV1U9IV7lSwgwQCgKnv57z4YcvQ1atOrTYs6zCnUNWo9wNvxHzxT7fcYVqBWhcCutQONpqQ0Ha5cuCP9074bil7tjYSqSr5K6WWqMAVpZdxHvMik2sR7psDYCTAAGPcKOD8OzjUVNKlSaneGbUdUMQSCqwVJkgjcQcdijjL6LeUfwGntNWBXU14BldBuFLK4M2P4f+X3dsfO69CGJY+6xBBg9OVhF4Iv8A1FsbfiFSdUJF6ogGL+JPLE3g7enSCM/na1PVTBTUJ0lirTc9HWwAIteDDHzKscqPMzQUjMB20hr2tMb9Re95m8k7dMNuB8LbNHw9Qpgn7R2XlAEEAXEtO46dT39FGkxFyG510y/OBOlubrDDaNjGNfwMZZqfh60A1BQoR76pRSJgxaTO50mb4OWSkKhiT2y7Nex7ZfLGK6PBD6QjAiCaZIBY+676CBO7dowhrxTTUeWCtyT+IAj1vbf3TfH1OlmkqZWoQJY0So66nFrmAJbWjCIBLuTGPn3EcvQq0a4QsPCGouCtZDpBbmUBWSSIkyJOwEHAt8mHCosGXMrU8BWNqbGpVINwqcx/IEW6HC3ifEKmYqEICUJtTHLNwAAoudt4Nz6AWUco/hrUpWiQsEKwkaS20kEHaJAAsSYwTwhqFGp49UNNMTTsTzTEsROnTJ36kG2nCpRS93dFuLLT4/bA/aH7FKeWAJgl6rnZqkKIB/Cu0dp3N8OM9lRWylPMHagCCIa6NzX62IMm2/TCT2jzhqjWNLhjYraPyggC0gjz6YcezLeJk6tO8sLkbxaQJgbN1j0G+AcXSY6TStF1DL083lhVY3EU8xHvDQNK1k6FlXy5lJFiMUZXg1Wj4332okcqySylQQU7hhq9COu2F/sxmKtHNEUVN2KOhI5gD1iRPWbxqHS+PoPFXp0vDrtrpusjTABqrBilMxIJBBOwm0xAOcoTqPyZaStmIynBnK5pZlkQqTB06hdhI9NIN7jthiKoRQMoI5dJciw6kp0YzO9hMXIKilgzDRP2YJIprJUX+8JJZj1LXJJ2mAYmbHhIh95Cyz5ElluTsFYA+mD4N7ZO/Kt1EjTyK+EzONb6lBd+YmbGZG0HYR5RgQezlKCQGHfRGkX6T/bDjNPpy6+dUCO/KzbeoHb4Yr8SBflFyZ3jrt9fPGptCczuS/IUZjgigclXT5nmkx2t6dJ7dcK6nC6pJnQywd99vOL2Plt2w8yWeFVZ1FbXAmR2vMx5iAYOCvAJgzN+smPnG/69rHBuTj2J+TE1svUVRKvo3INwB222g+g+Axsv+nzeHQrkKrr4iBosTCOxAMj3Qxfp7kdcEMgItuL7XHoZ29d95xHgKqlTwdOha5uFtzlHUWJhQQShiLsD0x0sntCW2aGqw1p4x1gvRqdwGqEPpW8lFW3eWsIMBdxLNMrNWVgUYCo6vJUko4OmLrCMAYMEgSLmbINKlSaodQWnUAA3GhkpioOaNGrQQASRIgNPKm41DIhWYAZmYNrV5djpjYkJ2IImcS/xMcolBrVj766ioDN4ZB2iDDMDZQotMxjqvF6YRyzAMwazHTIAldQNtyRe3W9sJ/4moN5bUZaLE6SRGm5gzJj4C2DsrUUl5DwgUKPDqX+6tgptANj5W3wzgv8AQW6NFwuplaZR6a0gKYqEeGqKXcUtPa5IdiWJsBJgYG9s6lNsslB6mkHwUmObSnNqAgHVpDLBnmgGMQyOdDazSHLCKruCqkiHK2OqS7ioTAkL71rYrM8VDVi4gqqkIY3USAx7Fixbpve+7sMN2Tt0xz/+T0V5SubGmwFKsKaACwCqTNgANRuxloExjsU0a9FFVXcBgBIKMTcT+HHYo9WQf/0R+v3/ACGHEJUkqDIJZRA5gBMCJ/CBEbq0W2SZqo2phGtGSFZTM6dJVhJiSQIje8bYJ4zrFNapKw8n8RBuHAk+7La4vPiDeJxntRhHDLC226qQYIPYP+uAitC5SbdoY08yG0EhtR1RAtA1G3xAEeeHHC84s6KalSywC5mSq8hABjUwXqTefXCRXWmpEKQjq6giTchTB6m1MfA4NyfEtNMikZebFNAeOQWZYKbG50zAknGSX0arZvOE8cK5ZW3LaHCkW+0Vwbb6/s1H/OALxjN8d4VTWlRXSNbrrZlsTcgQfhcG1/Q4Z8P4MjZelXV45SdEkgOBpOiS0kNtcDYxvI/tfRdqlOaZXw6YQrIOzNGmDcQRcbEHHRgo2Y5ptV8GfXJjR/qOegjTaIIJt0InGg4Hw8Nla7sdV1pKsKAILMw5euzGIuoOEQzHQkggx0mRPyIP9bCQBr/ZkE5SCIC15j0prY9o1YySpBxnbMhm/Z4JXCqdJImewAuSG7RP1OD+FU6lEMUKrO/LcTMiAQPKTbytg3i+YilUdR18NelzvM/yK23cbDCmhxAIQGMKZmOgUEsQCYJiQAesDpcaclsbkySVJDCnlGDLVEK4uCiqvlcaSYO1yTsNxgnM5t35676iogRAABgwFHWwMm55SLYzR4+7KKgp/Z6ohXdm/wCTE89ptC/pi1OMfaPRPMNII1ATLAHSDaQJ96N/z700tiuOSSq9BXjNK2Oknl1iANrTpPysLD1wxorqpFtMGnUAIMXLLbYnpTPnvhcKVMgS1QFthrEA7cs3jeQfW++CsxnzSVhSQurgMQoBMqYGlZWffIP5bRgmr6A6kkGcXrEUqKju5MGSCCsW+Lfl3xmeL50+EoDEFmIBkzpX3jbu0LcHZsTy3E3quuqNN7TdCJI1qQLkTYev3cL+OOquNQOnZWsIUyYA2gEnltG0kY6Kqh8WnkuRKpUZNBpMWYxChSzEwZIgXA7eonphrk+PD3KgZXXfpM290+Xzk4zmQzOklUBLuAACLGLyVDHUbdbeuDMnlHkEr4jRtUGqL9QflEQPzBOK+TcnC9Dt/aFFBiWPTsev6GZjaDGK+BVa+ZzVPTqp01cMTDKNW6KzEEBmZQombkWMXZrw+ikutMaot2nv6C822+eNUjUMmpytYrU8SmWP/mLzBRpcAkBG00wNzpuSC0YVySWkLXFbQJxni+iodlddTvSawYq2pfBYmxZ2ZipJ5kgMQAcIK1G7idJaQSR4ZYCACrTccjkxAMz1nBPG+Dy8o3irBKjUCeaoqwzmVaQV94MdxqAgDNMmboBCyFVOko0EA6YZYK6qQAkG99p8gWNPphKVdluXUlWKTCrYWgQb3EHzvMTgnhLwyyQComC0T9o41CB3U37agRscJV4q0kGgrXMlSpYSImVAYHaL/wB7qHFudWOXAIO7agYBEg7k3k/8jttgvTlVHc0aL2hJp5EqpKsYDAbaalSpPxhdM25XbyxisuqKQSZspPpJvv8A4t2xuK5p5nKmm1UtXblpIqlQAoLDW0kBQASS0WneYOIp5NlaqrqykKVggghh0+Hl+fVmLUaE5NvQLn+dy2nePxdAB0OOwblLINQM7+6DveZInHYcK4GhKqVK1NW4Ye8QDsW5ebVzHqOs6rYW1OFUTJQVSp6rBQm/bW3uk9sbnhPCy2XetqUliKaje4M6jEwFco5nfwz0IxmvaPJ0zU5FKoIgEMQJUuBMG/MBG0+Qwhyd0hsKrYkqUKAjWzCQRzUNXncvWX8se/Yn3cyxAuJpAx8DVifMAbdcEVqFHkII1EmJUgGLy2rTpAHUi/a+BOKcOV6WsQWRQzX95dpIHUG94MHyvqlumE6+BxkeNikiKor1dLTy0iQx1CoCQK07xeZOk3xZW4pmXR2YeHSXlZSy6riB4guUDEEXsSGm4AOu4MfAoIpMimiiLX0LJI9HpL/78Y1snWNFmZl8QAu6C+tGYMzatUOFeCQRADBgcFG3ehUpRSBlJ2j1MAkkHcg326k3t0mdXwtmTJ3Al6zMLXH2VNb/APKRPcedkvs5SszwPJomL3JtAPxE7+eDuIVKummi0i4AYlVZUOlmLqSGggw2xE2B+9bJbDxfxFmcyBqCmn3UAY2E6mIMHzC6b9LmOmFfEeFOiEoRrAtAF9wbG0wSAJ90x540VDMcqmIYwTHc3gd428hHnj1SDP1v+fa/6mJVyaOnJudnzvJcsBnp6R0FQ0+t1ZNa6T628r4L8fxIQFal7hS7sTNtJWBO494QPjOlzvs9lqjanEnppOmT2E9e8+pjE8slGjTilTDN1BEHrfzG09f/ALYN5E+h3K9pAPDOA6D4zKFbTA1VGbz66ukDqB01SMM6dRSGAPPqTwlPKXUEM4W2lmAKGPj3wNns40MQYg8vNaxEzMTO823OM1xas9aoFRxBMlY1HVESFuTZRtMRI3IHJSl2LjJKdmm41WQ06ldQBVp6dIm5UEArN+plRvuBGonE8hlxWphwmtTYWA1dDqnsRHLIkD0GTocIqu0GoxI2Uh7bdGgjzEbEzg7I8MriUSsVkmQA6z8NZGwnbHONKkxsnCUrkPaOSoRo06P5dJSLBjG0m4uDaYwvpHwXIYN4fRoLTvc7XIMkeZgHAGVo1FcMXqM/uoGBv/tn0B8xETaTq+ZYpDgbyCoEn/Im3+RvHWxMklL29DNqqeGzg6ljtE2gLIuSTYAXvA6HCXLV6lFmr0jRd2066ZlkaHD28MhiQy3MiSYCgRismoaPLysoDiYM7mI852tBIxD2aotVSYC07qoUFQ0Xd7mZiFB6ajEQZVJcE2eh4WGE/a1bYyzPtBQOo1crVoMZYsrFtFQv4gYoIGlTAuDIAt0w/wAjmivhVKNZKikE09eoEhSkEoTaNN2A7HqYV5jLqFuATqLMI8msLbWIj+XGczHAoZWoSj6TBXlk9F9TtubEfFeOSn3or8n/AIviuWN2v6mr8YOKa1soXlX1CEYA1GFRR6rcCQRB96xwPT4XlyZ8EKVZi2lNhLFVGlSZAIEgRyx2nH0cxmK9QU2zBDCCp2kwYa0bbfpbDCtmuIBX0hGK6S6qsvCkHWFPvKdIkiYgCFGGenUqTPOlgnw51ro02VRKaO4pqCEIOrSOaGkRrEDS5F4gQLXOA+J11eu5Vi1xLFpDWChrx93T6kE9Yxl8qfHqLUd2qFjLgkgKwF+QRYKJEbBesaToKWZWqiVFn7yXYSQhTTED3gG0T10dZw5QS7FzwNR5E2y3Xkv/ACA/nGOxYEc3E/n+2Ox1olouylbwqRqaiCGVaQFwWvUcskwQqLafxAAzcreI8Urq4pnwRUn8JM6RpLEM0AAAwduvliv2opnLnKITBBZz/ufTExa2jT0HLNr4zmS+2zQDNI+8ZgwASQDYgE/GIvGD4p7oXb7seVKtRKZrlwqo3urTJBiFBEkmQQDfsWuMB5jLNUqU9VRqivU0upeBJMhtA5QNIM23GDOMZhYrUgohaaBBpsGYsgi1rHr5kQdyMjTDZpRBOkliLzY1VAWZ8rg9TvvjUkcrNJxIk0zTGnUadQgfzkEx5hhSHzwt4BmhXfJGCofxS6atQYqPCO94cVCInr1tF/Ey61TVWYUlSOjaBKE95bLRPUVMCZLLijXhRAo5bMOoiYK1xpgTuQqnz3w7HGoiMkrs9/hkoIwdmGhjTJtfnKMwFhO59V7Yu9pa9HMGkPHpl9Q+2DeGUpargmZMnliI3IFjhf7ZZSoK7mkQFqlm6C5djHpsfj5xgf2O9oDl9dKrIm4JJgtAmbEXWBbqoJnUYmnBx6+C7BLlH8x42XgmmWhR7rKQAVgQRFrbTtbbE6nDiolHYdeYD4zGw3E4CzudpK3iJC1HgsqKVkxZh2a69/8AzAQ4gYvo5wBEYAqdIMX5Tp3iYA6f0OEyTDlCmMP4ZzpXUJ/EYnvJ7X9euAq3DqgI+0prPusGgbwJPz7SbbmMF5SsEHMwJHX9PL9zPbmDzOcRJMKoAJBuIAtLDSD10gAyZ0xewp1oxJvoXcQyLKJ1lgx0qCBe0mbWEW6+sEYI4TwYAQyqX6yoa4O0HpIuf91j0aZemnhpUqyGswCkKE1bAgq3NBBNxEkdJwI+bASoV5tCsYtcQSD6MALT5dLl6j6QUsMlthyU0gnQOkQZjfYxBA+Ygg+dC1Dr6TMTYeUT28/Q7XxmF9pnBBqhtVjqRrEMFYHS0CbyCTbBWT9pKDH7TUvYvBnuAbgGw3gHBcWA8chxmKVMsvispp3DhJN5kdJ3vI7ec4U8aNKm6im+okSGZgzEQAL6iYJPUAyZ74bCrTYDTTLdoRhbazFYAI7n4ycenNKLFQNRMcpO0mJuDHUSQD6366M4y7F9VFFNajDSeukKItMyLg2MeYnpi/h9cKiqiheVQFEwgPPHfYrJ68xxDj0vQqqN9JKwWO1yo/lsB5SZvutrZvfTeGK2uICgdoPw88Jyxcj2/wDiJxqV9/ZPiWa5yATBESetiIJHUFj88VVs4YC6oASQL9wfztA74SjOW1b2PxsDP5z8MTzlbT4Z6NSYRtuLfCf0wUYVSLp5003+96Oqt4dVKg2aD8+b9Qe25xohmAeeCpXZhZlIG4iD5W/DPqh40o8JlO6U6ZHqDe/aJ+YxTwxmhdLgqOkCR69xbrtfzwxxT2TetKEpQW09jzOZxb1K6Kx/9WkdDm0HWANB3IkibnBOQZSiMqCksErSJuFJ0hnNpZtJsbABYG8q8vTVidVMqu0CBqJEBY63ueww5yOcWtNWRBq1EMEXA0FTNumo27nB17WyHyFLhXSOfOU5u6g9iVH5du3ljsFHMnoKv/BoX1EQP747AfoeaJfaTPLXzdVYk01hdrBWUEdQTLP8umE+XoGnmdYHKbyD90jV8egjzXHqgfxhvujK2/4GB/QYnVqSVi0ohuJjkUj8iJ9MUqImtFdZy+dVVuJpsYn7gkSduvkOxAuND7MV9WZqOdqagwLzzPUIFgNgLQN+9sZym4R6taSSlNQpN7suwN4Fu3cYaeyr+FRq1Ygl4HlABAMdIUj6nGPo6vg0OQipTzJ1SYW1xJo9p6sA3Xvhfns19rQce7UoPSYgTM06bdTB5mj0xV7L5sU/EEzpZiSb6hOv9BHxOF+eIR6FKeWnWqRvMLpCT8sUKqRKo+9ml4zqZVIBZlaAI6GlTmPKUJm37qWyYJ1VDTHSVGsxO4PxMSOl+ykmoGy9Uv8AcrU+xnVyDYSLkHEKtaiFOsDoNjN4gbfyx8Om2J869yaKfGb4/kUpwpILK2kAxJHlsTJsdgImTOLH4cHXVSdXa9gf5RYTM27xPwgmBgUUlAt5UdLgCY2LQRvY6ul8Ls1nVU6gs2iR5WkyRMHrvhO2x1vsGq1nVYViBMT5+u8Cwk+Z9acxAZ/FdjSpIGZlMms2wCEyNAuB8diZUhs5qBJEvpiR5mIvtf8AO87HCWvUJmmwC6hpMdG3BIHWREjp3wSQ7G1sa5P2p8XUFJDRam5DAjc6WgQ25g/CMTPFIZXuVIuBeVJggzuwmPOx2JGMTBQ6hZkb5Ef3w4r5iHZRtII8tSgx6XjGuCsohk5R4yPKNemSKZYKUJWmzzDIWMK56ESb7RYxh/wylXpvZEVepBpFm8tWqYPx6R2xn/8AxEQaLqzoHLKsqACd5Okn8+pxDLZamSrVStNNVkhjMdCygtvb9t8dKNnRnx1/g13EfajTNOn9rUHRZKD/AHMNxtZSdonoSeC5hatPxC0ueViTNwBIA2UbGAIHqwJU1oViI0gAtAAiBsYHTsN8eZA+DVUq2kOwLJEgwRfyN+kzF8KcVVIHLyyI01SkDK37bn1nyPkfP4ZF3M3MQzNcTcqBzbbf0JHbGsqVR13I+t562+ffGT4ysVmA2Kq0HoeYR8xJN/XAwD8LJxk4ff8AYTmhqRVk2cr6kiYH9+47XM4ok1aai8Iq+cefYiPyxflspFUGZWdd+rARttvfFRrfaMTbSsfMSfr9Rg3K5a+D0IYuGP3fLS/kW59yfF68gA3NoNu8fphNkKJuVcCD5z8PLDjJkMGbaTHlyrv364W8Oo2IkRqYHyCxf4zYdxgobTQnOlyjL8//AEcUc61Kk9YyzAaKTEwTUYEalHZFJPrp2jDDg0K+YogDSuaJQDsVqrAHaIG+EBr+Ky/hErTUWjvf8R6k4OyGY/7nM7kGrvt99gDHbywylxomzScvca1aCdWUHzA/Oxx2ADWXqVJgXIedvK2OwjiQ0f/Z"/>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8309" name="AutoShape 8" descr="data:image/jpeg;base64,/9j/4AAQSkZJRgABAQAAAQABAAD/2wCEAAkGBxQTEhUTExQWFhUXGR0bGBgYGBoaHxseHxscGyAaGhseHSggIhsmIBwhITEiKC0rLi4uHSAzODMsNyouLisBCgoKDg0OGxAQGzckICQ0LC8sLCw0LCwsLC8sLDQsLDQsLCwsLCwsLywsLCwsLCwsLCwsLCwsLCwsLCwsLCwsLP/AABEIAO8A0wMBIgACEQEDEQH/xAAbAAACAwEBAQAAAAAAAAAAAAAEBQIDBgABB//EAEEQAAIBAgQEAwUGBQMCBgMAAAECEQMhAAQSMQUiQVETYXEGMoGR8CNCUqGx0RRiweHxM3KCByQVQ1OSorIWNMP/xAAZAQADAQEBAAAAAAAAAAAAAAACAwQBAAX/xAAuEQACAgICAQQABAYDAQAAAAAAAQIRAyESMQQTIkFRYXGB8DKRocHh8QUjsRT/2gAMAwEAAhEDEQA/AAQu39P32n69ZsljHb5df6fp8fXSD2PqZ2jp8L+YxAyNp+J+E9f6fvUzy72VmjMTFjEEnz2/WPXEqdLa3b+/T/NvIYsuZ6+Xx+jgzJ8Pq1fcQt5iwvBBkkW/f4AJyjH+JhJOXQGlIb/KdsemlFx9fX5YJzWSqUrVEIjruPITtabfHFM2Av2O0dP8Y5NVrozfRQaJFiDb/Hr9DBOWyAaNdREv1P8Ae/T6tiuoAenxte39748pr1gnt8fy+vOMd8aM+TVcI4JlChJrWUiYnrBuNzhnxb2sy9CgRlk1NYQgQQJEkTYnTJANiY6TjAkCeoN72nfzxxgfr6DftPx+OFSxcnbY5ZaWkVFlLMA2uyENsGVwWUjzIt5RHpJaYgQTHYfG3kfrtivJ8JqeIjAHwnLzpMQssKgLaTGmpzC0GXF5AxfTBWVPQbi4uoYEdwRzDy32x0cibr5DyY2ly+GRaj2+J2G/rtjl+pP7+Qxcfry6zv8AXnjqiExBHlaD+VvythliKKKlE9Preen1Jx54RP69rjyHyxGpVIenT0u5qEgKkAlhBNyYWACZhulhM4W8Q44abeG2WrIyyrE1KbnztoUf064CWRJ0MjilJWhn4MfDuJ32/IR8BtbHMomPPafTr8BidNGYXjYT8d/2tiTLe8Tb495I8+nY4OxbWyKoIEdPL63nEjF/IHrffy+H+MSUDra+5jr9fp64k1O/b6Hb4fpjjrKH/WPrv9HHrpHf9P7z+fni1FG3xi+/l8L/AJ49KTtsR6bn8vh+2MOKHp27dLHr37f0x5c7/D0MCPn9Wxe4lYvbv1PyvtgcG/X4egj9Pl+fWYkcOh+trfXpj2kNpO/6eeOjfy6z8N+/9vQ2JTvb69Lfl6Y449RbWW3+1jjsSIItt/xHz26749wRxp+I8C8crUoMmpgOU7Md+Vrid7G3njL1AwLIwIcWI2INwZ/v1jBOW4pWo03WiVKuIZGEiYFx2Pntse2K8lxCa3jVDrD3aJki4i8c0rt6fBalKOnsa4RltaKlNrHafrv9D4E0a5XYkTEknt9Hfv8AJhx3LUVdTRYGnUUMFmSptYjodzB852wrRf8AH16Tg1T2Ldp0GcW9pl/h1y+gs7C7uRBZWBARty2mAZgEnqScK/EkDTtE/l/cf22xHiWULggEBxdCADDCQJkRcEjtE2jHZGoGUGI5RIPQgXE+uod4E98LjHi2l0MbUop/KCdFja/p67eWIeH3PY7en7/UYmSRfsPT66Y9IAJt536H669owwT0RVYt8f8AH9+vbHER0gdv17388eVQZA/OPT6+PpjiNuvqL7efptbGs6ymtUPhVEBOgjbzbX52mCdjck2xKnW1lupEXC6dS2ZCR1OkiY2IK2gQSlOVCwZaoq+sDX//AFv54XeF4dSPumbCwEkmLCw1GY/nc7LaSFeqz0Ml+hFP5DEUDz/T1t3/AE8sTYARPymNt7/W/bEKdWO57d9v7/niFeoQuqCROmTZdRJA5ttM2J2GKW6WyFJt0ieVKirUrsCUoUyosGmpUHuhSp1QoBO0ahJFsIOFUzUdqjTJIJF9vK5N2BHWynuIu4lng4XKZdvEUEmrUVmXxXPM5gGNO0TqAXbsW2TyC01UDT1mPlbyiw62vecIiuUuTKZNY40iVMHrvB+ePVpaWFjG/afI7mRGCPDi56GB07G5+P5nyjvDgzb6B3Hxw+iWyIpef1t/W3afiPCt5j+ny8oMx2wSE3mNtvWfy7/06Q2m1/q+3z9cEDZT4Vzf6+v6eeLimwvO3zH1+ePI7Dr0n5W+PwPliSn8xvbt1xj0cQqCRMfX11/tAwQb3AE9fr17YYEEXYes+nbvvPpihqdr9zHznpFv3PngGFZQi2/t8R53/Tp0x5oN4IjoMXAWPwiPUfK/1tiPptP1+dvhjjrIsgndv+O39ceYi7mdj+X9Rjsbf4HWQGZDEsnusSVE3ibfGP7xgegjCq27UzDT0UsbjfqwJi/vGQIOPOGZIoqyVKsNSxMhWAYAid9L9+vQYKzr6KbVJAVXQsRBJVgyuoPaADbtuZwLlSTGqHucXr92B5OVrVB0ZVZe9m0sDte484Pxw2NT4eUTHlGF/EgABVMHSbRM3BBCgEzMi0HrEkKQXU6gEWCtJMCCSJhQSAALm9o9MHyW6FyhLT+yaxtHb9du2+/+ZFpZcoXYQKRMAyJ8SAxjusGfIx+IkEBp2giTzBpBjcg9pFjHyx1amWV11aTbSbQrNPMD6qptOx74XlbUbQzx4qUnGX0z1UF4gx8vX6/qcS0eR6fn+/1OBcrmC6h2MQDqWLBhZgbXjbsd4iMG0MqEp6RSRio1VXqmKdI2s7mXYgQBTTrJlpgMbo3D4zzOkym839O9uo+u8YmUCyzWiT8h5dd/lhjQztNlg0jUtK1KiCgumYHgqgDAXkSSLgtoBGA8sksnVTUQSdJka0JmJHum/TsSIOA9ROwsviSx1fydl6RWpRVp1KwJEm5ZyzfAaoG9gANrgZrLa1AO2nePLp5XjznB9aqxrEqpZ55bSSR+GLk2n98CFoED7QrAhSDf+apsu0wssRPukYnwPcmyjy4tcVH4IZNVZ9DsQqk6p6nSYRmH4iI8wWsBg7M1QQZErBAtIIuCB5DYgbHttgLh/C6tVpdgFUXAGmnTkSSFm7bESSTyljcnHcZqDSlOmWKrCSWMnZSZO5IuT1N+uAzbmkmM8ao426/Uo4XwvRSFSmurlUteWEbiJ2v0t1ucMKLCwHL67+YF95G0dsdwysaLBtoibd5O37/3xqc3laGbRWSFq/rI2cbx0BHx7YrTo8/j6l12ZunB267/ALn68+2PDAsCQT18xcX7+fl6Y0q+yTkSaixJuAT89tvT+4dX2VrAyrK9rXKkkx3GmZ6TvHwJTiLeKa7QjYk9j1NvX+kev6c/r5+s2+Ujv388XVKLKxVpDAkEEdY6z846z5nFXhwN4G5Pa177epwSFluQphqiI1gzAE+RIH1v+V55qkaLFag0lTcdD59BBtGF1HPU6himwJXcAEH1g3jz+g5bjeZZdJqagNiVUnr94jUO0+eO7C0tMW5iqBcmwF+vw/YfD1hSz6vZTDA7Nv3nfa35HCniGaLajMqDYyeY9yf0+J64S/xJDQLGZB2Pbz+d79julz2VR8ZcbfbNsLSZ6T57xP13xA38z8Pr69MAcI4j4nKTDkGY6wRceYO4Pnhk9M2jb4/l9bfkxbJZJxdMH8NR+H4gY7BEgWKyfWP647BcWBYudjSqaWYQqAETMEbgeVjv2GDOMJypRYxKu9QCI5gBA9AFsJmMCZLMLmU0VloAkAGooSiWkEBlJK6juCpBvJESBgds3znWWLahJUhmOkm1O5BnlvOkXJMAEyxd0vrZ6coNW/ukv7llZzTNGiVV3InWWZSoBGpioBB9wqCWj3YFziniwFXTSA3IG4EBBe2kiLkGWBsYm8E1aFRadTMtHildQUTISQipTgbAQNbXbRMHF2V4U1GmKtTw5qQCEYEr+FIN5sqi52UdJwxU1Tf5ipqSdpfkXUgFgdgIm0Rt+Q67emJ5ttOXuILuwG2wheg6NqtgriOS8NVZnlokgKQB10hpMmBYQsxgHNVQ1FQoJK0ULQGIWROo6QbaiSSeo+QZ56Sj9m+Njak3L6KMxpWm7EQDuRAknluYuYtHl1AjBnG65qVmdSmim5+1cTQoXMlFJHjZgmSXMiYixDYRZp/GY0t1kNVi/QgJMe9ci19+ww4z+aNTw2CqXChV1rppUWUlToSYLX/1DuSNhJwUm37n18FHhKriu+y0mo6EprBglK1cnXVqQdI8O0K1lCECZU9MKKnty7Aa4VxZ5UgxYz/pmCNMgEWmY728KmpU5fFzVXqyDUBIAKktFNBBIjaXv7pxoavAaFQfxWcpiC7HQHK6i0EhmEcqkMZHfT0OETkrKZ90IaBSouotFMrqJW2oMwAU82p2YECGIWSbKLYE4jxjSjslKKdMDmJbmJYLyrHuRIB5QWXYbELjdXQKhpU1poaIGhBpUOHYQo3JBtJknvYYV1s0C60zL09KU36SyQTHUFSbNEb2IwuM5XaY6XiY6962fSOI8Qp06S0qRlFNybli3NJt1/bphFQUvUUGxA1HsNQhZnqZJ8o+GFlBpHhqWIkwxXSVQRe9gxPKO3McNqOYCgQSvUgT13kkyWtEne/oH4MW+TPP8vMoR9Nf6D0oEi1om97+Xne/w8xFlHLMNrbmxP1+98VZXiAYSII2PKQZ7ifIR8/iQc0It6Dr9HFiSPI9xoeE8XdABU5haD8YM3Ejz/bGgrcQRAtSrVVKWxDFSrypINPrNpjsCfPHzlM6W+98bEeV4+v0zvF+PayUglQOVybhlMqR/LK7dRq22xNPGlK4v9C3FknJcZG19peP5fM118LUCq3aLNe1wTIib/DGF9peKio3g0zyAwxNgxsYEbgW/M7QcD5/OQ3iU9nRSCouNUgkibMJmYjr6Laax28+sd8bGftob6K9RyPaZYXWVNr7b+YmO31dnls9WclmeALMQRB8gIj4fvgJEMiOtp37E+pMz/XBGaACheu+3n62n68wcn0hyjFu2jzM1GZgIhYEC3SN/jvufKcCIq7jzJmJn8zEX62IibYm7T90X/p2M73I/tiLMFIF726dL/H6k9ccvoLtltIkEXjqLxtcRsR+lx0vjszm3eTUeW6NMWBMGNgQdxiNNiB+W/Tb9Zt894xBm3B6iwjpsI2g9O52tFt5UC4pmjpe1TAAGmGI+9Iv88dhAmgCDfzE/tjsH6svomfjRNFxWiclmPGox4TDWEBY+GC5T3TsDabW1C1hFebzStUaoo1MzEuWAsZNyo5WIkb8tjC3EX5yoXUKyyLSAI1dZPQrMnU0bmMDcH4M4h3I8Pw3dXk2gso1AmdWsEr0jUbiwmi6RZJcnQ1zWY001DXYKqQFA5iSwQRa1MR5EARaMS4dnYBbxwjGA80wzupBGhWNwBJNpEmALiB//CVCGs9VmFNuWnTWTUYkoBBaBqPIFN1AZpwXRoUssAtNy9cMQ1RRbtpSSSLfe3beY5QEtDY7YUGqVKdxVUFR/qnwhBIbW5cBtQttNpAAmQo4vmmNJqFJ4goRoUczKylqgkGbI0E7SBAgDEssr1XYKrEqDL3gEA2HRnA84ERfmAWGuArlo0kgTzMQTMTCg7SDbaLDpsVvYMmqdBGURKSOxEqq2HvEszKFgMwDH3mMzZTbYjsrwcZioEqlmnnZATo5V5iKfultKCx7DfFQzbOFBGimDITqxmfEqedhA2UQN5LPvYQa801xyUyWBMRLIp6/hYn5b7mturb/AEPPXajF/mzWVeGJRoUhSUIBBAViqqApcEKCNTA01vuSSdrYz/tbxYBKell8Pw6nUAwbDSSwnkO+n8MTNqvazirKdOoAowUlqtJRZbJFR1tpc3BMzcRBOS4rxKkMvFOq1RyCrU5lbzbXScrCg2JMkACDYiVRvZVBtSEObzP3XO9Jgepnx6pLHzEem2I5isdWuB/p2tb3j08zEj1wrrZ3VUkgiQVOo/i3NgL9exMm22GuXyJqIp8SNMczmFF9j3Av7tzPwxzXFHpqVu2O8nQcpSaZFQbm5jUyg32Frzb9cEMpABHcjraNPS+wjb5YhXzU1QVMKiaVkEGBv8SZJ/3EenUs7EEzvf4ySZmZttf1wcZSo8jO4zyORbl6hjUSSLgCDMACDfpc2/l8xgnLuSGGnUo6wb7wYNx3iJ8hgfLVhJ0EC0REWO95BmLnfe+LGrkgS2w6GWmx3/z88askl2K4RfQJxCoWBhrTfa4gWMfmJO5+KypRO4FgLn5eUefw36q3FPUo1QBbeRHx6xG/aDboMYdiFXptOlbQ07+Y2HUdNu5hxSTAGINPmnlYi4W2rmF4mOWpad48ojQOqR7oGx3j0mR8PXEaeYX7RZgMp0sBYFSGN4/CGAjub9cE0EU290yLzPaxveJPXvvjUOZNq0gstjsPISNwf8fLHjUCSWYtH0JE/KMepynUZg77jv5GxgX9PXFdOvqMtM3m+0z06CTE9rW3xyN60QqU9IAUiY/z19b+eBVUk2Uk2BsCfTvcwfiI2jDB9RBJ2m5uJ3iRv3E/4x4oek61Q0QwJsb6ZuB6/Mdpv1nEjweuBq0kA3vUpBrCI0ltR7bdDgVKbBijAgg8wK3MCIIj4/UYfe2maYVEU+IAUF2O9ysroYQLbG4vM4RsnMwMAggd76RJ69v8Y67VnIOp5URYE+Z0ifODf6647AVTMkEj7T/jJHw5sdjdmWx1Uq+Jdjyk2sd9+o5bwD94k74OyWb1KaB5SOa34QzMIsdmeQNjO1sKMqz7zy7xuPTT1F7dxaNxg/goXxrwSVYQd/d1hTbsAD1sfI4nYyOmD1nqqzUrAqq1aczD+GSxYeasbiDaTO7BlkKq1J8RWUnSFDWJmooIMH3QmuYNxB2GLvaGiGy9BxUFNxUCq/8AORygmLBtPXvecZzLuqEtTVaYJOqmLEMtmU6YfTcx2BAuQcb3G0G04uj6lkqQCKtKmqAgctySCNlC7g3iNuy7jN+2HBRSVqtNYblDwdxNiehqLIn+UgmyyfeC8YYoV5oMNqICQS25I5hzQ3rrA93FvEc3/EUSkC6uoYCNJem9MBYkMQWuRax9MKjKSkkbKK4swlXNggXuTP5D98P/AGEzKivVSpK66VrxcMtULuLHTET185OSowADOm1yYHaJ7f036jDPheUao6VNRSkgap41wqqrAtpYjSQGIFpMtF5k2SXJOyKCpjP29zYNEFW5qjvUME6gJCKthyhlVWH4vSCUXDMsfAFSpqAuAAJjaWA6noB1vcb4Lq0/46s1YgpRQAJOogKAAvL0m3YXB6gM+4dkjWpgMFVVhSDIEAqTy6hI0TEwF6WJhbfFUURXyZZ+H06xACFQTAKhqnTSQAstp1XAvHMpgmzfhPs5SVHJpzzASyEHS0e6xAOpTF1kENBm2JVqPgHWyMQrIDTa7MshSQABdJBEWGpxJEHBOTz9XMVMuaYrDKoCzMVbS7AwBA3IffsLfdxyTfQSlpt9AWbel4gApNTsdS6ifwkESfW/LYrM3OB8yyqZFwJkdT38+m0Wi0g2oz9QeIWnkqElNEGAHZbCQDBFx6mZwyyfDtVOVIq0o9+mSWp+boedQL+9IjY7YPRHO7KaWcDAhEIIiREkdotG56bw0HHhQ6SI03ibSJ6RO/l5YrpUTFVWiVAKkCdmEAkbruRG23lgnIOWgEzJhRAIEifvDaARgdAvRS1MCQWJVY8ibgT2Iv8AlBvbAjwSwiAbxtqEDfvML+kYcPSpGS7FKaGCR+KygAGZNidthsLAKW0CdLsZIMaI2kX+0mLm3me5xyNo1fCPZ2muUFJgHasnia+UkBuZEUnZYNzsWJEiAcJc9wE0ctROiK61H8RiSBp5wp0/hOkNcSATMbYZcE4ualMUbh6SkAx0BJuOhBbT6D44p4/nSvhK+qail57FWZRe1xz+oIwtOXOmXPj6XIS0MpqEjUwBi+qCDaCNrgdvzx7TyIAkC4E3DC224Jvb9cMzTVgpLRzEgCBed9pjcdJN+mJVkbTyBNRMC+0gXJEbAaoG8YY9E0J3oV6h0Ok3kCCDeSSLeVzG5GJZrUCE78xI6Tq3tEQjW9Y3xRmQzklFEIIuJiSBebzsPqxGdrhoJUB2G8N0EX6RtbHO+zlLZX7U6WTKlSdbqpqElgCSeUysmI5YsbepxUWVmcrYB2UX/Dbvv16fngjPJNLJNAH2rmRYwrQDPoBY7XPWMAZJljUbEgsSdzMkxYHVq+czjV0Muuw5GsOekPIvB+I1D9MdhUldiLNI7xP56cdjaB5h9Goq01YvEAkzvudyZ3APT9JwVwHM6s3SKkgDXMkTem+8z337n442/Cs6qropZajTAHMy0kplZFgZUrT/AOZZt5W2J12pZiAlJWrEctQAIqCCC5cnU6i/M2lTPKGIjAvEu7Njkd9CzOZQVuH5lYkqoqAR/wCmdRHXcAiI6kXxja5L0jV5y3KHgswZrhS0dTe5mIJkk33Xs1WAapT1rUEFdSSVbuQTEjp8Dv1+f5OlUo0aq6rh9AJG5pSpMGbEvFwfdMXAOAw6TTKcy5U0G+zSscwzq8JSpEhkJVizGQvMAZETt36nDkcSYq1WdQUEhoEAm945QZeZlms0XMYQ8MyjtTrV6zsFSmSAgUsWLmnTQNBJ1MLDsevS9UNMo2Y162HLQBmqwI6giKawSCQC+1hEg5K6EX2OvZOjRo5alVVQa9QudbqrGnpYgImoWsJPU6pJ2w64tTOaytVSxZ0GtLyDpElSNiDF1MiQp3GMpwbNVWzIy5pU08VkAVSDoBEswIOknTcmIJTubafiVJafjLTLKFpVLzJBCNJ/+P0cKk2plEUnCjMezmd8GsnimaLSanKamk6X0vp3J1MCd9QYjeIO9qPaGorsKYKiBpL2mGEr4Wy6u41bt5aVHBsrVeoBQTU6QSS2kKCdIJaCATfaY3HunGh9qcjRCrWqnUVDIQbLqEkrM6202UKSxBgXmz5onwSS/iMJneKVKhJeoJPMSxadR7qN4K9V6DB/BuF1sxp8JS4ZtKQdInoCAVEAC5IvJPbBP8HTpJW8MBiFMMwIUFQoElRa4ayxuZJxsfY9RluHpmFW9LLPWUX/ANSoCEX0PifLGR2Ol5DjXFfJlMzlmWvTWosHQulzpdXbxmWw1EEksFMm0XAnAebbQfFUQYVgUlbamvKkAcoVSL7ySSLaH2qp0GylBaLhszSKxTDaiSyaWLGIEDQ3qrDecZzKO1Gi9ENB6lackksbTc+6bGy73O5NptWSTdyt9scZysqu6WAK6VaerAH479OpJ7nHlFCtLUKbQDpLEGA1jBsCTaenf1WZrJtUCsgLswCkdYgtIW87EEf7fOGtLNKMvRQzyqAFkQCW5nnc6pFx3jC1SWjpRtl+VpUahVImnoLKCGHNs2sqwYkQDy307fcxnuKZVkMsj+GAykmYFiI1bHaxnr822Vy3hkN4wNOLrpYHVJ90w3+0sAJ7bYlnOIJUZmUBQqW5VkAACDBNm/DcmSb4yNpmzjqxr/03ygc5mub6KaordyxLGP8A2zhb7TFg1DqFSARBuarz5+7I88aX2Dy3h5DMOltdY6f9oCLAkzuWt5xhX7VcPDUMu5kaTDtEwrADUINwCpEfz26DAp/9ljuH/TQl0NpDMJ1QVUnTAFj7tuaQR6T1OIVajhCFYX1GG5WIJUwt9NtJaQS29hOCqSitEnSQLgjYhQApB6Hf1QwImQ887MT4ukFWDWVpvCAneF90dRIHrhl7J+NLRHOlWWqygHW9MAC3VnPoJAv54B4pljTglzBI6lgTE2YgXBBvbr0sDRV5onRYqwsV2W0QZBM7bD1w69lWFSo5ZdegLpWGJuYNQgBmBFxyxM7qATgm0dDujPcarD+HyZUyVSswOpjMmRIkAGSACDeb9RgQUzpCkCGEkHeIsbjc37SPhjV+0+VWuHhIqMCU1IUYwQQG7oSAAxuIBnecfTzhDuXWHkhgVIP4dOn+WBA6ADAp2tDMkXGiRqOCRzmD11THSYIGOxWKWuWIqGSbrqg3Ow/pjzDKQs+mUqIGmmQrQVBUiFEsNXL3M7nmNjAmcS9m8k+YonSV8R1VmLfeJglTBHQQB0HSBGKMxSMBRKrsqIYgRuSDBEQZEC3W+FNbiy0S9ESuoioukCAtTmA7WYkTe6n1E8urGYqto0L8LXKqQ9RQwXUDa5vFMhZLEgG6rK77SuMVxng+aqVajFRSotUYpUq1AEMszTAliGuRCmSSBOL/AGh4wKwpLqkpJZXEBgSBEwQDMQe8DC7KZerXzeXpkh0MGALWWdLSLCABG0L1AxuO2USdItPEBlwadBWdqiofHcMJATTqoJsLauYknUTtcYtydSnElm1MYckhmYH7+o3AF5/wcLs/xQVczXdSdF0pbHlpjSCdt4B9Tgj2R4cc3n0o/wDlmarwdkA5lHmSQs9NU9BgpfI2OGKgpPs2vsvw7w0PEaiwfDKURbZpJf4SVU9b9xhXx7OmlQrPYFiKa+rFmb/4qRP8wnG09qqoARBARIOkWFhAFhEC2Pm3tvVIp5dTfU1V2m3Smqm/nq9P0TD3TQGR1FhHC+IVKFJkHiLUasjO1OH1LECnGoOV1oxESWLAGzHF/FK+TDHQ/iOsGVo1FIbdpLIAnQSerQbAnGaqZ7/tnUmpSUlVZ0QEx9pyzIMdDB6jcHFmZzlCutKk+YbwQys1JaLhjpGn32aCxW0m25jucnvaNhijwTsG4txd1pmktMgsgpsW3MqTIAAhpLb9xjce0PEFy2QVZgMVUwPeWlTsoI2YmqIP8nSCRhtRr59QQIavBAJIEENAJuYEj5nrh/7ZEZjNUaJPJTSSATYkGod7WNQD/jg06RkcPLJGKEORecuKgmQwBKlpBhgZIO1l/LEnzTFgBMiwAk3PTzJP1c4L9h8ulWKVUclSqQ0GDemCCD8DbrtBxLNZFcnWdCQxTSQ3iBQyuofXTtuQ2xJm9u5890voDy8fuUqJZpalCFrIQDKkhidJZSL230kidtrzimnwhiza9yZKjZZPQ/y9NrbxinidVXU6bEDUxv1KiJtO8zfDXPK+hVZwCEGuRGpgrcp0kBiArLJHQzOM2TcfiynN1adIaVRCXWSq0wLGQZJBO87bEEQu+IUxNOlOhUJJWJgsIAN7lQRBnbmvuSXlqOrwcwOZvDAReX+aHaTMAG0DYKe+LXzbVBU1TpAUVFdiVqWCyFG/NHmCVNiZxxjNl7G5qcrUptOpKrGD1lQRt/MG37YjxR/+yrddNJzfdSDNh5EA/D5572fzoo1XnUVqKoXWTBZRKmobHkBebidPS5xZm+IvUBCF3W4aBoU2jTylSQdj720HCJqpWel4vjyzY9dCvK5kaGOpOY6twRII89iFAI7TfsnRyrPq2Yx1M8wPyAuegmJuMTzVCojKwpaQJ91pt094g2IHX064jXzakmQthDEjyG/5/PpOGpp7RFm8XJhdTWvujS+w/CkzFQ5jMsvgIQCDszwCFjcgTJ9QLwcbLi2byug0KYcLEnQ2gA7TpSBHW8CeknGN9mOJKMjUcAgiozKsgf8ApDV6QfTbbqu47xXlChoGkX3lmiZPkRbf9ZBv4oyENDDIcVWoSq3UXC/e+8NVPeWIEC1za9gQ/aXhZK1KgAL071PNbc48oIvflN7rGM9kamivTZQdJVupmSph7djBjY6QOuPoPEmNXMVGRgHSnSJjeTJNo92CB6EdxgbcZFDgmqPmbkEk/sfW+rHY2db2ayzsWh0ndUFIqCLHTqUmJkx02Fox2GetER6E/obVaTMSrCZM6FU3O4JFmYXmXKiZ3GFHHuDNW0MxC1ELoWJ2OovBIAEDnXlEbkWIw8o5HOPH8LSpUrzNYm0k1NRSkHCRqmHNgq2wqq8DrrUV8zm0qMCUVVVn5veZKSFUGpRZrKqkwTMqNUdUmZH27ejIVfZPN81SzU0JDOHAAMRu8dx3iPjiXAc7WoM4gzpKqRELNpjuomD2t2xsOJZSiURTUquhZisurJITxGYsEWFUC0SDIIJAvm+H5cf/ALFZafKPsKehV1tICs6zGkEho3NjtJLVjaEy8jlf0J/4WpTK+JTempWxdWUEtBkG07DbtOPof/S7hj5cVczWUqaihaYIIOkfeIN4JiP9oPUYacDWmKRr1Bq0nkLwzVXEh8wx/DqkIu0LIFxEavEGcEsdRYEKs+Y7eYH7YmzTpuMT0IZpTguSor4zmGqVOUTJgdd9jHUbY+ee1OY/iM6tOkZC6aNMzaZuwj+Zm9QAfR1xnibBai0HAMQ9Se4nRS6aoF3kxEDqRk/Z+jqqPUqEpTpA+Iyjm5gyhUneoxJjoDJO1+xx4pyZ1cmomizNPxcvWWmdSInh0x+LQ1F3cxu7OTaPv9OmfrHQgaPtXWEEMSoO7C8Bug/TaG+UzhqiuKVMIlOgKdGkhk+JUq0tJLH3qjMsk9dIjvgOtQCVX0nWuXXSXEnU4EVDM/jBhp2IxkdXZTN3UQj2ZyCpmaSMbqpqPGyAjR8TBnoOXrjkzDVatWrMPV8W8Axq2HwM4B4bmCiZiqx56qae3vEhwJ7INh5YI4OCVpsRzMzC0XkqfhfDOgvHinkbarr9/wBTuGVilFGpNpchnPnp0qQP+D//ABnGsqUGagr/AOq9FDqUrJZSQ1Qi1gGMKmxRItIAzOQywV1QCPsq+m03NUj/AOqxh9wPOpScVRVdypW4BQFibIASWZj2sAASTbA5W000ZKHJbECZNWqKKdSEqPTWCh2LA6Q23Tt033wVxTMNUR4UlvGqMQBMDxatz5XAPrhhxXgjUc5SY2FVTV1ACxSXdQOkWg9Ay9sTyObjUUEMrgmDc61Jg+cz85gHBck1a2ebPG4umIMjmGQkyWOiBLSVmxIN4hZA85x5UzTk+R1SJ2P7QSvoIiBGNFmc4GBDHSdpCie1z2hgb9LdYOT1FtZSxWShnlMEgwpWxiwggWsIsCi+W6F0zQZHMUzTKLDVCQlSGI0oQLRESBrJI2kAzsL6WcQ06mZZStNRyL1ZR7vLaEJvp6nfYYy3B6QIYSQ7qVLAbS6qxI68pb1Aw44mWrIlOmCagrNpQER4dMBFmTaIVvPU5tAleRW6Pa8LLwwKv27J5Vqztp5jWYanE/Z002kwR1MBTqkjYYkeFUFKoXLBjLnRaBIsIhaZJBksZA7xHjZxKNAUqf2lSoQHqLuzB1DAR00sVUD1+9d17c5RaFGmhVjWqS9aARAAB0iQICiCZvtOwwuCk3a0b5mdJcJbtfy/z+Px0YrhXE1olqTGUmQ1yoOxMROloF9xA+DKpkxWtE9ip1TJmQdj1MydumMjmjfe94ESAPWLiP38sToM0zrZB/ISJMzpgHz2ExbbFThe0eTGSWmb2hwynRXXWqU0Q2HMGc+6dKRPMZj0MxgGrxCoMwudpgg2IEDmAEBSAIAZAAR0n0OEuS4TUaufEVppmCIOo7gC/NJjfYYc1K8qYpVGTUFbQAFVdzzGxeBIXYC57YCkgoQlll7ekbyrQpsda0tSuAynyYBgLKdgY36Y7CrLZZQo+3C22DI299yxn5x2tjsK4fgW0bLjnFjTotW1AJTUlIFpPu26wWpmf5X2x8xzXEvGcA2WofCABuKSFZpSZgOWudzKzu0vvbriX2L0wIJWlAEwACrnfoBUB2AsZ2x89zOcKsB1VdK22JILEjuBpHww7BSWzzPJ26RoePcULIKKtAIYSOmorqIW5gKhgddQ2sMUZXP02Z6vWlTY0h0WBFJZgzpsIHUT5HM8zAC0lLT8DbzO2CqakLUuAG0LMwACbyexvby8rO5EqgujbLm+REJ5VAA9BAAHnb9fjTxPPMBoQw9QQlzypeW3BllkC/c9BIlHiI8JqlEBtLKmtgDOoOx0J2hTci/brgFWLVNZ59RJ5rm6k/qfzGJVBrbPSUk3otr5d6VE1JUqHVvd66NHmQo36dbgHF/DeFBsrSTSxavUet3meSnJHSAzXHUzAwTx+TlQtyS4gdTZj8pI79MU+03FHUeDQinoTw3YatUINJAI2WRMWHU32BuUkkPxJW5Fue4nTyaGnSYNXgiUCxTsQApG9S5E3gt3iF+ZyBSlSy66Weq41RcEhrzfbxGCz2Q4V8Ey5UVMzA/7cDRNtVR5hjH4dJe3ULjT5zTRzGTY7LQm+5INQk37kE+u+Bk+OkNSsU8c4eKYFOdNtJJB8zqIG7EEz5xcbCrKiKtNFsdUENEg8xJPSAO3bBfti4/iBsAsWgSpiY28x8T02wPkkeo6EEalUyvcFgxv+Mw5m4uO8h2L3R2MxSd6CP4kLUcwCFZ1+TlhHqTPxvteHDnHj00AtTEkdmaDzH8UQJO3MLY4gOx13TU7kQNtWuPiJU472ayr1G8Q3LVELRMGWBPlEyPLATlaZlttG944niZKlVPvILG33g1Jh5fdb/jj5vw7PkVydxVcgjrM8hA6EG3o2NjxeuwyldetJw9OSOZWYKw+fN8MY2kx8TxKfKzXYAdiLiO5ANoudsd46uBL5MeE3Z6te/hsdJTlXrb7oMdNMR29LYHZ/DIax6yAYn1jb6tbEc7l6jaWKwwFgBvsP6A9vngls4rp4dQMp3BiYPkPjtO3nii6JGk+iPCqBbxbGSjx/wC0x8o7foMVZbi3hKukkFqKgMOgBOtR2JgD0GCadb+HDo0SdTKw2kpp+RlYPp3wN7I8IqV8zT5WaklVGqQJKgsASBvBvt2J6YBq3bPThkjjwri97NV/054M38Q9Z6YdqRB8MaYDMCQe2pCotsDcxEj6Hxvh5zSsRIU01UlhpJ1DUUgjUAwgMbmAIk4RZYfwn2lNyy+GA15J8REcGmdgw8WswI3Gle0ajjGe+zXwWGmIpxGnY3b+UKto7HecTyyOMiHN73Z8mzHslBdS6ms22r7NWEwGkgyDayx8bDFnDPZOpSCVaRpmq6sEYjY76lDLElZgxaZi9tHncyoas1VIVkVW1IXWAusBioIjU5PSBvBthatTKE0xTZOWQp1QxHhmNckX1aTq3JueuB9adGKIbwPgdVAHYraGNRSWeazafE2ktJIE2UEmJE4uzuTSiVegNCGV1U9IV7lSwgwQCgKnv57z4YcvQ1atOrTYs6zCnUNWo9wNvxHzxT7fcYVqBWhcCutQONpqQ0Ha5cuCP9074bil7tjYSqSr5K6WWqMAVpZdxHvMik2sR7psDYCTAAGPcKOD8OzjUVNKlSaneGbUdUMQSCqwVJkgjcQcdijjL6LeUfwGntNWBXU14BldBuFLK4M2P4f+X3dsfO69CGJY+6xBBg9OVhF4Iv8A1FsbfiFSdUJF6ogGL+JPLE3g7enSCM/na1PVTBTUJ0lirTc9HWwAIteDDHzKscqPMzQUjMB20hr2tMb9Re95m8k7dMNuB8LbNHw9Qpgn7R2XlAEEAXEtO46dT39FGkxFyG510y/OBOlubrDDaNjGNfwMZZqfh60A1BQoR76pRSJgxaTO50mb4OWSkKhiT2y7Nex7ZfLGK6PBD6QjAiCaZIBY+676CBO7dowhrxTTUeWCtyT+IAj1vbf3TfH1OlmkqZWoQJY0So66nFrmAJbWjCIBLuTGPn3EcvQq0a4QsPCGouCtZDpBbmUBWSSIkyJOwEHAt8mHCosGXMrU8BWNqbGpVINwqcx/IEW6HC3ifEKmYqEICUJtTHLNwAAoudt4Nz6AWUco/hrUpWiQsEKwkaS20kEHaJAAsSYwTwhqFGp49UNNMTTsTzTEsROnTJ36kG2nCpRS93dFuLLT4/bA/aH7FKeWAJgl6rnZqkKIB/Cu0dp3N8OM9lRWylPMHagCCIa6NzX62IMm2/TCT2jzhqjWNLhjYraPyggC0gjz6YcezLeJk6tO8sLkbxaQJgbN1j0G+AcXSY6TStF1DL083lhVY3EU8xHvDQNK1k6FlXy5lJFiMUZXg1Wj4332okcqySylQQU7hhq9COu2F/sxmKtHNEUVN2KOhI5gD1iRPWbxqHS+PoPFXp0vDrtrpusjTABqrBilMxIJBBOwm0xAOcoTqPyZaStmIynBnK5pZlkQqTB06hdhI9NIN7jthiKoRQMoI5dJciw6kp0YzO9hMXIKilgzDRP2YJIprJUX+8JJZj1LXJJ2mAYmbHhIh95Cyz5ElluTsFYA+mD4N7ZO/Kt1EjTyK+EzONb6lBd+YmbGZG0HYR5RgQezlKCQGHfRGkX6T/bDjNPpy6+dUCO/KzbeoHb4Yr8SBflFyZ3jrt9fPGptCczuS/IUZjgigclXT5nmkx2t6dJ7dcK6nC6pJnQywd99vOL2Plt2w8yWeFVZ1FbXAmR2vMx5iAYOCvAJgzN+smPnG/69rHBuTj2J+TE1svUVRKvo3INwB222g+g+Axsv+nzeHQrkKrr4iBosTCOxAMj3Qxfp7kdcEMgItuL7XHoZ29d95xHgKqlTwdOha5uFtzlHUWJhQQShiLsD0x0sntCW2aGqw1p4x1gvRqdwGqEPpW8lFW3eWsIMBdxLNMrNWVgUYCo6vJUko4OmLrCMAYMEgSLmbINKlSaodQWnUAA3GhkpioOaNGrQQASRIgNPKm41DIhWYAZmYNrV5djpjYkJ2IImcS/xMcolBrVj766ioDN4ZB2iDDMDZQotMxjqvF6YRyzAMwazHTIAldQNtyRe3W9sJ/4moN5bUZaLE6SRGm5gzJj4C2DsrUUl5DwgUKPDqX+6tgptANj5W3wzgv8AQW6NFwuplaZR6a0gKYqEeGqKXcUtPa5IdiWJsBJgYG9s6lNsslB6mkHwUmObSnNqAgHVpDLBnmgGMQyOdDazSHLCKruCqkiHK2OqS7ioTAkL71rYrM8VDVi4gqqkIY3USAx7Fixbpve+7sMN2Tt0xz/+T0V5SubGmwFKsKaACwCqTNgANRuxloExjsU0a9FFVXcBgBIKMTcT+HHYo9WQf/0R+v3/ACGHEJUkqDIJZRA5gBMCJ/CBEbq0W2SZqo2phGtGSFZTM6dJVhJiSQIje8bYJ4zrFNapKw8n8RBuHAk+7La4vPiDeJxntRhHDLC226qQYIPYP+uAitC5SbdoY08yG0EhtR1RAtA1G3xAEeeHHC84s6KalSywC5mSq8hABjUwXqTefXCRXWmpEKQjq6giTchTB6m1MfA4NyfEtNMikZebFNAeOQWZYKbG50zAknGSX0arZvOE8cK5ZW3LaHCkW+0Vwbb6/s1H/OALxjN8d4VTWlRXSNbrrZlsTcgQfhcG1/Q4Z8P4MjZelXV45SdEkgOBpOiS0kNtcDYxvI/tfRdqlOaZXw6YQrIOzNGmDcQRcbEHHRgo2Y5ptV8GfXJjR/qOegjTaIIJt0InGg4Hw8Nla7sdV1pKsKAILMw5euzGIuoOEQzHQkggx0mRPyIP9bCQBr/ZkE5SCIC15j0prY9o1YySpBxnbMhm/Z4JXCqdJImewAuSG7RP1OD+FU6lEMUKrO/LcTMiAQPKTbytg3i+YilUdR18NelzvM/yK23cbDCmhxAIQGMKZmOgUEsQCYJiQAesDpcaclsbkySVJDCnlGDLVEK4uCiqvlcaSYO1yTsNxgnM5t35676iogRAABgwFHWwMm55SLYzR4+7KKgp/Z6ohXdm/wCTE89ptC/pi1OMfaPRPMNII1ATLAHSDaQJ96N/z700tiuOSSq9BXjNK2Oknl1iANrTpPysLD1wxorqpFtMGnUAIMXLLbYnpTPnvhcKVMgS1QFthrEA7cs3jeQfW++CsxnzSVhSQurgMQoBMqYGlZWffIP5bRgmr6A6kkGcXrEUqKju5MGSCCsW+Lfl3xmeL50+EoDEFmIBkzpX3jbu0LcHZsTy3E3quuqNN7TdCJI1qQLkTYev3cL+OOquNQOnZWsIUyYA2gEnltG0kY6Kqh8WnkuRKpUZNBpMWYxChSzEwZIgXA7eonphrk+PD3KgZXXfpM290+Xzk4zmQzOklUBLuAACLGLyVDHUbdbeuDMnlHkEr4jRtUGqL9QflEQPzBOK+TcnC9Dt/aFFBiWPTsev6GZjaDGK+BVa+ZzVPTqp01cMTDKNW6KzEEBmZQombkWMXZrw+ikutMaot2nv6C822+eNUjUMmpytYrU8SmWP/mLzBRpcAkBG00wNzpuSC0YVySWkLXFbQJxni+iodlddTvSawYq2pfBYmxZ2ZipJ5kgMQAcIK1G7idJaQSR4ZYCACrTccjkxAMz1nBPG+Dy8o3irBKjUCeaoqwzmVaQV94MdxqAgDNMmboBCyFVOko0EA6YZYK6qQAkG99p8gWNPphKVdluXUlWKTCrYWgQb3EHzvMTgnhLwyyQComC0T9o41CB3U37agRscJV4q0kGgrXMlSpYSImVAYHaL/wB7qHFudWOXAIO7agYBEg7k3k/8jttgvTlVHc0aL2hJp5EqpKsYDAbaalSpPxhdM25XbyxisuqKQSZspPpJvv8A4t2xuK5p5nKmm1UtXblpIqlQAoLDW0kBQASS0WneYOIp5NlaqrqykKVggghh0+Hl+fVmLUaE5NvQLn+dy2nePxdAB0OOwblLINQM7+6DveZInHYcK4GhKqVK1NW4Ye8QDsW5ebVzHqOs6rYW1OFUTJQVSp6rBQm/bW3uk9sbnhPCy2XetqUliKaje4M6jEwFco5nfwz0IxmvaPJ0zU5FKoIgEMQJUuBMG/MBG0+Qwhyd0hsKrYkqUKAjWzCQRzUNXncvWX8se/Yn3cyxAuJpAx8DVifMAbdcEVqFHkII1EmJUgGLy2rTpAHUi/a+BOKcOV6WsQWRQzX95dpIHUG94MHyvqlumE6+BxkeNikiKor1dLTy0iQx1CoCQK07xeZOk3xZW4pmXR2YeHSXlZSy6riB4guUDEEXsSGm4AOu4MfAoIpMimiiLX0LJI9HpL/78Y1snWNFmZl8QAu6C+tGYMzatUOFeCQRADBgcFG3ehUpRSBlJ2j1MAkkHcg326k3t0mdXwtmTJ3Al6zMLXH2VNb/APKRPcedkvs5SszwPJomL3JtAPxE7+eDuIVKummi0i4AYlVZUOlmLqSGggw2xE2B+9bJbDxfxFmcyBqCmn3UAY2E6mIMHzC6b9LmOmFfEeFOiEoRrAtAF9wbG0wSAJ90x540VDMcqmIYwTHc3gd428hHnj1SDP1v+fa/6mJVyaOnJudnzvJcsBnp6R0FQ0+t1ZNa6T628r4L8fxIQFal7hS7sTNtJWBO494QPjOlzvs9lqjanEnppOmT2E9e8+pjE8slGjTilTDN1BEHrfzG09f/ALYN5E+h3K9pAPDOA6D4zKFbTA1VGbz66ukDqB01SMM6dRSGAPPqTwlPKXUEM4W2lmAKGPj3wNns40MQYg8vNaxEzMTO823OM1xas9aoFRxBMlY1HVESFuTZRtMRI3IHJSl2LjJKdmm41WQ06ldQBVp6dIm5UEArN+plRvuBGonE8hlxWphwmtTYWA1dDqnsRHLIkD0GTocIqu0GoxI2Uh7bdGgjzEbEzg7I8MriUSsVkmQA6z8NZGwnbHONKkxsnCUrkPaOSoRo06P5dJSLBjG0m4uDaYwvpHwXIYN4fRoLTvc7XIMkeZgHAGVo1FcMXqM/uoGBv/tn0B8xETaTq+ZYpDgbyCoEn/Im3+RvHWxMklL29DNqqeGzg6ljtE2gLIuSTYAXvA6HCXLV6lFmr0jRd2066ZlkaHD28MhiQy3MiSYCgRismoaPLysoDiYM7mI852tBIxD2aotVSYC07qoUFQ0Xd7mZiFB6ajEQZVJcE2eh4WGE/a1bYyzPtBQOo1crVoMZYsrFtFQv4gYoIGlTAuDIAt0w/wAjmivhVKNZKikE09eoEhSkEoTaNN2A7HqYV5jLqFuATqLMI8msLbWIj+XGczHAoZWoSj6TBXlk9F9TtubEfFeOSn3or8n/AIviuWN2v6mr8YOKa1soXlX1CEYA1GFRR6rcCQRB96xwPT4XlyZ8EKVZi2lNhLFVGlSZAIEgRyx2nH0cxmK9QU2zBDCCp2kwYa0bbfpbDCtmuIBX0hGK6S6qsvCkHWFPvKdIkiYgCFGGenUqTPOlgnw51ro02VRKaO4pqCEIOrSOaGkRrEDS5F4gQLXOA+J11eu5Vi1xLFpDWChrx93T6kE9Yxl8qfHqLUd2qFjLgkgKwF+QRYKJEbBesaToKWZWqiVFn7yXYSQhTTED3gG0T10dZw5QS7FzwNR5E2y3Xkv/ACA/nGOxYEc3E/n+2Ox1olouylbwqRqaiCGVaQFwWvUcskwQqLafxAAzcreI8Urq4pnwRUn8JM6RpLEM0AAAwduvliv2opnLnKITBBZz/ufTExa2jT0HLNr4zmS+2zQDNI+8ZgwASQDYgE/GIvGD4p7oXb7seVKtRKZrlwqo3urTJBiFBEkmQQDfsWuMB5jLNUqU9VRqivU0upeBJMhtA5QNIM23GDOMZhYrUgohaaBBpsGYsgi1rHr5kQdyMjTDZpRBOkliLzY1VAWZ8rg9TvvjUkcrNJxIk0zTGnUadQgfzkEx5hhSHzwt4BmhXfJGCofxS6atQYqPCO94cVCInr1tF/Ey61TVWYUlSOjaBKE95bLRPUVMCZLLijXhRAo5bMOoiYK1xpgTuQqnz3w7HGoiMkrs9/hkoIwdmGhjTJtfnKMwFhO59V7Yu9pa9HMGkPHpl9Q+2DeGUpargmZMnliI3IFjhf7ZZSoK7mkQFqlm6C5djHpsfj5xgf2O9oDl9dKrIm4JJgtAmbEXWBbqoJnUYmnBx6+C7BLlH8x42XgmmWhR7rKQAVgQRFrbTtbbE6nDiolHYdeYD4zGw3E4CzudpK3iJC1HgsqKVkxZh2a69/8AzAQ4gYvo5wBEYAqdIMX5Tp3iYA6f0OEyTDlCmMP4ZzpXUJ/EYnvJ7X9euAq3DqgI+0prPusGgbwJPz7SbbmMF5SsEHMwJHX9PL9zPbmDzOcRJMKoAJBuIAtLDSD10gAyZ0xewp1oxJvoXcQyLKJ1lgx0qCBe0mbWEW6+sEYI4TwYAQyqX6yoa4O0HpIuf91j0aZemnhpUqyGswCkKE1bAgq3NBBNxEkdJwI+bASoV5tCsYtcQSD6MALT5dLl6j6QUsMlthyU0gnQOkQZjfYxBA+Ygg+dC1Dr6TMTYeUT28/Q7XxmF9pnBBqhtVjqRrEMFYHS0CbyCTbBWT9pKDH7TUvYvBnuAbgGw3gHBcWA8chxmKVMsvispp3DhJN5kdJ3vI7ec4U8aNKm6im+okSGZgzEQAL6iYJPUAyZ74bCrTYDTTLdoRhbazFYAI7n4ycenNKLFQNRMcpO0mJuDHUSQD6366M4y7F9VFFNajDSeukKItMyLg2MeYnpi/h9cKiqiheVQFEwgPPHfYrJ68xxDj0vQqqN9JKwWO1yo/lsB5SZvutrZvfTeGK2uICgdoPw88Jyxcj2/wDiJxqV9/ZPiWa5yATBESetiIJHUFj88VVs4YC6oASQL9wfztA74SjOW1b2PxsDP5z8MTzlbT4Z6NSYRtuLfCf0wUYVSLp5003+96Oqt4dVKg2aD8+b9Qe25xohmAeeCpXZhZlIG4iD5W/DPqh40o8JlO6U6ZHqDe/aJ+YxTwxmhdLgqOkCR69xbrtfzwxxT2TetKEpQW09jzOZxb1K6Kx/9WkdDm0HWANB3IkibnBOQZSiMqCksErSJuFJ0hnNpZtJsbABYG8q8vTVidVMqu0CBqJEBY63ueww5yOcWtNWRBq1EMEXA0FTNumo27nB17WyHyFLhXSOfOU5u6g9iVH5du3ljsFHMnoKv/BoX1EQP747AfoeaJfaTPLXzdVYk01hdrBWUEdQTLP8umE+XoGnmdYHKbyD90jV8egjzXHqgfxhvujK2/4GB/QYnVqSVi0ohuJjkUj8iJ9MUqImtFdZy+dVVuJpsYn7gkSduvkOxAuND7MV9WZqOdqagwLzzPUIFgNgLQN+9sZym4R6taSSlNQpN7suwN4Fu3cYaeyr+FRq1Ygl4HlABAMdIUj6nGPo6vg0OQipTzJ1SYW1xJo9p6sA3Xvhfns19rQce7UoPSYgTM06bdTB5mj0xV7L5sU/EEzpZiSb6hOv9BHxOF+eIR6FKeWnWqRvMLpCT8sUKqRKo+9ml4zqZVIBZlaAI6GlTmPKUJm37qWyYJ1VDTHSVGsxO4PxMSOl+ykmoGy9Uv8AcrU+xnVyDYSLkHEKtaiFOsDoNjN4gbfyx8Om2J869yaKfGb4/kUpwpILK2kAxJHlsTJsdgImTOLH4cHXVSdXa9gf5RYTM27xPwgmBgUUlAt5UdLgCY2LQRvY6ul8Ls1nVU6gs2iR5WkyRMHrvhO2x1vsGq1nVYViBMT5+u8Cwk+Z9acxAZ/FdjSpIGZlMms2wCEyNAuB8diZUhs5qBJEvpiR5mIvtf8AO87HCWvUJmmwC6hpMdG3BIHWREjp3wSQ7G1sa5P2p8XUFJDRam5DAjc6WgQ25g/CMTPFIZXuVIuBeVJggzuwmPOx2JGMTBQ6hZkb5Ef3w4r5iHZRtII8tSgx6XjGuCsohk5R4yPKNemSKZYKUJWmzzDIWMK56ESb7RYxh/wylXpvZEVepBpFm8tWqYPx6R2xn/8AxEQaLqzoHLKsqACd5Okn8+pxDLZamSrVStNNVkhjMdCygtvb9t8dKNnRnx1/g13EfajTNOn9rUHRZKD/AHMNxtZSdonoSeC5hatPxC0ueViTNwBIA2UbGAIHqwJU1oViI0gAtAAiBsYHTsN8eZA+DVUq2kOwLJEgwRfyN+kzF8KcVVIHLyyI01SkDK37bn1nyPkfP4ZF3M3MQzNcTcqBzbbf0JHbGsqVR13I+t562+ffGT4ysVmA2Kq0HoeYR8xJN/XAwD8LJxk4ff8AYTmhqRVk2cr6kiYH9+47XM4ok1aai8Iq+cefYiPyxflspFUGZWdd+rARttvfFRrfaMTbSsfMSfr9Rg3K5a+D0IYuGP3fLS/kW59yfF68gA3NoNu8fphNkKJuVcCD5z8PLDjJkMGbaTHlyrv364W8Oo2IkRqYHyCxf4zYdxgobTQnOlyjL8//AEcUc61Kk9YyzAaKTEwTUYEalHZFJPrp2jDDg0K+YogDSuaJQDsVqrAHaIG+EBr+Ky/hErTUWjvf8R6k4OyGY/7nM7kGrvt99gDHbywylxomzScvca1aCdWUHzA/Oxx2ADWXqVJgXIedvK2OwjiQ0f/Z"/>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pic>
        <p:nvPicPr>
          <p:cNvPr id="98310" name="Picture 10" descr="http://www.bible-stories-library.com/image-files/gideon_atta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138113"/>
            <a:ext cx="6096000" cy="654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
          <p:cNvSpPr>
            <a:spLocks noChangeArrowheads="1"/>
          </p:cNvSpPr>
          <p:nvPr/>
        </p:nvSpPr>
        <p:spPr bwMode="auto">
          <a:xfrm>
            <a:off x="266700" y="457200"/>
            <a:ext cx="9829800" cy="59229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In </a:t>
            </a:r>
            <a:r>
              <a:rPr lang="en-US" altLang="en-US" sz="4200" b="1" i="1">
                <a:solidFill>
                  <a:schemeClr val="bg1"/>
                </a:solidFill>
                <a:latin typeface="Calibri" pitchFamily="34" charset="0"/>
              </a:rPr>
              <a:t>Leviticus 23</a:t>
            </a:r>
            <a:r>
              <a:rPr lang="en-US" altLang="en-US" sz="4200">
                <a:solidFill>
                  <a:srgbClr val="FFC000"/>
                </a:solidFill>
                <a:latin typeface="Calibri" pitchFamily="34" charset="0"/>
              </a:rPr>
              <a:t> the God of Israel through Moses lays out </a:t>
            </a:r>
            <a:r>
              <a:rPr lang="en-US" altLang="en-US" sz="4200" b="1" i="1">
                <a:solidFill>
                  <a:srgbClr val="FFFF00"/>
                </a:solidFill>
                <a:latin typeface="Calibri" pitchFamily="34" charset="0"/>
              </a:rPr>
              <a:t>Yom Teruah</a:t>
            </a:r>
            <a:r>
              <a:rPr lang="en-US" altLang="en-US" sz="4200">
                <a:solidFill>
                  <a:srgbClr val="FFC000"/>
                </a:solidFill>
                <a:latin typeface="Calibri" pitchFamily="34" charset="0"/>
              </a:rPr>
              <a:t> as a </a:t>
            </a:r>
            <a:r>
              <a:rPr lang="en-US" altLang="en-US" sz="4200" b="1" i="1">
                <a:solidFill>
                  <a:srgbClr val="FFFF00"/>
                </a:solidFill>
                <a:latin typeface="Calibri" pitchFamily="34" charset="0"/>
              </a:rPr>
              <a:t>“Day of Blowing”</a:t>
            </a:r>
            <a:r>
              <a:rPr lang="en-US" altLang="en-US" sz="4200">
                <a:solidFill>
                  <a:srgbClr val="FFC000"/>
                </a:solidFill>
                <a:latin typeface="Calibri" pitchFamily="34" charset="0"/>
              </a:rPr>
              <a:t> as of trumpets. It is also stated </a:t>
            </a:r>
          </a:p>
          <a:p>
            <a:pPr algn="ctr"/>
            <a:r>
              <a:rPr lang="en-US" altLang="en-US" sz="4200">
                <a:solidFill>
                  <a:srgbClr val="FFC000"/>
                </a:solidFill>
                <a:latin typeface="Calibri" pitchFamily="34" charset="0"/>
              </a:rPr>
              <a:t>to be a </a:t>
            </a:r>
            <a:r>
              <a:rPr lang="en-US" altLang="en-US" sz="4200" b="1">
                <a:solidFill>
                  <a:srgbClr val="FFFF00"/>
                </a:solidFill>
                <a:latin typeface="Calibri" pitchFamily="34" charset="0"/>
              </a:rPr>
              <a:t>memorial day</a:t>
            </a:r>
            <a:r>
              <a:rPr lang="en-US" altLang="en-US" sz="4200">
                <a:solidFill>
                  <a:srgbClr val="FFC000"/>
                </a:solidFill>
                <a:latin typeface="Calibri" pitchFamily="34" charset="0"/>
              </a:rPr>
              <a:t>. Why is Yom Teruah </a:t>
            </a:r>
          </a:p>
          <a:p>
            <a:pPr algn="ctr"/>
            <a:r>
              <a:rPr lang="en-US" altLang="en-US" sz="4200">
                <a:solidFill>
                  <a:srgbClr val="FFC000"/>
                </a:solidFill>
                <a:latin typeface="Calibri" pitchFamily="34" charset="0"/>
              </a:rPr>
              <a:t>to be </a:t>
            </a:r>
            <a:r>
              <a:rPr lang="en-US" altLang="en-US" sz="4200" b="1" i="1">
                <a:solidFill>
                  <a:srgbClr val="FF0000"/>
                </a:solidFill>
                <a:latin typeface="Calibri" pitchFamily="34" charset="0"/>
              </a:rPr>
              <a:t>a memorial</a:t>
            </a:r>
            <a:r>
              <a:rPr lang="en-US" altLang="en-US" sz="4200">
                <a:solidFill>
                  <a:srgbClr val="FFC000"/>
                </a:solidFill>
                <a:latin typeface="Calibri" pitchFamily="34" charset="0"/>
              </a:rPr>
              <a:t>? This will surely be a day in which God’s people </a:t>
            </a:r>
            <a:r>
              <a:rPr lang="en-US" altLang="en-US" sz="4200">
                <a:solidFill>
                  <a:srgbClr val="FFFF00"/>
                </a:solidFill>
                <a:latin typeface="Calibri" pitchFamily="34" charset="0"/>
              </a:rPr>
              <a:t>remember</a:t>
            </a:r>
            <a:r>
              <a:rPr lang="en-US" altLang="en-US" sz="4200">
                <a:solidFill>
                  <a:srgbClr val="FFC000"/>
                </a:solidFill>
                <a:latin typeface="Calibri" pitchFamily="34" charset="0"/>
              </a:rPr>
              <a:t> their God. And in the covenant they will certainly be calling out to Him to </a:t>
            </a:r>
            <a:r>
              <a:rPr lang="en-US" altLang="en-US" sz="4200">
                <a:solidFill>
                  <a:srgbClr val="FFFF00"/>
                </a:solidFill>
                <a:latin typeface="Calibri" pitchFamily="34" charset="0"/>
              </a:rPr>
              <a:t>remember</a:t>
            </a:r>
            <a:r>
              <a:rPr lang="en-US" altLang="en-US" sz="4200">
                <a:solidFill>
                  <a:srgbClr val="FFC000"/>
                </a:solidFill>
                <a:latin typeface="Calibri" pitchFamily="34" charset="0"/>
              </a:rPr>
              <a:t> them. </a:t>
            </a:r>
          </a:p>
          <a:p>
            <a:pPr algn="ctr"/>
            <a:r>
              <a:rPr lang="en-US" altLang="en-US" sz="4200">
                <a:solidFill>
                  <a:srgbClr val="FFC000"/>
                </a:solidFill>
                <a:latin typeface="Calibri" pitchFamily="34" charset="0"/>
              </a:rPr>
              <a:t>But is there more to the story?</a:t>
            </a:r>
            <a:endParaRPr lang="en-US" altLang="en-US" sz="42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60400" y="609600"/>
            <a:ext cx="8839200" cy="5738813"/>
          </a:xfrm>
          <a:prstGeom prst="rect">
            <a:avLst/>
          </a:prstGeom>
          <a:solidFill>
            <a:schemeClr val="accent3">
              <a:lumMod val="20000"/>
              <a:lumOff val="80000"/>
            </a:schemeClr>
          </a:solidFill>
          <a:ln>
            <a:noFill/>
          </a:ln>
        </p:spPr>
        <p:txBody>
          <a:bodyPr lIns="105467" tIns="52733" rIns="105467" bIns="52733">
            <a:spAutoFit/>
          </a:bodyPr>
          <a:lstStyle/>
          <a:p>
            <a:pPr algn="ctr">
              <a:defRPr/>
            </a:pPr>
            <a:r>
              <a:rPr lang="en-US" sz="3600" b="1" dirty="0">
                <a:solidFill>
                  <a:schemeClr val="accent4">
                    <a:lumMod val="50000"/>
                  </a:schemeClr>
                </a:solidFill>
              </a:rPr>
              <a:t>Leviticus 23</a:t>
            </a:r>
          </a:p>
          <a:p>
            <a:pPr>
              <a:defRPr/>
            </a:pPr>
            <a:r>
              <a:rPr lang="en-US" sz="3700" dirty="0">
                <a:solidFill>
                  <a:schemeClr val="accent4">
                    <a:lumMod val="50000"/>
                  </a:schemeClr>
                </a:solidFill>
              </a:rPr>
              <a:t>24. Speak </a:t>
            </a:r>
            <a:r>
              <a:rPr lang="en-US" sz="3700" baseline="30000" dirty="0">
                <a:solidFill>
                  <a:schemeClr val="accent4">
                    <a:lumMod val="50000"/>
                  </a:schemeClr>
                </a:solidFill>
                <a:hlinkClick r:id="rId2"/>
              </a:rPr>
              <a:t>1696</a:t>
            </a:r>
            <a:r>
              <a:rPr lang="en-US" sz="3700" dirty="0">
                <a:solidFill>
                  <a:schemeClr val="accent4">
                    <a:lumMod val="50000"/>
                  </a:schemeClr>
                </a:solidFill>
              </a:rPr>
              <a:t> unto the children </a:t>
            </a:r>
            <a:r>
              <a:rPr lang="en-US" sz="3700" baseline="30000" dirty="0">
                <a:solidFill>
                  <a:schemeClr val="accent4">
                    <a:lumMod val="50000"/>
                  </a:schemeClr>
                </a:solidFill>
                <a:hlinkClick r:id="rId3"/>
              </a:rPr>
              <a:t>1121</a:t>
            </a:r>
            <a:r>
              <a:rPr lang="en-US" sz="3700" dirty="0">
                <a:solidFill>
                  <a:schemeClr val="accent4">
                    <a:lumMod val="50000"/>
                  </a:schemeClr>
                </a:solidFill>
              </a:rPr>
              <a:t> of Israel </a:t>
            </a:r>
            <a:r>
              <a:rPr lang="en-US" sz="3700" baseline="30000" dirty="0">
                <a:solidFill>
                  <a:schemeClr val="accent4">
                    <a:lumMod val="50000"/>
                  </a:schemeClr>
                </a:solidFill>
                <a:hlinkClick r:id="rId4"/>
              </a:rPr>
              <a:t>3478</a:t>
            </a:r>
            <a:r>
              <a:rPr lang="en-US" sz="3700" dirty="0">
                <a:solidFill>
                  <a:schemeClr val="accent4">
                    <a:lumMod val="50000"/>
                  </a:schemeClr>
                </a:solidFill>
              </a:rPr>
              <a:t>, saying </a:t>
            </a:r>
            <a:r>
              <a:rPr lang="en-US" sz="3700" baseline="30000" dirty="0">
                <a:solidFill>
                  <a:schemeClr val="accent4">
                    <a:lumMod val="50000"/>
                  </a:schemeClr>
                </a:solidFill>
                <a:hlinkClick r:id="rId5"/>
              </a:rPr>
              <a:t>559</a:t>
            </a:r>
            <a:r>
              <a:rPr lang="en-US" sz="3700" dirty="0">
                <a:solidFill>
                  <a:schemeClr val="accent4">
                    <a:lumMod val="50000"/>
                  </a:schemeClr>
                </a:solidFill>
              </a:rPr>
              <a:t> , In the seventh </a:t>
            </a:r>
            <a:r>
              <a:rPr lang="en-US" sz="3700" baseline="30000" dirty="0">
                <a:solidFill>
                  <a:schemeClr val="accent4">
                    <a:lumMod val="50000"/>
                  </a:schemeClr>
                </a:solidFill>
                <a:hlinkClick r:id="rId6"/>
              </a:rPr>
              <a:t>7637</a:t>
            </a:r>
            <a:r>
              <a:rPr lang="en-US" sz="3700" dirty="0">
                <a:solidFill>
                  <a:schemeClr val="accent4">
                    <a:lumMod val="50000"/>
                  </a:schemeClr>
                </a:solidFill>
              </a:rPr>
              <a:t> month </a:t>
            </a:r>
            <a:r>
              <a:rPr lang="en-US" sz="3700" baseline="30000" dirty="0">
                <a:solidFill>
                  <a:schemeClr val="accent4">
                    <a:lumMod val="50000"/>
                  </a:schemeClr>
                </a:solidFill>
                <a:hlinkClick r:id="rId7"/>
              </a:rPr>
              <a:t>2320</a:t>
            </a:r>
            <a:r>
              <a:rPr lang="en-US" sz="3700" dirty="0">
                <a:solidFill>
                  <a:schemeClr val="accent4">
                    <a:lumMod val="50000"/>
                  </a:schemeClr>
                </a:solidFill>
              </a:rPr>
              <a:t>, in the first </a:t>
            </a:r>
            <a:r>
              <a:rPr lang="en-US" sz="3700" baseline="30000" dirty="0">
                <a:solidFill>
                  <a:schemeClr val="accent4">
                    <a:lumMod val="50000"/>
                  </a:schemeClr>
                </a:solidFill>
                <a:hlinkClick r:id="rId8"/>
              </a:rPr>
              <a:t>259</a:t>
            </a:r>
            <a:r>
              <a:rPr lang="en-US" sz="3700" dirty="0">
                <a:solidFill>
                  <a:schemeClr val="accent4">
                    <a:lumMod val="50000"/>
                  </a:schemeClr>
                </a:solidFill>
              </a:rPr>
              <a:t> [day] of the month </a:t>
            </a:r>
            <a:r>
              <a:rPr lang="en-US" sz="3700" baseline="30000" dirty="0">
                <a:solidFill>
                  <a:schemeClr val="accent4">
                    <a:lumMod val="50000"/>
                  </a:schemeClr>
                </a:solidFill>
                <a:hlinkClick r:id="rId7"/>
              </a:rPr>
              <a:t>2320</a:t>
            </a:r>
            <a:r>
              <a:rPr lang="en-US" sz="3700" dirty="0">
                <a:solidFill>
                  <a:schemeClr val="accent4">
                    <a:lumMod val="50000"/>
                  </a:schemeClr>
                </a:solidFill>
              </a:rPr>
              <a:t>, shall ye have a </a:t>
            </a:r>
            <a:r>
              <a:rPr lang="en-US" sz="3700" dirty="0" err="1">
                <a:solidFill>
                  <a:schemeClr val="accent4">
                    <a:lumMod val="50000"/>
                  </a:schemeClr>
                </a:solidFill>
              </a:rPr>
              <a:t>sabbath</a:t>
            </a:r>
            <a:r>
              <a:rPr lang="en-US" sz="3700" dirty="0">
                <a:solidFill>
                  <a:schemeClr val="accent4">
                    <a:lumMod val="50000"/>
                  </a:schemeClr>
                </a:solidFill>
              </a:rPr>
              <a:t> </a:t>
            </a:r>
            <a:r>
              <a:rPr lang="en-US" sz="3700" baseline="30000" dirty="0">
                <a:solidFill>
                  <a:schemeClr val="accent4">
                    <a:lumMod val="50000"/>
                  </a:schemeClr>
                </a:solidFill>
                <a:hlinkClick r:id="rId9"/>
              </a:rPr>
              <a:t>7677</a:t>
            </a:r>
            <a:r>
              <a:rPr lang="en-US" sz="3700" dirty="0">
                <a:solidFill>
                  <a:schemeClr val="accent4">
                    <a:lumMod val="50000"/>
                  </a:schemeClr>
                </a:solidFill>
              </a:rPr>
              <a:t>, </a:t>
            </a:r>
            <a:r>
              <a:rPr lang="en-US" sz="3700" b="1" i="1" dirty="0">
                <a:solidFill>
                  <a:srgbClr val="FF0000"/>
                </a:solidFill>
              </a:rPr>
              <a:t>a memorial </a:t>
            </a:r>
            <a:r>
              <a:rPr lang="en-US" sz="3700" baseline="30000" dirty="0">
                <a:solidFill>
                  <a:schemeClr val="accent4">
                    <a:lumMod val="50000"/>
                  </a:schemeClr>
                </a:solidFill>
                <a:hlinkClick r:id="rId10"/>
              </a:rPr>
              <a:t>2146</a:t>
            </a:r>
            <a:r>
              <a:rPr lang="en-US" sz="3700" dirty="0">
                <a:solidFill>
                  <a:schemeClr val="accent4">
                    <a:lumMod val="50000"/>
                  </a:schemeClr>
                </a:solidFill>
              </a:rPr>
              <a:t> of </a:t>
            </a:r>
            <a:r>
              <a:rPr lang="en-US" sz="3700" b="1" i="1" dirty="0"/>
              <a:t>blowing </a:t>
            </a:r>
            <a:r>
              <a:rPr lang="en-US" sz="3700" b="1" i="1" baseline="30000" dirty="0">
                <a:hlinkClick r:id="rId11"/>
              </a:rPr>
              <a:t>8643</a:t>
            </a:r>
            <a:r>
              <a:rPr lang="en-US" sz="3700" b="1" i="1" dirty="0"/>
              <a:t> of trumpets</a:t>
            </a:r>
            <a:r>
              <a:rPr lang="en-US" sz="3700" dirty="0">
                <a:solidFill>
                  <a:schemeClr val="accent4">
                    <a:lumMod val="50000"/>
                  </a:schemeClr>
                </a:solidFill>
              </a:rPr>
              <a:t>, an holy </a:t>
            </a:r>
            <a:r>
              <a:rPr lang="en-US" sz="3700" baseline="30000" dirty="0">
                <a:solidFill>
                  <a:schemeClr val="accent4">
                    <a:lumMod val="50000"/>
                  </a:schemeClr>
                </a:solidFill>
                <a:hlinkClick r:id="rId12"/>
              </a:rPr>
              <a:t>6944</a:t>
            </a:r>
            <a:r>
              <a:rPr lang="en-US" sz="3700" dirty="0">
                <a:solidFill>
                  <a:schemeClr val="accent4">
                    <a:lumMod val="50000"/>
                  </a:schemeClr>
                </a:solidFill>
              </a:rPr>
              <a:t> convocation </a:t>
            </a:r>
            <a:r>
              <a:rPr lang="en-US" sz="3700" baseline="30000" dirty="0">
                <a:solidFill>
                  <a:schemeClr val="accent4">
                    <a:lumMod val="50000"/>
                  </a:schemeClr>
                </a:solidFill>
                <a:hlinkClick r:id="rId13"/>
              </a:rPr>
              <a:t>4744</a:t>
            </a:r>
            <a:r>
              <a:rPr lang="en-US" sz="3700" dirty="0">
                <a:solidFill>
                  <a:schemeClr val="accent4">
                    <a:lumMod val="50000"/>
                  </a:schemeClr>
                </a:solidFill>
              </a:rPr>
              <a:t>. </a:t>
            </a:r>
          </a:p>
          <a:p>
            <a:pPr>
              <a:defRPr/>
            </a:pPr>
            <a:r>
              <a:rPr lang="en-US" sz="3600" dirty="0"/>
              <a:t>25. Ye shall do </a:t>
            </a:r>
            <a:r>
              <a:rPr lang="en-US" sz="3600" baseline="30000" dirty="0">
                <a:hlinkClick r:id="rId14"/>
              </a:rPr>
              <a:t>6213</a:t>
            </a:r>
            <a:r>
              <a:rPr lang="en-US" sz="3600" dirty="0"/>
              <a:t> no servile </a:t>
            </a:r>
            <a:r>
              <a:rPr lang="en-US" sz="3600" baseline="30000" dirty="0">
                <a:hlinkClick r:id="rId15"/>
              </a:rPr>
              <a:t>5656</a:t>
            </a:r>
            <a:r>
              <a:rPr lang="en-US" sz="3600" dirty="0"/>
              <a:t> work </a:t>
            </a:r>
            <a:r>
              <a:rPr lang="en-US" sz="3600" baseline="30000" dirty="0">
                <a:hlinkClick r:id="rId16"/>
              </a:rPr>
              <a:t>4399</a:t>
            </a:r>
            <a:r>
              <a:rPr lang="en-US" sz="3600" dirty="0"/>
              <a:t> [therein]: but ye shall offer </a:t>
            </a:r>
            <a:r>
              <a:rPr lang="en-US" sz="3600" baseline="30000" dirty="0">
                <a:hlinkClick r:id="rId17"/>
              </a:rPr>
              <a:t>7126</a:t>
            </a:r>
            <a:r>
              <a:rPr lang="en-US" sz="3600" dirty="0"/>
              <a:t> an offering made by fire </a:t>
            </a:r>
            <a:r>
              <a:rPr lang="en-US" sz="3600" baseline="30000" dirty="0">
                <a:hlinkClick r:id="rId18"/>
              </a:rPr>
              <a:t>801</a:t>
            </a:r>
            <a:r>
              <a:rPr lang="en-US" sz="3600" dirty="0"/>
              <a:t> unto the LORD </a:t>
            </a:r>
            <a:r>
              <a:rPr lang="en-US" sz="3600" baseline="30000" dirty="0">
                <a:hlinkClick r:id="rId19"/>
              </a:rPr>
              <a:t>3068</a:t>
            </a:r>
            <a:r>
              <a:rPr lang="en-US" sz="3600" dirty="0"/>
              <a:t>. </a:t>
            </a:r>
            <a:endParaRPr lang="en-US" sz="3600" dirty="0">
              <a:solidFill>
                <a:schemeClr val="accent4">
                  <a:lumMod val="50000"/>
                </a:schemeClr>
              </a:solidFill>
              <a:latin typeface="Calibri"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
          <p:cNvSpPr>
            <a:spLocks noChangeArrowheads="1"/>
          </p:cNvSpPr>
          <p:nvPr/>
        </p:nvSpPr>
        <p:spPr bwMode="auto">
          <a:xfrm>
            <a:off x="200025" y="304800"/>
            <a:ext cx="99060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This memorial issue is a big lead worthy of our study. On that epic future </a:t>
            </a:r>
            <a:r>
              <a:rPr lang="en-US" altLang="en-US" sz="3600" b="1" i="1">
                <a:solidFill>
                  <a:srgbClr val="FFFF00"/>
                </a:solidFill>
                <a:latin typeface="Calibri" pitchFamily="34" charset="0"/>
              </a:rPr>
              <a:t>Yom Teruah </a:t>
            </a:r>
            <a:r>
              <a:rPr lang="en-US" altLang="en-US" sz="3600">
                <a:solidFill>
                  <a:srgbClr val="FFC000"/>
                </a:solidFill>
                <a:latin typeface="Calibri" pitchFamily="34" charset="0"/>
              </a:rPr>
              <a:t>the people of the eternal covenant will stop in their tracks. They will </a:t>
            </a:r>
            <a:r>
              <a:rPr lang="en-US" altLang="en-US" sz="3600" b="1" i="1">
                <a:solidFill>
                  <a:srgbClr val="FFFF00"/>
                </a:solidFill>
                <a:latin typeface="Calibri" pitchFamily="34" charset="0"/>
              </a:rPr>
              <a:t>remember</a:t>
            </a:r>
            <a:r>
              <a:rPr lang="en-US" altLang="en-US" sz="3600">
                <a:solidFill>
                  <a:srgbClr val="FFC000"/>
                </a:solidFill>
                <a:latin typeface="Calibri" pitchFamily="34" charset="0"/>
              </a:rPr>
              <a:t> their God in a very public way. At the sounding of the </a:t>
            </a:r>
            <a:r>
              <a:rPr lang="en-US" altLang="en-US" sz="3600" b="1" i="1">
                <a:solidFill>
                  <a:srgbClr val="FFFF00"/>
                </a:solidFill>
                <a:latin typeface="Calibri" pitchFamily="34" charset="0"/>
              </a:rPr>
              <a:t>Teruah </a:t>
            </a:r>
            <a:r>
              <a:rPr lang="en-US" altLang="en-US" sz="3600">
                <a:solidFill>
                  <a:srgbClr val="FFC000"/>
                </a:solidFill>
                <a:latin typeface="Calibri" pitchFamily="34" charset="0"/>
              </a:rPr>
              <a:t>His covenant people will be </a:t>
            </a:r>
            <a:r>
              <a:rPr lang="en-US" altLang="en-US" sz="3600" b="1" i="1">
                <a:solidFill>
                  <a:srgbClr val="FFFF00"/>
                </a:solidFill>
                <a:latin typeface="Calibri" pitchFamily="34" charset="0"/>
              </a:rPr>
              <a:t>calling upon their God to re-member them, His dis-membered people </a:t>
            </a:r>
            <a:r>
              <a:rPr lang="en-US" altLang="en-US" sz="3600">
                <a:solidFill>
                  <a:srgbClr val="FFC000"/>
                </a:solidFill>
                <a:latin typeface="Calibri" pitchFamily="34" charset="0"/>
              </a:rPr>
              <a:t>in </a:t>
            </a:r>
            <a:r>
              <a:rPr lang="en-US" altLang="en-US" sz="3600" b="1" i="1">
                <a:solidFill>
                  <a:srgbClr val="FFFF00"/>
                </a:solidFill>
                <a:latin typeface="Calibri" pitchFamily="34" charset="0"/>
              </a:rPr>
              <a:t>their hour of need</a:t>
            </a:r>
            <a:r>
              <a:rPr lang="en-US" altLang="en-US" sz="3600">
                <a:solidFill>
                  <a:srgbClr val="FFC000"/>
                </a:solidFill>
                <a:latin typeface="Calibri" pitchFamily="34" charset="0"/>
              </a:rPr>
              <a:t>. This </a:t>
            </a:r>
            <a:r>
              <a:rPr lang="en-US" altLang="en-US" sz="3600">
                <a:solidFill>
                  <a:srgbClr val="FFFF00"/>
                </a:solidFill>
                <a:latin typeface="Calibri" pitchFamily="34" charset="0"/>
              </a:rPr>
              <a:t>two way </a:t>
            </a:r>
            <a:r>
              <a:rPr lang="en-US" altLang="en-US" sz="3600">
                <a:solidFill>
                  <a:srgbClr val="FFC000"/>
                </a:solidFill>
                <a:latin typeface="Calibri" pitchFamily="34" charset="0"/>
              </a:rPr>
              <a:t>calling to </a:t>
            </a:r>
            <a:r>
              <a:rPr lang="en-US" altLang="en-US" sz="3600" b="1" i="1">
                <a:solidFill>
                  <a:srgbClr val="FFFF00"/>
                </a:solidFill>
                <a:latin typeface="Calibri" pitchFamily="34" charset="0"/>
              </a:rPr>
              <a:t>re-membrance</a:t>
            </a:r>
            <a:r>
              <a:rPr lang="en-US" altLang="en-US" sz="3600">
                <a:solidFill>
                  <a:srgbClr val="FFC000"/>
                </a:solidFill>
                <a:latin typeface="Calibri" pitchFamily="34" charset="0"/>
              </a:rPr>
              <a:t> between God and </a:t>
            </a:r>
          </a:p>
          <a:p>
            <a:pPr algn="ctr"/>
            <a:r>
              <a:rPr lang="en-US" altLang="en-US" sz="3600">
                <a:solidFill>
                  <a:srgbClr val="FFC000"/>
                </a:solidFill>
                <a:latin typeface="Calibri" pitchFamily="34" charset="0"/>
              </a:rPr>
              <a:t>His called out people is a consequence of the Everlasting Covenant. The Abrahamic covenant </a:t>
            </a:r>
          </a:p>
          <a:p>
            <a:pPr algn="ctr"/>
            <a:r>
              <a:rPr lang="en-US" altLang="en-US" sz="3600">
                <a:solidFill>
                  <a:srgbClr val="FFC000"/>
                </a:solidFill>
                <a:latin typeface="Calibri" pitchFamily="34" charset="0"/>
              </a:rPr>
              <a:t> blossoms forth in the New Covenant. </a:t>
            </a:r>
            <a:endParaRPr lang="en-US" altLang="en-US" sz="36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D:\00 IMAGES for PowerPoint\feastoftrump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
          <p:cNvSpPr>
            <a:spLocks noChangeArrowheads="1"/>
          </p:cNvSpPr>
          <p:nvPr/>
        </p:nvSpPr>
        <p:spPr bwMode="auto">
          <a:xfrm>
            <a:off x="342900" y="990600"/>
            <a:ext cx="9578975" cy="50307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There is yet another more somber reason why </a:t>
            </a:r>
            <a:r>
              <a:rPr lang="en-US" altLang="en-US" sz="4000">
                <a:solidFill>
                  <a:srgbClr val="FFFF00"/>
                </a:solidFill>
                <a:latin typeface="Calibri" pitchFamily="34" charset="0"/>
              </a:rPr>
              <a:t>Yom Teruah </a:t>
            </a:r>
            <a:r>
              <a:rPr lang="en-US" altLang="en-US" sz="4000">
                <a:solidFill>
                  <a:srgbClr val="FFC000"/>
                </a:solidFill>
                <a:latin typeface="Calibri" pitchFamily="34" charset="0"/>
              </a:rPr>
              <a:t>may become a </a:t>
            </a:r>
            <a:r>
              <a:rPr lang="en-US" altLang="en-US" sz="4000" b="1" i="1">
                <a:solidFill>
                  <a:srgbClr val="FFFF00"/>
                </a:solidFill>
                <a:latin typeface="Calibri" pitchFamily="34" charset="0"/>
              </a:rPr>
              <a:t>memorial day </a:t>
            </a:r>
            <a:r>
              <a:rPr lang="en-US" altLang="en-US" sz="4000">
                <a:solidFill>
                  <a:srgbClr val="FFC000"/>
                </a:solidFill>
                <a:latin typeface="Calibri" pitchFamily="34" charset="0"/>
              </a:rPr>
              <a:t>with the </a:t>
            </a:r>
            <a:r>
              <a:rPr lang="en-US" altLang="en-US" sz="4000" b="1" i="1">
                <a:solidFill>
                  <a:srgbClr val="FFFF00"/>
                </a:solidFill>
                <a:latin typeface="Calibri" pitchFamily="34" charset="0"/>
              </a:rPr>
              <a:t>blowing of trumpets.</a:t>
            </a:r>
            <a:r>
              <a:rPr lang="en-US" altLang="en-US" sz="4000">
                <a:solidFill>
                  <a:srgbClr val="FFC000"/>
                </a:solidFill>
                <a:latin typeface="Calibri" pitchFamily="34" charset="0"/>
              </a:rPr>
              <a:t> A good investigator </a:t>
            </a:r>
            <a:r>
              <a:rPr lang="en-US" altLang="en-US" sz="4000" b="1" i="1">
                <a:solidFill>
                  <a:srgbClr val="FFFF00"/>
                </a:solidFill>
                <a:latin typeface="Calibri" pitchFamily="34" charset="0"/>
              </a:rPr>
              <a:t>taps</a:t>
            </a:r>
            <a:r>
              <a:rPr lang="en-US" altLang="en-US" sz="4000">
                <a:solidFill>
                  <a:srgbClr val="FFC000"/>
                </a:solidFill>
                <a:latin typeface="Calibri" pitchFamily="34" charset="0"/>
              </a:rPr>
              <a:t> into leads such as this one. Because we are looking at a memorial that according to </a:t>
            </a:r>
            <a:r>
              <a:rPr lang="en-US" altLang="en-US" sz="4000" b="1" i="1">
                <a:solidFill>
                  <a:schemeClr val="bg1"/>
                </a:solidFill>
                <a:latin typeface="Calibri" pitchFamily="34" charset="0"/>
              </a:rPr>
              <a:t>Psalm 81 </a:t>
            </a:r>
            <a:r>
              <a:rPr lang="en-US" altLang="en-US" sz="4000">
                <a:solidFill>
                  <a:srgbClr val="FFC000"/>
                </a:solidFill>
                <a:latin typeface="Calibri" pitchFamily="34" charset="0"/>
              </a:rPr>
              <a:t>occurs on a new moon and on a </a:t>
            </a:r>
            <a:r>
              <a:rPr lang="en-US" altLang="en-US" sz="4000" b="1" i="1">
                <a:solidFill>
                  <a:srgbClr val="FFFF00"/>
                </a:solidFill>
                <a:latin typeface="Calibri" pitchFamily="34" charset="0"/>
              </a:rPr>
              <a:t>solemn feast day</a:t>
            </a:r>
            <a:r>
              <a:rPr lang="en-US" altLang="en-US" sz="4000">
                <a:solidFill>
                  <a:srgbClr val="FFC000"/>
                </a:solidFill>
                <a:latin typeface="Calibri" pitchFamily="34" charset="0"/>
              </a:rPr>
              <a:t>. But we shall </a:t>
            </a:r>
          </a:p>
          <a:p>
            <a:pPr algn="ctr"/>
            <a:r>
              <a:rPr lang="en-US" altLang="en-US" sz="4000">
                <a:solidFill>
                  <a:srgbClr val="FFC000"/>
                </a:solidFill>
                <a:latin typeface="Calibri" pitchFamily="34" charset="0"/>
              </a:rPr>
              <a:t>have to pursue this clue in another video.</a:t>
            </a:r>
            <a:endParaRPr lang="en-US" altLang="en-US" sz="40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cdn.cio.com.au/dimg/445x445/dimg/m_img_685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ChangeArrowheads="1"/>
          </p:cNvSpPr>
          <p:nvPr/>
        </p:nvSpPr>
        <p:spPr bwMode="auto">
          <a:xfrm>
            <a:off x="266700" y="609600"/>
            <a:ext cx="98298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The word </a:t>
            </a:r>
            <a:r>
              <a:rPr lang="en-US" altLang="en-US" sz="3600" b="1" i="1">
                <a:solidFill>
                  <a:srgbClr val="FFFF00"/>
                </a:solidFill>
                <a:latin typeface="Calibri" pitchFamily="34" charset="0"/>
              </a:rPr>
              <a:t>Teruah</a:t>
            </a:r>
            <a:r>
              <a:rPr lang="en-US" altLang="en-US" sz="3600">
                <a:solidFill>
                  <a:srgbClr val="FFC000"/>
                </a:solidFill>
                <a:latin typeface="Calibri" pitchFamily="34" charset="0"/>
              </a:rPr>
              <a:t> does not mean trumpet. This is our big neglected clue. The Teruah is the divine </a:t>
            </a:r>
            <a:r>
              <a:rPr lang="en-US" altLang="en-US" sz="3600" b="1" i="1">
                <a:solidFill>
                  <a:srgbClr val="FFFF00"/>
                </a:solidFill>
                <a:latin typeface="Calibri" pitchFamily="34" charset="0"/>
              </a:rPr>
              <a:t>“wake-up call” </a:t>
            </a:r>
            <a:r>
              <a:rPr lang="en-US" altLang="en-US" sz="3600">
                <a:solidFill>
                  <a:srgbClr val="FFC000"/>
                </a:solidFill>
                <a:latin typeface="Calibri" pitchFamily="34" charset="0"/>
              </a:rPr>
              <a:t>of God. It is </a:t>
            </a:r>
            <a:r>
              <a:rPr lang="en-US" altLang="en-US" sz="3600" b="1" i="1">
                <a:solidFill>
                  <a:srgbClr val="FFFF00"/>
                </a:solidFill>
                <a:latin typeface="Calibri" pitchFamily="34" charset="0"/>
              </a:rPr>
              <a:t>His</a:t>
            </a:r>
            <a:r>
              <a:rPr lang="en-US" altLang="en-US" sz="3600">
                <a:solidFill>
                  <a:srgbClr val="FFC000"/>
                </a:solidFill>
                <a:latin typeface="Calibri" pitchFamily="34" charset="0"/>
              </a:rPr>
              <a:t> Voice, </a:t>
            </a:r>
            <a:r>
              <a:rPr lang="en-US" altLang="en-US" sz="3600" b="1" i="1">
                <a:solidFill>
                  <a:srgbClr val="FFFF00"/>
                </a:solidFill>
                <a:latin typeface="Calibri" pitchFamily="34" charset="0"/>
              </a:rPr>
              <a:t>His</a:t>
            </a:r>
            <a:r>
              <a:rPr lang="en-US" altLang="en-US" sz="3600">
                <a:solidFill>
                  <a:srgbClr val="FFC000"/>
                </a:solidFill>
                <a:latin typeface="Calibri" pitchFamily="34" charset="0"/>
              </a:rPr>
              <a:t> inspiration coming to us </a:t>
            </a:r>
            <a:r>
              <a:rPr lang="en-US" altLang="en-US" sz="3600" b="1" i="1">
                <a:solidFill>
                  <a:srgbClr val="FFFF00"/>
                </a:solidFill>
                <a:latin typeface="Calibri" pitchFamily="34" charset="0"/>
              </a:rPr>
              <a:t>IN</a:t>
            </a:r>
            <a:r>
              <a:rPr lang="en-US" altLang="en-US" sz="3600" b="1" i="1">
                <a:solidFill>
                  <a:srgbClr val="FFC000"/>
                </a:solidFill>
                <a:latin typeface="Calibri" pitchFamily="34" charset="0"/>
              </a:rPr>
              <a:t> </a:t>
            </a:r>
            <a:r>
              <a:rPr lang="en-US" altLang="en-US" sz="3600">
                <a:solidFill>
                  <a:srgbClr val="FFC000"/>
                </a:solidFill>
                <a:latin typeface="Calibri" pitchFamily="34" charset="0"/>
              </a:rPr>
              <a:t>the blowing of the trumpet, </a:t>
            </a:r>
            <a:r>
              <a:rPr lang="en-US" altLang="en-US" sz="3600" b="1" i="1">
                <a:solidFill>
                  <a:srgbClr val="FFFF00"/>
                </a:solidFill>
                <a:latin typeface="Calibri" pitchFamily="34" charset="0"/>
              </a:rPr>
              <a:t>IN</a:t>
            </a:r>
            <a:r>
              <a:rPr lang="en-US" altLang="en-US" sz="3600">
                <a:solidFill>
                  <a:srgbClr val="FFC000"/>
                </a:solidFill>
                <a:latin typeface="Calibri" pitchFamily="34" charset="0"/>
              </a:rPr>
              <a:t> the shout, </a:t>
            </a:r>
            <a:r>
              <a:rPr lang="en-US" altLang="en-US" sz="3600" b="1" i="1">
                <a:solidFill>
                  <a:srgbClr val="FFFF00"/>
                </a:solidFill>
                <a:latin typeface="Calibri" pitchFamily="34" charset="0"/>
              </a:rPr>
              <a:t>IN</a:t>
            </a:r>
            <a:r>
              <a:rPr lang="en-US" altLang="en-US" sz="3600">
                <a:solidFill>
                  <a:srgbClr val="FFC000"/>
                </a:solidFill>
                <a:latin typeface="Calibri" pitchFamily="34" charset="0"/>
              </a:rPr>
              <a:t> the joyful sound etc..  So it seems that on some awesome future Jewish New Year </a:t>
            </a:r>
            <a:r>
              <a:rPr lang="en-US" altLang="en-US" sz="3600" b="1" i="1">
                <a:solidFill>
                  <a:srgbClr val="FFFF00"/>
                </a:solidFill>
                <a:latin typeface="Calibri" pitchFamily="34" charset="0"/>
              </a:rPr>
              <a:t>Someone</a:t>
            </a:r>
            <a:r>
              <a:rPr lang="en-US" altLang="en-US" sz="3600">
                <a:solidFill>
                  <a:srgbClr val="FFFF00"/>
                </a:solidFill>
                <a:latin typeface="Calibri" pitchFamily="34" charset="0"/>
              </a:rPr>
              <a:t> </a:t>
            </a:r>
            <a:r>
              <a:rPr lang="en-US" altLang="en-US" sz="3600">
                <a:solidFill>
                  <a:srgbClr val="FFC000"/>
                </a:solidFill>
                <a:latin typeface="Calibri" pitchFamily="34" charset="0"/>
              </a:rPr>
              <a:t>will be speaking </a:t>
            </a:r>
            <a:r>
              <a:rPr lang="en-US" altLang="en-US" sz="3600" b="1" i="1">
                <a:solidFill>
                  <a:srgbClr val="FFFF00"/>
                </a:solidFill>
                <a:latin typeface="Calibri" pitchFamily="34" charset="0"/>
              </a:rPr>
              <a:t>to</a:t>
            </a:r>
            <a:r>
              <a:rPr lang="en-US" altLang="en-US" sz="3600">
                <a:solidFill>
                  <a:srgbClr val="FFC000"/>
                </a:solidFill>
                <a:latin typeface="Calibri" pitchFamily="34" charset="0"/>
              </a:rPr>
              <a:t> His people and </a:t>
            </a:r>
            <a:r>
              <a:rPr lang="en-US" altLang="en-US" sz="3600" b="1" i="1">
                <a:solidFill>
                  <a:srgbClr val="FFFF00"/>
                </a:solidFill>
                <a:latin typeface="Calibri" pitchFamily="34" charset="0"/>
              </a:rPr>
              <a:t>through</a:t>
            </a:r>
            <a:r>
              <a:rPr lang="en-US" altLang="en-US" sz="3600">
                <a:solidFill>
                  <a:srgbClr val="FFC000"/>
                </a:solidFill>
                <a:latin typeface="Calibri" pitchFamily="34" charset="0"/>
              </a:rPr>
              <a:t> His people and rather loudly. God will be calling out in and to His people in and through all these many and varied expressions of </a:t>
            </a:r>
            <a:r>
              <a:rPr lang="en-US" altLang="en-US" sz="3600" b="1" i="1">
                <a:solidFill>
                  <a:srgbClr val="FFFF00"/>
                </a:solidFill>
                <a:latin typeface="Calibri" pitchFamily="34" charset="0"/>
              </a:rPr>
              <a:t>the Teruah</a:t>
            </a:r>
            <a:r>
              <a:rPr lang="en-US" altLang="en-US" sz="36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5143500" y="315913"/>
            <a:ext cx="3810000" cy="1939925"/>
          </a:xfrm>
          <a:prstGeom prst="rect">
            <a:avLst/>
          </a:prstGeom>
          <a:solidFill>
            <a:schemeClr val="bg1">
              <a:lumMod val="95000"/>
            </a:schemeClr>
          </a:solidFill>
          <a:ln>
            <a:noFill/>
          </a:ln>
        </p:spPr>
        <p:txBody>
          <a:bodyPr>
            <a:spAutoFit/>
          </a:bodyPr>
          <a:lstStyle/>
          <a:p>
            <a:pPr>
              <a:defRPr/>
            </a:pPr>
            <a:r>
              <a:rPr lang="en-US" altLang="en-US" sz="6000" b="1" i="1" dirty="0">
                <a:solidFill>
                  <a:srgbClr val="0070C0"/>
                </a:solidFill>
              </a:rPr>
              <a:t>Strong’s</a:t>
            </a:r>
            <a:r>
              <a:rPr lang="en-US" altLang="en-US" sz="6000" b="1" i="1" dirty="0"/>
              <a:t> </a:t>
            </a:r>
          </a:p>
          <a:p>
            <a:pPr>
              <a:defRPr/>
            </a:pPr>
            <a:r>
              <a:rPr lang="en-US" altLang="en-US" sz="6000" b="1" i="1" dirty="0"/>
              <a:t>   </a:t>
            </a:r>
            <a:r>
              <a:rPr lang="en-US" altLang="en-US" sz="6000" b="1" i="1" dirty="0">
                <a:solidFill>
                  <a:srgbClr val="0070C0"/>
                </a:solidFill>
              </a:rPr>
              <a:t># H8643</a:t>
            </a:r>
          </a:p>
        </p:txBody>
      </p:sp>
      <p:sp>
        <p:nvSpPr>
          <p:cNvPr id="106499" name="Rectangle 2"/>
          <p:cNvSpPr>
            <a:spLocks noChangeArrowheads="1"/>
          </p:cNvSpPr>
          <p:nvPr/>
        </p:nvSpPr>
        <p:spPr bwMode="auto">
          <a:xfrm>
            <a:off x="876300" y="2255838"/>
            <a:ext cx="8534400" cy="42465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5400" b="1" i="1">
                <a:solidFill>
                  <a:srgbClr val="FFC000"/>
                </a:solidFill>
              </a:rPr>
              <a:t>Blowing, (as of trumpets)</a:t>
            </a:r>
          </a:p>
          <a:p>
            <a:r>
              <a:rPr lang="en-US" altLang="en-US" sz="5400" b="1" i="1">
                <a:solidFill>
                  <a:srgbClr val="FFC000"/>
                </a:solidFill>
              </a:rPr>
              <a:t>     Shouting,</a:t>
            </a:r>
          </a:p>
          <a:p>
            <a:r>
              <a:rPr lang="en-US" altLang="en-US" sz="5400" b="1" i="1">
                <a:solidFill>
                  <a:srgbClr val="FFC000"/>
                </a:solidFill>
              </a:rPr>
              <a:t>          ALARM!,</a:t>
            </a:r>
          </a:p>
          <a:p>
            <a:r>
              <a:rPr lang="en-US" altLang="en-US" sz="5400" b="1" i="1">
                <a:solidFill>
                  <a:srgbClr val="002060"/>
                </a:solidFill>
              </a:rPr>
              <a:t>               </a:t>
            </a:r>
            <a:r>
              <a:rPr lang="en-US" altLang="en-US" sz="5400" b="1" i="1">
                <a:solidFill>
                  <a:srgbClr val="FFFF00"/>
                </a:solidFill>
              </a:rPr>
              <a:t>Joyful sound</a:t>
            </a:r>
            <a:r>
              <a:rPr lang="en-US" altLang="en-US" sz="5400" b="1" i="1">
                <a:solidFill>
                  <a:srgbClr val="C00000"/>
                </a:solidFill>
              </a:rPr>
              <a:t>,</a:t>
            </a:r>
          </a:p>
          <a:p>
            <a:r>
              <a:rPr lang="en-US" altLang="en-US" sz="5400" b="1" i="1">
                <a:solidFill>
                  <a:srgbClr val="C00000"/>
                </a:solidFill>
              </a:rPr>
              <a:t>   </a:t>
            </a:r>
            <a:r>
              <a:rPr lang="en-US" altLang="en-US" sz="5400">
                <a:solidFill>
                  <a:srgbClr val="FFC000"/>
                </a:solidFill>
              </a:rPr>
              <a:t>(assoc. with) </a:t>
            </a:r>
            <a:r>
              <a:rPr lang="en-US" altLang="en-US" sz="5400" b="1" i="1">
                <a:solidFill>
                  <a:srgbClr val="FFC000"/>
                </a:solidFill>
              </a:rPr>
              <a:t>Tumult.</a:t>
            </a:r>
          </a:p>
        </p:txBody>
      </p:sp>
      <p:sp>
        <p:nvSpPr>
          <p:cNvPr id="60420" name="Rectangle 3"/>
          <p:cNvSpPr>
            <a:spLocks noChangeArrowheads="1"/>
          </p:cNvSpPr>
          <p:nvPr/>
        </p:nvSpPr>
        <p:spPr bwMode="auto">
          <a:xfrm>
            <a:off x="800100" y="685800"/>
            <a:ext cx="3657600" cy="1200150"/>
          </a:xfrm>
          <a:prstGeom prst="rect">
            <a:avLst/>
          </a:prstGeom>
          <a:solidFill>
            <a:schemeClr val="accent6">
              <a:lumMod val="20000"/>
              <a:lumOff val="80000"/>
            </a:schemeClr>
          </a:solidFill>
          <a:ln>
            <a:noFill/>
          </a:ln>
        </p:spPr>
        <p:txBody>
          <a:bodyPr>
            <a:spAutoFit/>
          </a:bodyPr>
          <a:lstStyle/>
          <a:p>
            <a:pPr algn="ctr">
              <a:defRPr/>
            </a:pPr>
            <a:r>
              <a:rPr lang="en-US" altLang="en-US" sz="7200" b="1" i="1" dirty="0" err="1">
                <a:solidFill>
                  <a:srgbClr val="C00000"/>
                </a:solidFill>
              </a:rPr>
              <a:t>Teruah</a:t>
            </a:r>
            <a:endParaRPr lang="en-US" altLang="en-US" sz="7200" b="1" i="1" dirty="0">
              <a:solidFill>
                <a:srgbClr val="C00000"/>
              </a:solidFil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ChangeArrowheads="1"/>
          </p:cNvSpPr>
          <p:nvPr/>
        </p:nvSpPr>
        <p:spPr bwMode="auto">
          <a:xfrm>
            <a:off x="271463" y="304800"/>
            <a:ext cx="97409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The </a:t>
            </a:r>
            <a:r>
              <a:rPr lang="en-US" altLang="en-US" sz="3600" b="1" i="1">
                <a:solidFill>
                  <a:srgbClr val="FFFF00"/>
                </a:solidFill>
                <a:latin typeface="Calibri" pitchFamily="34" charset="0"/>
              </a:rPr>
              <a:t>Teruah</a:t>
            </a:r>
            <a:r>
              <a:rPr lang="en-US" altLang="en-US" sz="3600">
                <a:solidFill>
                  <a:srgbClr val="FFC000"/>
                </a:solidFill>
                <a:latin typeface="Calibri" pitchFamily="34" charset="0"/>
              </a:rPr>
              <a:t> is a wellspring in which flows the </a:t>
            </a:r>
            <a:r>
              <a:rPr lang="en-US" altLang="en-US" sz="3600" b="1" i="1">
                <a:solidFill>
                  <a:srgbClr val="FFFF00"/>
                </a:solidFill>
                <a:latin typeface="Calibri" pitchFamily="34" charset="0"/>
              </a:rPr>
              <a:t>divine Presence of God.</a:t>
            </a:r>
            <a:r>
              <a:rPr lang="en-US" altLang="en-US" sz="3600">
                <a:solidFill>
                  <a:srgbClr val="FFC000"/>
                </a:solidFill>
                <a:latin typeface="Calibri" pitchFamily="34" charset="0"/>
              </a:rPr>
              <a:t> He speaks to us </a:t>
            </a:r>
            <a:r>
              <a:rPr lang="en-US" altLang="en-US" sz="3600" b="1" i="1">
                <a:solidFill>
                  <a:srgbClr val="FFFF00"/>
                </a:solidFill>
                <a:latin typeface="Calibri" pitchFamily="34" charset="0"/>
              </a:rPr>
              <a:t>IN</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trumpet blast, IN</a:t>
            </a:r>
            <a:r>
              <a:rPr lang="en-US" altLang="en-US" sz="3600">
                <a:solidFill>
                  <a:srgbClr val="FFC000"/>
                </a:solidFill>
                <a:latin typeface="Calibri" pitchFamily="34" charset="0"/>
              </a:rPr>
              <a:t> the shout, </a:t>
            </a:r>
            <a:r>
              <a:rPr lang="en-US" altLang="en-US" sz="3600" b="1" i="1">
                <a:solidFill>
                  <a:srgbClr val="FFFF00"/>
                </a:solidFill>
                <a:latin typeface="Calibri" pitchFamily="34" charset="0"/>
              </a:rPr>
              <a:t>IN</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call to attention, </a:t>
            </a:r>
            <a:r>
              <a:rPr lang="en-US" altLang="en-US" sz="3600">
                <a:solidFill>
                  <a:srgbClr val="FFC000"/>
                </a:solidFill>
                <a:latin typeface="Calibri" pitchFamily="34" charset="0"/>
              </a:rPr>
              <a:t>and </a:t>
            </a:r>
          </a:p>
          <a:p>
            <a:pPr algn="ctr"/>
            <a:r>
              <a:rPr lang="en-US" altLang="en-US" sz="3600" b="1" i="1">
                <a:solidFill>
                  <a:srgbClr val="FFFF00"/>
                </a:solidFill>
                <a:latin typeface="Calibri" pitchFamily="34" charset="0"/>
              </a:rPr>
              <a:t>IN</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call to repentance</a:t>
            </a:r>
            <a:r>
              <a:rPr lang="en-US" altLang="en-US" sz="3600">
                <a:solidFill>
                  <a:srgbClr val="FFC000"/>
                </a:solidFill>
                <a:latin typeface="Calibri" pitchFamily="34" charset="0"/>
              </a:rPr>
              <a:t> and </a:t>
            </a:r>
            <a:r>
              <a:rPr lang="en-US" altLang="en-US" sz="3600" b="1" i="1">
                <a:solidFill>
                  <a:srgbClr val="FFFF00"/>
                </a:solidFill>
                <a:latin typeface="Calibri" pitchFamily="34" charset="0"/>
              </a:rPr>
              <a:t>IN</a:t>
            </a:r>
            <a:r>
              <a:rPr lang="en-US" altLang="en-US" sz="3600">
                <a:solidFill>
                  <a:srgbClr val="FFC000"/>
                </a:solidFill>
                <a:latin typeface="Calibri" pitchFamily="34" charset="0"/>
              </a:rPr>
              <a:t> the proclaiming </a:t>
            </a:r>
          </a:p>
          <a:p>
            <a:pPr algn="ctr"/>
            <a:r>
              <a:rPr lang="en-US" altLang="en-US" sz="3600">
                <a:solidFill>
                  <a:srgbClr val="FFC000"/>
                </a:solidFill>
                <a:latin typeface="Calibri" pitchFamily="34" charset="0"/>
              </a:rPr>
              <a:t>of a soon coming King. He </a:t>
            </a:r>
            <a:r>
              <a:rPr lang="en-US" altLang="en-US" sz="3600" b="1" i="1">
                <a:solidFill>
                  <a:srgbClr val="FFFF00"/>
                </a:solidFill>
                <a:latin typeface="Calibri" pitchFamily="34" charset="0"/>
              </a:rPr>
              <a:t>IS</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awakening </a:t>
            </a:r>
            <a:r>
              <a:rPr lang="en-US" altLang="en-US" sz="3600">
                <a:solidFill>
                  <a:srgbClr val="FFC000"/>
                </a:solidFill>
                <a:latin typeface="Calibri" pitchFamily="34" charset="0"/>
              </a:rPr>
              <a:t>in the trumpet blast, He </a:t>
            </a:r>
            <a:r>
              <a:rPr lang="en-US" altLang="en-US" sz="3600" b="1" i="1">
                <a:solidFill>
                  <a:srgbClr val="FFFF00"/>
                </a:solidFill>
                <a:latin typeface="Calibri" pitchFamily="34" charset="0"/>
              </a:rPr>
              <a:t>IS</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joy in the joyful sound</a:t>
            </a:r>
            <a:r>
              <a:rPr lang="en-US" altLang="en-US" sz="3600">
                <a:solidFill>
                  <a:srgbClr val="FFC000"/>
                </a:solidFill>
                <a:latin typeface="Calibri" pitchFamily="34" charset="0"/>
              </a:rPr>
              <a:t>. </a:t>
            </a:r>
          </a:p>
          <a:p>
            <a:pPr algn="ctr"/>
            <a:r>
              <a:rPr lang="en-US" altLang="en-US" sz="3600">
                <a:solidFill>
                  <a:srgbClr val="FFC000"/>
                </a:solidFill>
                <a:latin typeface="Calibri" pitchFamily="34" charset="0"/>
              </a:rPr>
              <a:t>He </a:t>
            </a:r>
            <a:r>
              <a:rPr lang="en-US" altLang="en-US" sz="3600" b="1" i="1">
                <a:solidFill>
                  <a:srgbClr val="FFFF00"/>
                </a:solidFill>
                <a:latin typeface="Calibri" pitchFamily="34" charset="0"/>
              </a:rPr>
              <a:t>IS</a:t>
            </a:r>
            <a:r>
              <a:rPr lang="en-US" altLang="en-US" sz="3600">
                <a:solidFill>
                  <a:srgbClr val="FFC000"/>
                </a:solidFill>
                <a:latin typeface="Calibri" pitchFamily="34" charset="0"/>
              </a:rPr>
              <a:t> the exaltation in the clashing of cymbals. </a:t>
            </a:r>
          </a:p>
          <a:p>
            <a:pPr algn="ctr"/>
            <a:r>
              <a:rPr lang="en-US" altLang="en-US" sz="3600">
                <a:solidFill>
                  <a:srgbClr val="FFC000"/>
                </a:solidFill>
                <a:latin typeface="Calibri" pitchFamily="34" charset="0"/>
              </a:rPr>
              <a:t>He </a:t>
            </a:r>
            <a:r>
              <a:rPr lang="en-US" altLang="en-US" sz="3600" b="1" i="1">
                <a:solidFill>
                  <a:srgbClr val="FFFF00"/>
                </a:solidFill>
                <a:latin typeface="Calibri" pitchFamily="34" charset="0"/>
              </a:rPr>
              <a:t>IS</a:t>
            </a:r>
            <a:r>
              <a:rPr lang="en-US" altLang="en-US" sz="3600">
                <a:solidFill>
                  <a:srgbClr val="FFC000"/>
                </a:solidFill>
                <a:latin typeface="Calibri" pitchFamily="34" charset="0"/>
              </a:rPr>
              <a:t> the One who </a:t>
            </a:r>
            <a:r>
              <a:rPr lang="en-US" altLang="en-US" sz="3600" b="1" i="1">
                <a:solidFill>
                  <a:srgbClr val="FFFF00"/>
                </a:solidFill>
                <a:latin typeface="Calibri" pitchFamily="34" charset="0"/>
              </a:rPr>
              <a:t>overflows by His Holy Spirit</a:t>
            </a:r>
            <a:r>
              <a:rPr lang="en-US" altLang="en-US" sz="3600">
                <a:solidFill>
                  <a:srgbClr val="FFC000"/>
                </a:solidFill>
                <a:latin typeface="Calibri" pitchFamily="34" charset="0"/>
              </a:rPr>
              <a:t>. </a:t>
            </a:r>
          </a:p>
          <a:p>
            <a:pPr algn="ctr"/>
            <a:r>
              <a:rPr lang="en-US" altLang="en-US" sz="3600">
                <a:solidFill>
                  <a:srgbClr val="FFC000"/>
                </a:solidFill>
                <a:latin typeface="Calibri" pitchFamily="34" charset="0"/>
              </a:rPr>
              <a:t>He </a:t>
            </a:r>
            <a:r>
              <a:rPr lang="en-US" altLang="en-US" sz="3600" b="1" i="1">
                <a:solidFill>
                  <a:srgbClr val="FFFF00"/>
                </a:solidFill>
                <a:latin typeface="Calibri" pitchFamily="34" charset="0"/>
              </a:rPr>
              <a:t>IS</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Holy One of Israel </a:t>
            </a:r>
            <a:r>
              <a:rPr lang="en-US" altLang="en-US" sz="3600">
                <a:solidFill>
                  <a:srgbClr val="FFC000"/>
                </a:solidFill>
                <a:latin typeface="Calibri" pitchFamily="34" charset="0"/>
              </a:rPr>
              <a:t>who </a:t>
            </a:r>
            <a:r>
              <a:rPr lang="en-US" altLang="en-US" sz="3600" b="1" i="1">
                <a:solidFill>
                  <a:srgbClr val="FFFF00"/>
                </a:solidFill>
                <a:latin typeface="Calibri" pitchFamily="34" charset="0"/>
              </a:rPr>
              <a:t>in His Person </a:t>
            </a:r>
            <a:r>
              <a:rPr lang="en-US" altLang="en-US" sz="3600">
                <a:solidFill>
                  <a:srgbClr val="FFC000"/>
                </a:solidFill>
                <a:latin typeface="Calibri" pitchFamily="34" charset="0"/>
              </a:rPr>
              <a:t>wells up </a:t>
            </a:r>
            <a:r>
              <a:rPr lang="en-US" altLang="en-US" sz="3600" b="1" i="1">
                <a:solidFill>
                  <a:srgbClr val="FFFF00"/>
                </a:solidFill>
                <a:latin typeface="Calibri" pitchFamily="34" charset="0"/>
              </a:rPr>
              <a:t>IN </a:t>
            </a:r>
            <a:r>
              <a:rPr lang="en-US" altLang="en-US" sz="3600">
                <a:solidFill>
                  <a:srgbClr val="FFC000"/>
                </a:solidFill>
                <a:latin typeface="Calibri" pitchFamily="34" charset="0"/>
              </a:rPr>
              <a:t>His people through all of these </a:t>
            </a:r>
          </a:p>
          <a:p>
            <a:pPr algn="ctr"/>
            <a:r>
              <a:rPr lang="en-US" altLang="en-US" sz="3600">
                <a:solidFill>
                  <a:srgbClr val="FFC000"/>
                </a:solidFill>
                <a:latin typeface="Calibri" pitchFamily="34" charset="0"/>
              </a:rPr>
              <a:t>manifold expressions of </a:t>
            </a:r>
            <a:r>
              <a:rPr lang="en-US" altLang="en-US" sz="3600" b="1" i="1">
                <a:solidFill>
                  <a:srgbClr val="FFFF00"/>
                </a:solidFill>
                <a:latin typeface="Calibri" pitchFamily="34" charset="0"/>
              </a:rPr>
              <a:t>the Teruah</a:t>
            </a:r>
            <a:r>
              <a:rPr lang="en-US" altLang="en-US" sz="36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3.bp.blogspot.com/_1RL4RjJwABE/TJl_6AcDRbI/AAAAAAAAARU/JtDIOkYP2s8/s1600/GreatShof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8" y="1060450"/>
            <a:ext cx="5299075"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8788" y="3078163"/>
            <a:ext cx="3886200" cy="2128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2552700" y="4779963"/>
            <a:ext cx="3352800" cy="852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549" name="TextBox 3"/>
          <p:cNvSpPr txBox="1">
            <a:spLocks noChangeArrowheads="1"/>
          </p:cNvSpPr>
          <p:nvPr/>
        </p:nvSpPr>
        <p:spPr bwMode="auto">
          <a:xfrm rot="-2226362">
            <a:off x="-100013" y="1266825"/>
            <a:ext cx="4302126"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rgbClr val="FF0000"/>
                </a:solidFill>
              </a:rPr>
              <a:t>The Teruah</a:t>
            </a:r>
          </a:p>
        </p:txBody>
      </p:sp>
      <p:sp>
        <p:nvSpPr>
          <p:cNvPr id="108550" name="TextBox 4"/>
          <p:cNvSpPr txBox="1">
            <a:spLocks noChangeArrowheads="1"/>
          </p:cNvSpPr>
          <p:nvPr/>
        </p:nvSpPr>
        <p:spPr bwMode="auto">
          <a:xfrm rot="-2166033">
            <a:off x="2949575" y="984250"/>
            <a:ext cx="35385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400" b="1" i="1">
                <a:solidFill>
                  <a:srgbClr val="002060"/>
                </a:solidFill>
              </a:rPr>
              <a:t>The Blowing</a:t>
            </a:r>
          </a:p>
        </p:txBody>
      </p:sp>
      <p:sp>
        <p:nvSpPr>
          <p:cNvPr id="108551" name="TextBox 6"/>
          <p:cNvSpPr txBox="1">
            <a:spLocks noChangeArrowheads="1"/>
          </p:cNvSpPr>
          <p:nvPr/>
        </p:nvSpPr>
        <p:spPr bwMode="auto">
          <a:xfrm rot="-2166033">
            <a:off x="4903788" y="1160463"/>
            <a:ext cx="29432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400" b="1" i="1">
                <a:solidFill>
                  <a:srgbClr val="002060"/>
                </a:solidFill>
              </a:rPr>
              <a:t>The Shout</a:t>
            </a:r>
          </a:p>
        </p:txBody>
      </p:sp>
      <p:sp>
        <p:nvSpPr>
          <p:cNvPr id="108552" name="TextBox 7"/>
          <p:cNvSpPr txBox="1">
            <a:spLocks noChangeArrowheads="1"/>
          </p:cNvSpPr>
          <p:nvPr/>
        </p:nvSpPr>
        <p:spPr bwMode="auto">
          <a:xfrm rot="-2166033">
            <a:off x="2862263" y="3757613"/>
            <a:ext cx="78676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400" b="1" i="1">
                <a:solidFill>
                  <a:srgbClr val="002060"/>
                </a:solidFill>
              </a:rPr>
              <a:t>The High Sounding Cymbals</a:t>
            </a:r>
          </a:p>
        </p:txBody>
      </p:sp>
      <p:sp>
        <p:nvSpPr>
          <p:cNvPr id="108553" name="TextBox 8"/>
          <p:cNvSpPr txBox="1">
            <a:spLocks noChangeArrowheads="1"/>
          </p:cNvSpPr>
          <p:nvPr/>
        </p:nvSpPr>
        <p:spPr bwMode="auto">
          <a:xfrm rot="-2166033">
            <a:off x="5438775" y="4452938"/>
            <a:ext cx="49196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400" b="1" i="1">
                <a:solidFill>
                  <a:srgbClr val="002060"/>
                </a:solidFill>
              </a:rPr>
              <a:t>The Joyful Sound</a:t>
            </a:r>
          </a:p>
        </p:txBody>
      </p:sp>
      <p:sp>
        <p:nvSpPr>
          <p:cNvPr id="108554" name="TextBox 6"/>
          <p:cNvSpPr txBox="1">
            <a:spLocks noChangeArrowheads="1"/>
          </p:cNvSpPr>
          <p:nvPr/>
        </p:nvSpPr>
        <p:spPr bwMode="auto">
          <a:xfrm rot="-2166033">
            <a:off x="5591175" y="1985963"/>
            <a:ext cx="3111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400" b="1" i="1">
                <a:solidFill>
                  <a:srgbClr val="002060"/>
                </a:solidFill>
              </a:rPr>
              <a:t>The Alarm!</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ChangeArrowheads="1"/>
          </p:cNvSpPr>
          <p:nvPr/>
        </p:nvSpPr>
        <p:spPr bwMode="auto">
          <a:xfrm>
            <a:off x="177800" y="381000"/>
            <a:ext cx="9906000"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200" b="1" i="1">
                <a:solidFill>
                  <a:srgbClr val="FFFF00"/>
                </a:solidFill>
                <a:latin typeface="Calibri" pitchFamily="34" charset="0"/>
              </a:rPr>
              <a:t>Yom Teruah </a:t>
            </a:r>
            <a:r>
              <a:rPr lang="en-US" altLang="en-US" sz="3200">
                <a:solidFill>
                  <a:srgbClr val="FFC000"/>
                </a:solidFill>
                <a:latin typeface="Calibri" pitchFamily="34" charset="0"/>
              </a:rPr>
              <a:t>is most often referred to as </a:t>
            </a:r>
            <a:r>
              <a:rPr lang="en-US" altLang="en-US" sz="3200" b="1" i="1">
                <a:solidFill>
                  <a:srgbClr val="FFFF00"/>
                </a:solidFill>
                <a:latin typeface="Calibri" pitchFamily="34" charset="0"/>
              </a:rPr>
              <a:t>Rosh Hashanah</a:t>
            </a:r>
            <a:r>
              <a:rPr lang="en-US" altLang="en-US" sz="3200">
                <a:solidFill>
                  <a:srgbClr val="FFC000"/>
                </a:solidFill>
                <a:latin typeface="Calibri" pitchFamily="34" charset="0"/>
              </a:rPr>
              <a:t>, </a:t>
            </a:r>
          </a:p>
          <a:p>
            <a:pPr algn="ctr"/>
            <a:r>
              <a:rPr lang="en-US" altLang="en-US" sz="3200">
                <a:solidFill>
                  <a:srgbClr val="FFC000"/>
                </a:solidFill>
                <a:latin typeface="Calibri" pitchFamily="34" charset="0"/>
              </a:rPr>
              <a:t>the </a:t>
            </a:r>
            <a:r>
              <a:rPr lang="en-US" altLang="en-US" sz="3200" b="1" i="1">
                <a:solidFill>
                  <a:srgbClr val="FFFF00"/>
                </a:solidFill>
                <a:latin typeface="Calibri" pitchFamily="34" charset="0"/>
              </a:rPr>
              <a:t>Jewish New Year</a:t>
            </a:r>
            <a:r>
              <a:rPr lang="en-US" altLang="en-US" sz="3200">
                <a:solidFill>
                  <a:srgbClr val="FFC000"/>
                </a:solidFill>
                <a:latin typeface="Calibri" pitchFamily="34" charset="0"/>
              </a:rPr>
              <a:t>. Christians use the term </a:t>
            </a:r>
            <a:r>
              <a:rPr lang="en-US" altLang="en-US" sz="3200" b="1" i="1">
                <a:solidFill>
                  <a:srgbClr val="FFFF00"/>
                </a:solidFill>
                <a:latin typeface="Calibri" pitchFamily="34" charset="0"/>
              </a:rPr>
              <a:t>Feast of Trumpets</a:t>
            </a:r>
            <a:r>
              <a:rPr lang="en-US" altLang="en-US" sz="3200">
                <a:solidFill>
                  <a:srgbClr val="FFC000"/>
                </a:solidFill>
                <a:latin typeface="Calibri" pitchFamily="34" charset="0"/>
              </a:rPr>
              <a:t>. But the Biblical name for the feast, has been neglected. The phrase</a:t>
            </a:r>
            <a:r>
              <a:rPr lang="en-US" altLang="en-US" sz="3200" b="1" i="1">
                <a:solidFill>
                  <a:srgbClr val="FFFF00"/>
                </a:solidFill>
                <a:latin typeface="Calibri" pitchFamily="34" charset="0"/>
              </a:rPr>
              <a:t> Yom Teruah</a:t>
            </a:r>
            <a:r>
              <a:rPr lang="en-US" altLang="en-US" sz="3200">
                <a:solidFill>
                  <a:srgbClr val="FFC000"/>
                </a:solidFill>
                <a:latin typeface="Calibri" pitchFamily="34" charset="0"/>
              </a:rPr>
              <a:t> just gets a mere </a:t>
            </a:r>
            <a:r>
              <a:rPr lang="en-US" altLang="en-US" sz="3200" b="1" i="1">
                <a:solidFill>
                  <a:srgbClr val="FFFF00"/>
                </a:solidFill>
                <a:latin typeface="Calibri" pitchFamily="34" charset="0"/>
              </a:rPr>
              <a:t>1%</a:t>
            </a:r>
            <a:r>
              <a:rPr lang="en-US" altLang="en-US" sz="3200">
                <a:solidFill>
                  <a:srgbClr val="FFC000"/>
                </a:solidFill>
                <a:latin typeface="Calibri" pitchFamily="34" charset="0"/>
              </a:rPr>
              <a:t> </a:t>
            </a:r>
          </a:p>
          <a:p>
            <a:pPr algn="ctr"/>
            <a:r>
              <a:rPr lang="en-US" altLang="en-US" sz="3200">
                <a:solidFill>
                  <a:srgbClr val="FFC000"/>
                </a:solidFill>
                <a:latin typeface="Calibri" pitchFamily="34" charset="0"/>
              </a:rPr>
              <a:t>of the Google inquiries. And yet the word </a:t>
            </a:r>
            <a:r>
              <a:rPr lang="en-US" altLang="en-US" sz="3200" b="1" i="1">
                <a:solidFill>
                  <a:srgbClr val="FFFF00"/>
                </a:solidFill>
                <a:latin typeface="Calibri" pitchFamily="34" charset="0"/>
              </a:rPr>
              <a:t>Teruah </a:t>
            </a:r>
            <a:r>
              <a:rPr lang="en-US" altLang="en-US" sz="3200">
                <a:solidFill>
                  <a:srgbClr val="FFC000"/>
                </a:solidFill>
                <a:latin typeface="Calibri" pitchFamily="34" charset="0"/>
              </a:rPr>
              <a:t>is all through the Scriptures. It occurs </a:t>
            </a:r>
            <a:r>
              <a:rPr lang="en-US" altLang="en-US" sz="3200">
                <a:solidFill>
                  <a:srgbClr val="FFFF00"/>
                </a:solidFill>
                <a:latin typeface="Calibri" pitchFamily="34" charset="0"/>
              </a:rPr>
              <a:t>33 times </a:t>
            </a:r>
            <a:r>
              <a:rPr lang="en-US" altLang="en-US" sz="3200">
                <a:solidFill>
                  <a:srgbClr val="FFC000"/>
                </a:solidFill>
                <a:latin typeface="Calibri" pitchFamily="34" charset="0"/>
              </a:rPr>
              <a:t>in the King James Bible. Sadly, there is almost no Bible teaching on the </a:t>
            </a:r>
            <a:r>
              <a:rPr lang="en-US" altLang="en-US" sz="3200" b="1" i="1">
                <a:solidFill>
                  <a:srgbClr val="FFFF00"/>
                </a:solidFill>
                <a:latin typeface="Calibri" pitchFamily="34" charset="0"/>
              </a:rPr>
              <a:t>word Teruah</a:t>
            </a:r>
            <a:r>
              <a:rPr lang="en-US" altLang="en-US" sz="3200">
                <a:solidFill>
                  <a:srgbClr val="FFC000"/>
                </a:solidFill>
                <a:latin typeface="Calibri" pitchFamily="34" charset="0"/>
              </a:rPr>
              <a:t>. So the true meaning of the feast remains hidden. So lets look at these passages to see </a:t>
            </a:r>
          </a:p>
          <a:p>
            <a:pPr algn="ctr"/>
            <a:r>
              <a:rPr lang="en-US" altLang="en-US" sz="3200">
                <a:solidFill>
                  <a:srgbClr val="FFC000"/>
                </a:solidFill>
                <a:latin typeface="Calibri" pitchFamily="34" charset="0"/>
              </a:rPr>
              <a:t>how the word </a:t>
            </a:r>
            <a:r>
              <a:rPr lang="en-US" altLang="en-US" sz="3200" b="1" i="1">
                <a:solidFill>
                  <a:srgbClr val="FFFF00"/>
                </a:solidFill>
                <a:latin typeface="Calibri" pitchFamily="34" charset="0"/>
              </a:rPr>
              <a:t>Teruah</a:t>
            </a:r>
            <a:r>
              <a:rPr lang="en-US" altLang="en-US" sz="3200">
                <a:solidFill>
                  <a:srgbClr val="FFC000"/>
                </a:solidFill>
                <a:latin typeface="Calibri" pitchFamily="34" charset="0"/>
              </a:rPr>
              <a:t> is used throughout the Bible. </a:t>
            </a:r>
          </a:p>
          <a:p>
            <a:pPr algn="ctr"/>
            <a:r>
              <a:rPr lang="en-US" altLang="en-US" sz="3200">
                <a:solidFill>
                  <a:srgbClr val="FFC000"/>
                </a:solidFill>
                <a:latin typeface="Calibri" pitchFamily="34" charset="0"/>
              </a:rPr>
              <a:t>This will give us further insight into what will actually </a:t>
            </a:r>
          </a:p>
          <a:p>
            <a:pPr algn="ctr"/>
            <a:r>
              <a:rPr lang="en-US" altLang="en-US" sz="3200">
                <a:solidFill>
                  <a:srgbClr val="FFC000"/>
                </a:solidFill>
                <a:latin typeface="Calibri" pitchFamily="34" charset="0"/>
              </a:rPr>
              <a:t>be </a:t>
            </a:r>
            <a:r>
              <a:rPr lang="en-US" altLang="en-US" sz="3200" b="1" i="1">
                <a:solidFill>
                  <a:srgbClr val="FFFF00"/>
                </a:solidFill>
                <a:latin typeface="Calibri" pitchFamily="34" charset="0"/>
              </a:rPr>
              <a:t>happening</a:t>
            </a:r>
            <a:r>
              <a:rPr lang="en-US" altLang="en-US" sz="3200">
                <a:solidFill>
                  <a:srgbClr val="FFC000"/>
                </a:solidFill>
                <a:latin typeface="Calibri" pitchFamily="34" charset="0"/>
              </a:rPr>
              <a:t> on that momentous future </a:t>
            </a:r>
            <a:r>
              <a:rPr lang="en-US" altLang="en-US" sz="3200" b="1" i="1">
                <a:solidFill>
                  <a:srgbClr val="FFFF00"/>
                </a:solidFill>
                <a:latin typeface="Calibri" pitchFamily="34" charset="0"/>
              </a:rPr>
              <a:t>Yom Teruah</a:t>
            </a:r>
            <a:r>
              <a:rPr lang="en-US" altLang="en-US" sz="32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114300" y="381000"/>
            <a:ext cx="10058400" cy="6094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600">
                <a:solidFill>
                  <a:srgbClr val="FF0000"/>
                </a:solidFill>
              </a:rPr>
              <a:t>The Hebrew word </a:t>
            </a:r>
            <a:r>
              <a:rPr lang="en-US" altLang="en-US" sz="2600" b="1">
                <a:solidFill>
                  <a:srgbClr val="FF0000"/>
                </a:solidFill>
              </a:rPr>
              <a:t>TERUAH signifies </a:t>
            </a:r>
            <a:r>
              <a:rPr lang="en-US" altLang="en-US" sz="2600" b="1" i="1">
                <a:solidFill>
                  <a:srgbClr val="FFFF00"/>
                </a:solidFill>
              </a:rPr>
              <a:t>REVIVAL &amp; EXALTATION!</a:t>
            </a:r>
          </a:p>
          <a:p>
            <a:r>
              <a:rPr lang="en-US" altLang="en-US" sz="2600">
                <a:solidFill>
                  <a:schemeClr val="bg1"/>
                </a:solidFill>
              </a:rPr>
              <a:t>Lev. 23:24</a:t>
            </a:r>
            <a:r>
              <a:rPr lang="en-US" altLang="en-US" sz="2600">
                <a:solidFill>
                  <a:srgbClr val="FFC000"/>
                </a:solidFill>
              </a:rPr>
              <a:t>  “the </a:t>
            </a:r>
            <a:r>
              <a:rPr lang="en-US" altLang="en-US" sz="2600" b="1" i="1">
                <a:solidFill>
                  <a:srgbClr val="FFFF00"/>
                </a:solidFill>
              </a:rPr>
              <a:t>blowing</a:t>
            </a:r>
            <a:r>
              <a:rPr lang="en-US" altLang="en-US" sz="2600">
                <a:solidFill>
                  <a:srgbClr val="FFC000"/>
                </a:solidFill>
              </a:rPr>
              <a:t> of trumpets.”</a:t>
            </a:r>
          </a:p>
          <a:p>
            <a:r>
              <a:rPr lang="en-US" altLang="en-US" sz="2600">
                <a:solidFill>
                  <a:schemeClr val="bg1"/>
                </a:solidFill>
              </a:rPr>
              <a:t>Num. 10:5 &amp; 5 </a:t>
            </a:r>
            <a:r>
              <a:rPr lang="en-US" altLang="en-US" sz="2600">
                <a:solidFill>
                  <a:srgbClr val="FFC000"/>
                </a:solidFill>
              </a:rPr>
              <a:t>  “</a:t>
            </a:r>
            <a:r>
              <a:rPr lang="en-US" altLang="en-US" sz="2600" b="1" i="1">
                <a:solidFill>
                  <a:srgbClr val="FFFF00"/>
                </a:solidFill>
              </a:rPr>
              <a:t>blow</a:t>
            </a:r>
            <a:r>
              <a:rPr lang="en-US" altLang="en-US" sz="2600">
                <a:solidFill>
                  <a:srgbClr val="FFC000"/>
                </a:solidFill>
              </a:rPr>
              <a:t> an alarm.”</a:t>
            </a:r>
          </a:p>
          <a:p>
            <a:r>
              <a:rPr lang="en-US" altLang="en-US" sz="2600">
                <a:solidFill>
                  <a:schemeClr val="bg1"/>
                </a:solidFill>
              </a:rPr>
              <a:t>Num. 23:21</a:t>
            </a:r>
            <a:r>
              <a:rPr lang="en-US" altLang="en-US" sz="2600">
                <a:solidFill>
                  <a:srgbClr val="FFC000"/>
                </a:solidFill>
              </a:rPr>
              <a:t>  “the </a:t>
            </a:r>
            <a:r>
              <a:rPr lang="en-US" altLang="en-US" sz="2600" b="1" i="1">
                <a:solidFill>
                  <a:srgbClr val="FFFF00"/>
                </a:solidFill>
              </a:rPr>
              <a:t>shout</a:t>
            </a:r>
            <a:r>
              <a:rPr lang="en-US" altLang="en-US" sz="2600">
                <a:solidFill>
                  <a:srgbClr val="FFC000"/>
                </a:solidFill>
              </a:rPr>
              <a:t> of a king.”</a:t>
            </a:r>
          </a:p>
          <a:p>
            <a:r>
              <a:rPr lang="en-US" altLang="en-US" sz="2600">
                <a:solidFill>
                  <a:schemeClr val="bg1"/>
                </a:solidFill>
              </a:rPr>
              <a:t>Num. 29:1</a:t>
            </a:r>
            <a:r>
              <a:rPr lang="en-US" altLang="en-US" sz="2600">
                <a:solidFill>
                  <a:srgbClr val="FFC000"/>
                </a:solidFill>
              </a:rPr>
              <a:t>  “the </a:t>
            </a:r>
            <a:r>
              <a:rPr lang="en-US" altLang="en-US" sz="2600" b="1" i="1">
                <a:solidFill>
                  <a:srgbClr val="FFFF00"/>
                </a:solidFill>
              </a:rPr>
              <a:t>blowing</a:t>
            </a:r>
            <a:r>
              <a:rPr lang="en-US" altLang="en-US" sz="2600">
                <a:solidFill>
                  <a:srgbClr val="FFC000"/>
                </a:solidFill>
              </a:rPr>
              <a:t> of trumpets.”</a:t>
            </a:r>
          </a:p>
          <a:p>
            <a:r>
              <a:rPr lang="en-US" altLang="en-US" sz="2600">
                <a:solidFill>
                  <a:schemeClr val="bg1"/>
                </a:solidFill>
              </a:rPr>
              <a:t>Jos. 6:5</a:t>
            </a:r>
            <a:r>
              <a:rPr lang="en-US" altLang="en-US" sz="2600">
                <a:solidFill>
                  <a:srgbClr val="FFC000"/>
                </a:solidFill>
              </a:rPr>
              <a:t>  “a great </a:t>
            </a:r>
            <a:r>
              <a:rPr lang="en-US" altLang="en-US" sz="2600" b="1" i="1">
                <a:solidFill>
                  <a:srgbClr val="FFFF00"/>
                </a:solidFill>
              </a:rPr>
              <a:t>shout </a:t>
            </a:r>
            <a:r>
              <a:rPr lang="en-US" altLang="en-US" sz="2600">
                <a:solidFill>
                  <a:srgbClr val="FFC000"/>
                </a:solidFill>
              </a:rPr>
              <a:t>and the wall will come down”.</a:t>
            </a:r>
          </a:p>
          <a:p>
            <a:r>
              <a:rPr lang="en-US" altLang="en-US" sz="2600">
                <a:solidFill>
                  <a:schemeClr val="bg1"/>
                </a:solidFill>
              </a:rPr>
              <a:t>2Chr. 13:12</a:t>
            </a:r>
            <a:r>
              <a:rPr lang="en-US" altLang="en-US" sz="2600">
                <a:solidFill>
                  <a:srgbClr val="FFC000"/>
                </a:solidFill>
              </a:rPr>
              <a:t>  “priests with </a:t>
            </a:r>
            <a:r>
              <a:rPr lang="en-US" altLang="en-US" sz="2600" b="1" i="1">
                <a:solidFill>
                  <a:srgbClr val="FFFF00"/>
                </a:solidFill>
              </a:rPr>
              <a:t>sounding</a:t>
            </a:r>
            <a:r>
              <a:rPr lang="en-US" altLang="en-US" sz="2600">
                <a:solidFill>
                  <a:srgbClr val="FFC000"/>
                </a:solidFill>
              </a:rPr>
              <a:t> trumpets to cry alarm.”</a:t>
            </a:r>
          </a:p>
          <a:p>
            <a:r>
              <a:rPr lang="en-US" altLang="en-US" sz="2600">
                <a:solidFill>
                  <a:schemeClr val="bg1"/>
                </a:solidFill>
              </a:rPr>
              <a:t>Ezr. 3:12</a:t>
            </a:r>
            <a:r>
              <a:rPr lang="en-US" altLang="en-US" sz="2600">
                <a:solidFill>
                  <a:srgbClr val="FFC000"/>
                </a:solidFill>
              </a:rPr>
              <a:t>  “the foundation laid, .. many </a:t>
            </a:r>
            <a:r>
              <a:rPr lang="en-US" altLang="en-US" sz="2600" b="1" i="1">
                <a:solidFill>
                  <a:srgbClr val="FFFF00"/>
                </a:solidFill>
              </a:rPr>
              <a:t>shouted </a:t>
            </a:r>
            <a:r>
              <a:rPr lang="en-US" altLang="en-US" sz="2600">
                <a:solidFill>
                  <a:srgbClr val="FFC000"/>
                </a:solidFill>
              </a:rPr>
              <a:t> aloud for joy.”</a:t>
            </a:r>
          </a:p>
          <a:p>
            <a:r>
              <a:rPr lang="en-US" altLang="en-US" sz="2600">
                <a:solidFill>
                  <a:schemeClr val="bg1"/>
                </a:solidFill>
              </a:rPr>
              <a:t>Psa. 27:6</a:t>
            </a:r>
            <a:r>
              <a:rPr lang="en-US" altLang="en-US" sz="2600">
                <a:solidFill>
                  <a:srgbClr val="FFC000"/>
                </a:solidFill>
              </a:rPr>
              <a:t>  “I will offer, ..sacrifices of </a:t>
            </a:r>
            <a:r>
              <a:rPr lang="en-US" altLang="en-US" sz="2600" b="1" i="1">
                <a:solidFill>
                  <a:srgbClr val="FFFF00"/>
                </a:solidFill>
              </a:rPr>
              <a:t>joy,</a:t>
            </a:r>
            <a:r>
              <a:rPr lang="en-US" altLang="en-US" sz="2600">
                <a:solidFill>
                  <a:srgbClr val="FFC000"/>
                </a:solidFill>
              </a:rPr>
              <a:t> …I will sing praises.”</a:t>
            </a:r>
          </a:p>
          <a:p>
            <a:r>
              <a:rPr lang="en-US" altLang="en-US" sz="2600">
                <a:solidFill>
                  <a:schemeClr val="bg1"/>
                </a:solidFill>
              </a:rPr>
              <a:t>Psa. 33:3</a:t>
            </a:r>
            <a:r>
              <a:rPr lang="en-US" altLang="en-US" sz="2600">
                <a:solidFill>
                  <a:srgbClr val="FFC000"/>
                </a:solidFill>
              </a:rPr>
              <a:t>  “sing .. a new song, .. skilfully with a loud </a:t>
            </a:r>
            <a:r>
              <a:rPr lang="en-US" altLang="en-US" sz="2600" b="1" i="1">
                <a:solidFill>
                  <a:srgbClr val="FFFF00"/>
                </a:solidFill>
              </a:rPr>
              <a:t>noise.</a:t>
            </a:r>
            <a:r>
              <a:rPr lang="en-US" altLang="en-US" sz="2600">
                <a:solidFill>
                  <a:srgbClr val="FFC000"/>
                </a:solidFill>
              </a:rPr>
              <a:t>”</a:t>
            </a:r>
          </a:p>
          <a:p>
            <a:r>
              <a:rPr lang="en-US" altLang="en-US" sz="2600">
                <a:solidFill>
                  <a:schemeClr val="bg1"/>
                </a:solidFill>
              </a:rPr>
              <a:t>Psa. 89:15 </a:t>
            </a:r>
            <a:r>
              <a:rPr lang="en-US" altLang="en-US" sz="2600">
                <a:solidFill>
                  <a:srgbClr val="FFC000"/>
                </a:solidFill>
              </a:rPr>
              <a:t>“Blessed are the people who know the </a:t>
            </a:r>
            <a:r>
              <a:rPr lang="en-US" altLang="en-US" sz="2600" b="1" i="1">
                <a:solidFill>
                  <a:srgbClr val="FFFF00"/>
                </a:solidFill>
              </a:rPr>
              <a:t>joyful sound</a:t>
            </a:r>
            <a:r>
              <a:rPr lang="en-US" altLang="en-US" sz="2600">
                <a:solidFill>
                  <a:srgbClr val="FFC000"/>
                </a:solidFill>
              </a:rPr>
              <a:t>.”</a:t>
            </a:r>
            <a:endParaRPr lang="en-US" altLang="en-US" sz="2600">
              <a:solidFill>
                <a:schemeClr val="bg1"/>
              </a:solidFill>
            </a:endParaRPr>
          </a:p>
          <a:p>
            <a:r>
              <a:rPr lang="en-US" altLang="en-US" sz="2600">
                <a:solidFill>
                  <a:schemeClr val="bg1"/>
                </a:solidFill>
              </a:rPr>
              <a:t>Psa. 150:5</a:t>
            </a:r>
            <a:r>
              <a:rPr lang="en-US" altLang="en-US" sz="2600">
                <a:solidFill>
                  <a:srgbClr val="FFC000"/>
                </a:solidFill>
              </a:rPr>
              <a:t>  “praise Him upon the high </a:t>
            </a:r>
            <a:r>
              <a:rPr lang="en-US" altLang="en-US" sz="2600" b="1" i="1">
                <a:solidFill>
                  <a:srgbClr val="FFFF00"/>
                </a:solidFill>
              </a:rPr>
              <a:t>sounding</a:t>
            </a:r>
            <a:r>
              <a:rPr lang="en-US" altLang="en-US" sz="2600">
                <a:solidFill>
                  <a:srgbClr val="FFC000"/>
                </a:solidFill>
              </a:rPr>
              <a:t> cymbals.”</a:t>
            </a:r>
          </a:p>
          <a:p>
            <a:r>
              <a:rPr lang="en-US" altLang="en-US" sz="2600">
                <a:solidFill>
                  <a:schemeClr val="bg1"/>
                </a:solidFill>
              </a:rPr>
              <a:t>Jer. 4:19</a:t>
            </a:r>
            <a:r>
              <a:rPr lang="en-US" altLang="en-US" sz="2600">
                <a:solidFill>
                  <a:srgbClr val="FFC000"/>
                </a:solidFill>
              </a:rPr>
              <a:t>  “the sound of the trumpet, the </a:t>
            </a:r>
            <a:r>
              <a:rPr lang="en-US" altLang="en-US" sz="2600" b="1" i="1">
                <a:solidFill>
                  <a:srgbClr val="FFFF00"/>
                </a:solidFill>
              </a:rPr>
              <a:t>alarm </a:t>
            </a:r>
            <a:r>
              <a:rPr lang="en-US" altLang="en-US" sz="2600">
                <a:solidFill>
                  <a:srgbClr val="FFC000"/>
                </a:solidFill>
              </a:rPr>
              <a:t>of war.”</a:t>
            </a:r>
          </a:p>
          <a:p>
            <a:r>
              <a:rPr lang="en-US" altLang="en-US" sz="2600">
                <a:solidFill>
                  <a:schemeClr val="bg1"/>
                </a:solidFill>
              </a:rPr>
              <a:t>Amos 2:2  </a:t>
            </a:r>
            <a:r>
              <a:rPr lang="en-US" altLang="en-US" sz="2600">
                <a:solidFill>
                  <a:srgbClr val="FFC000"/>
                </a:solidFill>
              </a:rPr>
              <a:t>“Moab shall die with tumult, with </a:t>
            </a:r>
            <a:r>
              <a:rPr lang="en-US" altLang="en-US" sz="2600" b="1" i="1">
                <a:solidFill>
                  <a:srgbClr val="FFFF00"/>
                </a:solidFill>
              </a:rPr>
              <a:t>shouting</a:t>
            </a:r>
            <a:r>
              <a:rPr lang="en-US" altLang="en-US" sz="2600">
                <a:solidFill>
                  <a:srgbClr val="FFC000"/>
                </a:solidFill>
              </a:rPr>
              <a:t>,”</a:t>
            </a:r>
          </a:p>
          <a:p>
            <a:r>
              <a:rPr lang="en-US" altLang="en-US" sz="2600">
                <a:solidFill>
                  <a:schemeClr val="bg1"/>
                </a:solidFill>
              </a:rPr>
              <a:t>Zep. 1:16 “</a:t>
            </a:r>
            <a:r>
              <a:rPr lang="en-US" altLang="en-US" sz="2600">
                <a:solidFill>
                  <a:srgbClr val="FFC000"/>
                </a:solidFill>
              </a:rPr>
              <a:t>the trumpet and </a:t>
            </a:r>
            <a:r>
              <a:rPr lang="en-US" altLang="en-US" sz="2600" b="1" i="1">
                <a:solidFill>
                  <a:srgbClr val="FFFF00"/>
                </a:solidFill>
              </a:rPr>
              <a:t>alarm</a:t>
            </a:r>
            <a:r>
              <a:rPr lang="en-US" altLang="en-US" sz="2600"/>
              <a:t> </a:t>
            </a:r>
            <a:r>
              <a:rPr lang="en-US" altLang="en-US" sz="2600">
                <a:solidFill>
                  <a:srgbClr val="FFC000"/>
                </a:solidFill>
              </a:rPr>
              <a:t>against the fenced cities,”</a:t>
            </a:r>
            <a:r>
              <a:rPr lang="en-US" altLang="en-US" sz="2600"/>
              <a:t>,</a:t>
            </a:r>
            <a:endParaRPr lang="en-US" altLang="en-US" sz="2600">
              <a:solidFill>
                <a:srgbClr val="FFC000"/>
              </a:solidFill>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238125" y="609600"/>
            <a:ext cx="9829800" cy="57086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2600">
                <a:solidFill>
                  <a:srgbClr val="FFC000"/>
                </a:solidFill>
                <a:latin typeface="Calibri" pitchFamily="34" charset="0"/>
              </a:rPr>
              <a:t>God’s covenant people enjoy a </a:t>
            </a:r>
            <a:r>
              <a:rPr lang="en-US" altLang="en-US" sz="2600">
                <a:solidFill>
                  <a:srgbClr val="FFFF00"/>
                </a:solidFill>
                <a:latin typeface="Calibri" pitchFamily="34" charset="0"/>
              </a:rPr>
              <a:t>two way communication </a:t>
            </a:r>
            <a:r>
              <a:rPr lang="en-US" altLang="en-US" sz="2600">
                <a:solidFill>
                  <a:srgbClr val="FFC000"/>
                </a:solidFill>
                <a:latin typeface="Calibri" pitchFamily="34" charset="0"/>
              </a:rPr>
              <a:t>with Him. In response to an unprecedented turn events they will be crying out to their God. And He will be answering by His divine Presence. </a:t>
            </a:r>
            <a:r>
              <a:rPr lang="en-US" altLang="en-US" sz="2600" b="1" i="1">
                <a:solidFill>
                  <a:srgbClr val="FFFF00"/>
                </a:solidFill>
                <a:latin typeface="Calibri" pitchFamily="34" charset="0"/>
              </a:rPr>
              <a:t>Yom Teruah </a:t>
            </a:r>
            <a:r>
              <a:rPr lang="en-US" altLang="en-US" sz="2600">
                <a:solidFill>
                  <a:srgbClr val="FFC000"/>
                </a:solidFill>
                <a:latin typeface="Calibri" pitchFamily="34" charset="0"/>
              </a:rPr>
              <a:t>is the next </a:t>
            </a:r>
            <a:r>
              <a:rPr lang="en-US" altLang="en-US" sz="2600" b="1" i="1">
                <a:solidFill>
                  <a:srgbClr val="FFFF00"/>
                </a:solidFill>
                <a:latin typeface="Calibri" pitchFamily="34" charset="0"/>
              </a:rPr>
              <a:t>blow-out event in future holy history</a:t>
            </a:r>
            <a:r>
              <a:rPr lang="en-US" altLang="en-US" sz="2600">
                <a:solidFill>
                  <a:srgbClr val="FFC000"/>
                </a:solidFill>
                <a:latin typeface="Calibri" pitchFamily="34" charset="0"/>
              </a:rPr>
              <a:t>. God’s people will be in a crisis. They’ll be facing a political and a religious bust. The national sovereignty of their country will be in jeopardy along with their personal freedom. Many will be angry at God for not rapturing them. Many will fall away in apostasy. But as the shofars sound the Elect will look up and </a:t>
            </a:r>
            <a:r>
              <a:rPr lang="en-US" altLang="en-US" sz="2600" b="1" i="1">
                <a:solidFill>
                  <a:srgbClr val="FFFF00"/>
                </a:solidFill>
                <a:latin typeface="Calibri" pitchFamily="34" charset="0"/>
              </a:rPr>
              <a:t>remember</a:t>
            </a:r>
            <a:r>
              <a:rPr lang="en-US" altLang="en-US" sz="2600">
                <a:solidFill>
                  <a:srgbClr val="FFC000"/>
                </a:solidFill>
                <a:latin typeface="Calibri" pitchFamily="34" charset="0"/>
              </a:rPr>
              <a:t> their God. Their eyes will be upon Him and Him alone. On that day as they </a:t>
            </a:r>
            <a:r>
              <a:rPr lang="en-US" altLang="en-US" sz="2600" b="1" i="1">
                <a:solidFill>
                  <a:srgbClr val="FF0000"/>
                </a:solidFill>
                <a:latin typeface="Calibri" pitchFamily="34" charset="0"/>
              </a:rPr>
              <a:t>remember</a:t>
            </a:r>
            <a:r>
              <a:rPr lang="en-US" altLang="en-US" sz="2600">
                <a:solidFill>
                  <a:srgbClr val="FFC000"/>
                </a:solidFill>
                <a:latin typeface="Calibri" pitchFamily="34" charset="0"/>
              </a:rPr>
              <a:t> the </a:t>
            </a:r>
            <a:r>
              <a:rPr lang="en-US" altLang="en-US" sz="2600" b="1" i="1">
                <a:solidFill>
                  <a:srgbClr val="FFFF00"/>
                </a:solidFill>
                <a:latin typeface="Calibri" pitchFamily="34" charset="0"/>
              </a:rPr>
              <a:t>eternal covenant</a:t>
            </a:r>
            <a:r>
              <a:rPr lang="en-US" altLang="en-US" sz="2600">
                <a:solidFill>
                  <a:srgbClr val="FFC000"/>
                </a:solidFill>
                <a:latin typeface="Calibri" pitchFamily="34" charset="0"/>
              </a:rPr>
              <a:t> a </a:t>
            </a:r>
            <a:r>
              <a:rPr lang="en-US" altLang="en-US" sz="2600" b="1" i="1">
                <a:solidFill>
                  <a:srgbClr val="FFFF00"/>
                </a:solidFill>
                <a:latin typeface="Calibri" pitchFamily="34" charset="0"/>
              </a:rPr>
              <a:t>wave of repentance </a:t>
            </a:r>
            <a:r>
              <a:rPr lang="en-US" altLang="en-US" sz="2600">
                <a:solidFill>
                  <a:srgbClr val="FFC000"/>
                </a:solidFill>
                <a:latin typeface="Calibri" pitchFamily="34" charset="0"/>
              </a:rPr>
              <a:t>will break forth. Prayers and supplications will go up to heaven. The true and genuine </a:t>
            </a:r>
            <a:r>
              <a:rPr lang="en-US" altLang="en-US" sz="2600" b="1" i="1">
                <a:solidFill>
                  <a:srgbClr val="FFFF00"/>
                </a:solidFill>
                <a:latin typeface="Calibri" pitchFamily="34" charset="0"/>
              </a:rPr>
              <a:t>latter rain</a:t>
            </a:r>
            <a:r>
              <a:rPr lang="en-US" altLang="en-US" sz="2600">
                <a:solidFill>
                  <a:srgbClr val="FFC000"/>
                </a:solidFill>
                <a:latin typeface="Calibri" pitchFamily="34" charset="0"/>
              </a:rPr>
              <a:t> will fall and the </a:t>
            </a:r>
            <a:r>
              <a:rPr lang="en-US" altLang="en-US" sz="2600" b="1">
                <a:solidFill>
                  <a:srgbClr val="FFFF00"/>
                </a:solidFill>
                <a:latin typeface="Calibri" pitchFamily="34" charset="0"/>
              </a:rPr>
              <a:t>Holy Spirit </a:t>
            </a:r>
            <a:r>
              <a:rPr lang="en-US" altLang="en-US" sz="2600">
                <a:solidFill>
                  <a:srgbClr val="FFC000"/>
                </a:solidFill>
                <a:latin typeface="Calibri" pitchFamily="34" charset="0"/>
              </a:rPr>
              <a:t>will begin to flow in a glorious flooding wave that will keep building and finally break at the last Day as Messiah returns.</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Users\Gavin-As\Pictures\0-IMAGES for PowerPoint\trumpets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1328738"/>
            <a:ext cx="3760787" cy="539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Picture 4" descr="http://mariaonprayer.com/wp-content/uploads/2013/04/raising-hands-to-worship-G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2698750"/>
            <a:ext cx="49657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TextBox 1"/>
          <p:cNvSpPr txBox="1">
            <a:spLocks noChangeArrowheads="1"/>
          </p:cNvSpPr>
          <p:nvPr/>
        </p:nvSpPr>
        <p:spPr bwMode="auto">
          <a:xfrm>
            <a:off x="3771900" y="1266825"/>
            <a:ext cx="6500813" cy="14319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900">
                <a:solidFill>
                  <a:srgbClr val="FFC000"/>
                </a:solidFill>
              </a:rPr>
              <a:t>Sanctify a fast. Consecrate the people. Let the priests/pastors weep between the porch and the altar.  </a:t>
            </a:r>
          </a:p>
        </p:txBody>
      </p:sp>
      <p:sp>
        <p:nvSpPr>
          <p:cNvPr id="112645" name="TextBox 4"/>
          <p:cNvSpPr txBox="1">
            <a:spLocks noChangeArrowheads="1"/>
          </p:cNvSpPr>
          <p:nvPr/>
        </p:nvSpPr>
        <p:spPr bwMode="auto">
          <a:xfrm>
            <a:off x="11113" y="249238"/>
            <a:ext cx="10287000" cy="10763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000">
                <a:solidFill>
                  <a:srgbClr val="FFC000"/>
                </a:solidFill>
              </a:rPr>
              <a:t>Blow the trumpet in Zion! Sound the alarm </a:t>
            </a:r>
          </a:p>
          <a:p>
            <a:pPr algn="ctr"/>
            <a:r>
              <a:rPr lang="en-US" altLang="en-US" sz="3000">
                <a:solidFill>
                  <a:srgbClr val="FFC000"/>
                </a:solidFill>
              </a:rPr>
              <a:t>on my holy</a:t>
            </a:r>
            <a:r>
              <a:rPr lang="en-US" altLang="en-US" sz="3200">
                <a:solidFill>
                  <a:srgbClr val="FFC000"/>
                </a:solidFill>
              </a:rPr>
              <a:t> mountain. Call a solemn assembly!</a:t>
            </a:r>
            <a:r>
              <a:rPr lang="en-US" altLang="en-US" sz="3000">
                <a:solidFill>
                  <a:srgbClr val="FFC000"/>
                </a:solidFill>
              </a:rPr>
              <a:t> </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
          <p:cNvSpPr>
            <a:spLocks noChangeArrowheads="1"/>
          </p:cNvSpPr>
          <p:nvPr/>
        </p:nvSpPr>
        <p:spPr bwMode="auto">
          <a:xfrm>
            <a:off x="495300" y="304800"/>
            <a:ext cx="92964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b="1" i="1">
                <a:solidFill>
                  <a:srgbClr val="FFFF00"/>
                </a:solidFill>
                <a:latin typeface="Calibri" pitchFamily="34" charset="0"/>
              </a:rPr>
              <a:t>Yom Teruah </a:t>
            </a:r>
            <a:r>
              <a:rPr lang="en-US" altLang="en-US" sz="4400">
                <a:solidFill>
                  <a:srgbClr val="FFC000"/>
                </a:solidFill>
                <a:latin typeface="Calibri" pitchFamily="34" charset="0"/>
              </a:rPr>
              <a:t>carries with it another major clue. Our Jewish friends know </a:t>
            </a:r>
          </a:p>
          <a:p>
            <a:pPr algn="ctr"/>
            <a:r>
              <a:rPr lang="en-US" altLang="en-US" sz="4400">
                <a:solidFill>
                  <a:srgbClr val="FFC000"/>
                </a:solidFill>
                <a:latin typeface="Calibri" pitchFamily="34" charset="0"/>
              </a:rPr>
              <a:t>full well that this feast</a:t>
            </a:r>
            <a:r>
              <a:rPr lang="en-US" altLang="en-US" sz="4400" b="1" i="1">
                <a:solidFill>
                  <a:srgbClr val="FFFF00"/>
                </a:solidFill>
                <a:latin typeface="Calibri" pitchFamily="34" charset="0"/>
              </a:rPr>
              <a:t> </a:t>
            </a:r>
            <a:r>
              <a:rPr lang="en-US" altLang="en-US" sz="4400">
                <a:solidFill>
                  <a:srgbClr val="FFC000"/>
                </a:solidFill>
                <a:latin typeface="Calibri" pitchFamily="34" charset="0"/>
              </a:rPr>
              <a:t>does not herald the closure of the age. Rather, it is an </a:t>
            </a:r>
            <a:r>
              <a:rPr lang="en-US" altLang="en-US" sz="4400" b="1" i="1">
                <a:solidFill>
                  <a:srgbClr val="FFFF00"/>
                </a:solidFill>
                <a:latin typeface="Calibri" pitchFamily="34" charset="0"/>
              </a:rPr>
              <a:t>opener</a:t>
            </a:r>
            <a:r>
              <a:rPr lang="en-US" altLang="en-US" sz="4400">
                <a:solidFill>
                  <a:srgbClr val="FFC000"/>
                </a:solidFill>
                <a:latin typeface="Calibri" pitchFamily="34" charset="0"/>
              </a:rPr>
              <a:t> into a time of refining called </a:t>
            </a:r>
          </a:p>
          <a:p>
            <a:pPr algn="ctr"/>
            <a:r>
              <a:rPr lang="en-US" altLang="en-US" sz="4400">
                <a:solidFill>
                  <a:srgbClr val="FFC000"/>
                </a:solidFill>
                <a:latin typeface="Calibri" pitchFamily="34" charset="0"/>
              </a:rPr>
              <a:t>the </a:t>
            </a:r>
            <a:r>
              <a:rPr lang="en-US" altLang="en-US" sz="4400" b="1" i="1">
                <a:solidFill>
                  <a:srgbClr val="FFFF00"/>
                </a:solidFill>
                <a:latin typeface="Calibri" pitchFamily="34" charset="0"/>
              </a:rPr>
              <a:t>days of awe</a:t>
            </a:r>
            <a:r>
              <a:rPr lang="en-US" altLang="en-US" sz="4400">
                <a:solidFill>
                  <a:srgbClr val="FFC000"/>
                </a:solidFill>
                <a:latin typeface="Calibri" pitchFamily="34" charset="0"/>
              </a:rPr>
              <a:t>. Then we have </a:t>
            </a:r>
          </a:p>
          <a:p>
            <a:pPr algn="ctr"/>
            <a:r>
              <a:rPr lang="en-US" altLang="en-US" sz="4400">
                <a:solidFill>
                  <a:srgbClr val="FFC000"/>
                </a:solidFill>
                <a:latin typeface="Calibri" pitchFamily="34" charset="0"/>
              </a:rPr>
              <a:t>another big clue to consider.  </a:t>
            </a:r>
          </a:p>
          <a:p>
            <a:pPr algn="ctr"/>
            <a:r>
              <a:rPr lang="en-US" altLang="en-US" sz="4400" b="1" i="1">
                <a:solidFill>
                  <a:srgbClr val="FFFF00"/>
                </a:solidFill>
                <a:latin typeface="Calibri" pitchFamily="34" charset="0"/>
              </a:rPr>
              <a:t>The Teruah </a:t>
            </a:r>
            <a:r>
              <a:rPr lang="en-US" altLang="en-US" sz="4400">
                <a:solidFill>
                  <a:srgbClr val="FFC000"/>
                </a:solidFill>
                <a:latin typeface="Calibri" pitchFamily="34" charset="0"/>
              </a:rPr>
              <a:t>shofar blast is </a:t>
            </a:r>
            <a:r>
              <a:rPr lang="en-US" altLang="en-US" sz="4400">
                <a:solidFill>
                  <a:srgbClr val="FFFF00"/>
                </a:solidFill>
                <a:latin typeface="Calibri" pitchFamily="34" charset="0"/>
              </a:rPr>
              <a:t>only the </a:t>
            </a:r>
          </a:p>
          <a:p>
            <a:pPr algn="ctr"/>
            <a:r>
              <a:rPr lang="en-US" altLang="en-US" sz="4400">
                <a:solidFill>
                  <a:srgbClr val="FFFF00"/>
                </a:solidFill>
                <a:latin typeface="Calibri" pitchFamily="34" charset="0"/>
              </a:rPr>
              <a:t>third </a:t>
            </a:r>
            <a:r>
              <a:rPr lang="en-US" altLang="en-US" sz="4400">
                <a:solidFill>
                  <a:srgbClr val="FFC000"/>
                </a:solidFill>
                <a:latin typeface="Calibri" pitchFamily="34" charset="0"/>
              </a:rPr>
              <a:t>of the </a:t>
            </a:r>
            <a:r>
              <a:rPr lang="en-US" altLang="en-US" sz="4400">
                <a:solidFill>
                  <a:srgbClr val="FFFF00"/>
                </a:solidFill>
                <a:latin typeface="Calibri" pitchFamily="34" charset="0"/>
              </a:rPr>
              <a:t>four classic shofar sounds</a:t>
            </a:r>
            <a:r>
              <a:rPr lang="en-US" altLang="en-US" sz="44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
          <p:cNvSpPr>
            <a:spLocks noChangeArrowheads="1"/>
          </p:cNvSpPr>
          <p:nvPr/>
        </p:nvSpPr>
        <p:spPr bwMode="auto">
          <a:xfrm>
            <a:off x="266700" y="228600"/>
            <a:ext cx="9586913" cy="58308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r"/>
            <a:endParaRPr lang="en-US" altLang="en-US" sz="4800">
              <a:solidFill>
                <a:srgbClr val="FFC000"/>
              </a:solidFill>
              <a:latin typeface="Calibri" pitchFamily="34" charset="0"/>
            </a:endParaRPr>
          </a:p>
          <a:p>
            <a:pPr algn="r"/>
            <a:endParaRPr lang="en-US" altLang="en-US" sz="4800">
              <a:solidFill>
                <a:srgbClr val="FFC000"/>
              </a:solidFill>
              <a:latin typeface="Calibri" pitchFamily="34" charset="0"/>
            </a:endParaRPr>
          </a:p>
          <a:p>
            <a:pPr algn="r"/>
            <a:endParaRPr lang="en-US" altLang="en-US" sz="4800">
              <a:solidFill>
                <a:srgbClr val="FFC000"/>
              </a:solidFill>
              <a:latin typeface="Calibri" pitchFamily="34" charset="0"/>
            </a:endParaRPr>
          </a:p>
          <a:p>
            <a:pPr algn="r"/>
            <a:r>
              <a:rPr lang="en-US" altLang="en-US" sz="4800">
                <a:solidFill>
                  <a:srgbClr val="FFC000"/>
                </a:solidFill>
                <a:latin typeface="Calibri" pitchFamily="34" charset="0"/>
              </a:rPr>
              <a:t>1. Tekia, </a:t>
            </a:r>
          </a:p>
          <a:p>
            <a:pPr algn="r"/>
            <a:r>
              <a:rPr lang="en-US" altLang="en-US" sz="4800">
                <a:solidFill>
                  <a:srgbClr val="FFC000"/>
                </a:solidFill>
                <a:latin typeface="Calibri" pitchFamily="34" charset="0"/>
              </a:rPr>
              <a:t>2. Shevarim, </a:t>
            </a:r>
          </a:p>
          <a:p>
            <a:pPr algn="r"/>
            <a:r>
              <a:rPr lang="en-US" altLang="en-US" sz="6000" b="1" i="1">
                <a:solidFill>
                  <a:srgbClr val="FFFF00"/>
                </a:solidFill>
                <a:latin typeface="Calibri" pitchFamily="34" charset="0"/>
              </a:rPr>
              <a:t>3. Teruah</a:t>
            </a:r>
            <a:r>
              <a:rPr lang="en-US" altLang="en-US" sz="6000">
                <a:solidFill>
                  <a:srgbClr val="FFC000"/>
                </a:solidFill>
                <a:latin typeface="Calibri" pitchFamily="34" charset="0"/>
              </a:rPr>
              <a:t>, </a:t>
            </a:r>
          </a:p>
          <a:p>
            <a:pPr algn="r"/>
            <a:r>
              <a:rPr lang="en-US" altLang="en-US" sz="7200">
                <a:solidFill>
                  <a:srgbClr val="FFC000"/>
                </a:solidFill>
                <a:latin typeface="Calibri" pitchFamily="34" charset="0"/>
              </a:rPr>
              <a:t>4. Tekia Gedolah. </a:t>
            </a:r>
            <a:endParaRPr lang="en-US" altLang="en-US" sz="7200" b="1">
              <a:solidFill>
                <a:srgbClr val="FFFF00"/>
              </a:solidFill>
              <a:latin typeface="Calibri" pitchFamily="34" charset="0"/>
            </a:endParaRPr>
          </a:p>
        </p:txBody>
      </p:sp>
      <p:pic>
        <p:nvPicPr>
          <p:cNvPr id="114691" name="Picture 2" descr="http://forward.com/workspace/assets/images/articles/76739421-0904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28600"/>
            <a:ext cx="59880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223838" y="533400"/>
            <a:ext cx="9866312" cy="5800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700">
                <a:solidFill>
                  <a:srgbClr val="FFC000"/>
                </a:solidFill>
                <a:latin typeface="Calibri" pitchFamily="34" charset="0"/>
              </a:rPr>
              <a:t>The </a:t>
            </a:r>
            <a:r>
              <a:rPr lang="en-US" altLang="en-US" sz="3700" b="1" i="1">
                <a:solidFill>
                  <a:srgbClr val="FFFF00"/>
                </a:solidFill>
                <a:latin typeface="Calibri" pitchFamily="34" charset="0"/>
              </a:rPr>
              <a:t>Feast of Trumpets </a:t>
            </a:r>
            <a:r>
              <a:rPr lang="en-US" altLang="en-US" sz="3700">
                <a:solidFill>
                  <a:srgbClr val="FFC000"/>
                </a:solidFill>
                <a:latin typeface="Calibri" pitchFamily="34" charset="0"/>
              </a:rPr>
              <a:t>is an opener into the </a:t>
            </a:r>
            <a:r>
              <a:rPr lang="en-US" altLang="en-US" sz="3700" b="1" i="1">
                <a:solidFill>
                  <a:srgbClr val="FFFF00"/>
                </a:solidFill>
                <a:latin typeface="Calibri" pitchFamily="34" charset="0"/>
              </a:rPr>
              <a:t>days of awe</a:t>
            </a:r>
            <a:r>
              <a:rPr lang="en-US" altLang="en-US" sz="3700">
                <a:solidFill>
                  <a:srgbClr val="FFC000"/>
                </a:solidFill>
                <a:latin typeface="Calibri" pitchFamily="34" charset="0"/>
              </a:rPr>
              <a:t>, days of fasting and prayer, days of deep brokenness and repentance. These days are set aside for God’s people to </a:t>
            </a:r>
            <a:r>
              <a:rPr lang="en-US" altLang="en-US" sz="3700">
                <a:solidFill>
                  <a:srgbClr val="FFFF00"/>
                </a:solidFill>
                <a:latin typeface="Calibri" pitchFamily="34" charset="0"/>
              </a:rPr>
              <a:t>face</a:t>
            </a:r>
            <a:r>
              <a:rPr lang="en-US" altLang="en-US" sz="3700">
                <a:solidFill>
                  <a:srgbClr val="FFC000"/>
                </a:solidFill>
                <a:latin typeface="Calibri" pitchFamily="34" charset="0"/>
              </a:rPr>
              <a:t> the soon coming </a:t>
            </a:r>
            <a:r>
              <a:rPr lang="en-US" altLang="en-US" sz="3700" b="1" i="1">
                <a:solidFill>
                  <a:srgbClr val="FFFF00"/>
                </a:solidFill>
                <a:latin typeface="Calibri" pitchFamily="34" charset="0"/>
              </a:rPr>
              <a:t>Day of Atonement. Yom Kippur</a:t>
            </a:r>
            <a:r>
              <a:rPr lang="en-US" altLang="en-US" sz="3700">
                <a:solidFill>
                  <a:srgbClr val="FFC000"/>
                </a:solidFill>
                <a:latin typeface="Calibri" pitchFamily="34" charset="0"/>
              </a:rPr>
              <a:t> is a rehearsal of </a:t>
            </a:r>
            <a:r>
              <a:rPr lang="en-US" altLang="en-US" sz="3700" b="1" i="1">
                <a:solidFill>
                  <a:srgbClr val="FFFF00"/>
                </a:solidFill>
                <a:latin typeface="Calibri" pitchFamily="34" charset="0"/>
              </a:rPr>
              <a:t>the Judgment </a:t>
            </a:r>
            <a:r>
              <a:rPr lang="en-US" altLang="en-US" sz="3700">
                <a:solidFill>
                  <a:srgbClr val="FFC000"/>
                </a:solidFill>
                <a:latin typeface="Calibri" pitchFamily="34" charset="0"/>
              </a:rPr>
              <a:t>at the </a:t>
            </a:r>
            <a:r>
              <a:rPr lang="en-US" altLang="en-US" sz="3700">
                <a:solidFill>
                  <a:srgbClr val="FFFF00"/>
                </a:solidFill>
                <a:latin typeface="Calibri" pitchFamily="34" charset="0"/>
              </a:rPr>
              <a:t>last day </a:t>
            </a:r>
            <a:r>
              <a:rPr lang="en-US" altLang="en-US" sz="3700">
                <a:solidFill>
                  <a:srgbClr val="FFC000"/>
                </a:solidFill>
                <a:latin typeface="Calibri" pitchFamily="34" charset="0"/>
              </a:rPr>
              <a:t>which in turn ushers in the </a:t>
            </a:r>
            <a:r>
              <a:rPr lang="en-US" altLang="en-US" sz="3700" b="1" i="1">
                <a:solidFill>
                  <a:srgbClr val="FFFF00"/>
                </a:solidFill>
                <a:latin typeface="Calibri" pitchFamily="34" charset="0"/>
              </a:rPr>
              <a:t>Day of the Lord</a:t>
            </a:r>
            <a:r>
              <a:rPr lang="en-US" altLang="en-US" sz="3700">
                <a:solidFill>
                  <a:srgbClr val="FFC000"/>
                </a:solidFill>
                <a:latin typeface="Calibri" pitchFamily="34" charset="0"/>
              </a:rPr>
              <a:t>, which </a:t>
            </a:r>
            <a:r>
              <a:rPr lang="en-US" altLang="en-US" sz="3700">
                <a:solidFill>
                  <a:srgbClr val="FFFF00"/>
                </a:solidFill>
                <a:latin typeface="Calibri" pitchFamily="34" charset="0"/>
              </a:rPr>
              <a:t>closes out</a:t>
            </a:r>
            <a:r>
              <a:rPr lang="en-US" altLang="en-US" sz="3700">
                <a:solidFill>
                  <a:srgbClr val="FFC000"/>
                </a:solidFill>
                <a:latin typeface="Calibri" pitchFamily="34" charset="0"/>
              </a:rPr>
              <a:t> this age and ushers in the next. The </a:t>
            </a:r>
            <a:r>
              <a:rPr lang="en-US" altLang="en-US" sz="3700" b="1" i="1">
                <a:solidFill>
                  <a:srgbClr val="FFFF00"/>
                </a:solidFill>
                <a:latin typeface="Calibri" pitchFamily="34" charset="0"/>
              </a:rPr>
              <a:t>days of awe </a:t>
            </a:r>
            <a:r>
              <a:rPr lang="en-US" altLang="en-US" sz="3700">
                <a:solidFill>
                  <a:srgbClr val="FFC000"/>
                </a:solidFill>
                <a:latin typeface="Calibri" pitchFamily="34" charset="0"/>
              </a:rPr>
              <a:t>are </a:t>
            </a:r>
            <a:r>
              <a:rPr lang="en-US" altLang="en-US" sz="3700" b="1" i="1">
                <a:solidFill>
                  <a:srgbClr val="FFFF00"/>
                </a:solidFill>
                <a:latin typeface="Calibri" pitchFamily="34" charset="0"/>
              </a:rPr>
              <a:t>preparation days </a:t>
            </a:r>
            <a:r>
              <a:rPr lang="en-US" altLang="en-US" sz="3700">
                <a:solidFill>
                  <a:srgbClr val="FFC000"/>
                </a:solidFill>
                <a:latin typeface="Calibri" pitchFamily="34" charset="0"/>
              </a:rPr>
              <a:t>for this. This applies to all of God’s covenant people in both houses of Israel. </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14300" y="288925"/>
            <a:ext cx="47625" cy="62182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775700" y="307975"/>
            <a:ext cx="15875" cy="6199188"/>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14300" y="1600200"/>
            <a:ext cx="1793875" cy="1419225"/>
          </a:xfrm>
          <a:prstGeom prst="round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C00000"/>
                </a:solidFill>
              </a:rPr>
              <a:t>Yom </a:t>
            </a:r>
            <a:r>
              <a:rPr lang="en-US" sz="3200" b="1" i="1" dirty="0" err="1">
                <a:solidFill>
                  <a:srgbClr val="C00000"/>
                </a:solidFill>
              </a:rPr>
              <a:t>Teruah</a:t>
            </a:r>
            <a:endParaRPr lang="en-US" sz="3200" b="1" i="1" dirty="0">
              <a:solidFill>
                <a:srgbClr val="C0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6362700" y="1601788"/>
            <a:ext cx="242887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116743"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3168650"/>
            <a:ext cx="2557462"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4"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3148013"/>
            <a:ext cx="2859088"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5" name="Rectangle 1"/>
          <p:cNvSpPr>
            <a:spLocks noChangeArrowheads="1"/>
          </p:cNvSpPr>
          <p:nvPr/>
        </p:nvSpPr>
        <p:spPr bwMode="auto">
          <a:xfrm>
            <a:off x="3116263" y="1622425"/>
            <a:ext cx="2136775" cy="1446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b="1" i="1">
                <a:solidFill>
                  <a:srgbClr val="FFFF00"/>
                </a:solidFill>
                <a:latin typeface="Arial" charset="0"/>
              </a:rPr>
              <a:t>DAYS</a:t>
            </a:r>
          </a:p>
          <a:p>
            <a:pPr algn="ctr" eaLnBrk="1" hangingPunct="1">
              <a:spcBef>
                <a:spcPct val="0"/>
              </a:spcBef>
              <a:buFontTx/>
              <a:buNone/>
            </a:pPr>
            <a:r>
              <a:rPr lang="en-US" altLang="en-US" sz="4400" b="1" i="1">
                <a:solidFill>
                  <a:srgbClr val="FFFF00"/>
                </a:solidFill>
                <a:latin typeface="Arial" charset="0"/>
              </a:rPr>
              <a:t>of AWE</a:t>
            </a:r>
          </a:p>
        </p:txBody>
      </p:sp>
      <p:cxnSp>
        <p:nvCxnSpPr>
          <p:cNvPr id="12" name="Straight Arrow Connector 11"/>
          <p:cNvCxnSpPr/>
          <p:nvPr/>
        </p:nvCxnSpPr>
        <p:spPr>
          <a:xfrm>
            <a:off x="5372100" y="2298700"/>
            <a:ext cx="9144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998663" y="2344738"/>
            <a:ext cx="1062037"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1925" y="307975"/>
            <a:ext cx="8602663" cy="11398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800" dirty="0">
                <a:solidFill>
                  <a:srgbClr val="FFC000"/>
                </a:solidFill>
              </a:rPr>
              <a:t>A Period of </a:t>
            </a:r>
            <a:r>
              <a:rPr lang="en-US" sz="4800" b="1" dirty="0">
                <a:solidFill>
                  <a:srgbClr val="FFFF00"/>
                </a:solidFill>
              </a:rPr>
              <a:t>DEEP REPENTANCE</a:t>
            </a:r>
          </a:p>
        </p:txBody>
      </p:sp>
      <p:sp>
        <p:nvSpPr>
          <p:cNvPr id="116749" name="TextBox 1"/>
          <p:cNvSpPr txBox="1">
            <a:spLocks noChangeArrowheads="1"/>
          </p:cNvSpPr>
          <p:nvPr/>
        </p:nvSpPr>
        <p:spPr bwMode="auto">
          <a:xfrm>
            <a:off x="182563" y="5307013"/>
            <a:ext cx="8582025" cy="1200150"/>
          </a:xfrm>
          <a:prstGeom prst="rect">
            <a:avLst/>
          </a:prstGeom>
          <a:solidFill>
            <a:srgbClr val="002060"/>
          </a:solidFill>
          <a:ln w="9525">
            <a:solidFill>
              <a:srgbClr val="000000"/>
            </a:solidFill>
            <a:miter lim="800000"/>
            <a:headEnd/>
            <a:tailEnd/>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The inclusive Timeline bridging those </a:t>
            </a:r>
          </a:p>
          <a:p>
            <a:pPr algn="ctr" eaLnBrk="1" hangingPunct="1">
              <a:spcBef>
                <a:spcPct val="0"/>
              </a:spcBef>
              <a:buFontTx/>
              <a:buNone/>
            </a:pPr>
            <a:r>
              <a:rPr lang="en-US" altLang="en-US" sz="3600" b="1" i="1">
                <a:solidFill>
                  <a:srgbClr val="FFFF00"/>
                </a:solidFill>
                <a:latin typeface="Arial" charset="0"/>
              </a:rPr>
              <a:t>Fall</a:t>
            </a:r>
            <a:r>
              <a:rPr lang="en-US" altLang="en-US" sz="3600" b="1" i="1">
                <a:solidFill>
                  <a:srgbClr val="FFC000"/>
                </a:solidFill>
                <a:latin typeface="Arial" charset="0"/>
              </a:rPr>
              <a:t> </a:t>
            </a:r>
            <a:r>
              <a:rPr lang="en-US" altLang="en-US" sz="3600" b="1" i="1">
                <a:solidFill>
                  <a:srgbClr val="FFFF00"/>
                </a:solidFill>
                <a:latin typeface="Arial" charset="0"/>
              </a:rPr>
              <a:t>Feasts</a:t>
            </a:r>
            <a:r>
              <a:rPr lang="en-US" altLang="en-US" sz="3600" b="1" i="1">
                <a:solidFill>
                  <a:srgbClr val="FFC000"/>
                </a:solidFill>
                <a:latin typeface="Arial" charset="0"/>
              </a:rPr>
              <a:t> is precisely </a:t>
            </a:r>
            <a:r>
              <a:rPr lang="en-US" altLang="en-US" sz="3600" b="1" i="1">
                <a:solidFill>
                  <a:srgbClr val="FFFF00"/>
                </a:solidFill>
                <a:latin typeface="Arial" charset="0"/>
              </a:rPr>
              <a:t>2550  DAYS!</a:t>
            </a:r>
          </a:p>
        </p:txBody>
      </p:sp>
      <p:sp>
        <p:nvSpPr>
          <p:cNvPr id="16" name="Rectangle 15"/>
          <p:cNvSpPr/>
          <p:nvPr/>
        </p:nvSpPr>
        <p:spPr>
          <a:xfrm>
            <a:off x="8842375" y="325438"/>
            <a:ext cx="1143000" cy="6199187"/>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ChangeArrowheads="1"/>
          </p:cNvSpPr>
          <p:nvPr/>
        </p:nvSpPr>
        <p:spPr bwMode="auto">
          <a:xfrm>
            <a:off x="342900" y="336550"/>
            <a:ext cx="9621838"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The fact is </a:t>
            </a:r>
            <a:r>
              <a:rPr lang="en-US" altLang="en-US" sz="4400">
                <a:solidFill>
                  <a:srgbClr val="FFFF00"/>
                </a:solidFill>
                <a:latin typeface="Calibri" pitchFamily="34" charset="0"/>
              </a:rPr>
              <a:t>Yom Teruah</a:t>
            </a:r>
            <a:r>
              <a:rPr lang="en-US" altLang="en-US" sz="4400">
                <a:solidFill>
                  <a:srgbClr val="FFC000"/>
                </a:solidFill>
                <a:latin typeface="Calibri" pitchFamily="34" charset="0"/>
              </a:rPr>
              <a:t> is an entre’ into a time of refinement, even as gold or silver is refined. The </a:t>
            </a:r>
            <a:r>
              <a:rPr lang="en-US" altLang="en-US" sz="4400">
                <a:solidFill>
                  <a:srgbClr val="FFFF00"/>
                </a:solidFill>
                <a:latin typeface="Calibri" pitchFamily="34" charset="0"/>
              </a:rPr>
              <a:t>Feast of Trumpets </a:t>
            </a:r>
            <a:r>
              <a:rPr lang="en-US" altLang="en-US" sz="4400">
                <a:solidFill>
                  <a:srgbClr val="FFC000"/>
                </a:solidFill>
                <a:latin typeface="Calibri" pitchFamily="34" charset="0"/>
              </a:rPr>
              <a:t>is a lead-in to a period set aside for some deep processing of the soul. That is how </a:t>
            </a:r>
            <a:r>
              <a:rPr lang="en-US" altLang="en-US" sz="4400">
                <a:solidFill>
                  <a:srgbClr val="FFFF00"/>
                </a:solidFill>
                <a:latin typeface="Calibri" pitchFamily="34" charset="0"/>
              </a:rPr>
              <a:t>Yom Teruah</a:t>
            </a:r>
            <a:r>
              <a:rPr lang="en-US" altLang="en-US" sz="4400">
                <a:solidFill>
                  <a:srgbClr val="FFC000"/>
                </a:solidFill>
                <a:latin typeface="Calibri" pitchFamily="34" charset="0"/>
              </a:rPr>
              <a:t> was laid out, the way it has always been rehearsed, and how it will always be </a:t>
            </a:r>
            <a:r>
              <a:rPr lang="en-US" altLang="en-US" sz="4400" b="1" i="1">
                <a:solidFill>
                  <a:srgbClr val="FFFF00"/>
                </a:solidFill>
                <a:latin typeface="Calibri" pitchFamily="34" charset="0"/>
              </a:rPr>
              <a:t>remembered</a:t>
            </a:r>
            <a:r>
              <a:rPr lang="en-US" altLang="en-US" sz="4400">
                <a:solidFill>
                  <a:srgbClr val="FFC000"/>
                </a:solidFill>
                <a:latin typeface="Calibri" pitchFamily="34" charset="0"/>
              </a:rPr>
              <a:t> in times to come. </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www.ddrefining.com/images/gold_lef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23513"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Box 1"/>
          <p:cNvSpPr txBox="1">
            <a:spLocks noChangeArrowheads="1"/>
          </p:cNvSpPr>
          <p:nvPr/>
        </p:nvSpPr>
        <p:spPr bwMode="auto">
          <a:xfrm>
            <a:off x="495300" y="4179888"/>
            <a:ext cx="91440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800" b="1">
                <a:solidFill>
                  <a:srgbClr val="FFC000"/>
                </a:solidFill>
              </a:rPr>
              <a:t>I will bring that group through the fire and make them pure. I will refine them like silver and purify them like gold. They will call on my name, and I will answer them. I will say, 'These are my people and they will say, 'The LORD is our God.‘  </a:t>
            </a:r>
            <a:r>
              <a:rPr lang="en-US" altLang="en-US" sz="2400">
                <a:solidFill>
                  <a:schemeClr val="bg1"/>
                </a:solidFill>
              </a:rPr>
              <a:t>– Zech. 13:9  NLB</a:t>
            </a:r>
            <a:r>
              <a:rPr lang="en-US" altLang="en-US" sz="2800">
                <a:solidFill>
                  <a:schemeClr val="bg1"/>
                </a:solidFill>
              </a:rPr>
              <a:t/>
            </a:r>
            <a:br>
              <a:rPr lang="en-US" altLang="en-US" sz="2800">
                <a:solidFill>
                  <a:schemeClr val="bg1"/>
                </a:solidFill>
              </a:rPr>
            </a:br>
            <a:endParaRPr lang="en-US" altLang="en-US" sz="2800">
              <a:solidFill>
                <a:schemeClr val="bg1"/>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
          <p:cNvSpPr>
            <a:spLocks noChangeArrowheads="1"/>
          </p:cNvSpPr>
          <p:nvPr/>
        </p:nvSpPr>
        <p:spPr bwMode="auto">
          <a:xfrm>
            <a:off x="342900" y="381000"/>
            <a:ext cx="96012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Semi-committed middle of the road Christians are not viewing Yom Teruah, the Feast of Trumpets, as a call to repentance. Instead they have been offered another more appealing alternative as a fulfillment for the feast. So we should be suspicious when churchmen, many of whom are not diligent in the Holy Scriptures, tell us what they </a:t>
            </a:r>
            <a:r>
              <a:rPr lang="en-US" altLang="en-US" sz="3600" b="1" i="1">
                <a:solidFill>
                  <a:srgbClr val="FFC000"/>
                </a:solidFill>
                <a:latin typeface="Calibri" pitchFamily="34" charset="0"/>
              </a:rPr>
              <a:t>know</a:t>
            </a:r>
            <a:r>
              <a:rPr lang="en-US" altLang="en-US" sz="3600">
                <a:solidFill>
                  <a:srgbClr val="FFC000"/>
                </a:solidFill>
                <a:latin typeface="Calibri" pitchFamily="34" charset="0"/>
              </a:rPr>
              <a:t> that we will want to hear. They tell us of a certain big imminent event coming seven years before the Second Coming of Messiah. </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pic>
        <p:nvPicPr>
          <p:cNvPr id="120834" name="Picture 2" descr="http://www.christianfilmdatabase.com/wp-content/uploads/2010/11/Rapture-Christian-Movie-Christian-Film-DVD-Richard-Low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2700" y="0"/>
            <a:ext cx="525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
          <p:cNvSpPr>
            <a:spLocks noChangeArrowheads="1"/>
          </p:cNvSpPr>
          <p:nvPr/>
        </p:nvSpPr>
        <p:spPr bwMode="auto">
          <a:xfrm>
            <a:off x="233363" y="304800"/>
            <a:ext cx="9786937"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2500">
                <a:solidFill>
                  <a:srgbClr val="FFC000"/>
                </a:solidFill>
                <a:latin typeface="Calibri" pitchFamily="34" charset="0"/>
              </a:rPr>
              <a:t>In the fall of 2008 the Bible prophecy discussion forums were abuzz with speculation of an imminent Rapture. A highly unusual tetrad of lunar eclipses had been discovered impacting Passover and Tabernacles in </a:t>
            </a:r>
          </a:p>
          <a:p>
            <a:pPr algn="ctr"/>
            <a:r>
              <a:rPr lang="en-US" altLang="en-US" sz="2500">
                <a:solidFill>
                  <a:srgbClr val="FFC000"/>
                </a:solidFill>
                <a:latin typeface="Calibri" pitchFamily="34" charset="0"/>
              </a:rPr>
              <a:t>2014 and 2015. They were given the label, “blood moons”. This was an unfortunate misnomer. The eclipses may prove to be a significant omen. But they do not fit the Biblical description of the true and genuine blood moon, one of three cosmic signs, spoken of by the prophet Joel in Joel 2:28-32, Jesus in Matthew 24:29-31, and the apostle John in Revelation 6:12-17.  But when scriptures referring to the true blood moon that marks the end of the age were applied to these eclipses there arose a wave of speculation that the Rapture would come seven years before 2015 on Yom Teruah of 2008. The day came and went. It was just another false alarm. This sort of conjecture may fire up the masses and sell books and DVD’s. But sloppy eschatology combined with date-setting does a disservice to our Lord Jesus Christ. We should be especially wary of buying into a line </a:t>
            </a:r>
          </a:p>
          <a:p>
            <a:pPr algn="ctr"/>
            <a:r>
              <a:rPr lang="en-US" altLang="en-US" sz="2500">
                <a:solidFill>
                  <a:srgbClr val="FFC000"/>
                </a:solidFill>
                <a:latin typeface="Calibri" pitchFamily="34" charset="0"/>
              </a:rPr>
              <a:t>of preaching that is fondly held, popular, and lucrative. </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H="1" flipV="1">
            <a:off x="1524000" y="2971800"/>
            <a:ext cx="15875" cy="34893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877300" y="1524000"/>
            <a:ext cx="0" cy="49371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90500" y="288925"/>
            <a:ext cx="2667000" cy="26828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latin typeface="Andalus" panose="02020603050405020304" pitchFamily="18" charset="-78"/>
                <a:ea typeface="BatangChe" pitchFamily="49" charset="-127"/>
                <a:cs typeface="Andalus" panose="02020603050405020304" pitchFamily="18" charset="-78"/>
              </a:rPr>
              <a:t>Yom </a:t>
            </a:r>
            <a:r>
              <a:rPr lang="en-US" sz="4000" b="1" i="1" dirty="0" err="1">
                <a:solidFill>
                  <a:srgbClr val="FFFF00"/>
                </a:solidFill>
                <a:latin typeface="Andalus" panose="02020603050405020304" pitchFamily="18" charset="-78"/>
                <a:ea typeface="BatangChe" pitchFamily="49" charset="-127"/>
                <a:cs typeface="Andalus" panose="02020603050405020304" pitchFamily="18" charset="-78"/>
              </a:rPr>
              <a:t>Teruah</a:t>
            </a:r>
            <a:r>
              <a:rPr lang="en-US" sz="4000" b="1" i="1" dirty="0">
                <a:solidFill>
                  <a:srgbClr val="FFFF00"/>
                </a:solidFill>
                <a:latin typeface="Andalus" panose="02020603050405020304" pitchFamily="18" charset="-78"/>
                <a:ea typeface="BatangChe" pitchFamily="49" charset="-127"/>
                <a:cs typeface="Andalus" panose="02020603050405020304" pitchFamily="18" charset="-78"/>
              </a:rPr>
              <a:t> = RAPTURE!</a:t>
            </a:r>
          </a:p>
          <a:p>
            <a:pPr algn="ctr">
              <a:defRPr/>
            </a:pPr>
            <a:r>
              <a:rPr lang="en-US" sz="4000" b="1" i="1" dirty="0">
                <a:solidFill>
                  <a:srgbClr val="FFFF00"/>
                </a:solidFill>
                <a:latin typeface="Andalus" panose="02020603050405020304" pitchFamily="18" charset="-78"/>
                <a:ea typeface="BatangChe" pitchFamily="49" charset="-127"/>
                <a:cs typeface="Andalus" panose="02020603050405020304" pitchFamily="18" charset="-78"/>
              </a:rPr>
              <a:t>2008?</a:t>
            </a:r>
          </a:p>
        </p:txBody>
      </p:sp>
      <p:sp>
        <p:nvSpPr>
          <p:cNvPr id="17" name="Rounded Rectangle 16"/>
          <p:cNvSpPr/>
          <p:nvPr/>
        </p:nvSpPr>
        <p:spPr>
          <a:xfrm>
            <a:off x="7342188" y="288925"/>
            <a:ext cx="2754312" cy="12350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End of Age</a:t>
            </a:r>
          </a:p>
          <a:p>
            <a:pPr algn="ctr">
              <a:defRPr/>
            </a:pPr>
            <a:r>
              <a:rPr lang="en-US" sz="4000" b="1" i="1" dirty="0">
                <a:solidFill>
                  <a:srgbClr val="FFFF00"/>
                </a:solidFill>
              </a:rPr>
              <a:t>2015??</a:t>
            </a:r>
          </a:p>
        </p:txBody>
      </p:sp>
      <p:sp>
        <p:nvSpPr>
          <p:cNvPr id="122887" name="TextBox 1"/>
          <p:cNvSpPr txBox="1">
            <a:spLocks noChangeArrowheads="1"/>
          </p:cNvSpPr>
          <p:nvPr/>
        </p:nvSpPr>
        <p:spPr bwMode="auto">
          <a:xfrm>
            <a:off x="1539875" y="5753100"/>
            <a:ext cx="7337425"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Final seven years </a:t>
            </a:r>
            <a:r>
              <a:rPr lang="en-US" altLang="en-US" sz="4000">
                <a:solidFill>
                  <a:srgbClr val="FFFF00"/>
                </a:solidFill>
                <a:latin typeface="Arial" charset="0"/>
              </a:rPr>
              <a:t>of the age?</a:t>
            </a:r>
          </a:p>
        </p:txBody>
      </p:sp>
      <p:pic>
        <p:nvPicPr>
          <p:cNvPr id="122888" name="Picture 2" descr="C:\Users\Gavin-As\Pictures\0-IMAGES for PowerPoint\blood-moon-obfusc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3136900"/>
            <a:ext cx="41910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9" name="Picture 2" descr="D:\00 IMAGES for PowerPoint\rap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0" y="3136900"/>
            <a:ext cx="25209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2" name="TextBox 3"/>
          <p:cNvSpPr txBox="1">
            <a:spLocks noChangeArrowheads="1"/>
          </p:cNvSpPr>
          <p:nvPr/>
        </p:nvSpPr>
        <p:spPr bwMode="auto">
          <a:xfrm rot="20448570">
            <a:off x="3065463" y="388938"/>
            <a:ext cx="36798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en-US" altLang="en-US" sz="4800" b="1" i="1" dirty="0">
                <a:solidFill>
                  <a:schemeClr val="accent3">
                    <a:lumMod val="50000"/>
                  </a:schemeClr>
                </a:solidFill>
              </a:rPr>
              <a:t>The Big</a:t>
            </a:r>
          </a:p>
          <a:p>
            <a:pPr algn="ctr">
              <a:defRPr/>
            </a:pPr>
            <a:r>
              <a:rPr lang="en-US" altLang="en-US" sz="4800" b="1" i="1" dirty="0">
                <a:solidFill>
                  <a:schemeClr val="accent3">
                    <a:lumMod val="50000"/>
                  </a:schemeClr>
                </a:solidFill>
              </a:rPr>
              <a:t>Speculation</a:t>
            </a:r>
          </a:p>
          <a:p>
            <a:pPr algn="ctr">
              <a:defRPr/>
            </a:pPr>
            <a:r>
              <a:rPr lang="en-US" altLang="en-US" sz="4800" b="1" i="1" dirty="0">
                <a:solidFill>
                  <a:schemeClr val="accent3">
                    <a:lumMod val="50000"/>
                  </a:schemeClr>
                </a:solidFill>
              </a:rPr>
              <a:t>of 2008!</a:t>
            </a:r>
          </a:p>
        </p:txBody>
      </p:sp>
      <p:sp>
        <p:nvSpPr>
          <p:cNvPr id="122891" name="TextBox 4"/>
          <p:cNvSpPr txBox="1">
            <a:spLocks noChangeArrowheads="1"/>
          </p:cNvSpPr>
          <p:nvPr/>
        </p:nvSpPr>
        <p:spPr bwMode="auto">
          <a:xfrm>
            <a:off x="7612063" y="1647825"/>
            <a:ext cx="2465387" cy="1323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4000" b="1" i="1">
                <a:solidFill>
                  <a:srgbClr val="FFFF00"/>
                </a:solidFill>
              </a:rPr>
              <a:t>BLOOD </a:t>
            </a:r>
          </a:p>
          <a:p>
            <a:pPr algn="ctr"/>
            <a:r>
              <a:rPr lang="en-US" altLang="en-US" sz="4000" b="1" i="1">
                <a:solidFill>
                  <a:srgbClr val="FFFF00"/>
                </a:solidFill>
              </a:rPr>
              <a:t>MOONS!!</a:t>
            </a:r>
          </a:p>
        </p:txBody>
      </p:sp>
      <p:cxnSp>
        <p:nvCxnSpPr>
          <p:cNvPr id="3" name="Straight Arrow Connector 2"/>
          <p:cNvCxnSpPr/>
          <p:nvPr/>
        </p:nvCxnSpPr>
        <p:spPr>
          <a:xfrm>
            <a:off x="6362700" y="1828800"/>
            <a:ext cx="979488" cy="3048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Arc 7"/>
          <p:cNvSpPr/>
          <p:nvPr/>
        </p:nvSpPr>
        <p:spPr>
          <a:xfrm>
            <a:off x="1854200" y="288925"/>
            <a:ext cx="6070600" cy="2797175"/>
          </a:xfrm>
          <a:prstGeom prst="arc">
            <a:avLst>
              <a:gd name="adj1" fmla="val 1071607"/>
              <a:gd name="adj2" fmla="val 8695682"/>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19" name="Straight Arrow Connector 18"/>
          <p:cNvCxnSpPr/>
          <p:nvPr/>
        </p:nvCxnSpPr>
        <p:spPr>
          <a:xfrm flipH="1" flipV="1">
            <a:off x="2857500" y="2725738"/>
            <a:ext cx="381000" cy="149225"/>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2895" name="TextBox 1"/>
          <p:cNvSpPr txBox="1">
            <a:spLocks noChangeArrowheads="1"/>
          </p:cNvSpPr>
          <p:nvPr/>
        </p:nvSpPr>
        <p:spPr bwMode="auto">
          <a:xfrm rot="1060406">
            <a:off x="8890000" y="5743575"/>
            <a:ext cx="13112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400" b="1" i="1">
                <a:solidFill>
                  <a:srgbClr val="C00000"/>
                </a:solidFill>
              </a:rPr>
              <a:t>Not!</a:t>
            </a:r>
          </a:p>
        </p:txBody>
      </p:sp>
      <p:sp>
        <p:nvSpPr>
          <p:cNvPr id="122896" name="TextBox 1"/>
          <p:cNvSpPr txBox="1">
            <a:spLocks noChangeArrowheads="1"/>
          </p:cNvSpPr>
          <p:nvPr/>
        </p:nvSpPr>
        <p:spPr bwMode="auto">
          <a:xfrm>
            <a:off x="5861050" y="3152775"/>
            <a:ext cx="233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FFFF00"/>
                </a:solidFill>
              </a:rPr>
              <a:t>Eclipses! =</a:t>
            </a:r>
          </a:p>
        </p:txBody>
      </p:sp>
      <p:cxnSp>
        <p:nvCxnSpPr>
          <p:cNvPr id="18" name="Straight Arrow Connector 17"/>
          <p:cNvCxnSpPr/>
          <p:nvPr/>
        </p:nvCxnSpPr>
        <p:spPr>
          <a:xfrm flipV="1">
            <a:off x="8197850" y="2971800"/>
            <a:ext cx="381000" cy="522288"/>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
          <p:cNvSpPr>
            <a:spLocks noChangeArrowheads="1"/>
          </p:cNvSpPr>
          <p:nvPr/>
        </p:nvSpPr>
        <p:spPr bwMode="auto">
          <a:xfrm>
            <a:off x="266700" y="228600"/>
            <a:ext cx="98298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300">
                <a:solidFill>
                  <a:srgbClr val="FFC000"/>
                </a:solidFill>
                <a:latin typeface="Calibri" pitchFamily="34" charset="0"/>
              </a:rPr>
              <a:t>The </a:t>
            </a:r>
            <a:r>
              <a:rPr lang="en-US" altLang="en-US" sz="3300" b="1" i="1">
                <a:solidFill>
                  <a:srgbClr val="FFFF00"/>
                </a:solidFill>
                <a:latin typeface="Calibri" pitchFamily="34" charset="0"/>
              </a:rPr>
              <a:t>Fall Feasts </a:t>
            </a:r>
            <a:r>
              <a:rPr lang="en-US" altLang="en-US" sz="3300">
                <a:solidFill>
                  <a:srgbClr val="FFC000"/>
                </a:solidFill>
                <a:latin typeface="Calibri" pitchFamily="34" charset="0"/>
              </a:rPr>
              <a:t>of God are more serious than most carnal Christians care to know about. These are holy days. They are to be respected and treated with reverence. Biblical truths are not to be twisted by Christian or Messianic Bible prophecy populists and exploited for less than holy purposes. Bible truths are be handled with fear and trembling. Our Jewish brethren will tell us what the </a:t>
            </a:r>
            <a:r>
              <a:rPr lang="en-US" altLang="en-US" sz="3300">
                <a:solidFill>
                  <a:srgbClr val="FFFF00"/>
                </a:solidFill>
                <a:latin typeface="Calibri" pitchFamily="34" charset="0"/>
              </a:rPr>
              <a:t>Teruah </a:t>
            </a:r>
            <a:r>
              <a:rPr lang="en-US" altLang="en-US" sz="3300">
                <a:solidFill>
                  <a:srgbClr val="FFC000"/>
                </a:solidFill>
                <a:latin typeface="Calibri" pitchFamily="34" charset="0"/>
              </a:rPr>
              <a:t>in </a:t>
            </a:r>
            <a:r>
              <a:rPr lang="en-US" altLang="en-US" sz="3300">
                <a:solidFill>
                  <a:srgbClr val="FFFF00"/>
                </a:solidFill>
                <a:latin typeface="Calibri" pitchFamily="34" charset="0"/>
              </a:rPr>
              <a:t>Yom Teruah </a:t>
            </a:r>
            <a:r>
              <a:rPr lang="en-US" altLang="en-US" sz="3300" b="1" i="1">
                <a:solidFill>
                  <a:srgbClr val="FFC000"/>
                </a:solidFill>
                <a:latin typeface="Calibri" pitchFamily="34" charset="0"/>
              </a:rPr>
              <a:t>really </a:t>
            </a:r>
            <a:r>
              <a:rPr lang="en-US" altLang="en-US" sz="3300">
                <a:solidFill>
                  <a:srgbClr val="FFC000"/>
                </a:solidFill>
                <a:latin typeface="Calibri" pitchFamily="34" charset="0"/>
              </a:rPr>
              <a:t>means. They will also help us to understand just how serious are the life and death </a:t>
            </a:r>
            <a:r>
              <a:rPr lang="en-US" altLang="en-US" sz="3300" b="1" i="1">
                <a:solidFill>
                  <a:srgbClr val="FFFF00"/>
                </a:solidFill>
                <a:latin typeface="Calibri" pitchFamily="34" charset="0"/>
              </a:rPr>
              <a:t> issues of repentance </a:t>
            </a:r>
            <a:r>
              <a:rPr lang="en-US" altLang="en-US" sz="3300">
                <a:solidFill>
                  <a:srgbClr val="FFC000"/>
                </a:solidFill>
                <a:latin typeface="Calibri" pitchFamily="34" charset="0"/>
              </a:rPr>
              <a:t>they themselves face up to in between those </a:t>
            </a:r>
            <a:r>
              <a:rPr lang="en-US" altLang="en-US" sz="3300" b="1" i="1">
                <a:solidFill>
                  <a:srgbClr val="FFFF00"/>
                </a:solidFill>
                <a:latin typeface="Calibri" pitchFamily="34" charset="0"/>
              </a:rPr>
              <a:t>Fall Feasts </a:t>
            </a:r>
            <a:r>
              <a:rPr lang="en-US" altLang="en-US" sz="3300">
                <a:solidFill>
                  <a:srgbClr val="FFC000"/>
                </a:solidFill>
                <a:latin typeface="Calibri" pitchFamily="34" charset="0"/>
              </a:rPr>
              <a:t>during the </a:t>
            </a:r>
            <a:r>
              <a:rPr lang="en-US" altLang="en-US" sz="3300" b="1" i="1">
                <a:solidFill>
                  <a:srgbClr val="FFFF00"/>
                </a:solidFill>
                <a:latin typeface="Calibri" pitchFamily="34" charset="0"/>
              </a:rPr>
              <a:t>days of awe</a:t>
            </a:r>
            <a:r>
              <a:rPr lang="en-US" altLang="en-US" sz="3300">
                <a:solidFill>
                  <a:srgbClr val="FFC000"/>
                </a:solidFill>
                <a:latin typeface="Calibri" pitchFamily="34" charset="0"/>
              </a:rPr>
              <a:t>, . . .  if we take the time to ask them. </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
          <p:cNvSpPr>
            <a:spLocks noChangeArrowheads="1"/>
          </p:cNvSpPr>
          <p:nvPr/>
        </p:nvSpPr>
        <p:spPr bwMode="auto">
          <a:xfrm>
            <a:off x="800100" y="1524000"/>
            <a:ext cx="86106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And so will our </a:t>
            </a:r>
            <a:r>
              <a:rPr lang="en-US" altLang="en-US" sz="4800" b="1" i="1">
                <a:solidFill>
                  <a:srgbClr val="FFFF00"/>
                </a:solidFill>
                <a:latin typeface="Calibri" pitchFamily="34" charset="0"/>
              </a:rPr>
              <a:t>Bible Lexicon</a:t>
            </a:r>
            <a:r>
              <a:rPr lang="en-US" altLang="en-US" sz="4800">
                <a:solidFill>
                  <a:srgbClr val="FFC000"/>
                </a:solidFill>
                <a:latin typeface="Calibri" pitchFamily="34" charset="0"/>
              </a:rPr>
              <a:t>, </a:t>
            </a:r>
          </a:p>
          <a:p>
            <a:pPr algn="ctr"/>
            <a:r>
              <a:rPr lang="en-US" altLang="en-US" sz="4800">
                <a:solidFill>
                  <a:srgbClr val="FFC000"/>
                </a:solidFill>
                <a:latin typeface="Calibri" pitchFamily="34" charset="0"/>
              </a:rPr>
              <a:t>which is readily available online.</a:t>
            </a:r>
          </a:p>
          <a:p>
            <a:pPr algn="ctr"/>
            <a:r>
              <a:rPr lang="en-US" altLang="en-US" sz="4800">
                <a:solidFill>
                  <a:srgbClr val="FFC000"/>
                </a:solidFill>
                <a:latin typeface="Calibri" pitchFamily="34" charset="0"/>
              </a:rPr>
              <a:t>The Blue letter Bible is an excellent resource for the personal Bible study. </a:t>
            </a:r>
            <a:endParaRPr lang="en-US" altLang="en-US" sz="480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604A7B"/>
        </a:solidFill>
        <a:effectLst/>
      </p:bgPr>
    </p:bg>
    <p:spTree>
      <p:nvGrpSpPr>
        <p:cNvPr id="1" name=""/>
        <p:cNvGrpSpPr/>
        <p:nvPr/>
      </p:nvGrpSpPr>
      <p:grpSpPr>
        <a:xfrm>
          <a:off x="0" y="0"/>
          <a:ext cx="0" cy="0"/>
          <a:chOff x="0" y="0"/>
          <a:chExt cx="0" cy="0"/>
        </a:xfrm>
      </p:grpSpPr>
      <p:pic>
        <p:nvPicPr>
          <p:cNvPr id="126978" name="Picture 2" descr="http://2.bp.blogspot.com/-NMr6iKG4n10/TxPQxzaZq2I/AAAAAAAADUU/-ylMUVn95AY/s1600/BlueLetterBible-Homepage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
          <p:cNvSpPr>
            <a:spLocks noChangeArrowheads="1"/>
          </p:cNvSpPr>
          <p:nvPr/>
        </p:nvSpPr>
        <p:spPr bwMode="auto">
          <a:xfrm>
            <a:off x="800100" y="2438400"/>
            <a:ext cx="8969375" cy="23225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Every Christian believer is called to </a:t>
            </a:r>
            <a:r>
              <a:rPr lang="en-US" altLang="en-US" sz="4800">
                <a:solidFill>
                  <a:srgbClr val="FFFF00"/>
                </a:solidFill>
                <a:latin typeface="Calibri" pitchFamily="34" charset="0"/>
              </a:rPr>
              <a:t>“study to show yourself approved unto God.”</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
          <p:cNvSpPr>
            <a:spLocks noChangeArrowheads="1"/>
          </p:cNvSpPr>
          <p:nvPr/>
        </p:nvSpPr>
        <p:spPr bwMode="auto">
          <a:xfrm>
            <a:off x="723900" y="1143000"/>
            <a:ext cx="8969375"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a:t>
            </a:r>
            <a:r>
              <a:rPr lang="en-US" altLang="en-US" sz="4800" b="1">
                <a:solidFill>
                  <a:srgbClr val="FFC000"/>
                </a:solidFill>
              </a:rPr>
              <a:t>Study to shew thyself approved</a:t>
            </a:r>
            <a:r>
              <a:rPr lang="en-US" altLang="en-US" sz="4800">
                <a:solidFill>
                  <a:srgbClr val="FFC000"/>
                </a:solidFill>
              </a:rPr>
              <a:t> </a:t>
            </a:r>
            <a:r>
              <a:rPr lang="en-US" altLang="en-US" sz="4800" b="1">
                <a:solidFill>
                  <a:srgbClr val="FFC000"/>
                </a:solidFill>
              </a:rPr>
              <a:t>unto God</a:t>
            </a:r>
            <a:r>
              <a:rPr lang="en-US" altLang="en-US" sz="4800">
                <a:solidFill>
                  <a:srgbClr val="FFC000"/>
                </a:solidFill>
              </a:rPr>
              <a:t>, a workman that needeth </a:t>
            </a:r>
          </a:p>
          <a:p>
            <a:pPr algn="ctr"/>
            <a:r>
              <a:rPr lang="en-US" altLang="en-US" sz="4800">
                <a:solidFill>
                  <a:srgbClr val="FFC000"/>
                </a:solidFill>
              </a:rPr>
              <a:t>not to be ashamed, rightly </a:t>
            </a:r>
          </a:p>
          <a:p>
            <a:pPr algn="ctr"/>
            <a:r>
              <a:rPr lang="en-US" altLang="en-US" sz="4800">
                <a:solidFill>
                  <a:srgbClr val="FFC000"/>
                </a:solidFill>
              </a:rPr>
              <a:t>dividing the word of truth.</a:t>
            </a:r>
            <a:r>
              <a:rPr lang="en-US" altLang="en-US" sz="4800">
                <a:solidFill>
                  <a:srgbClr val="FFC000"/>
                </a:solidFill>
                <a:latin typeface="Calibri" pitchFamily="34" charset="0"/>
              </a:rPr>
              <a:t>”</a:t>
            </a:r>
          </a:p>
          <a:p>
            <a:pPr algn="ctr"/>
            <a:r>
              <a:rPr lang="en-US" altLang="en-US" sz="4800">
                <a:solidFill>
                  <a:schemeClr val="bg1"/>
                </a:solidFill>
                <a:latin typeface="Calibri" pitchFamily="34" charset="0"/>
              </a:rPr>
              <a:t>- 2Tim. 2:15</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
          <p:cNvSpPr>
            <a:spLocks noChangeArrowheads="1"/>
          </p:cNvSpPr>
          <p:nvPr/>
        </p:nvSpPr>
        <p:spPr bwMode="auto">
          <a:xfrm>
            <a:off x="157163" y="304800"/>
            <a:ext cx="99060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So let’s face the truth. The </a:t>
            </a:r>
            <a:r>
              <a:rPr lang="en-US" altLang="en-US" sz="3600" b="1" i="1">
                <a:solidFill>
                  <a:srgbClr val="FFFF00"/>
                </a:solidFill>
                <a:latin typeface="Calibri" pitchFamily="34" charset="0"/>
              </a:rPr>
              <a:t>Teruah</a:t>
            </a:r>
            <a:r>
              <a:rPr lang="en-US" altLang="en-US" sz="3600">
                <a:solidFill>
                  <a:srgbClr val="FFC000"/>
                </a:solidFill>
                <a:latin typeface="Calibri" pitchFamily="34" charset="0"/>
              </a:rPr>
              <a:t> is </a:t>
            </a:r>
            <a:r>
              <a:rPr lang="en-US" altLang="en-US" sz="3600" b="1" i="1">
                <a:solidFill>
                  <a:srgbClr val="FFFF00"/>
                </a:solidFill>
                <a:latin typeface="Calibri" pitchFamily="34" charset="0"/>
              </a:rPr>
              <a:t>an alarm, a call to assembly</a:t>
            </a:r>
            <a:r>
              <a:rPr lang="en-US" altLang="en-US" sz="3600">
                <a:solidFill>
                  <a:srgbClr val="FFC000"/>
                </a:solidFill>
                <a:latin typeface="Calibri" pitchFamily="34" charset="0"/>
              </a:rPr>
              <a:t> before </a:t>
            </a:r>
            <a:r>
              <a:rPr lang="en-US" altLang="en-US" sz="3600" b="1" i="1">
                <a:solidFill>
                  <a:srgbClr val="FFFF00"/>
                </a:solidFill>
                <a:latin typeface="Calibri" pitchFamily="34" charset="0"/>
              </a:rPr>
              <a:t>God</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Teruah</a:t>
            </a:r>
            <a:r>
              <a:rPr lang="en-US" altLang="en-US" sz="3600">
                <a:solidFill>
                  <a:srgbClr val="FFC000"/>
                </a:solidFill>
                <a:latin typeface="Calibri" pitchFamily="34" charset="0"/>
              </a:rPr>
              <a:t>, blown on </a:t>
            </a:r>
            <a:r>
              <a:rPr lang="en-US" altLang="en-US" sz="3600" b="1" i="1">
                <a:solidFill>
                  <a:srgbClr val="FFFF00"/>
                </a:solidFill>
                <a:latin typeface="Calibri" pitchFamily="34" charset="0"/>
              </a:rPr>
              <a:t>Yom Teruah</a:t>
            </a:r>
            <a:r>
              <a:rPr lang="en-US" altLang="en-US" sz="3600">
                <a:solidFill>
                  <a:srgbClr val="FFC000"/>
                </a:solidFill>
                <a:latin typeface="Calibri" pitchFamily="34" charset="0"/>
              </a:rPr>
              <a:t>, takes us into the </a:t>
            </a:r>
            <a:r>
              <a:rPr lang="en-US" altLang="en-US" sz="3600" b="1" i="1">
                <a:solidFill>
                  <a:srgbClr val="FFFF00"/>
                </a:solidFill>
                <a:latin typeface="Calibri" pitchFamily="34" charset="0"/>
              </a:rPr>
              <a:t>season of repentance</a:t>
            </a:r>
            <a:r>
              <a:rPr lang="en-US" altLang="en-US" sz="3600">
                <a:solidFill>
                  <a:srgbClr val="FFC000"/>
                </a:solidFill>
                <a:latin typeface="Calibri" pitchFamily="34" charset="0"/>
              </a:rPr>
              <a:t>. The purpose of Yom Teruah is very clear. It is a calling to assembly before God to </a:t>
            </a:r>
            <a:r>
              <a:rPr lang="en-US" altLang="en-US" sz="3600" b="1" i="1">
                <a:solidFill>
                  <a:srgbClr val="FF0000"/>
                </a:solidFill>
                <a:latin typeface="Calibri" pitchFamily="34" charset="0"/>
              </a:rPr>
              <a:t>prepare us </a:t>
            </a:r>
            <a:r>
              <a:rPr lang="en-US" altLang="en-US" sz="3600">
                <a:solidFill>
                  <a:srgbClr val="FFC000"/>
                </a:solidFill>
                <a:latin typeface="Calibri" pitchFamily="34" charset="0"/>
              </a:rPr>
              <a:t>for the final </a:t>
            </a:r>
            <a:r>
              <a:rPr lang="en-US" altLang="en-US" sz="3600" b="1" i="1">
                <a:solidFill>
                  <a:srgbClr val="FFFF00"/>
                </a:solidFill>
                <a:latin typeface="Calibri" pitchFamily="34" charset="0"/>
              </a:rPr>
              <a:t>Day of Accounting</a:t>
            </a:r>
            <a:r>
              <a:rPr lang="en-US" altLang="en-US" sz="3600">
                <a:solidFill>
                  <a:srgbClr val="FFC000"/>
                </a:solidFill>
                <a:latin typeface="Calibri" pitchFamily="34" charset="0"/>
              </a:rPr>
              <a:t> up ahead As we listen to the Teruah shofar blast does it sound like the </a:t>
            </a:r>
            <a:r>
              <a:rPr lang="en-US" altLang="en-US" sz="3600" b="1" i="1">
                <a:solidFill>
                  <a:srgbClr val="FFFF00"/>
                </a:solidFill>
                <a:latin typeface="Calibri" pitchFamily="34" charset="0"/>
              </a:rPr>
              <a:t>last call, the last trump? </a:t>
            </a:r>
            <a:r>
              <a:rPr lang="en-US" altLang="en-US" sz="3600">
                <a:solidFill>
                  <a:srgbClr val="FFC000"/>
                </a:solidFill>
                <a:latin typeface="Calibri" pitchFamily="34" charset="0"/>
              </a:rPr>
              <a:t>Does it convey any sense of </a:t>
            </a:r>
            <a:r>
              <a:rPr lang="en-US" altLang="en-US" sz="3600" b="1" i="1">
                <a:solidFill>
                  <a:srgbClr val="FFFF00"/>
                </a:solidFill>
                <a:latin typeface="Calibri" pitchFamily="34" charset="0"/>
              </a:rPr>
              <a:t>climax </a:t>
            </a:r>
            <a:r>
              <a:rPr lang="en-US" altLang="en-US" sz="3600">
                <a:solidFill>
                  <a:srgbClr val="FFC000"/>
                </a:solidFill>
                <a:latin typeface="Calibri" pitchFamily="34" charset="0"/>
              </a:rPr>
              <a:t>or </a:t>
            </a:r>
            <a:r>
              <a:rPr lang="en-US" altLang="en-US" sz="3600" b="1" i="1">
                <a:solidFill>
                  <a:srgbClr val="FFFF00"/>
                </a:solidFill>
                <a:latin typeface="Calibri" pitchFamily="34" charset="0"/>
              </a:rPr>
              <a:t>closure</a:t>
            </a:r>
            <a:r>
              <a:rPr lang="en-US" altLang="en-US" sz="3600">
                <a:solidFill>
                  <a:srgbClr val="FFC000"/>
                </a:solidFill>
                <a:latin typeface="Calibri" pitchFamily="34" charset="0"/>
              </a:rPr>
              <a:t>? </a:t>
            </a:r>
            <a:r>
              <a:rPr lang="en-US" altLang="en-US" sz="3600" b="1" i="1">
                <a:solidFill>
                  <a:srgbClr val="FFC000"/>
                </a:solidFill>
                <a:latin typeface="Calibri" pitchFamily="34" charset="0"/>
              </a:rPr>
              <a:t>No it does not</a:t>
            </a:r>
            <a:r>
              <a:rPr lang="en-US" altLang="en-US" sz="3600">
                <a:solidFill>
                  <a:srgbClr val="FFC000"/>
                </a:solidFill>
                <a:latin typeface="Calibri" pitchFamily="34" charset="0"/>
              </a:rPr>
              <a:t>. So if the</a:t>
            </a:r>
            <a:r>
              <a:rPr lang="en-US" altLang="en-US" sz="3600">
                <a:solidFill>
                  <a:srgbClr val="FFFF00"/>
                </a:solidFill>
                <a:latin typeface="Calibri" pitchFamily="34" charset="0"/>
              </a:rPr>
              <a:t> Teruah</a:t>
            </a:r>
            <a:r>
              <a:rPr lang="en-US" altLang="en-US" sz="3600">
                <a:solidFill>
                  <a:srgbClr val="FFC000"/>
                </a:solidFill>
                <a:latin typeface="Calibri" pitchFamily="34" charset="0"/>
              </a:rPr>
              <a:t> is not the </a:t>
            </a:r>
            <a:r>
              <a:rPr lang="en-US" altLang="en-US" sz="3600" b="1" i="1">
                <a:solidFill>
                  <a:srgbClr val="FFFF00"/>
                </a:solidFill>
                <a:latin typeface="Calibri" pitchFamily="34" charset="0"/>
              </a:rPr>
              <a:t>last trumpet </a:t>
            </a:r>
            <a:r>
              <a:rPr lang="en-US" altLang="en-US" sz="3600">
                <a:solidFill>
                  <a:srgbClr val="FFC000"/>
                </a:solidFill>
                <a:latin typeface="Calibri" pitchFamily="34" charset="0"/>
              </a:rPr>
              <a:t>blast then where </a:t>
            </a:r>
          </a:p>
          <a:p>
            <a:pPr algn="ctr"/>
            <a:r>
              <a:rPr lang="en-US" altLang="en-US" sz="3600" b="1" i="1">
                <a:solidFill>
                  <a:srgbClr val="FFFF00"/>
                </a:solidFill>
                <a:latin typeface="Calibri" pitchFamily="34" charset="0"/>
              </a:rPr>
              <a:t>DO</a:t>
            </a:r>
            <a:r>
              <a:rPr lang="en-US" altLang="en-US" sz="3600">
                <a:solidFill>
                  <a:srgbClr val="FFC000"/>
                </a:solidFill>
                <a:latin typeface="Calibri" pitchFamily="34" charset="0"/>
              </a:rPr>
              <a:t> we hear that sense of climax and closure? </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634038"/>
            <a:ext cx="542925"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988" y="4867275"/>
            <a:ext cx="995362"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7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3371850"/>
            <a:ext cx="184943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1078" name="TextBox 1"/>
          <p:cNvSpPr txBox="1">
            <a:spLocks noChangeArrowheads="1"/>
          </p:cNvSpPr>
          <p:nvPr/>
        </p:nvSpPr>
        <p:spPr bwMode="auto">
          <a:xfrm rot="-3174138">
            <a:off x="1322388" y="2246313"/>
            <a:ext cx="1381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Tekia</a:t>
            </a:r>
          </a:p>
        </p:txBody>
      </p:sp>
      <p:sp>
        <p:nvSpPr>
          <p:cNvPr id="131079" name="TextBox 10"/>
          <p:cNvSpPr txBox="1">
            <a:spLocks noChangeArrowheads="1"/>
          </p:cNvSpPr>
          <p:nvPr/>
        </p:nvSpPr>
        <p:spPr bwMode="auto">
          <a:xfrm rot="-2993681">
            <a:off x="2099469" y="3339306"/>
            <a:ext cx="2351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Shevarim</a:t>
            </a:r>
          </a:p>
        </p:txBody>
      </p:sp>
      <p:sp>
        <p:nvSpPr>
          <p:cNvPr id="131080" name="TextBox 11"/>
          <p:cNvSpPr txBox="1">
            <a:spLocks noChangeArrowheads="1"/>
          </p:cNvSpPr>
          <p:nvPr/>
        </p:nvSpPr>
        <p:spPr bwMode="auto">
          <a:xfrm rot="-2907676">
            <a:off x="3235326" y="4083050"/>
            <a:ext cx="269716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5400" b="1" i="1">
                <a:solidFill>
                  <a:srgbClr val="FFFF00"/>
                </a:solidFill>
              </a:rPr>
              <a:t>Teruah!</a:t>
            </a:r>
          </a:p>
        </p:txBody>
      </p:sp>
      <p:cxnSp>
        <p:nvCxnSpPr>
          <p:cNvPr id="4" name="Straight Arrow Connector 3"/>
          <p:cNvCxnSpPr/>
          <p:nvPr/>
        </p:nvCxnSpPr>
        <p:spPr>
          <a:xfrm>
            <a:off x="1638300" y="5019675"/>
            <a:ext cx="914400" cy="3048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903538" y="5621338"/>
            <a:ext cx="914400" cy="2111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037013" y="5726113"/>
            <a:ext cx="1258887" cy="3762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1696700" y="4913313"/>
            <a:ext cx="914400" cy="212725"/>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6990" name="TextBox 12"/>
          <p:cNvSpPr txBox="1">
            <a:spLocks noChangeArrowheads="1"/>
          </p:cNvSpPr>
          <p:nvPr/>
        </p:nvSpPr>
        <p:spPr bwMode="auto">
          <a:xfrm rot="18779210">
            <a:off x="5410201" y="3502025"/>
            <a:ext cx="3670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altLang="en-US" sz="4000" b="1" i="1" dirty="0" err="1">
                <a:solidFill>
                  <a:schemeClr val="accent6">
                    <a:lumMod val="50000"/>
                  </a:schemeClr>
                </a:solidFill>
              </a:rPr>
              <a:t>Tekia</a:t>
            </a:r>
            <a:r>
              <a:rPr lang="en-US" altLang="en-US" sz="4000" b="1" i="1" dirty="0">
                <a:solidFill>
                  <a:schemeClr val="accent6">
                    <a:lumMod val="50000"/>
                  </a:schemeClr>
                </a:solidFill>
              </a:rPr>
              <a:t> </a:t>
            </a:r>
            <a:r>
              <a:rPr lang="en-US" altLang="en-US" sz="4000" b="1" i="1" dirty="0" err="1">
                <a:solidFill>
                  <a:schemeClr val="accent6">
                    <a:lumMod val="50000"/>
                  </a:schemeClr>
                </a:solidFill>
              </a:rPr>
              <a:t>Gedolah</a:t>
            </a:r>
            <a:endParaRPr lang="en-US" altLang="en-US" sz="4000" b="1" i="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1"/>
          <p:cNvSpPr>
            <a:spLocks noChangeArrowheads="1"/>
          </p:cNvSpPr>
          <p:nvPr/>
        </p:nvSpPr>
        <p:spPr bwMode="auto">
          <a:xfrm>
            <a:off x="266700" y="2743200"/>
            <a:ext cx="9753600" cy="14605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Let’s stop here and listen again to </a:t>
            </a:r>
          </a:p>
          <a:p>
            <a:pPr algn="ctr"/>
            <a:r>
              <a:rPr lang="en-US" altLang="en-US" sz="4400">
                <a:solidFill>
                  <a:srgbClr val="FFC000"/>
                </a:solidFill>
                <a:latin typeface="Calibri" pitchFamily="34" charset="0"/>
              </a:rPr>
              <a:t>the Teruah. (Sound the Teruah)</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
          <p:cNvSpPr>
            <a:spLocks noChangeArrowheads="1"/>
          </p:cNvSpPr>
          <p:nvPr/>
        </p:nvSpPr>
        <p:spPr bwMode="auto">
          <a:xfrm>
            <a:off x="266700" y="2743200"/>
            <a:ext cx="9753600" cy="784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(Sound the Teruah)</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190500" y="304800"/>
            <a:ext cx="99060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Now let’s ask ourselves this question. In those broken </a:t>
            </a:r>
            <a:r>
              <a:rPr lang="en-US" altLang="en-US" sz="4400">
                <a:solidFill>
                  <a:srgbClr val="FFFF00"/>
                </a:solidFill>
                <a:latin typeface="Calibri" pitchFamily="34" charset="0"/>
              </a:rPr>
              <a:t>staccato notes of alarm</a:t>
            </a:r>
            <a:r>
              <a:rPr lang="en-US" altLang="en-US" sz="4400">
                <a:solidFill>
                  <a:srgbClr val="FFC000"/>
                </a:solidFill>
                <a:latin typeface="Calibri" pitchFamily="34" charset="0"/>
              </a:rPr>
              <a:t>, do we discern a spirit of finality, of closure? And in the musical character of the </a:t>
            </a:r>
            <a:r>
              <a:rPr lang="en-US" altLang="en-US" sz="4400" b="1" i="1">
                <a:solidFill>
                  <a:srgbClr val="FFFF00"/>
                </a:solidFill>
                <a:latin typeface="Calibri" pitchFamily="34" charset="0"/>
              </a:rPr>
              <a:t>Teruah, </a:t>
            </a:r>
            <a:r>
              <a:rPr lang="en-US" altLang="en-US" sz="4400">
                <a:solidFill>
                  <a:srgbClr val="FFC000"/>
                </a:solidFill>
                <a:latin typeface="Calibri" pitchFamily="34" charset="0"/>
              </a:rPr>
              <a:t>do we sense the </a:t>
            </a:r>
            <a:r>
              <a:rPr lang="en-US" altLang="en-US" sz="4400" b="1" i="1">
                <a:solidFill>
                  <a:srgbClr val="FFFF00"/>
                </a:solidFill>
                <a:latin typeface="Calibri" pitchFamily="34" charset="0"/>
              </a:rPr>
              <a:t>last call</a:t>
            </a:r>
            <a:r>
              <a:rPr lang="en-US" altLang="en-US" sz="4400">
                <a:solidFill>
                  <a:srgbClr val="FFC000"/>
                </a:solidFill>
                <a:latin typeface="Calibri" pitchFamily="34" charset="0"/>
              </a:rPr>
              <a:t>, the </a:t>
            </a:r>
            <a:r>
              <a:rPr lang="en-US" altLang="en-US" sz="4400">
                <a:solidFill>
                  <a:srgbClr val="FFFF00"/>
                </a:solidFill>
                <a:latin typeface="Calibri" pitchFamily="34" charset="0"/>
              </a:rPr>
              <a:t>grand climax</a:t>
            </a:r>
            <a:r>
              <a:rPr lang="en-US" altLang="en-US" sz="4400">
                <a:solidFill>
                  <a:srgbClr val="FFC000"/>
                </a:solidFill>
                <a:latin typeface="Calibri" pitchFamily="34" charset="0"/>
              </a:rPr>
              <a:t>, the arrival of the </a:t>
            </a:r>
            <a:r>
              <a:rPr lang="en-US" altLang="en-US" sz="4400">
                <a:solidFill>
                  <a:srgbClr val="FFFF00"/>
                </a:solidFill>
                <a:latin typeface="Calibri" pitchFamily="34" charset="0"/>
              </a:rPr>
              <a:t>Prince of Peace</a:t>
            </a:r>
            <a:r>
              <a:rPr lang="en-US" altLang="en-US" sz="4400">
                <a:solidFill>
                  <a:srgbClr val="FFC000"/>
                </a:solidFill>
                <a:latin typeface="Calibri" pitchFamily="34" charset="0"/>
              </a:rPr>
              <a:t> from heaven? And if not, is there another shofar blast that might fit the occasion better?</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Users\Gavriel\Pictures\0-IMAGES for PowerPoint\shofar-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0475" y="2566988"/>
            <a:ext cx="4914900"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1" name="TextBox 2"/>
          <p:cNvSpPr txBox="1">
            <a:spLocks noChangeArrowheads="1"/>
          </p:cNvSpPr>
          <p:nvPr/>
        </p:nvSpPr>
        <p:spPr bwMode="auto">
          <a:xfrm>
            <a:off x="342900" y="11113"/>
            <a:ext cx="685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7200" b="1" i="1">
                <a:solidFill>
                  <a:srgbClr val="C00000"/>
                </a:solidFill>
                <a:latin typeface="Copperplate Gothic Bold" pitchFamily="34" charset="0"/>
                <a:ea typeface="GungsuhChe" pitchFamily="49" charset="-127"/>
              </a:rPr>
              <a:t>The Teruah</a:t>
            </a:r>
          </a:p>
        </p:txBody>
      </p:sp>
      <p:sp>
        <p:nvSpPr>
          <p:cNvPr id="135172" name="Rectangle 1"/>
          <p:cNvSpPr>
            <a:spLocks noChangeArrowheads="1"/>
          </p:cNvSpPr>
          <p:nvPr/>
        </p:nvSpPr>
        <p:spPr bwMode="auto">
          <a:xfrm>
            <a:off x="342900" y="2667000"/>
            <a:ext cx="4249738"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5400" i="1">
                <a:solidFill>
                  <a:srgbClr val="002060"/>
                </a:solidFill>
                <a:latin typeface="Calibri" pitchFamily="34" charset="0"/>
                <a:ea typeface="GungsuhChe" pitchFamily="49" charset="-127"/>
              </a:rPr>
              <a:t>(Broken notes) </a:t>
            </a:r>
          </a:p>
          <a:p>
            <a:r>
              <a:rPr lang="en-US" altLang="en-US" sz="6600" b="1" i="1">
                <a:solidFill>
                  <a:srgbClr val="C00000"/>
                </a:solidFill>
                <a:latin typeface="Calibri" pitchFamily="34" charset="0"/>
                <a:ea typeface="GungsuhChe" pitchFamily="49" charset="-127"/>
              </a:rPr>
              <a:t>Yom Teruah</a:t>
            </a:r>
            <a:r>
              <a:rPr lang="en-US" altLang="en-US" sz="6000" b="1" i="1">
                <a:solidFill>
                  <a:srgbClr val="002060"/>
                </a:solidFill>
                <a:latin typeface="Calibri" pitchFamily="34" charset="0"/>
                <a:ea typeface="GungsuhChe" pitchFamily="49" charset="-127"/>
              </a:rPr>
              <a:t> </a:t>
            </a:r>
          </a:p>
          <a:p>
            <a:r>
              <a:rPr lang="en-US" altLang="en-US" sz="6000" b="1" i="1">
                <a:solidFill>
                  <a:srgbClr val="002060"/>
                </a:solidFill>
                <a:latin typeface="Calibri" pitchFamily="34" charset="0"/>
                <a:ea typeface="GungsuhChe" pitchFamily="49" charset="-127"/>
              </a:rPr>
              <a:t>(Feast of</a:t>
            </a:r>
          </a:p>
          <a:p>
            <a:r>
              <a:rPr lang="en-US" altLang="en-US" sz="6000" b="1" i="1">
                <a:solidFill>
                  <a:srgbClr val="002060"/>
                </a:solidFill>
                <a:latin typeface="Calibri" pitchFamily="34" charset="0"/>
                <a:ea typeface="GungsuhChe" pitchFamily="49" charset="-127"/>
              </a:rPr>
              <a:t>Trumpets).</a:t>
            </a:r>
          </a:p>
        </p:txBody>
      </p:sp>
      <p:sp>
        <p:nvSpPr>
          <p:cNvPr id="135173" name="TextBox 2"/>
          <p:cNvSpPr txBox="1">
            <a:spLocks noChangeArrowheads="1"/>
          </p:cNvSpPr>
          <p:nvPr/>
        </p:nvSpPr>
        <p:spPr bwMode="auto">
          <a:xfrm>
            <a:off x="493713" y="347663"/>
            <a:ext cx="92202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2000"/>
              <a:t>- - -  - - -  - - - </a:t>
            </a:r>
          </a:p>
        </p:txBody>
      </p:sp>
      <p:sp>
        <p:nvSpPr>
          <p:cNvPr id="135174" name="TextBox 3"/>
          <p:cNvSpPr txBox="1">
            <a:spLocks noChangeArrowheads="1"/>
          </p:cNvSpPr>
          <p:nvPr/>
        </p:nvSpPr>
        <p:spPr bwMode="auto">
          <a:xfrm>
            <a:off x="471488" y="1828800"/>
            <a:ext cx="9061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3200" b="1" i="1"/>
              <a:t>Tut   Tut   Tut      Tut   Tut   Tut      Tut   Tut  Tut    </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
          <p:cNvSpPr>
            <a:spLocks noChangeArrowheads="1"/>
          </p:cNvSpPr>
          <p:nvPr/>
        </p:nvSpPr>
        <p:spPr bwMode="auto">
          <a:xfrm>
            <a:off x="266700" y="2286000"/>
            <a:ext cx="9779000" cy="23225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Might it be in that fourth and final shofar blast, that long exhausting </a:t>
            </a:r>
          </a:p>
          <a:p>
            <a:pPr algn="ctr"/>
            <a:r>
              <a:rPr lang="en-US" altLang="en-US" sz="4800">
                <a:solidFill>
                  <a:srgbClr val="FFC000"/>
                </a:solidFill>
                <a:latin typeface="Calibri" pitchFamily="34" charset="0"/>
              </a:rPr>
              <a:t>and exhaustive great </a:t>
            </a:r>
            <a:r>
              <a:rPr lang="en-US" altLang="en-US" sz="4800" b="1" i="1">
                <a:solidFill>
                  <a:srgbClr val="FFFF00"/>
                </a:solidFill>
                <a:latin typeface="Calibri" pitchFamily="34" charset="0"/>
              </a:rPr>
              <a:t>Tekia Gedolah</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634038"/>
            <a:ext cx="542925"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2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988" y="4867275"/>
            <a:ext cx="995362"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2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3371850"/>
            <a:ext cx="184943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222" name="TextBox 1"/>
          <p:cNvSpPr txBox="1">
            <a:spLocks noChangeArrowheads="1"/>
          </p:cNvSpPr>
          <p:nvPr/>
        </p:nvSpPr>
        <p:spPr bwMode="auto">
          <a:xfrm rot="-3435543">
            <a:off x="542925" y="2303463"/>
            <a:ext cx="1381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Tekia</a:t>
            </a:r>
          </a:p>
        </p:txBody>
      </p:sp>
      <p:sp>
        <p:nvSpPr>
          <p:cNvPr id="137223" name="TextBox 10"/>
          <p:cNvSpPr txBox="1">
            <a:spLocks noChangeArrowheads="1"/>
          </p:cNvSpPr>
          <p:nvPr/>
        </p:nvSpPr>
        <p:spPr bwMode="auto">
          <a:xfrm rot="-3262098">
            <a:off x="1935957" y="3328194"/>
            <a:ext cx="2351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Shevarim</a:t>
            </a:r>
          </a:p>
        </p:txBody>
      </p:sp>
      <p:sp>
        <p:nvSpPr>
          <p:cNvPr id="137224" name="TextBox 11"/>
          <p:cNvSpPr txBox="1">
            <a:spLocks noChangeArrowheads="1"/>
          </p:cNvSpPr>
          <p:nvPr/>
        </p:nvSpPr>
        <p:spPr bwMode="auto">
          <a:xfrm rot="-3301237">
            <a:off x="3069432" y="4152106"/>
            <a:ext cx="2300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5400">
                <a:solidFill>
                  <a:srgbClr val="FFC000"/>
                </a:solidFill>
              </a:rPr>
              <a:t>Teruah</a:t>
            </a:r>
          </a:p>
        </p:txBody>
      </p:sp>
      <p:cxnSp>
        <p:nvCxnSpPr>
          <p:cNvPr id="4" name="Straight Arrow Connector 3"/>
          <p:cNvCxnSpPr/>
          <p:nvPr/>
        </p:nvCxnSpPr>
        <p:spPr>
          <a:xfrm>
            <a:off x="1638300" y="5019675"/>
            <a:ext cx="914400" cy="3048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903538" y="5621338"/>
            <a:ext cx="914400" cy="2111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037013" y="5726113"/>
            <a:ext cx="1258887" cy="3762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1696700" y="4913313"/>
            <a:ext cx="914400" cy="212725"/>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7229" name="Picture 4" descr="http://www.atotheword.com/wp-content/uploads/2011/02/resurrection-of-the-dead-466x3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1588" y="788988"/>
            <a:ext cx="51244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30" name="TextBox 12"/>
          <p:cNvSpPr txBox="1">
            <a:spLocks noChangeArrowheads="1"/>
          </p:cNvSpPr>
          <p:nvPr/>
        </p:nvSpPr>
        <p:spPr bwMode="auto">
          <a:xfrm rot="-2502156">
            <a:off x="4983163" y="2359025"/>
            <a:ext cx="56689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rgbClr val="FFFF00"/>
                </a:solidFill>
              </a:rPr>
              <a:t>Tekia Gedolah!</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
          <p:cNvSpPr>
            <a:spLocks noChangeArrowheads="1"/>
          </p:cNvSpPr>
          <p:nvPr/>
        </p:nvSpPr>
        <p:spPr bwMode="auto">
          <a:xfrm>
            <a:off x="190500" y="533400"/>
            <a:ext cx="9906000" cy="58308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100">
                <a:solidFill>
                  <a:srgbClr val="FFC000"/>
                </a:solidFill>
                <a:latin typeface="Calibri" pitchFamily="34" charset="0"/>
              </a:rPr>
              <a:t>If we are honest with ourselves we have to conclude that the</a:t>
            </a:r>
            <a:r>
              <a:rPr lang="en-US" altLang="en-US" sz="3100" b="1" i="1">
                <a:solidFill>
                  <a:srgbClr val="FFFF00"/>
                </a:solidFill>
                <a:latin typeface="Calibri" pitchFamily="34" charset="0"/>
              </a:rPr>
              <a:t> Teruah</a:t>
            </a:r>
            <a:r>
              <a:rPr lang="en-US" altLang="en-US" sz="3100">
                <a:solidFill>
                  <a:srgbClr val="FFC000"/>
                </a:solidFill>
                <a:latin typeface="Calibri" pitchFamily="34" charset="0"/>
              </a:rPr>
              <a:t> does not sound like the </a:t>
            </a:r>
            <a:r>
              <a:rPr lang="en-US" altLang="en-US" sz="3100" b="1" i="1">
                <a:solidFill>
                  <a:srgbClr val="FFFF00"/>
                </a:solidFill>
                <a:latin typeface="Calibri" pitchFamily="34" charset="0"/>
              </a:rPr>
              <a:t>last trump. </a:t>
            </a:r>
            <a:r>
              <a:rPr lang="en-US" altLang="en-US" sz="3100">
                <a:solidFill>
                  <a:srgbClr val="FFC000"/>
                </a:solidFill>
                <a:latin typeface="Calibri" pitchFamily="34" charset="0"/>
              </a:rPr>
              <a:t>It is not the proper herald for the </a:t>
            </a:r>
            <a:r>
              <a:rPr lang="en-US" altLang="en-US" sz="3100" b="1">
                <a:solidFill>
                  <a:srgbClr val="FFFF00"/>
                </a:solidFill>
                <a:latin typeface="Calibri" pitchFamily="34" charset="0"/>
              </a:rPr>
              <a:t>occasion</a:t>
            </a:r>
            <a:r>
              <a:rPr lang="en-US" altLang="en-US" sz="3100">
                <a:solidFill>
                  <a:srgbClr val="FFC000"/>
                </a:solidFill>
                <a:latin typeface="Calibri" pitchFamily="34" charset="0"/>
              </a:rPr>
              <a:t>. The highly broken </a:t>
            </a:r>
            <a:r>
              <a:rPr lang="en-US" altLang="en-US" sz="3100" b="1" i="1">
                <a:solidFill>
                  <a:srgbClr val="FFFF00"/>
                </a:solidFill>
                <a:latin typeface="Calibri" pitchFamily="34" charset="0"/>
              </a:rPr>
              <a:t>staccato trumpet sound</a:t>
            </a:r>
            <a:r>
              <a:rPr lang="en-US" altLang="en-US" sz="3100">
                <a:solidFill>
                  <a:srgbClr val="FFC000"/>
                </a:solidFill>
                <a:latin typeface="Calibri" pitchFamily="34" charset="0"/>
              </a:rPr>
              <a:t> of the</a:t>
            </a:r>
            <a:r>
              <a:rPr lang="en-US" altLang="en-US" sz="3100" b="1" i="1">
                <a:solidFill>
                  <a:srgbClr val="FFFF00"/>
                </a:solidFill>
                <a:latin typeface="Calibri" pitchFamily="34" charset="0"/>
              </a:rPr>
              <a:t> Teruah </a:t>
            </a:r>
            <a:r>
              <a:rPr lang="en-US" altLang="en-US" sz="3100">
                <a:solidFill>
                  <a:srgbClr val="FFC000"/>
                </a:solidFill>
                <a:latin typeface="Calibri" pitchFamily="34" charset="0"/>
              </a:rPr>
              <a:t>penetrates the soul like nothing else. It is an alarm, an urgent call to </a:t>
            </a:r>
            <a:r>
              <a:rPr lang="en-US" altLang="en-US" sz="3100" b="1" i="1">
                <a:solidFill>
                  <a:srgbClr val="FFFF00"/>
                </a:solidFill>
                <a:latin typeface="Calibri" pitchFamily="34" charset="0"/>
              </a:rPr>
              <a:t>wake up,</a:t>
            </a:r>
            <a:r>
              <a:rPr lang="en-US" altLang="en-US" sz="3100">
                <a:solidFill>
                  <a:srgbClr val="FFC000"/>
                </a:solidFill>
                <a:latin typeface="Calibri" pitchFamily="34" charset="0"/>
              </a:rPr>
              <a:t> to </a:t>
            </a:r>
            <a:r>
              <a:rPr lang="en-US" altLang="en-US" sz="3100">
                <a:solidFill>
                  <a:srgbClr val="FFFF00"/>
                </a:solidFill>
                <a:latin typeface="Calibri" pitchFamily="34" charset="0"/>
              </a:rPr>
              <a:t>assemble before God</a:t>
            </a:r>
            <a:r>
              <a:rPr lang="en-US" altLang="en-US" sz="3100">
                <a:solidFill>
                  <a:srgbClr val="FFC000"/>
                </a:solidFill>
                <a:latin typeface="Calibri" pitchFamily="34" charset="0"/>
              </a:rPr>
              <a:t> for a briefing. It is </a:t>
            </a:r>
            <a:r>
              <a:rPr lang="en-US" altLang="en-US" sz="3100">
                <a:solidFill>
                  <a:srgbClr val="FFFF00"/>
                </a:solidFill>
                <a:latin typeface="Calibri" pitchFamily="34" charset="0"/>
              </a:rPr>
              <a:t>a call to repent, to change our mind, to prepare for a challenge</a:t>
            </a:r>
            <a:r>
              <a:rPr lang="en-US" altLang="en-US" sz="3100">
                <a:solidFill>
                  <a:srgbClr val="FFC000"/>
                </a:solidFill>
                <a:latin typeface="Calibri" pitchFamily="34" charset="0"/>
              </a:rPr>
              <a:t> that is now upon us. Biblically and historically the </a:t>
            </a:r>
            <a:r>
              <a:rPr lang="en-US" altLang="en-US" sz="3100" b="1" i="1">
                <a:solidFill>
                  <a:srgbClr val="FFFF00"/>
                </a:solidFill>
                <a:latin typeface="Calibri" pitchFamily="34" charset="0"/>
              </a:rPr>
              <a:t>Teruah </a:t>
            </a:r>
            <a:r>
              <a:rPr lang="en-US" altLang="en-US" sz="3100">
                <a:solidFill>
                  <a:srgbClr val="FFC000"/>
                </a:solidFill>
                <a:latin typeface="Calibri" pitchFamily="34" charset="0"/>
              </a:rPr>
              <a:t>was blown in response to a clear and present danger or a major security threat. God has always used </a:t>
            </a:r>
            <a:r>
              <a:rPr lang="en-US" altLang="en-US" sz="3100" b="1" i="1">
                <a:solidFill>
                  <a:srgbClr val="FFFF00"/>
                </a:solidFill>
                <a:latin typeface="Calibri" pitchFamily="34" charset="0"/>
              </a:rPr>
              <a:t>the Teruah </a:t>
            </a:r>
            <a:r>
              <a:rPr lang="en-US" altLang="en-US" sz="3100">
                <a:solidFill>
                  <a:srgbClr val="FFC000"/>
                </a:solidFill>
                <a:latin typeface="Calibri" pitchFamily="34" charset="0"/>
              </a:rPr>
              <a:t>to call His people </a:t>
            </a:r>
          </a:p>
          <a:p>
            <a:pPr algn="ctr"/>
            <a:r>
              <a:rPr lang="en-US" altLang="en-US" sz="3100">
                <a:solidFill>
                  <a:srgbClr val="FFC000"/>
                </a:solidFill>
                <a:latin typeface="Calibri" pitchFamily="34" charset="0"/>
              </a:rPr>
              <a:t>to Himself to prepare them to face a very significant turn </a:t>
            </a:r>
          </a:p>
          <a:p>
            <a:pPr algn="ctr"/>
            <a:r>
              <a:rPr lang="en-US" altLang="en-US" sz="3100">
                <a:solidFill>
                  <a:srgbClr val="FFC000"/>
                </a:solidFill>
                <a:latin typeface="Calibri" pitchFamily="34" charset="0"/>
              </a:rPr>
              <a:t>of events and to deliver them from an approaching enemy. </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9266" name="Picture 2" descr="C:\Users\Gavin-As\Pictures\0-IMAGES for PowerPoint\trumpets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1300" y="-49213"/>
            <a:ext cx="4572000" cy="690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
          <p:cNvSpPr>
            <a:spLocks noChangeArrowheads="1"/>
          </p:cNvSpPr>
          <p:nvPr/>
        </p:nvSpPr>
        <p:spPr bwMode="auto">
          <a:xfrm>
            <a:off x="239713" y="533400"/>
            <a:ext cx="9753600" cy="5784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100">
                <a:solidFill>
                  <a:srgbClr val="FFC000"/>
                </a:solidFill>
                <a:latin typeface="Calibri" pitchFamily="34" charset="0"/>
              </a:rPr>
              <a:t>Elements of </a:t>
            </a:r>
            <a:r>
              <a:rPr lang="en-US" altLang="en-US" sz="4100" b="1">
                <a:solidFill>
                  <a:srgbClr val="FFFF00"/>
                </a:solidFill>
                <a:latin typeface="Calibri" pitchFamily="34" charset="0"/>
              </a:rPr>
              <a:t>the Teruah</a:t>
            </a:r>
            <a:r>
              <a:rPr lang="en-US" altLang="en-US" sz="4100">
                <a:solidFill>
                  <a:srgbClr val="FFC000"/>
                </a:solidFill>
                <a:latin typeface="Calibri" pitchFamily="34" charset="0"/>
              </a:rPr>
              <a:t> are still with us today. They can be heard in our military bugle calls. These sharply disjointed notes signal </a:t>
            </a:r>
            <a:r>
              <a:rPr lang="en-US" altLang="en-US" sz="4100" b="1" i="1">
                <a:solidFill>
                  <a:srgbClr val="FFFF00"/>
                </a:solidFill>
                <a:latin typeface="Calibri" pitchFamily="34" charset="0"/>
              </a:rPr>
              <a:t>the very same sense of alarm</a:t>
            </a:r>
            <a:r>
              <a:rPr lang="en-US" altLang="en-US" sz="4100" b="1">
                <a:solidFill>
                  <a:srgbClr val="FFC000"/>
                </a:solidFill>
                <a:latin typeface="Calibri" pitchFamily="34" charset="0"/>
              </a:rPr>
              <a:t>. </a:t>
            </a:r>
            <a:r>
              <a:rPr lang="en-US" altLang="en-US" sz="4100">
                <a:solidFill>
                  <a:srgbClr val="FFC000"/>
                </a:solidFill>
                <a:latin typeface="Calibri" pitchFamily="34" charset="0"/>
              </a:rPr>
              <a:t>They are</a:t>
            </a:r>
            <a:r>
              <a:rPr lang="en-US" altLang="en-US" sz="4100" b="1">
                <a:solidFill>
                  <a:srgbClr val="FFC000"/>
                </a:solidFill>
                <a:latin typeface="Calibri" pitchFamily="34" charset="0"/>
              </a:rPr>
              <a:t> </a:t>
            </a:r>
            <a:r>
              <a:rPr lang="en-US" altLang="en-US" sz="4100" b="1" i="1">
                <a:solidFill>
                  <a:srgbClr val="FFFF00"/>
                </a:solidFill>
                <a:latin typeface="Calibri" pitchFamily="34" charset="0"/>
              </a:rPr>
              <a:t>a warning</a:t>
            </a:r>
            <a:r>
              <a:rPr lang="en-US" altLang="en-US" sz="4100">
                <a:solidFill>
                  <a:srgbClr val="FFC000"/>
                </a:solidFill>
                <a:latin typeface="Calibri" pitchFamily="34" charset="0"/>
              </a:rPr>
              <a:t>, a </a:t>
            </a:r>
            <a:r>
              <a:rPr lang="en-US" altLang="en-US" sz="4100" b="1" i="1">
                <a:solidFill>
                  <a:srgbClr val="FFFF00"/>
                </a:solidFill>
                <a:latin typeface="Calibri" pitchFamily="34" charset="0"/>
              </a:rPr>
              <a:t>call to muster,</a:t>
            </a:r>
            <a:r>
              <a:rPr lang="en-US" altLang="en-US" sz="4100">
                <a:solidFill>
                  <a:srgbClr val="FFC000"/>
                </a:solidFill>
                <a:latin typeface="Calibri" pitchFamily="34" charset="0"/>
              </a:rPr>
              <a:t> to </a:t>
            </a:r>
            <a:r>
              <a:rPr lang="en-US" altLang="en-US" sz="4100" b="1" i="1">
                <a:solidFill>
                  <a:srgbClr val="FFFF00"/>
                </a:solidFill>
                <a:latin typeface="Calibri" pitchFamily="34" charset="0"/>
              </a:rPr>
              <a:t>assembly, </a:t>
            </a:r>
            <a:r>
              <a:rPr lang="en-US" altLang="en-US" sz="4100">
                <a:solidFill>
                  <a:srgbClr val="FFC000"/>
                </a:solidFill>
                <a:latin typeface="Calibri" pitchFamily="34" charset="0"/>
              </a:rPr>
              <a:t>a call to </a:t>
            </a:r>
            <a:r>
              <a:rPr lang="en-US" altLang="en-US" sz="4100" b="1" i="1">
                <a:solidFill>
                  <a:srgbClr val="FFFF00"/>
                </a:solidFill>
                <a:latin typeface="Calibri" pitchFamily="34" charset="0"/>
              </a:rPr>
              <a:t>prepare to take action</a:t>
            </a:r>
            <a:r>
              <a:rPr lang="en-US" altLang="en-US" sz="4100">
                <a:solidFill>
                  <a:srgbClr val="FFC000"/>
                </a:solidFill>
                <a:latin typeface="Calibri" pitchFamily="34" charset="0"/>
              </a:rPr>
              <a:t>, a</a:t>
            </a:r>
            <a:r>
              <a:rPr lang="en-US" altLang="en-US" sz="4100" b="1" i="1">
                <a:solidFill>
                  <a:srgbClr val="FFFF00"/>
                </a:solidFill>
                <a:latin typeface="Calibri" pitchFamily="34" charset="0"/>
              </a:rPr>
              <a:t> call to a spiritual battle. </a:t>
            </a:r>
            <a:r>
              <a:rPr lang="en-US" altLang="en-US" sz="4100">
                <a:solidFill>
                  <a:srgbClr val="FFC000"/>
                </a:solidFill>
                <a:latin typeface="Calibri" pitchFamily="34" charset="0"/>
              </a:rPr>
              <a:t>See the previous video entitled.</a:t>
            </a:r>
            <a:r>
              <a:rPr lang="en-US" altLang="en-US" sz="4100" b="1" i="1">
                <a:solidFill>
                  <a:srgbClr val="FFFF00"/>
                </a:solidFill>
                <a:latin typeface="Calibri" pitchFamily="34" charset="0"/>
              </a:rPr>
              <a:t> “Yom Teruah is an alarm!” </a:t>
            </a:r>
            <a:r>
              <a:rPr lang="en-US" altLang="en-US" sz="4100">
                <a:solidFill>
                  <a:srgbClr val="FFC000"/>
                </a:solidFill>
                <a:latin typeface="Calibri" pitchFamily="34" charset="0"/>
              </a:rPr>
              <a:t>Can </a:t>
            </a:r>
          </a:p>
          <a:p>
            <a:pPr algn="ctr"/>
            <a:r>
              <a:rPr lang="en-US" altLang="en-US" sz="4100">
                <a:solidFill>
                  <a:srgbClr val="FFC000"/>
                </a:solidFill>
                <a:latin typeface="Calibri" pitchFamily="34" charset="0"/>
              </a:rPr>
              <a:t>we really identify it with the </a:t>
            </a:r>
            <a:r>
              <a:rPr lang="en-US" altLang="en-US" sz="4100" b="1" i="1">
                <a:solidFill>
                  <a:srgbClr val="FFFF00"/>
                </a:solidFill>
                <a:latin typeface="Calibri" pitchFamily="34" charset="0"/>
              </a:rPr>
              <a:t>Last Trump?</a:t>
            </a:r>
            <a:endParaRPr lang="en-US" altLang="en-US" sz="4100">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pic>
        <p:nvPicPr>
          <p:cNvPr id="141314" name="Picture 2" descr="http://www.truthnet.org/Ezekiel/3-Ezekiel-2-7/Ezekiel-Watch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76225"/>
            <a:ext cx="236220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Picture 2" descr="C:\Users\Gavin-As\Pictures\0-IMAGES for PowerPoint\trumpet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1223963"/>
            <a:ext cx="2286000" cy="338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4" descr="http://www.pageresource.com/clipart/clipart/americana/ushistory/revolution/Bugle-Cal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900" y="3200400"/>
            <a:ext cx="2459038"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7" name="Picture 6" descr="https://encrypted-tbn3.gstatic.com/images?q=tbn:ANd9GcTXn7m0ubx7diqfVRLfCBqpl_q0LvMS6aBPvzb_YvwgWLveVV_J2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1982788"/>
            <a:ext cx="2301875" cy="366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1"/>
          <p:cNvSpPr>
            <a:spLocks noChangeArrowheads="1"/>
          </p:cNvSpPr>
          <p:nvPr/>
        </p:nvSpPr>
        <p:spPr bwMode="auto">
          <a:xfrm>
            <a:off x="571500" y="609600"/>
            <a:ext cx="918845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rgbClr val="FFC000"/>
                </a:solidFill>
              </a:rPr>
              <a:t>And what might be the cause for the sounding of such </a:t>
            </a:r>
            <a:r>
              <a:rPr lang="en-US" altLang="en-US" sz="4400">
                <a:solidFill>
                  <a:srgbClr val="FFFF00"/>
                </a:solidFill>
              </a:rPr>
              <a:t>an alarm</a:t>
            </a:r>
            <a:r>
              <a:rPr lang="en-US" altLang="en-US" sz="4400">
                <a:solidFill>
                  <a:srgbClr val="FFC000"/>
                </a:solidFill>
              </a:rPr>
              <a:t>? Why the </a:t>
            </a:r>
            <a:r>
              <a:rPr lang="en-US" altLang="en-US" sz="4400">
                <a:solidFill>
                  <a:srgbClr val="FFFF00"/>
                </a:solidFill>
              </a:rPr>
              <a:t>call to assembly </a:t>
            </a:r>
            <a:r>
              <a:rPr lang="en-US" altLang="en-US" sz="4400">
                <a:solidFill>
                  <a:srgbClr val="FFC000"/>
                </a:solidFill>
              </a:rPr>
              <a:t>before God? Well, as we know, the future </a:t>
            </a:r>
            <a:r>
              <a:rPr lang="en-US" altLang="en-US" sz="4400" b="1" i="1">
                <a:solidFill>
                  <a:srgbClr val="FFFF00"/>
                </a:solidFill>
              </a:rPr>
              <a:t>70</a:t>
            </a:r>
            <a:r>
              <a:rPr lang="en-US" altLang="en-US" sz="4400" b="1" i="1" baseline="30000">
                <a:solidFill>
                  <a:srgbClr val="FFFF00"/>
                </a:solidFill>
              </a:rPr>
              <a:t>th</a:t>
            </a:r>
            <a:r>
              <a:rPr lang="en-US" altLang="en-US" sz="4400" b="1" i="1">
                <a:solidFill>
                  <a:srgbClr val="FFFF00"/>
                </a:solidFill>
              </a:rPr>
              <a:t> Week of Daniel</a:t>
            </a:r>
            <a:r>
              <a:rPr lang="en-US" altLang="en-US" sz="4400">
                <a:solidFill>
                  <a:srgbClr val="FFC000"/>
                </a:solidFill>
              </a:rPr>
              <a:t> is the most important future prophecy. So we definitely need to look there. Because </a:t>
            </a:r>
            <a:r>
              <a:rPr lang="en-US" altLang="en-US" sz="4400" b="1" i="1">
                <a:solidFill>
                  <a:srgbClr val="FFFF00"/>
                </a:solidFill>
              </a:rPr>
              <a:t>Yom Teruah </a:t>
            </a:r>
            <a:r>
              <a:rPr lang="en-US" altLang="en-US" sz="4400">
                <a:solidFill>
                  <a:srgbClr val="FFC000"/>
                </a:solidFill>
              </a:rPr>
              <a:t>in the Fall season must be fulfilled for a reason. </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0015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0574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91465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37719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462915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p:cNvSpPr/>
          <p:nvPr/>
        </p:nvSpPr>
        <p:spPr>
          <a:xfrm>
            <a:off x="54864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120015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20574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291465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ectangle 20"/>
          <p:cNvSpPr/>
          <p:nvPr/>
        </p:nvSpPr>
        <p:spPr>
          <a:xfrm>
            <a:off x="37719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462915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a:off x="54864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Rectangle 24"/>
          <p:cNvSpPr/>
          <p:nvPr/>
        </p:nvSpPr>
        <p:spPr>
          <a:xfrm>
            <a:off x="120015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p:cNvSpPr/>
          <p:nvPr/>
        </p:nvSpPr>
        <p:spPr>
          <a:xfrm>
            <a:off x="20574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Rectangle 26"/>
          <p:cNvSpPr/>
          <p:nvPr/>
        </p:nvSpPr>
        <p:spPr>
          <a:xfrm>
            <a:off x="291465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ectangle 27"/>
          <p:cNvSpPr/>
          <p:nvPr/>
        </p:nvSpPr>
        <p:spPr>
          <a:xfrm>
            <a:off x="37719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ectangle 28"/>
          <p:cNvSpPr/>
          <p:nvPr/>
        </p:nvSpPr>
        <p:spPr>
          <a:xfrm>
            <a:off x="462915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p:cNvSpPr/>
          <p:nvPr/>
        </p:nvSpPr>
        <p:spPr>
          <a:xfrm>
            <a:off x="54864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ectangle 31"/>
          <p:cNvSpPr/>
          <p:nvPr/>
        </p:nvSpPr>
        <p:spPr>
          <a:xfrm>
            <a:off x="120015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20574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291465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34"/>
          <p:cNvSpPr/>
          <p:nvPr/>
        </p:nvSpPr>
        <p:spPr>
          <a:xfrm>
            <a:off x="37719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462915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54864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120015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p:cNvSpPr/>
          <p:nvPr/>
        </p:nvSpPr>
        <p:spPr>
          <a:xfrm>
            <a:off x="20574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40"/>
          <p:cNvSpPr/>
          <p:nvPr/>
        </p:nvSpPr>
        <p:spPr>
          <a:xfrm>
            <a:off x="291465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41"/>
          <p:cNvSpPr/>
          <p:nvPr/>
        </p:nvSpPr>
        <p:spPr>
          <a:xfrm>
            <a:off x="37719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42"/>
          <p:cNvSpPr/>
          <p:nvPr/>
        </p:nvSpPr>
        <p:spPr>
          <a:xfrm>
            <a:off x="462915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ectangle 43"/>
          <p:cNvSpPr/>
          <p:nvPr/>
        </p:nvSpPr>
        <p:spPr>
          <a:xfrm>
            <a:off x="54864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120015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20574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Rectangle 47"/>
          <p:cNvSpPr/>
          <p:nvPr/>
        </p:nvSpPr>
        <p:spPr>
          <a:xfrm>
            <a:off x="291465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 name="Rectangle 48"/>
          <p:cNvSpPr/>
          <p:nvPr/>
        </p:nvSpPr>
        <p:spPr>
          <a:xfrm>
            <a:off x="37719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ectangle 49"/>
          <p:cNvSpPr/>
          <p:nvPr/>
        </p:nvSpPr>
        <p:spPr>
          <a:xfrm>
            <a:off x="462915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Rectangle 50"/>
          <p:cNvSpPr/>
          <p:nvPr/>
        </p:nvSpPr>
        <p:spPr>
          <a:xfrm>
            <a:off x="54864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Rectangle 52"/>
          <p:cNvSpPr/>
          <p:nvPr/>
        </p:nvSpPr>
        <p:spPr>
          <a:xfrm>
            <a:off x="1200150" y="5334000"/>
            <a:ext cx="6858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ectangle 53"/>
          <p:cNvSpPr/>
          <p:nvPr/>
        </p:nvSpPr>
        <p:spPr>
          <a:xfrm>
            <a:off x="2057400" y="5334000"/>
            <a:ext cx="6858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Rectangle 54"/>
          <p:cNvSpPr/>
          <p:nvPr/>
        </p:nvSpPr>
        <p:spPr>
          <a:xfrm>
            <a:off x="2914650" y="5334000"/>
            <a:ext cx="3429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Rectangle 55"/>
          <p:cNvSpPr/>
          <p:nvPr/>
        </p:nvSpPr>
        <p:spPr>
          <a:xfrm>
            <a:off x="3771900" y="5334000"/>
            <a:ext cx="685800" cy="533400"/>
          </a:xfrm>
          <a:prstGeom prst="rect">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ectangle 56"/>
          <p:cNvSpPr/>
          <p:nvPr/>
        </p:nvSpPr>
        <p:spPr>
          <a:xfrm>
            <a:off x="4629150" y="5334000"/>
            <a:ext cx="685800" cy="533400"/>
          </a:xfrm>
          <a:prstGeom prst="rect">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Rectangle 57"/>
          <p:cNvSpPr/>
          <p:nvPr/>
        </p:nvSpPr>
        <p:spPr>
          <a:xfrm>
            <a:off x="5486400" y="5334000"/>
            <a:ext cx="685800" cy="533400"/>
          </a:xfrm>
          <a:prstGeom prst="rect">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 name="Rectangle 65"/>
          <p:cNvSpPr/>
          <p:nvPr/>
        </p:nvSpPr>
        <p:spPr>
          <a:xfrm>
            <a:off x="3429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Rectangle 66"/>
          <p:cNvSpPr/>
          <p:nvPr/>
        </p:nvSpPr>
        <p:spPr>
          <a:xfrm>
            <a:off x="3429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 name="Rectangle 67"/>
          <p:cNvSpPr/>
          <p:nvPr/>
        </p:nvSpPr>
        <p:spPr>
          <a:xfrm>
            <a:off x="3429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Rectangle 68"/>
          <p:cNvSpPr/>
          <p:nvPr/>
        </p:nvSpPr>
        <p:spPr>
          <a:xfrm>
            <a:off x="3429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Rectangle 69"/>
          <p:cNvSpPr/>
          <p:nvPr/>
        </p:nvSpPr>
        <p:spPr>
          <a:xfrm>
            <a:off x="3429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Rectangle 70"/>
          <p:cNvSpPr/>
          <p:nvPr/>
        </p:nvSpPr>
        <p:spPr>
          <a:xfrm>
            <a:off x="3429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Rectangle 71"/>
          <p:cNvSpPr/>
          <p:nvPr/>
        </p:nvSpPr>
        <p:spPr>
          <a:xfrm>
            <a:off x="342900" y="5334000"/>
            <a:ext cx="6858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411" name="TextBox 51"/>
          <p:cNvSpPr txBox="1">
            <a:spLocks noChangeArrowheads="1"/>
          </p:cNvSpPr>
          <p:nvPr/>
        </p:nvSpPr>
        <p:spPr bwMode="auto">
          <a:xfrm>
            <a:off x="1285875" y="4724400"/>
            <a:ext cx="3857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b="1" i="1">
                <a:solidFill>
                  <a:srgbClr val="7030A0"/>
                </a:solidFill>
                <a:latin typeface="Arial" charset="0"/>
              </a:rPr>
              <a:t>2,000 Year Gap</a:t>
            </a:r>
          </a:p>
        </p:txBody>
      </p:sp>
      <p:sp>
        <p:nvSpPr>
          <p:cNvPr id="143412" name="TextBox 63"/>
          <p:cNvSpPr txBox="1">
            <a:spLocks noChangeArrowheads="1"/>
          </p:cNvSpPr>
          <p:nvPr/>
        </p:nvSpPr>
        <p:spPr bwMode="auto">
          <a:xfrm>
            <a:off x="0" y="0"/>
            <a:ext cx="62103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a:solidFill>
                  <a:srgbClr val="002060"/>
                </a:solidFill>
                <a:latin typeface="Arial" charset="0"/>
              </a:rPr>
              <a:t>Tenth Jubilee of the 70 Sevens</a:t>
            </a:r>
          </a:p>
        </p:txBody>
      </p:sp>
      <p:sp>
        <p:nvSpPr>
          <p:cNvPr id="143413" name="TextBox 84"/>
          <p:cNvSpPr txBox="1">
            <a:spLocks noChangeArrowheads="1"/>
          </p:cNvSpPr>
          <p:nvPr/>
        </p:nvSpPr>
        <p:spPr bwMode="auto">
          <a:xfrm>
            <a:off x="7543800" y="4038600"/>
            <a:ext cx="2486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2800" b="1">
              <a:solidFill>
                <a:srgbClr val="C00000"/>
              </a:solidFill>
              <a:latin typeface="Arial" charset="0"/>
            </a:endParaRPr>
          </a:p>
        </p:txBody>
      </p:sp>
      <p:sp>
        <p:nvSpPr>
          <p:cNvPr id="143414" name="TextBox 85"/>
          <p:cNvSpPr txBox="1">
            <a:spLocks noChangeArrowheads="1"/>
          </p:cNvSpPr>
          <p:nvPr/>
        </p:nvSpPr>
        <p:spPr bwMode="auto">
          <a:xfrm>
            <a:off x="7048500" y="228600"/>
            <a:ext cx="29718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b="1">
                <a:solidFill>
                  <a:srgbClr val="C00000"/>
                </a:solidFill>
                <a:latin typeface="Arial" charset="0"/>
              </a:rPr>
              <a:t>1</a:t>
            </a:r>
            <a:r>
              <a:rPr lang="en-US" altLang="en-US" sz="2800" b="1" baseline="30000">
                <a:solidFill>
                  <a:srgbClr val="C00000"/>
                </a:solidFill>
                <a:latin typeface="Arial" charset="0"/>
              </a:rPr>
              <a:t>st</a:t>
            </a:r>
            <a:r>
              <a:rPr lang="en-US" altLang="en-US" sz="2800" b="1">
                <a:solidFill>
                  <a:srgbClr val="C00000"/>
                </a:solidFill>
                <a:latin typeface="Arial" charset="0"/>
              </a:rPr>
              <a:t> </a:t>
            </a:r>
            <a:r>
              <a:rPr lang="en-US" altLang="en-US" b="1">
                <a:solidFill>
                  <a:srgbClr val="C00000"/>
                </a:solidFill>
                <a:latin typeface="Arial" charset="0"/>
              </a:rPr>
              <a:t>Coming</a:t>
            </a:r>
          </a:p>
        </p:txBody>
      </p:sp>
      <p:sp>
        <p:nvSpPr>
          <p:cNvPr id="59" name="Rectangle 58"/>
          <p:cNvSpPr/>
          <p:nvPr/>
        </p:nvSpPr>
        <p:spPr>
          <a:xfrm>
            <a:off x="342900" y="6019800"/>
            <a:ext cx="771525" cy="6096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err="1">
                <a:solidFill>
                  <a:srgbClr val="002060"/>
                </a:solidFill>
              </a:rPr>
              <a:t>Ju</a:t>
            </a:r>
            <a:endParaRPr lang="en-US" sz="4000" b="1" dirty="0">
              <a:solidFill>
                <a:srgbClr val="002060"/>
              </a:solidFill>
            </a:endParaRPr>
          </a:p>
        </p:txBody>
      </p:sp>
      <p:sp>
        <p:nvSpPr>
          <p:cNvPr id="62" name="Rectangle 61"/>
          <p:cNvSpPr/>
          <p:nvPr/>
        </p:nvSpPr>
        <p:spPr>
          <a:xfrm>
            <a:off x="3257550" y="5334000"/>
            <a:ext cx="342900" cy="533400"/>
          </a:xfrm>
          <a:prstGeom prst="rect">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3417" name="Content Placeholder 3" descr="pal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838200"/>
            <a:ext cx="29924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3" name="Straight Arrow Connector 62"/>
          <p:cNvCxnSpPr/>
          <p:nvPr/>
        </p:nvCxnSpPr>
        <p:spPr>
          <a:xfrm rot="10800000">
            <a:off x="1333500" y="6324600"/>
            <a:ext cx="914400" cy="158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3419" name="TextBox 73"/>
          <p:cNvSpPr txBox="1">
            <a:spLocks noChangeArrowheads="1"/>
          </p:cNvSpPr>
          <p:nvPr/>
        </p:nvSpPr>
        <p:spPr bwMode="auto">
          <a:xfrm>
            <a:off x="2324100" y="5943600"/>
            <a:ext cx="3886200"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b="1" i="1">
                <a:solidFill>
                  <a:srgbClr val="FFC000"/>
                </a:solidFill>
                <a:latin typeface="Arial" charset="0"/>
              </a:rPr>
              <a:t>Year of Jubilee </a:t>
            </a:r>
          </a:p>
        </p:txBody>
      </p:sp>
      <p:cxnSp>
        <p:nvCxnSpPr>
          <p:cNvPr id="75" name="Straight Arrow Connector 74"/>
          <p:cNvCxnSpPr/>
          <p:nvPr/>
        </p:nvCxnSpPr>
        <p:spPr>
          <a:xfrm rot="5400000" flipH="1" flipV="1">
            <a:off x="6096000" y="3390900"/>
            <a:ext cx="1143000" cy="914400"/>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6210300" y="5562600"/>
            <a:ext cx="762000" cy="1588"/>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43422" name="Picture 2" descr="I:\IMAGES for PowerPoint\king-of-king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9450" y="4191000"/>
            <a:ext cx="30003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3" name="TextBox 85"/>
          <p:cNvSpPr txBox="1">
            <a:spLocks noChangeArrowheads="1"/>
          </p:cNvSpPr>
          <p:nvPr/>
        </p:nvSpPr>
        <p:spPr bwMode="auto">
          <a:xfrm>
            <a:off x="7029450" y="3733800"/>
            <a:ext cx="3000375"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rgbClr val="C00000"/>
                </a:solidFill>
                <a:latin typeface="Arial" charset="0"/>
              </a:rPr>
              <a:t>2nd </a:t>
            </a:r>
            <a:r>
              <a:rPr lang="en-US" altLang="en-US" b="1">
                <a:solidFill>
                  <a:srgbClr val="C00000"/>
                </a:solidFill>
                <a:latin typeface="Arial" charset="0"/>
              </a:rPr>
              <a:t>Coming</a:t>
            </a:r>
          </a:p>
        </p:txBody>
      </p:sp>
      <p:sp>
        <p:nvSpPr>
          <p:cNvPr id="143424" name="TextBox 1"/>
          <p:cNvSpPr txBox="1">
            <a:spLocks noChangeArrowheads="1"/>
          </p:cNvSpPr>
          <p:nvPr/>
        </p:nvSpPr>
        <p:spPr bwMode="auto">
          <a:xfrm>
            <a:off x="50800" y="4900613"/>
            <a:ext cx="5826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8000">
                <a:solidFill>
                  <a:srgbClr val="FF0000"/>
                </a:solidFill>
              </a:rPr>
              <a:t>*</a:t>
            </a:r>
          </a:p>
        </p:txBody>
      </p:sp>
      <p:cxnSp>
        <p:nvCxnSpPr>
          <p:cNvPr id="3" name="Straight Arrow Connector 2"/>
          <p:cNvCxnSpPr>
            <a:stCxn id="143426" idx="1"/>
          </p:cNvCxnSpPr>
          <p:nvPr/>
        </p:nvCxnSpPr>
        <p:spPr>
          <a:xfrm>
            <a:off x="177800" y="3568700"/>
            <a:ext cx="101600" cy="15367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3426" name="TextBox 3"/>
          <p:cNvSpPr txBox="1">
            <a:spLocks noChangeArrowheads="1"/>
          </p:cNvSpPr>
          <p:nvPr/>
        </p:nvSpPr>
        <p:spPr bwMode="auto">
          <a:xfrm rot="-5400000">
            <a:off x="-854075" y="2274887"/>
            <a:ext cx="2063750" cy="5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800" b="1" i="1">
                <a:solidFill>
                  <a:srgbClr val="C00000"/>
                </a:solidFill>
              </a:rPr>
              <a:t>Look Here!</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
          <p:cNvSpPr>
            <a:spLocks noChangeArrowheads="1"/>
          </p:cNvSpPr>
          <p:nvPr/>
        </p:nvSpPr>
        <p:spPr bwMode="auto">
          <a:xfrm>
            <a:off x="215900" y="304800"/>
            <a:ext cx="9859963"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300">
                <a:solidFill>
                  <a:srgbClr val="FFC000"/>
                </a:solidFill>
                <a:latin typeface="Calibri" pitchFamily="34" charset="0"/>
              </a:rPr>
              <a:t>There is a </a:t>
            </a:r>
            <a:r>
              <a:rPr lang="en-US" altLang="en-US" sz="3300" b="1" i="1">
                <a:solidFill>
                  <a:srgbClr val="FFFF00"/>
                </a:solidFill>
                <a:latin typeface="Calibri" pitchFamily="34" charset="0"/>
              </a:rPr>
              <a:t>HUGE</a:t>
            </a:r>
            <a:r>
              <a:rPr lang="en-US" altLang="en-US" sz="3300">
                <a:solidFill>
                  <a:srgbClr val="FFC000"/>
                </a:solidFill>
                <a:latin typeface="Calibri" pitchFamily="34" charset="0"/>
              </a:rPr>
              <a:t> campaign of disinformation set to cloak, to obfuscate, and to place a religious smoke-screen over the </a:t>
            </a:r>
            <a:r>
              <a:rPr lang="en-US" altLang="en-US" sz="3300" b="1" i="1">
                <a:solidFill>
                  <a:srgbClr val="FFFF00"/>
                </a:solidFill>
                <a:latin typeface="Calibri" pitchFamily="34" charset="0"/>
              </a:rPr>
              <a:t>future 70</a:t>
            </a:r>
            <a:r>
              <a:rPr lang="en-US" altLang="en-US" sz="3300" b="1" i="1" baseline="30000">
                <a:solidFill>
                  <a:srgbClr val="FFFF00"/>
                </a:solidFill>
                <a:latin typeface="Calibri" pitchFamily="34" charset="0"/>
              </a:rPr>
              <a:t>th</a:t>
            </a:r>
            <a:r>
              <a:rPr lang="en-US" altLang="en-US" sz="3300" b="1" i="1">
                <a:solidFill>
                  <a:srgbClr val="FFFF00"/>
                </a:solidFill>
                <a:latin typeface="Calibri" pitchFamily="34" charset="0"/>
              </a:rPr>
              <a:t> Week of Daniel</a:t>
            </a:r>
            <a:r>
              <a:rPr lang="en-US" altLang="en-US" sz="3300">
                <a:solidFill>
                  <a:srgbClr val="FFC000"/>
                </a:solidFill>
                <a:latin typeface="Calibri" pitchFamily="34" charset="0"/>
              </a:rPr>
              <a:t>. As we see </a:t>
            </a:r>
          </a:p>
          <a:p>
            <a:pPr algn="ctr"/>
            <a:r>
              <a:rPr lang="en-US" altLang="en-US" sz="3300">
                <a:solidFill>
                  <a:srgbClr val="FFC000"/>
                </a:solidFill>
                <a:latin typeface="Calibri" pitchFamily="34" charset="0"/>
              </a:rPr>
              <a:t>in </a:t>
            </a:r>
            <a:r>
              <a:rPr lang="en-US" altLang="en-US" sz="3300" b="1" i="1">
                <a:solidFill>
                  <a:schemeClr val="bg1"/>
                </a:solidFill>
                <a:latin typeface="Calibri" pitchFamily="34" charset="0"/>
              </a:rPr>
              <a:t>Psalm 2,</a:t>
            </a:r>
            <a:r>
              <a:rPr lang="en-US" altLang="en-US" sz="3300">
                <a:solidFill>
                  <a:srgbClr val="FFC000"/>
                </a:solidFill>
                <a:latin typeface="Calibri" pitchFamily="34" charset="0"/>
              </a:rPr>
              <a:t> the nations will be raging as we approach the climax of the age. Quite clearly, the principalities and powers are terrified. </a:t>
            </a:r>
            <a:r>
              <a:rPr lang="en-US" altLang="en-US" sz="3300">
                <a:solidFill>
                  <a:srgbClr val="FFFF00"/>
                </a:solidFill>
                <a:latin typeface="Calibri" pitchFamily="34" charset="0"/>
              </a:rPr>
              <a:t>These angelic rulers dread the end-time witness of the saints</a:t>
            </a:r>
            <a:r>
              <a:rPr lang="en-US" altLang="en-US" sz="3300">
                <a:solidFill>
                  <a:srgbClr val="FFC000"/>
                </a:solidFill>
                <a:latin typeface="Calibri" pitchFamily="34" charset="0"/>
              </a:rPr>
              <a:t>. And they tremble at the coming </a:t>
            </a:r>
            <a:r>
              <a:rPr lang="en-US" altLang="en-US" sz="3300">
                <a:solidFill>
                  <a:srgbClr val="FFFF00"/>
                </a:solidFill>
                <a:latin typeface="Calibri" pitchFamily="34" charset="0"/>
              </a:rPr>
              <a:t>Judgment Day </a:t>
            </a:r>
            <a:r>
              <a:rPr lang="en-US" altLang="en-US" sz="3300">
                <a:solidFill>
                  <a:srgbClr val="FFC000"/>
                </a:solidFill>
                <a:latin typeface="Calibri" pitchFamily="34" charset="0"/>
              </a:rPr>
              <a:t>as</a:t>
            </a:r>
            <a:r>
              <a:rPr lang="en-US" altLang="en-US" sz="3300">
                <a:solidFill>
                  <a:srgbClr val="FFFF00"/>
                </a:solidFill>
                <a:latin typeface="Calibri" pitchFamily="34" charset="0"/>
              </a:rPr>
              <a:t> Messiah returns </a:t>
            </a:r>
            <a:r>
              <a:rPr lang="en-US" altLang="en-US" sz="3300">
                <a:solidFill>
                  <a:srgbClr val="FFC000"/>
                </a:solidFill>
                <a:latin typeface="Calibri" pitchFamily="34" charset="0"/>
              </a:rPr>
              <a:t>at the end </a:t>
            </a:r>
          </a:p>
          <a:p>
            <a:pPr algn="ctr"/>
            <a:r>
              <a:rPr lang="en-US" altLang="en-US" sz="3300">
                <a:solidFill>
                  <a:srgbClr val="FFC000"/>
                </a:solidFill>
                <a:latin typeface="Calibri" pitchFamily="34" charset="0"/>
              </a:rPr>
              <a:t>of this age. So they storm violently at </a:t>
            </a:r>
            <a:r>
              <a:rPr lang="en-US" altLang="en-US" sz="3300">
                <a:solidFill>
                  <a:schemeClr val="bg1"/>
                </a:solidFill>
                <a:latin typeface="Calibri" pitchFamily="34" charset="0"/>
              </a:rPr>
              <a:t>Daniel 9:27 </a:t>
            </a:r>
            <a:r>
              <a:rPr lang="en-US" altLang="en-US" sz="3300">
                <a:solidFill>
                  <a:srgbClr val="FFC000"/>
                </a:solidFill>
                <a:latin typeface="Calibri" pitchFamily="34" charset="0"/>
              </a:rPr>
              <a:t>and anxiously prod their human religious underlings to </a:t>
            </a:r>
          </a:p>
          <a:p>
            <a:pPr algn="ctr"/>
            <a:r>
              <a:rPr lang="en-US" altLang="en-US" sz="3300">
                <a:solidFill>
                  <a:srgbClr val="FFC000"/>
                </a:solidFill>
                <a:latin typeface="Calibri" pitchFamily="34" charset="0"/>
              </a:rPr>
              <a:t>block God’s message. They are desperate to make </a:t>
            </a:r>
          </a:p>
          <a:p>
            <a:pPr algn="ctr"/>
            <a:r>
              <a:rPr lang="en-US" altLang="en-US" sz="3300">
                <a:solidFill>
                  <a:srgbClr val="FFC000"/>
                </a:solidFill>
                <a:latin typeface="Calibri" pitchFamily="34" charset="0"/>
              </a:rPr>
              <a:t>the future </a:t>
            </a:r>
            <a:r>
              <a:rPr lang="en-US" altLang="en-US" sz="3300">
                <a:solidFill>
                  <a:srgbClr val="FFFF00"/>
                </a:solidFill>
                <a:latin typeface="Calibri" pitchFamily="34" charset="0"/>
              </a:rPr>
              <a:t>70</a:t>
            </a:r>
            <a:r>
              <a:rPr lang="en-US" altLang="en-US" sz="3300" baseline="30000">
                <a:solidFill>
                  <a:srgbClr val="FFFF00"/>
                </a:solidFill>
                <a:latin typeface="Calibri" pitchFamily="34" charset="0"/>
              </a:rPr>
              <a:t>th</a:t>
            </a:r>
            <a:r>
              <a:rPr lang="en-US" altLang="en-US" sz="3300">
                <a:solidFill>
                  <a:srgbClr val="FFFF00"/>
                </a:solidFill>
                <a:latin typeface="Calibri" pitchFamily="34" charset="0"/>
              </a:rPr>
              <a:t> Week of Daniel  </a:t>
            </a:r>
            <a:r>
              <a:rPr lang="en-US" altLang="en-US" sz="3300" b="1" i="1">
                <a:solidFill>
                  <a:srgbClr val="FF0000"/>
                </a:solidFill>
                <a:latin typeface="Calibri" pitchFamily="34" charset="0"/>
              </a:rPr>
              <a:t>“go away”.</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Users\Gavin-As\Documents\02 ETP barebones\future-70th-w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
          <p:cNvSpPr>
            <a:spLocks noChangeArrowheads="1"/>
          </p:cNvSpPr>
          <p:nvPr/>
        </p:nvSpPr>
        <p:spPr bwMode="auto">
          <a:xfrm>
            <a:off x="266700" y="609600"/>
            <a:ext cx="97536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rPr>
              <a:t>Those final seven years are set to begin in some future year. God’s covenant people in both the Jewish and non-Jewish houses of Israel are simply not aware of this. They are either not tuned in to God’s program or they are asleep. So, all that being understood, might </a:t>
            </a:r>
            <a:r>
              <a:rPr lang="en-US" altLang="en-US" sz="4000" b="1" i="1">
                <a:solidFill>
                  <a:srgbClr val="FFFF00"/>
                </a:solidFill>
              </a:rPr>
              <a:t>Yom Teruah </a:t>
            </a:r>
            <a:r>
              <a:rPr lang="en-US" altLang="en-US" sz="4000">
                <a:solidFill>
                  <a:srgbClr val="FFC000"/>
                </a:solidFill>
              </a:rPr>
              <a:t>be a time when the </a:t>
            </a:r>
            <a:r>
              <a:rPr lang="en-US" altLang="en-US" sz="4000" b="1" i="1">
                <a:solidFill>
                  <a:srgbClr val="FFFF00"/>
                </a:solidFill>
              </a:rPr>
              <a:t>watchmen </a:t>
            </a:r>
            <a:r>
              <a:rPr lang="en-US" altLang="en-US" sz="4000">
                <a:solidFill>
                  <a:srgbClr val="FFC000"/>
                </a:solidFill>
              </a:rPr>
              <a:t>will </a:t>
            </a:r>
            <a:r>
              <a:rPr lang="en-US" altLang="en-US" sz="4000" b="1" i="1">
                <a:solidFill>
                  <a:srgbClr val="FFFF00"/>
                </a:solidFill>
              </a:rPr>
              <a:t>blow the trumpet</a:t>
            </a:r>
            <a:r>
              <a:rPr lang="en-US" altLang="en-US" sz="4000">
                <a:solidFill>
                  <a:srgbClr val="FFC000"/>
                </a:solidFill>
              </a:rPr>
              <a:t>, </a:t>
            </a:r>
          </a:p>
          <a:p>
            <a:pPr algn="ctr" eaLnBrk="1" hangingPunct="1">
              <a:spcBef>
                <a:spcPct val="0"/>
              </a:spcBef>
              <a:buFontTx/>
              <a:buNone/>
            </a:pPr>
            <a:r>
              <a:rPr lang="en-US" altLang="en-US" sz="4000">
                <a:solidFill>
                  <a:srgbClr val="FFC000"/>
                </a:solidFill>
              </a:rPr>
              <a:t>raise a </a:t>
            </a:r>
            <a:r>
              <a:rPr lang="en-US" altLang="en-US" sz="4000" b="1" i="1">
                <a:solidFill>
                  <a:srgbClr val="FFFF00"/>
                </a:solidFill>
              </a:rPr>
              <a:t>shout</a:t>
            </a:r>
            <a:r>
              <a:rPr lang="en-US" altLang="en-US" sz="4000">
                <a:solidFill>
                  <a:srgbClr val="FFC000"/>
                </a:solidFill>
              </a:rPr>
              <a:t>, </a:t>
            </a:r>
            <a:r>
              <a:rPr lang="en-US" altLang="en-US" sz="4000" b="1" i="1">
                <a:solidFill>
                  <a:srgbClr val="FFFF00"/>
                </a:solidFill>
              </a:rPr>
              <a:t>sound the alarm</a:t>
            </a:r>
            <a:r>
              <a:rPr lang="en-US" altLang="en-US" sz="4000">
                <a:solidFill>
                  <a:srgbClr val="FFC000"/>
                </a:solidFill>
              </a:rPr>
              <a:t>? </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14300" y="288925"/>
            <a:ext cx="47625" cy="595947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0120313" y="307975"/>
            <a:ext cx="31750" cy="59404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85738" y="2435225"/>
            <a:ext cx="1793875" cy="1419225"/>
          </a:xfrm>
          <a:prstGeom prst="round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C00000"/>
                </a:solidFill>
              </a:rPr>
              <a:t>Yom </a:t>
            </a:r>
            <a:r>
              <a:rPr lang="en-US" sz="3200" b="1" i="1" dirty="0" err="1">
                <a:solidFill>
                  <a:srgbClr val="C00000"/>
                </a:solidFill>
              </a:rPr>
              <a:t>Teruah</a:t>
            </a:r>
            <a:endParaRPr lang="en-US" sz="3200" b="1" i="1" dirty="0">
              <a:solidFill>
                <a:srgbClr val="C0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839075" y="2528888"/>
            <a:ext cx="2312988"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147463" name="Picture 2" descr="I:\IMAGES for PowerPoint\exodu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7738" y="4183063"/>
            <a:ext cx="285432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4" name="Rectangle 1"/>
          <p:cNvSpPr>
            <a:spLocks noChangeArrowheads="1"/>
          </p:cNvSpPr>
          <p:nvPr/>
        </p:nvSpPr>
        <p:spPr bwMode="auto">
          <a:xfrm>
            <a:off x="3954463" y="2454275"/>
            <a:ext cx="2138362" cy="1446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b="1" i="1">
                <a:solidFill>
                  <a:srgbClr val="FFC000"/>
                </a:solidFill>
                <a:latin typeface="Arial" charset="0"/>
              </a:rPr>
              <a:t>DAYS</a:t>
            </a:r>
          </a:p>
          <a:p>
            <a:pPr algn="ctr" eaLnBrk="1" hangingPunct="1">
              <a:spcBef>
                <a:spcPct val="0"/>
              </a:spcBef>
              <a:buFontTx/>
              <a:buNone/>
            </a:pPr>
            <a:r>
              <a:rPr lang="en-US" altLang="en-US" sz="4400" b="1" i="1">
                <a:solidFill>
                  <a:srgbClr val="FFC000"/>
                </a:solidFill>
                <a:latin typeface="Arial" charset="0"/>
              </a:rPr>
              <a:t>of AWE</a:t>
            </a:r>
          </a:p>
        </p:txBody>
      </p:sp>
      <p:cxnSp>
        <p:nvCxnSpPr>
          <p:cNvPr id="12" name="Straight Arrow Connector 11"/>
          <p:cNvCxnSpPr/>
          <p:nvPr/>
        </p:nvCxnSpPr>
        <p:spPr>
          <a:xfrm>
            <a:off x="6515100" y="3238500"/>
            <a:ext cx="130016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100263" y="3276600"/>
            <a:ext cx="1362075"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1925" y="307975"/>
            <a:ext cx="3703638" cy="20034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FFFF00"/>
                </a:solidFill>
              </a:rPr>
              <a:t>SOUND THE ALARM!!!</a:t>
            </a:r>
          </a:p>
        </p:txBody>
      </p:sp>
      <p:sp>
        <p:nvSpPr>
          <p:cNvPr id="147468" name="Rectangle 1"/>
          <p:cNvSpPr>
            <a:spLocks noChangeArrowheads="1"/>
          </p:cNvSpPr>
          <p:nvPr/>
        </p:nvSpPr>
        <p:spPr bwMode="auto">
          <a:xfrm>
            <a:off x="3959225" y="4662488"/>
            <a:ext cx="2128838" cy="14462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b="1" i="1">
                <a:solidFill>
                  <a:srgbClr val="FFC000"/>
                </a:solidFill>
                <a:latin typeface="Arial" charset="0"/>
              </a:rPr>
              <a:t>7 </a:t>
            </a:r>
          </a:p>
          <a:p>
            <a:pPr algn="ctr" eaLnBrk="1" hangingPunct="1">
              <a:spcBef>
                <a:spcPct val="0"/>
              </a:spcBef>
              <a:buFontTx/>
              <a:buNone/>
            </a:pPr>
            <a:r>
              <a:rPr lang="en-US" altLang="en-US" sz="4400" b="1" i="1">
                <a:solidFill>
                  <a:srgbClr val="FFC000"/>
                </a:solidFill>
                <a:latin typeface="Arial" charset="0"/>
              </a:rPr>
              <a:t>YEARS</a:t>
            </a:r>
          </a:p>
        </p:txBody>
      </p:sp>
      <p:cxnSp>
        <p:nvCxnSpPr>
          <p:cNvPr id="18" name="Straight Arrow Connector 17"/>
          <p:cNvCxnSpPr/>
          <p:nvPr/>
        </p:nvCxnSpPr>
        <p:spPr>
          <a:xfrm flipH="1">
            <a:off x="2100263" y="5424488"/>
            <a:ext cx="1671637"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276975" y="5424488"/>
            <a:ext cx="91916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7471" name="Picture 2" descr="C:\Users\Gavin-As\Pictures\0-IMAGES for PowerPoint\trumpets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8" y="3948113"/>
            <a:ext cx="1828800"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
          <p:cNvSpPr>
            <a:spLocks noChangeArrowheads="1"/>
          </p:cNvSpPr>
          <p:nvPr/>
        </p:nvSpPr>
        <p:spPr bwMode="auto">
          <a:xfrm>
            <a:off x="320675" y="1676400"/>
            <a:ext cx="96012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Here outlined in </a:t>
            </a:r>
            <a:r>
              <a:rPr lang="en-US" altLang="en-US" sz="4800" b="1" i="1">
                <a:solidFill>
                  <a:schemeClr val="bg1"/>
                </a:solidFill>
              </a:rPr>
              <a:t>Daniel 9:27 </a:t>
            </a:r>
            <a:r>
              <a:rPr lang="en-US" altLang="en-US" sz="4800">
                <a:solidFill>
                  <a:srgbClr val="FFC000"/>
                </a:solidFill>
              </a:rPr>
              <a:t>we can clearly see an occasion for an alarm. Those final seven years will be initiated by the </a:t>
            </a:r>
            <a:r>
              <a:rPr lang="en-US" altLang="en-US" sz="4800">
                <a:solidFill>
                  <a:srgbClr val="FFFF00"/>
                </a:solidFill>
              </a:rPr>
              <a:t>confirmation</a:t>
            </a:r>
            <a:r>
              <a:rPr lang="en-US" altLang="en-US" sz="4800">
                <a:solidFill>
                  <a:srgbClr val="FFC000"/>
                </a:solidFill>
              </a:rPr>
              <a:t> of a </a:t>
            </a:r>
            <a:r>
              <a:rPr lang="en-US" altLang="en-US" sz="4800">
                <a:solidFill>
                  <a:srgbClr val="FFFF00"/>
                </a:solidFill>
              </a:rPr>
              <a:t>seven year “covenant with many”.</a:t>
            </a:r>
            <a:r>
              <a:rPr lang="en-US" altLang="en-US" sz="4800">
                <a:solidFill>
                  <a:srgbClr val="FFC000"/>
                </a:solidFill>
              </a:rPr>
              <a:t> </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552575" y="2955925"/>
            <a:ext cx="20638" cy="1801813"/>
          </a:xfrm>
          <a:prstGeom prst="line">
            <a:avLst/>
          </a:prstGeom>
          <a:ln w="889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342900" y="4773613"/>
            <a:ext cx="2346325" cy="17399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chemeClr val="tx1"/>
                </a:solidFill>
              </a:rPr>
              <a:t>Dan. 9:27</a:t>
            </a:r>
          </a:p>
          <a:p>
            <a:pPr algn="ctr">
              <a:defRPr/>
            </a:pPr>
            <a:r>
              <a:rPr lang="en-US" sz="3600" b="1" i="1" dirty="0">
                <a:solidFill>
                  <a:schemeClr val="tx1"/>
                </a:solidFill>
              </a:rPr>
              <a:t>covenant confirmed</a:t>
            </a:r>
          </a:p>
        </p:txBody>
      </p:sp>
      <p:sp>
        <p:nvSpPr>
          <p:cNvPr id="149509" name="TextBox 1"/>
          <p:cNvSpPr txBox="1">
            <a:spLocks noChangeArrowheads="1"/>
          </p:cNvSpPr>
          <p:nvPr/>
        </p:nvSpPr>
        <p:spPr bwMode="auto">
          <a:xfrm>
            <a:off x="647700" y="457200"/>
            <a:ext cx="9067800"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latin typeface="Arial" charset="0"/>
              </a:rPr>
              <a:t>“And </a:t>
            </a:r>
            <a:r>
              <a:rPr lang="en-US" altLang="en-US" sz="4000">
                <a:solidFill>
                  <a:srgbClr val="FFFF00"/>
                </a:solidFill>
                <a:latin typeface="Arial" charset="0"/>
              </a:rPr>
              <a:t>he, (the prince), </a:t>
            </a:r>
            <a:r>
              <a:rPr lang="en-US" altLang="en-US" sz="4000">
                <a:solidFill>
                  <a:srgbClr val="FFC000"/>
                </a:solidFill>
                <a:latin typeface="Arial" charset="0"/>
              </a:rPr>
              <a:t>shall </a:t>
            </a:r>
            <a:r>
              <a:rPr lang="en-US" altLang="en-US" sz="4000">
                <a:solidFill>
                  <a:srgbClr val="FFFF00"/>
                </a:solidFill>
                <a:latin typeface="Arial" charset="0"/>
              </a:rPr>
              <a:t>confirm the covenant with many </a:t>
            </a:r>
            <a:r>
              <a:rPr lang="en-US" altLang="en-US" sz="4000">
                <a:solidFill>
                  <a:srgbClr val="FFC000"/>
                </a:solidFill>
                <a:latin typeface="Arial" charset="0"/>
              </a:rPr>
              <a:t>for</a:t>
            </a:r>
            <a:r>
              <a:rPr lang="en-US" altLang="en-US" sz="4000">
                <a:solidFill>
                  <a:srgbClr val="FFFF00"/>
                </a:solidFill>
                <a:latin typeface="Arial" charset="0"/>
              </a:rPr>
              <a:t> one week, (“one seven”), </a:t>
            </a:r>
            <a:r>
              <a:rPr lang="en-US" altLang="en-US" sz="4000">
                <a:solidFill>
                  <a:srgbClr val="FFC000"/>
                </a:solidFill>
                <a:latin typeface="Arial" charset="0"/>
              </a:rPr>
              <a:t>. . . .” - </a:t>
            </a:r>
            <a:r>
              <a:rPr lang="en-US" altLang="en-US" sz="4000">
                <a:solidFill>
                  <a:schemeClr val="bg1"/>
                </a:solidFill>
                <a:latin typeface="Arial" charset="0"/>
              </a:rPr>
              <a:t>Dan. 9:27</a:t>
            </a:r>
            <a:endParaRPr lang="en-US" altLang="en-US" sz="4000" b="1" i="1">
              <a:solidFill>
                <a:schemeClr val="bg1"/>
              </a:solidFill>
              <a:latin typeface="Arial" charset="0"/>
            </a:endParaRPr>
          </a:p>
        </p:txBody>
      </p:sp>
      <p:cxnSp>
        <p:nvCxnSpPr>
          <p:cNvPr id="7" name="Straight Connector 6"/>
          <p:cNvCxnSpPr/>
          <p:nvPr/>
        </p:nvCxnSpPr>
        <p:spPr>
          <a:xfrm flipH="1" flipV="1">
            <a:off x="8585200" y="2955925"/>
            <a:ext cx="15875" cy="1801813"/>
          </a:xfrm>
          <a:prstGeom prst="line">
            <a:avLst/>
          </a:prstGeom>
          <a:ln w="88900">
            <a:solidFill>
              <a:srgbClr val="C00000"/>
            </a:solidFill>
          </a:ln>
        </p:spPr>
        <p:style>
          <a:lnRef idx="1">
            <a:schemeClr val="accent1"/>
          </a:lnRef>
          <a:fillRef idx="0">
            <a:schemeClr val="accent1"/>
          </a:fillRef>
          <a:effectRef idx="0">
            <a:schemeClr val="accent1"/>
          </a:effectRef>
          <a:fontRef idx="minor">
            <a:schemeClr val="tx1"/>
          </a:fontRef>
        </p:style>
      </p:cxnSp>
      <p:sp>
        <p:nvSpPr>
          <p:cNvPr id="149511" name="TextBox 1"/>
          <p:cNvSpPr txBox="1">
            <a:spLocks noChangeArrowheads="1"/>
          </p:cNvSpPr>
          <p:nvPr/>
        </p:nvSpPr>
        <p:spPr bwMode="auto">
          <a:xfrm>
            <a:off x="1552575" y="2957513"/>
            <a:ext cx="7048500" cy="1323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latin typeface="Arial" charset="0"/>
              </a:rPr>
              <a:t>The</a:t>
            </a:r>
            <a:r>
              <a:rPr lang="en-US" altLang="en-US" sz="4000">
                <a:solidFill>
                  <a:srgbClr val="FFFF00"/>
                </a:solidFill>
                <a:latin typeface="Arial" charset="0"/>
              </a:rPr>
              <a:t> </a:t>
            </a:r>
            <a:r>
              <a:rPr lang="en-US" altLang="en-US" sz="4000" b="1" i="1">
                <a:solidFill>
                  <a:srgbClr val="FFFF00"/>
                </a:solidFill>
                <a:latin typeface="Arial" charset="0"/>
              </a:rPr>
              <a:t>70</a:t>
            </a:r>
            <a:r>
              <a:rPr lang="en-US" altLang="en-US" sz="4000" b="1" i="1" baseline="30000">
                <a:solidFill>
                  <a:srgbClr val="FFFF00"/>
                </a:solidFill>
                <a:latin typeface="Arial" charset="0"/>
              </a:rPr>
              <a:t>th</a:t>
            </a:r>
            <a:r>
              <a:rPr lang="en-US" altLang="en-US" sz="4000" b="1" i="1">
                <a:solidFill>
                  <a:srgbClr val="FFFF00"/>
                </a:solidFill>
                <a:latin typeface="Arial" charset="0"/>
              </a:rPr>
              <a:t> Week of Daniel</a:t>
            </a:r>
          </a:p>
          <a:p>
            <a:pPr algn="ctr" eaLnBrk="1" hangingPunct="1">
              <a:spcBef>
                <a:spcPct val="0"/>
              </a:spcBef>
              <a:buFontTx/>
              <a:buNone/>
            </a:pPr>
            <a:r>
              <a:rPr lang="en-US" altLang="en-US" sz="4000">
                <a:solidFill>
                  <a:srgbClr val="FFC000"/>
                </a:solidFill>
                <a:latin typeface="Arial" charset="0"/>
              </a:rPr>
              <a:t>Seven Biblical (360 day) years</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
          <p:cNvSpPr>
            <a:spLocks noChangeArrowheads="1"/>
          </p:cNvSpPr>
          <p:nvPr/>
        </p:nvSpPr>
        <p:spPr bwMode="auto">
          <a:xfrm>
            <a:off x="311150" y="298450"/>
            <a:ext cx="96012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chemeClr val="bg1"/>
                </a:solidFill>
              </a:rPr>
              <a:t>Daniel 9:27 </a:t>
            </a:r>
            <a:r>
              <a:rPr lang="en-US" altLang="en-US" sz="4400">
                <a:solidFill>
                  <a:srgbClr val="FFC000"/>
                </a:solidFill>
              </a:rPr>
              <a:t>is that fourth and final verse of </a:t>
            </a:r>
            <a:r>
              <a:rPr lang="en-US" altLang="en-US" sz="4400">
                <a:solidFill>
                  <a:srgbClr val="FFFF00"/>
                </a:solidFill>
              </a:rPr>
              <a:t>Daniel’s prophecy of the 70 weeks</a:t>
            </a:r>
            <a:r>
              <a:rPr lang="en-US" altLang="en-US" sz="4400">
                <a:solidFill>
                  <a:srgbClr val="FFC000"/>
                </a:solidFill>
              </a:rPr>
              <a:t>. There we see that the starting gun for the final seven years will be the </a:t>
            </a:r>
            <a:r>
              <a:rPr lang="en-US" altLang="en-US" sz="4400">
                <a:solidFill>
                  <a:srgbClr val="FFFF00"/>
                </a:solidFill>
              </a:rPr>
              <a:t>confirmation of a seven year covenant</a:t>
            </a:r>
            <a:r>
              <a:rPr lang="en-US" altLang="en-US" sz="4400">
                <a:solidFill>
                  <a:srgbClr val="FFC000"/>
                </a:solidFill>
              </a:rPr>
              <a:t>. This covenant, (or treaty), will be unprecedented. It will be a global agreement brokered between a </a:t>
            </a:r>
          </a:p>
          <a:p>
            <a:pPr algn="ctr" eaLnBrk="1" hangingPunct="1">
              <a:spcBef>
                <a:spcPct val="0"/>
              </a:spcBef>
              <a:buFontTx/>
              <a:buNone/>
            </a:pPr>
            <a:r>
              <a:rPr lang="en-US" altLang="en-US" sz="4400">
                <a:solidFill>
                  <a:srgbClr val="FFC000"/>
                </a:solidFill>
              </a:rPr>
              <a:t>certain </a:t>
            </a:r>
            <a:r>
              <a:rPr lang="en-US" altLang="en-US" sz="4400" b="1" i="1">
                <a:solidFill>
                  <a:srgbClr val="FF0000"/>
                </a:solidFill>
              </a:rPr>
              <a:t>“prince” </a:t>
            </a:r>
            <a:r>
              <a:rPr lang="en-US" altLang="en-US" sz="4400">
                <a:solidFill>
                  <a:srgbClr val="FFC000"/>
                </a:solidFill>
              </a:rPr>
              <a:t>and </a:t>
            </a:r>
            <a:r>
              <a:rPr lang="en-US" altLang="en-US" sz="4400" b="1" i="1">
                <a:solidFill>
                  <a:schemeClr val="bg1"/>
                </a:solidFill>
              </a:rPr>
              <a:t>“many”. </a:t>
            </a:r>
            <a:endParaRPr lang="en-US" altLang="en-US" sz="4400">
              <a:solidFill>
                <a:srgbClr val="FFC000"/>
              </a:solidFill>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Users\Gavin-As\Pictures\0-IMAGES for PowerPoint\starting-gu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1030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748213" y="457200"/>
            <a:ext cx="5184775" cy="2308225"/>
          </a:xfrm>
          <a:prstGeom prst="rect">
            <a:avLst/>
          </a:prstGeom>
          <a:solidFill>
            <a:schemeClr val="tx1">
              <a:lumMod val="85000"/>
              <a:lumOff val="15000"/>
            </a:schemeClr>
          </a:solidFill>
        </p:spPr>
        <p:txBody>
          <a:bodyPr wrap="none">
            <a:spAutoFit/>
          </a:bodyPr>
          <a:lstStyle/>
          <a:p>
            <a:pPr algn="ctr">
              <a:defRPr/>
            </a:pPr>
            <a:r>
              <a:rPr lang="en-US" sz="3600" dirty="0">
                <a:solidFill>
                  <a:schemeClr val="bg1"/>
                </a:solidFill>
              </a:rPr>
              <a:t>Daniel 9:27: </a:t>
            </a:r>
          </a:p>
          <a:p>
            <a:pPr algn="ctr">
              <a:defRPr/>
            </a:pPr>
            <a:r>
              <a:rPr lang="en-US" sz="3600" dirty="0">
                <a:solidFill>
                  <a:srgbClr val="FFC000"/>
                </a:solidFill>
              </a:rPr>
              <a:t>The</a:t>
            </a:r>
            <a:r>
              <a:rPr lang="en-US" sz="3600" dirty="0">
                <a:solidFill>
                  <a:srgbClr val="FFFF00"/>
                </a:solidFill>
              </a:rPr>
              <a:t> </a:t>
            </a:r>
            <a:r>
              <a:rPr lang="en-US" sz="3600" b="1" i="1" dirty="0">
                <a:solidFill>
                  <a:srgbClr val="FFFF00"/>
                </a:solidFill>
              </a:rPr>
              <a:t>confirmation </a:t>
            </a:r>
          </a:p>
          <a:p>
            <a:pPr algn="ctr">
              <a:defRPr/>
            </a:pPr>
            <a:r>
              <a:rPr lang="en-US" sz="3600" dirty="0">
                <a:solidFill>
                  <a:srgbClr val="FFC000"/>
                </a:solidFill>
              </a:rPr>
              <a:t>of a</a:t>
            </a:r>
            <a:r>
              <a:rPr lang="en-US" sz="3600" dirty="0">
                <a:solidFill>
                  <a:srgbClr val="FFFF00"/>
                </a:solidFill>
              </a:rPr>
              <a:t> </a:t>
            </a:r>
            <a:r>
              <a:rPr lang="en-US" sz="3600" b="1" i="1" dirty="0">
                <a:solidFill>
                  <a:srgbClr val="FFFF00"/>
                </a:solidFill>
              </a:rPr>
              <a:t>seven year</a:t>
            </a:r>
          </a:p>
          <a:p>
            <a:pPr algn="ctr">
              <a:defRPr/>
            </a:pPr>
            <a:r>
              <a:rPr lang="en-US" sz="3600" b="1" i="1" dirty="0">
                <a:solidFill>
                  <a:srgbClr val="FFFF00"/>
                </a:solidFill>
              </a:rPr>
              <a:t>“covenant with many”.</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
          <p:cNvSpPr>
            <a:spLocks noChangeArrowheads="1"/>
          </p:cNvSpPr>
          <p:nvPr/>
        </p:nvSpPr>
        <p:spPr bwMode="auto">
          <a:xfrm>
            <a:off x="358775" y="417513"/>
            <a:ext cx="9601200" cy="61864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600" dirty="0">
                <a:solidFill>
                  <a:srgbClr val="FFC000"/>
                </a:solidFill>
                <a:latin typeface="+mn-lt"/>
              </a:rPr>
              <a:t>Will this be an occasion for an alarm and a </a:t>
            </a:r>
          </a:p>
          <a:p>
            <a:pPr algn="ctr">
              <a:defRPr/>
            </a:pPr>
            <a:r>
              <a:rPr lang="en-US" altLang="en-US" sz="3600" dirty="0">
                <a:solidFill>
                  <a:srgbClr val="FFFF00"/>
                </a:solidFill>
                <a:latin typeface="+mn-lt"/>
              </a:rPr>
              <a:t>“come to Jesus” meeting</a:t>
            </a:r>
            <a:r>
              <a:rPr lang="en-US" altLang="en-US" sz="3600" dirty="0">
                <a:solidFill>
                  <a:srgbClr val="FFC000"/>
                </a:solidFill>
                <a:latin typeface="+mn-lt"/>
              </a:rPr>
              <a:t>. We had better believe </a:t>
            </a:r>
          </a:p>
          <a:p>
            <a:pPr algn="ctr">
              <a:defRPr/>
            </a:pPr>
            <a:r>
              <a:rPr lang="en-US" altLang="en-US" sz="3600" dirty="0">
                <a:solidFill>
                  <a:srgbClr val="FFC000"/>
                </a:solidFill>
                <a:latin typeface="+mn-lt"/>
              </a:rPr>
              <a:t>it. Because Jesus tells us something about this “prince”. In </a:t>
            </a:r>
            <a:r>
              <a:rPr lang="en-US" altLang="en-US" sz="3600" b="1" i="1" dirty="0">
                <a:solidFill>
                  <a:schemeClr val="bg1"/>
                </a:solidFill>
                <a:latin typeface="+mn-lt"/>
              </a:rPr>
              <a:t>John 5:43 </a:t>
            </a:r>
            <a:r>
              <a:rPr lang="en-US" altLang="en-US" sz="3600" dirty="0">
                <a:solidFill>
                  <a:srgbClr val="FFC000"/>
                </a:solidFill>
                <a:latin typeface="+mn-lt"/>
              </a:rPr>
              <a:t>Jesus declares that he will </a:t>
            </a:r>
            <a:r>
              <a:rPr lang="en-US" altLang="en-US" sz="3600" dirty="0">
                <a:solidFill>
                  <a:srgbClr val="FFFF00"/>
                </a:solidFill>
                <a:latin typeface="+mn-lt"/>
              </a:rPr>
              <a:t>“come in his </a:t>
            </a:r>
            <a:r>
              <a:rPr lang="en-US" altLang="en-US" sz="3600" b="1" i="1" dirty="0">
                <a:solidFill>
                  <a:srgbClr val="FFFF00"/>
                </a:solidFill>
                <a:latin typeface="+mn-lt"/>
              </a:rPr>
              <a:t>own name</a:t>
            </a:r>
            <a:r>
              <a:rPr lang="en-US" altLang="en-US" sz="3600" dirty="0">
                <a:solidFill>
                  <a:srgbClr val="FFFF00"/>
                </a:solidFill>
                <a:latin typeface="+mn-lt"/>
              </a:rPr>
              <a:t>”.</a:t>
            </a:r>
            <a:r>
              <a:rPr lang="en-US" altLang="en-US" sz="3600" dirty="0">
                <a:solidFill>
                  <a:schemeClr val="bg1"/>
                </a:solidFill>
                <a:latin typeface="+mn-lt"/>
              </a:rPr>
              <a:t> </a:t>
            </a:r>
            <a:r>
              <a:rPr lang="en-US" altLang="en-US" sz="3600" dirty="0">
                <a:solidFill>
                  <a:srgbClr val="FFC000"/>
                </a:solidFill>
                <a:latin typeface="+mn-lt"/>
              </a:rPr>
              <a:t>National Israel and the G-7 nations will confirm a </a:t>
            </a:r>
            <a:r>
              <a:rPr lang="en-US" altLang="en-US" sz="3600" dirty="0">
                <a:solidFill>
                  <a:srgbClr val="FFFF00"/>
                </a:solidFill>
                <a:latin typeface="+mn-lt"/>
              </a:rPr>
              <a:t>seven year covenant </a:t>
            </a:r>
            <a:r>
              <a:rPr lang="en-US" altLang="en-US" sz="3600" dirty="0">
                <a:solidFill>
                  <a:srgbClr val="FFC000"/>
                </a:solidFill>
                <a:latin typeface="+mn-lt"/>
              </a:rPr>
              <a:t>with a man who is a consummate humanist, a narcissist, who cares not a whit about the Judeo-Christian </a:t>
            </a:r>
            <a:r>
              <a:rPr lang="en-US" altLang="en-US" sz="3600" dirty="0">
                <a:solidFill>
                  <a:srgbClr val="FFFF00"/>
                </a:solidFill>
                <a:latin typeface="+mn-lt"/>
              </a:rPr>
              <a:t>God of Christendom </a:t>
            </a:r>
            <a:r>
              <a:rPr lang="en-US" altLang="en-US" sz="3600" dirty="0">
                <a:solidFill>
                  <a:srgbClr val="FFC000"/>
                </a:solidFill>
                <a:latin typeface="+mn-lt"/>
              </a:rPr>
              <a:t>or</a:t>
            </a:r>
            <a:r>
              <a:rPr lang="en-US" altLang="en-US" sz="3600" dirty="0">
                <a:solidFill>
                  <a:srgbClr val="FFFF00"/>
                </a:solidFill>
                <a:latin typeface="+mn-lt"/>
              </a:rPr>
              <a:t> </a:t>
            </a:r>
            <a:r>
              <a:rPr lang="en-US" altLang="en-US" sz="3600" dirty="0">
                <a:solidFill>
                  <a:srgbClr val="FFC000"/>
                </a:solidFill>
                <a:latin typeface="+mn-lt"/>
              </a:rPr>
              <a:t>the</a:t>
            </a:r>
            <a:r>
              <a:rPr lang="en-US" altLang="en-US" sz="3600" dirty="0">
                <a:solidFill>
                  <a:srgbClr val="FFFF00"/>
                </a:solidFill>
                <a:latin typeface="+mn-lt"/>
              </a:rPr>
              <a:t> God of Israel</a:t>
            </a:r>
            <a:r>
              <a:rPr lang="en-US" altLang="en-US" sz="3600" dirty="0">
                <a:solidFill>
                  <a:srgbClr val="FFC000"/>
                </a:solidFill>
                <a:latin typeface="+mn-lt"/>
              </a:rPr>
              <a:t>. Nor will he respect any loyalty to Christian nations or to </a:t>
            </a:r>
            <a:r>
              <a:rPr lang="en-US" altLang="en-US" sz="3600" dirty="0">
                <a:solidFill>
                  <a:srgbClr val="FFFF00"/>
                </a:solidFill>
                <a:latin typeface="+mn-lt"/>
              </a:rPr>
              <a:t>“God and country”</a:t>
            </a:r>
            <a:r>
              <a:rPr lang="en-US" altLang="en-US" sz="3600" dirty="0">
                <a:solidFill>
                  <a:srgbClr val="FFC000"/>
                </a:solidFill>
                <a:latin typeface="+mn-lt"/>
              </a:rPr>
              <a:t>. </a:t>
            </a:r>
            <a:endParaRPr lang="en-US" altLang="en-US" sz="3600" dirty="0">
              <a:latin typeface="+mn-lt"/>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02" name="Picture 2" descr="C:\Users\Gavin-As\Documents\02 ETP barebones\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304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3" name="Rectangle 1"/>
          <p:cNvSpPr>
            <a:spLocks noChangeArrowheads="1"/>
          </p:cNvSpPr>
          <p:nvPr/>
        </p:nvSpPr>
        <p:spPr bwMode="auto">
          <a:xfrm>
            <a:off x="342900" y="3810000"/>
            <a:ext cx="96774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latin typeface="Arial" charset="0"/>
              </a:rPr>
              <a:t>“I have come in </a:t>
            </a:r>
            <a:r>
              <a:rPr lang="en-US" altLang="en-US" sz="4000" b="1" i="1">
                <a:solidFill>
                  <a:srgbClr val="FFFF00"/>
                </a:solidFill>
                <a:latin typeface="Arial" charset="0"/>
              </a:rPr>
              <a:t>my Father's name</a:t>
            </a:r>
            <a:r>
              <a:rPr lang="en-US" altLang="en-US" sz="4000">
                <a:solidFill>
                  <a:srgbClr val="FFC000"/>
                </a:solidFill>
                <a:latin typeface="Arial" charset="0"/>
              </a:rPr>
              <a:t>, </a:t>
            </a:r>
          </a:p>
          <a:p>
            <a:pPr algn="ctr" eaLnBrk="1" hangingPunct="1">
              <a:spcBef>
                <a:spcPct val="0"/>
              </a:spcBef>
              <a:buFontTx/>
              <a:buNone/>
            </a:pPr>
            <a:r>
              <a:rPr lang="en-US" altLang="en-US" sz="4000">
                <a:solidFill>
                  <a:srgbClr val="FFC000"/>
                </a:solidFill>
                <a:latin typeface="Arial" charset="0"/>
              </a:rPr>
              <a:t>and you do not receive me. </a:t>
            </a:r>
          </a:p>
          <a:p>
            <a:pPr algn="ctr" eaLnBrk="1" hangingPunct="1">
              <a:spcBef>
                <a:spcPct val="0"/>
              </a:spcBef>
              <a:buFontTx/>
              <a:buNone/>
            </a:pPr>
            <a:r>
              <a:rPr lang="en-US" altLang="en-US" sz="4000">
                <a:solidFill>
                  <a:srgbClr val="FFC000"/>
                </a:solidFill>
                <a:latin typeface="Arial" charset="0"/>
              </a:rPr>
              <a:t>If another comes </a:t>
            </a:r>
            <a:r>
              <a:rPr lang="en-US" altLang="en-US" sz="4000" b="1" i="1">
                <a:solidFill>
                  <a:srgbClr val="FF0000"/>
                </a:solidFill>
                <a:latin typeface="Arial" charset="0"/>
              </a:rPr>
              <a:t>in his own name</a:t>
            </a:r>
            <a:r>
              <a:rPr lang="en-US" altLang="en-US" sz="4000">
                <a:solidFill>
                  <a:srgbClr val="FFC000"/>
                </a:solidFill>
                <a:latin typeface="Arial" charset="0"/>
              </a:rPr>
              <a:t>, </a:t>
            </a:r>
          </a:p>
          <a:p>
            <a:pPr algn="ctr" eaLnBrk="1" hangingPunct="1">
              <a:spcBef>
                <a:spcPct val="0"/>
              </a:spcBef>
              <a:buFontTx/>
              <a:buNone/>
            </a:pPr>
            <a:r>
              <a:rPr lang="en-US" altLang="en-US" sz="4000">
                <a:solidFill>
                  <a:srgbClr val="FFC000"/>
                </a:solidFill>
                <a:latin typeface="Arial" charset="0"/>
              </a:rPr>
              <a:t>Him you will receive.”</a:t>
            </a:r>
          </a:p>
        </p:txBody>
      </p:sp>
      <p:sp>
        <p:nvSpPr>
          <p:cNvPr id="153604" name="TextBox 2"/>
          <p:cNvSpPr txBox="1">
            <a:spLocks noChangeArrowheads="1"/>
          </p:cNvSpPr>
          <p:nvPr/>
        </p:nvSpPr>
        <p:spPr bwMode="auto">
          <a:xfrm>
            <a:off x="6591300" y="2963863"/>
            <a:ext cx="266541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a:solidFill>
                  <a:schemeClr val="bg1"/>
                </a:solidFill>
                <a:latin typeface="Arial" charset="0"/>
              </a:rPr>
              <a:t>John 5:43</a:t>
            </a: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347663" y="1066800"/>
            <a:ext cx="9601200" cy="48323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400" dirty="0">
                <a:solidFill>
                  <a:srgbClr val="FFC000"/>
                </a:solidFill>
                <a:latin typeface="+mn-lt"/>
              </a:rPr>
              <a:t>Our national leaders will have just signed away their national sovereignty to a global mega-dealer. Initially he will come onto the scene as a peacemaker. For three and a half years he will remain in the background until the time comes for him to be revealed for who he truly is. </a:t>
            </a:r>
            <a:endParaRPr lang="en-US" altLang="en-US" sz="4400" dirty="0">
              <a:latin typeface="+mn-lt"/>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5650" name="Picture 2" descr="https://encrypted-tbn1.gstatic.com/images?q=tbn:ANd9GcQwfXkGVV-PT8GcirOLmC4xBA806R1p8GIMk2XSEXXDzl1pAzNSo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0"/>
            <a:ext cx="88392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271463" y="1995488"/>
            <a:ext cx="9753600" cy="29241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600" dirty="0">
                <a:solidFill>
                  <a:srgbClr val="FFC000"/>
                </a:solidFill>
                <a:latin typeface="+mn-lt"/>
              </a:rPr>
              <a:t>Shadows of this appear in Greek and Roman pagan mythology. In Europe today we see frequent imagery of an ancient legend, the rape of Europa. </a:t>
            </a: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signsofthelastdays.com/wp-content/uploads/2009/12/A-Woman-Rides-The-Beast-Der-Spiegel1-376x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228600"/>
            <a:ext cx="4876800" cy="643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699" name="Picture 4" descr="http://uploads4.wikiart.org/images/guido-reni/the-rape-of-europa-163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2100" y="228600"/>
            <a:ext cx="4575175" cy="643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271463" y="1995488"/>
            <a:ext cx="9753600" cy="29241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600" dirty="0">
                <a:solidFill>
                  <a:srgbClr val="FFC000"/>
                </a:solidFill>
                <a:latin typeface="+mn-lt"/>
              </a:rPr>
              <a:t>The woman, representing European peoples, is seen being carried off by </a:t>
            </a:r>
          </a:p>
          <a:p>
            <a:pPr algn="ctr">
              <a:defRPr/>
            </a:pPr>
            <a:r>
              <a:rPr lang="en-US" altLang="en-US" sz="4600" dirty="0">
                <a:solidFill>
                  <a:srgbClr val="FFC000"/>
                </a:solidFill>
                <a:latin typeface="+mn-lt"/>
              </a:rPr>
              <a:t>the chief of the pagan gods who </a:t>
            </a:r>
          </a:p>
          <a:p>
            <a:pPr algn="ctr">
              <a:defRPr/>
            </a:pPr>
            <a:r>
              <a:rPr lang="en-US" altLang="en-US" sz="4600" dirty="0">
                <a:solidFill>
                  <a:srgbClr val="FFC000"/>
                </a:solidFill>
                <a:latin typeface="+mn-lt"/>
              </a:rPr>
              <a:t>comes in the form of a bull. </a:t>
            </a:r>
            <a:endParaRPr lang="en-US" altLang="en-US" sz="4600" dirty="0">
              <a:latin typeface="+mn-lt"/>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ttp://www.24carat.co.uk/images/2002greece2euroobv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261938"/>
            <a:ext cx="2743200"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7" name="Picture 4" descr="http://www.thefirstorlast.com/Graphic_15_Time_magazine_op_572x6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3200400"/>
            <a:ext cx="2743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8" name="Picture 6" descr="http://www.thenewfederalist.eu/IMG/arton427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900" y="261938"/>
            <a:ext cx="59436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9" name="Picture 8" descr="http://fellowshipofminds.files.wordpress.com/2012/11/europ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1900" y="3406775"/>
            <a:ext cx="5943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571500" y="1676400"/>
            <a:ext cx="9144000" cy="3632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600" dirty="0">
                <a:solidFill>
                  <a:srgbClr val="FFC000"/>
                </a:solidFill>
                <a:latin typeface="+mn-lt"/>
              </a:rPr>
              <a:t>The bull is an icon. But it </a:t>
            </a:r>
          </a:p>
          <a:p>
            <a:pPr algn="ctr">
              <a:defRPr/>
            </a:pPr>
            <a:r>
              <a:rPr lang="en-US" altLang="en-US" sz="4600" dirty="0">
                <a:solidFill>
                  <a:srgbClr val="FFC000"/>
                </a:solidFill>
                <a:latin typeface="+mn-lt"/>
              </a:rPr>
              <a:t>is not confined to Europe.</a:t>
            </a:r>
          </a:p>
          <a:p>
            <a:pPr algn="ctr">
              <a:defRPr/>
            </a:pPr>
            <a:r>
              <a:rPr lang="en-US" altLang="en-US" sz="4600" dirty="0">
                <a:solidFill>
                  <a:srgbClr val="FFC000"/>
                </a:solidFill>
                <a:latin typeface="+mn-lt"/>
              </a:rPr>
              <a:t>This bull is an ocean away, </a:t>
            </a:r>
          </a:p>
          <a:p>
            <a:pPr algn="ctr">
              <a:defRPr/>
            </a:pPr>
            <a:r>
              <a:rPr lang="en-US" altLang="en-US" sz="4600" dirty="0">
                <a:solidFill>
                  <a:srgbClr val="FFC000"/>
                </a:solidFill>
                <a:latin typeface="+mn-lt"/>
              </a:rPr>
              <a:t>enshrined by the mavens </a:t>
            </a:r>
          </a:p>
          <a:p>
            <a:pPr algn="ctr">
              <a:defRPr/>
            </a:pPr>
            <a:r>
              <a:rPr lang="en-US" altLang="en-US" sz="4600" dirty="0">
                <a:solidFill>
                  <a:srgbClr val="FFC000"/>
                </a:solidFill>
                <a:latin typeface="+mn-lt"/>
              </a:rPr>
              <a:t>of money on Wall Street. </a:t>
            </a:r>
            <a:endParaRPr lang="en-US" altLang="en-US" sz="4600" dirty="0">
              <a:latin typeface="+mn-lt"/>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1E1C11"/>
        </a:solidFill>
        <a:effectLst/>
      </p:bgPr>
    </p:bg>
    <p:spTree>
      <p:nvGrpSpPr>
        <p:cNvPr id="1" name=""/>
        <p:cNvGrpSpPr/>
        <p:nvPr/>
      </p:nvGrpSpPr>
      <p:grpSpPr>
        <a:xfrm>
          <a:off x="0" y="0"/>
          <a:ext cx="0" cy="0"/>
          <a:chOff x="0" y="0"/>
          <a:chExt cx="0" cy="0"/>
        </a:xfrm>
      </p:grpSpPr>
      <p:pic>
        <p:nvPicPr>
          <p:cNvPr id="161794" name="Picture 4" descr="http://www.marondahomes.com/blog/wp-content/uploads/2012/04/111221-Wall-Street-Bu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647700" y="304800"/>
            <a:ext cx="9067800"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400" dirty="0">
                <a:solidFill>
                  <a:srgbClr val="FFC000"/>
                </a:solidFill>
                <a:latin typeface="+mn-lt"/>
              </a:rPr>
              <a:t>The </a:t>
            </a:r>
            <a:r>
              <a:rPr lang="en-US" altLang="en-US" sz="4400" b="1" i="1" dirty="0">
                <a:solidFill>
                  <a:srgbClr val="FFFF00"/>
                </a:solidFill>
                <a:latin typeface="+mn-lt"/>
              </a:rPr>
              <a:t>New World Order </a:t>
            </a:r>
            <a:r>
              <a:rPr lang="en-US" altLang="en-US" sz="4400" dirty="0">
                <a:solidFill>
                  <a:srgbClr val="FFC000"/>
                </a:solidFill>
                <a:latin typeface="+mn-lt"/>
              </a:rPr>
              <a:t>will initially be covered over and cloaked in a big show of materialism and religion. John saw a woman riding, but not on a bull. He saw a woman, a harlot, riding a </a:t>
            </a:r>
          </a:p>
          <a:p>
            <a:pPr algn="ctr">
              <a:defRPr/>
            </a:pPr>
            <a:r>
              <a:rPr lang="en-US" altLang="en-US" sz="4400" dirty="0">
                <a:solidFill>
                  <a:srgbClr val="FFC000"/>
                </a:solidFill>
                <a:latin typeface="+mn-lt"/>
              </a:rPr>
              <a:t>red colored beast with ten horns.</a:t>
            </a:r>
            <a:r>
              <a:rPr lang="en-US" altLang="en-US" sz="4400" dirty="0">
                <a:solidFill>
                  <a:srgbClr val="FFC000"/>
                </a:solidFill>
              </a:rPr>
              <a:t> </a:t>
            </a:r>
          </a:p>
          <a:p>
            <a:pPr algn="ctr">
              <a:defRPr/>
            </a:pPr>
            <a:r>
              <a:rPr lang="en-US" altLang="en-US" sz="4400" dirty="0">
                <a:solidFill>
                  <a:srgbClr val="FFC000"/>
                </a:solidFill>
                <a:latin typeface="+mn-lt"/>
              </a:rPr>
              <a:t>This was the same ten-horned beast </a:t>
            </a:r>
          </a:p>
          <a:p>
            <a:pPr algn="ctr">
              <a:defRPr/>
            </a:pPr>
            <a:r>
              <a:rPr lang="en-US" altLang="en-US" sz="4400" dirty="0">
                <a:solidFill>
                  <a:srgbClr val="FFC000"/>
                </a:solidFill>
                <a:latin typeface="+mn-lt"/>
              </a:rPr>
              <a:t>of the latter days that the prophet </a:t>
            </a:r>
          </a:p>
          <a:p>
            <a:pPr algn="ctr">
              <a:defRPr/>
            </a:pPr>
            <a:r>
              <a:rPr lang="en-US" altLang="en-US" sz="4400" dirty="0">
                <a:solidFill>
                  <a:srgbClr val="FFC000"/>
                </a:solidFill>
                <a:latin typeface="+mn-lt"/>
              </a:rPr>
              <a:t>Daniel had seen 600 years before. </a:t>
            </a:r>
            <a:endParaRPr lang="en-US" altLang="en-US" sz="4400" dirty="0">
              <a:latin typeface="+mn-lt"/>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D:\00 IMAGES for PowerPoint\harlot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242888"/>
            <a:ext cx="4953000" cy="63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143500" y="242888"/>
            <a:ext cx="5029200" cy="6370637"/>
          </a:xfrm>
          <a:prstGeom prst="rect">
            <a:avLst/>
          </a:prstGeom>
          <a:solidFill>
            <a:srgbClr val="002060"/>
          </a:solidFill>
        </p:spPr>
        <p:txBody>
          <a:bodyPr>
            <a:spAutoFit/>
          </a:bodyPr>
          <a:lstStyle/>
          <a:p>
            <a:pPr algn="ctr">
              <a:defRPr/>
            </a:pPr>
            <a:r>
              <a:rPr lang="en-US" sz="2400" dirty="0">
                <a:solidFill>
                  <a:schemeClr val="bg1"/>
                </a:solidFill>
              </a:rPr>
              <a:t>Revelation 17 </a:t>
            </a:r>
            <a:r>
              <a:rPr lang="en-US" sz="2400" b="1" baseline="30000" dirty="0">
                <a:solidFill>
                  <a:srgbClr val="FFC000"/>
                </a:solidFill>
              </a:rPr>
              <a:t>3  </a:t>
            </a:r>
            <a:r>
              <a:rPr lang="en-US" sz="2400" dirty="0">
                <a:solidFill>
                  <a:srgbClr val="FFC000"/>
                </a:solidFill>
              </a:rPr>
              <a:t>I saw a woman sit upon a scarlet colored beast, full of names of blasphemy, having seven heads and ten horns. </a:t>
            </a:r>
            <a:r>
              <a:rPr lang="en-US" sz="2400" b="1" baseline="30000" dirty="0">
                <a:solidFill>
                  <a:srgbClr val="FFC000"/>
                </a:solidFill>
              </a:rPr>
              <a:t>4 </a:t>
            </a:r>
            <a:r>
              <a:rPr lang="en-US" sz="2400" dirty="0">
                <a:solidFill>
                  <a:srgbClr val="FFC000"/>
                </a:solidFill>
              </a:rPr>
              <a:t>And the woman was arrayed in purple and scarlet color, and decked with gold and precious stones and pearls, having a golden cup in her hand full of abominations and filthiness of her fornication: </a:t>
            </a:r>
            <a:r>
              <a:rPr lang="en-US" sz="2400" b="1" baseline="30000" dirty="0">
                <a:solidFill>
                  <a:srgbClr val="FFC000"/>
                </a:solidFill>
              </a:rPr>
              <a:t>5 </a:t>
            </a:r>
            <a:r>
              <a:rPr lang="en-US" sz="2400" dirty="0">
                <a:solidFill>
                  <a:srgbClr val="FFC000"/>
                </a:solidFill>
              </a:rPr>
              <a:t>And upon her forehead was a name written,  </a:t>
            </a:r>
            <a:r>
              <a:rPr lang="en-US" sz="2400" cap="small" dirty="0">
                <a:solidFill>
                  <a:srgbClr val="FFFF00"/>
                </a:solidFill>
              </a:rPr>
              <a:t>Mystery, Babylon The Great, </a:t>
            </a:r>
          </a:p>
          <a:p>
            <a:pPr algn="ctr">
              <a:defRPr/>
            </a:pPr>
            <a:r>
              <a:rPr lang="en-US" sz="2400" cap="small" dirty="0">
                <a:solidFill>
                  <a:srgbClr val="FFFF00"/>
                </a:solidFill>
              </a:rPr>
              <a:t>The Mother Of Harlots And Abominations Of The Earth</a:t>
            </a:r>
            <a:r>
              <a:rPr lang="en-US" sz="2400" dirty="0">
                <a:solidFill>
                  <a:srgbClr val="FFFF00"/>
                </a:solidFill>
              </a:rPr>
              <a:t>. </a:t>
            </a:r>
            <a:r>
              <a:rPr lang="en-US" sz="2400" b="1" baseline="30000" dirty="0">
                <a:solidFill>
                  <a:srgbClr val="FFC000"/>
                </a:solidFill>
              </a:rPr>
              <a:t>6 </a:t>
            </a:r>
            <a:r>
              <a:rPr lang="en-US" sz="2400" dirty="0">
                <a:solidFill>
                  <a:srgbClr val="FFC000"/>
                </a:solidFill>
              </a:rPr>
              <a:t>And I saw the woman drunken with the blood of the saints, and with the blood of the martyrs of Jesus:</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266700" y="2286000"/>
            <a:ext cx="9753600"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John described what he saw in </a:t>
            </a:r>
          </a:p>
          <a:p>
            <a:pPr algn="ctr">
              <a:defRPr/>
            </a:pPr>
            <a:r>
              <a:rPr lang="en-US" altLang="en-US" sz="4800" dirty="0">
                <a:solidFill>
                  <a:schemeClr val="bg1"/>
                </a:solidFill>
                <a:latin typeface="+mn-lt"/>
              </a:rPr>
              <a:t>Revelation 17</a:t>
            </a:r>
            <a:r>
              <a:rPr lang="en-US" altLang="en-US" sz="4800" dirty="0">
                <a:solidFill>
                  <a:srgbClr val="FFC000"/>
                </a:solidFill>
                <a:latin typeface="+mn-lt"/>
              </a:rPr>
              <a:t>. He was absolutely astounded at what he was seeing.</a:t>
            </a:r>
            <a:endParaRPr lang="en-US" altLang="en-US" sz="4800" dirty="0">
              <a:latin typeface="+mn-lt"/>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14" descr="D:\00 IMAGES for PowerPoint\harlo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500063" y="571500"/>
            <a:ext cx="9367837" cy="5715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dirty="0">
                <a:solidFill>
                  <a:srgbClr val="FFC000"/>
                </a:solidFill>
              </a:rPr>
              <a:t>John saw the </a:t>
            </a:r>
            <a:r>
              <a:rPr lang="en-US" sz="4400" b="1" i="1" dirty="0">
                <a:solidFill>
                  <a:srgbClr val="FFFF00"/>
                </a:solidFill>
              </a:rPr>
              <a:t>Harlot</a:t>
            </a:r>
            <a:r>
              <a:rPr lang="en-US" sz="4400" dirty="0">
                <a:solidFill>
                  <a:srgbClr val="FFC000"/>
                </a:solidFill>
              </a:rPr>
              <a:t> ruling, or trying </a:t>
            </a:r>
          </a:p>
          <a:p>
            <a:pPr algn="ctr">
              <a:defRPr/>
            </a:pPr>
            <a:r>
              <a:rPr lang="en-US" sz="4400" dirty="0">
                <a:solidFill>
                  <a:srgbClr val="FFC000"/>
                </a:solidFill>
              </a:rPr>
              <a:t>to rule the thing.  This would have to </a:t>
            </a:r>
          </a:p>
          <a:p>
            <a:pPr algn="ctr">
              <a:defRPr/>
            </a:pPr>
            <a:r>
              <a:rPr lang="en-US" sz="4400" dirty="0">
                <a:solidFill>
                  <a:srgbClr val="FFC000"/>
                </a:solidFill>
              </a:rPr>
              <a:t>be during those first </a:t>
            </a:r>
            <a:r>
              <a:rPr lang="en-US" sz="4400" b="1" i="1" dirty="0">
                <a:solidFill>
                  <a:srgbClr val="FFFF00"/>
                </a:solidFill>
              </a:rPr>
              <a:t>1260 days</a:t>
            </a:r>
            <a:r>
              <a:rPr lang="en-US" sz="4400" dirty="0">
                <a:solidFill>
                  <a:srgbClr val="FFC000"/>
                </a:solidFill>
              </a:rPr>
              <a:t> of the </a:t>
            </a:r>
          </a:p>
          <a:p>
            <a:pPr algn="ctr">
              <a:defRPr/>
            </a:pPr>
            <a:r>
              <a:rPr lang="en-US" sz="4400" dirty="0">
                <a:solidFill>
                  <a:srgbClr val="FFFF00"/>
                </a:solidFill>
              </a:rPr>
              <a:t>final seven years of the age</a:t>
            </a:r>
            <a:r>
              <a:rPr lang="en-US" sz="4400" dirty="0">
                <a:solidFill>
                  <a:srgbClr val="FFC000"/>
                </a:solidFill>
              </a:rPr>
              <a:t>. She rules during those  first </a:t>
            </a:r>
            <a:r>
              <a:rPr lang="en-US" sz="4400" b="1" i="1" dirty="0">
                <a:solidFill>
                  <a:srgbClr val="FFFF00"/>
                </a:solidFill>
              </a:rPr>
              <a:t>3.5 years </a:t>
            </a:r>
            <a:r>
              <a:rPr lang="en-US" sz="4400" dirty="0">
                <a:solidFill>
                  <a:srgbClr val="FFC000"/>
                </a:solidFill>
              </a:rPr>
              <a:t>BEFORE </a:t>
            </a:r>
          </a:p>
          <a:p>
            <a:pPr algn="ctr">
              <a:defRPr/>
            </a:pPr>
            <a:r>
              <a:rPr lang="en-US" sz="4400" dirty="0">
                <a:solidFill>
                  <a:srgbClr val="FFC000"/>
                </a:solidFill>
              </a:rPr>
              <a:t>the abomination of desolation </a:t>
            </a:r>
          </a:p>
          <a:p>
            <a:pPr algn="ctr">
              <a:defRPr/>
            </a:pPr>
            <a:r>
              <a:rPr lang="en-US" sz="4400" dirty="0">
                <a:solidFill>
                  <a:srgbClr val="FFC000"/>
                </a:solidFill>
              </a:rPr>
              <a:t>starts the  </a:t>
            </a:r>
            <a:r>
              <a:rPr lang="en-US" sz="4400" b="1" i="1" dirty="0">
                <a:solidFill>
                  <a:srgbClr val="FFFF00"/>
                </a:solidFill>
              </a:rPr>
              <a:t>Great Tribulation</a:t>
            </a:r>
            <a:r>
              <a:rPr lang="en-US" sz="4400" dirty="0">
                <a:solidFill>
                  <a:srgbClr val="FFFF00"/>
                </a:solidFill>
              </a:rPr>
              <a:t>.</a:t>
            </a: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90500" y="3886200"/>
            <a:ext cx="4724400" cy="14478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Harlot Years</a:t>
            </a:r>
          </a:p>
          <a:p>
            <a:pPr algn="ctr">
              <a:defRPr/>
            </a:pPr>
            <a:r>
              <a:rPr lang="en-US" sz="4000" b="1" i="1" dirty="0">
                <a:solidFill>
                  <a:srgbClr val="FFFF00"/>
                </a:solidFill>
              </a:rPr>
              <a:t>1260 days</a:t>
            </a:r>
            <a:endParaRPr lang="en-US" sz="4000" dirty="0">
              <a:solidFill>
                <a:srgbClr val="FFFF00"/>
              </a:solidFill>
            </a:endParaRPr>
          </a:p>
        </p:txBody>
      </p:sp>
      <p:sp>
        <p:nvSpPr>
          <p:cNvPr id="75" name="Rectangle 74"/>
          <p:cNvSpPr/>
          <p:nvPr/>
        </p:nvSpPr>
        <p:spPr>
          <a:xfrm>
            <a:off x="4919663" y="3886200"/>
            <a:ext cx="4800600" cy="14478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dirty="0">
                <a:solidFill>
                  <a:srgbClr val="FFC000"/>
                </a:solidFill>
              </a:rPr>
              <a:t>The Great Tribulation</a:t>
            </a:r>
          </a:p>
          <a:p>
            <a:pPr algn="ctr">
              <a:defRPr/>
            </a:pPr>
            <a:r>
              <a:rPr lang="en-US" sz="4000" dirty="0">
                <a:solidFill>
                  <a:srgbClr val="FFC000"/>
                </a:solidFill>
              </a:rPr>
              <a:t>1260 days</a:t>
            </a:r>
          </a:p>
        </p:txBody>
      </p:sp>
      <p:sp>
        <p:nvSpPr>
          <p:cNvPr id="81" name="Oval 80"/>
          <p:cNvSpPr/>
          <p:nvPr/>
        </p:nvSpPr>
        <p:spPr>
          <a:xfrm>
            <a:off x="3390900" y="5791200"/>
            <a:ext cx="3048000" cy="9144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i="1" dirty="0">
                <a:solidFill>
                  <a:schemeClr val="tx1"/>
                </a:solidFill>
              </a:rPr>
              <a:t>Abomination </a:t>
            </a:r>
          </a:p>
          <a:p>
            <a:pPr algn="ctr">
              <a:defRPr/>
            </a:pPr>
            <a:r>
              <a:rPr lang="en-US" sz="2800" b="1" i="1" dirty="0">
                <a:solidFill>
                  <a:schemeClr val="tx1"/>
                </a:solidFill>
              </a:rPr>
              <a:t>of Desolation</a:t>
            </a:r>
          </a:p>
        </p:txBody>
      </p:sp>
      <p:cxnSp>
        <p:nvCxnSpPr>
          <p:cNvPr id="24" name="Straight Connector 23"/>
          <p:cNvCxnSpPr/>
          <p:nvPr/>
        </p:nvCxnSpPr>
        <p:spPr>
          <a:xfrm flipV="1">
            <a:off x="10096500" y="0"/>
            <a:ext cx="0" cy="6858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90500" y="0"/>
            <a:ext cx="0" cy="6858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9693275" y="0"/>
            <a:ext cx="22225" cy="54864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505700" y="5981700"/>
            <a:ext cx="2187575" cy="5334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chemeClr val="tx1"/>
                </a:solidFill>
                <a:cs typeface="Times New Roman" pitchFamily="18" charset="0"/>
              </a:rPr>
              <a:t>Day 1260</a:t>
            </a:r>
            <a:endParaRPr lang="en-US" sz="3200" b="1" dirty="0">
              <a:solidFill>
                <a:schemeClr val="tx1"/>
              </a:solidFill>
              <a:cs typeface="Times New Roman" pitchFamily="18" charset="0"/>
            </a:endParaRPr>
          </a:p>
        </p:txBody>
      </p:sp>
      <p:cxnSp>
        <p:nvCxnSpPr>
          <p:cNvPr id="4" name="Straight Arrow Connector 3"/>
          <p:cNvCxnSpPr>
            <a:stCxn id="81" idx="0"/>
          </p:cNvCxnSpPr>
          <p:nvPr/>
        </p:nvCxnSpPr>
        <p:spPr>
          <a:xfrm flipV="1">
            <a:off x="4914900" y="5334000"/>
            <a:ext cx="0" cy="457200"/>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9693275" y="5562600"/>
            <a:ext cx="0" cy="9525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67948" name="Picture 15" descr="D:\00 IMAGES for PowerPoint\harlotonbea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488" y="144463"/>
            <a:ext cx="4697412"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495300" y="609600"/>
            <a:ext cx="9258300" cy="56324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000" dirty="0">
                <a:solidFill>
                  <a:srgbClr val="FFC000"/>
                </a:solidFill>
                <a:latin typeface="+mn-lt"/>
              </a:rPr>
              <a:t>Three and a half years after the 7 year covenant is confirmed the prince will be possessed by the beast demon of the Abyss, commit the abomination that makes desolate, and unseat the harlot. Then he will be </a:t>
            </a:r>
            <a:r>
              <a:rPr lang="en-US" altLang="en-US" sz="4000" b="1" i="1" dirty="0">
                <a:solidFill>
                  <a:srgbClr val="FFFF00"/>
                </a:solidFill>
                <a:latin typeface="+mn-lt"/>
              </a:rPr>
              <a:t>revealed</a:t>
            </a:r>
            <a:r>
              <a:rPr lang="en-US" altLang="en-US" sz="4000" dirty="0">
                <a:solidFill>
                  <a:srgbClr val="FFC000"/>
                </a:solidFill>
                <a:latin typeface="+mn-lt"/>
              </a:rPr>
              <a:t> as the 666 Antichrist, a godless self-worshipping </a:t>
            </a:r>
            <a:r>
              <a:rPr lang="en-US" altLang="en-US" sz="4000" dirty="0" err="1">
                <a:solidFill>
                  <a:srgbClr val="FFC000"/>
                </a:solidFill>
                <a:latin typeface="+mn-lt"/>
              </a:rPr>
              <a:t>Luciferian</a:t>
            </a:r>
            <a:r>
              <a:rPr lang="en-US" altLang="en-US" sz="4000" dirty="0">
                <a:solidFill>
                  <a:srgbClr val="FFC000"/>
                </a:solidFill>
                <a:latin typeface="+mn-lt"/>
              </a:rPr>
              <a:t>. The hideous blasphemer against the God of heaven will then rule in his own right. </a:t>
            </a:r>
            <a:endParaRPr lang="en-US" altLang="en-US" sz="4000" dirty="0">
              <a:latin typeface="+mn-lt"/>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90500" y="3886200"/>
            <a:ext cx="4724400" cy="14478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Harlot Years</a:t>
            </a:r>
          </a:p>
          <a:p>
            <a:pPr algn="ctr">
              <a:defRPr/>
            </a:pPr>
            <a:r>
              <a:rPr lang="en-US" sz="4000" b="1" i="1" dirty="0">
                <a:solidFill>
                  <a:srgbClr val="FFFF00"/>
                </a:solidFill>
              </a:rPr>
              <a:t>1260 days</a:t>
            </a:r>
            <a:endParaRPr lang="en-US" sz="4000" dirty="0">
              <a:solidFill>
                <a:srgbClr val="FFFF00"/>
              </a:solidFill>
            </a:endParaRPr>
          </a:p>
        </p:txBody>
      </p:sp>
      <p:sp>
        <p:nvSpPr>
          <p:cNvPr id="75" name="Rectangle 74"/>
          <p:cNvSpPr/>
          <p:nvPr/>
        </p:nvSpPr>
        <p:spPr>
          <a:xfrm>
            <a:off x="4919663" y="3886200"/>
            <a:ext cx="4800600" cy="14478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dirty="0">
                <a:solidFill>
                  <a:srgbClr val="FFC000"/>
                </a:solidFill>
              </a:rPr>
              <a:t>The Great Tribulation</a:t>
            </a:r>
          </a:p>
          <a:p>
            <a:pPr algn="ctr">
              <a:defRPr/>
            </a:pPr>
            <a:r>
              <a:rPr lang="en-US" sz="4000" dirty="0">
                <a:solidFill>
                  <a:srgbClr val="FFC000"/>
                </a:solidFill>
              </a:rPr>
              <a:t>1260 days</a:t>
            </a:r>
          </a:p>
        </p:txBody>
      </p:sp>
      <p:sp>
        <p:nvSpPr>
          <p:cNvPr id="81" name="Oval 80"/>
          <p:cNvSpPr/>
          <p:nvPr/>
        </p:nvSpPr>
        <p:spPr>
          <a:xfrm>
            <a:off x="3390900" y="5791200"/>
            <a:ext cx="3048000" cy="9144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i="1" dirty="0">
                <a:solidFill>
                  <a:schemeClr val="tx1"/>
                </a:solidFill>
              </a:rPr>
              <a:t>Abomination </a:t>
            </a:r>
          </a:p>
          <a:p>
            <a:pPr algn="ctr">
              <a:defRPr/>
            </a:pPr>
            <a:r>
              <a:rPr lang="en-US" sz="2800" b="1" i="1" dirty="0">
                <a:solidFill>
                  <a:schemeClr val="tx1"/>
                </a:solidFill>
              </a:rPr>
              <a:t>of Desolation</a:t>
            </a:r>
          </a:p>
        </p:txBody>
      </p:sp>
      <p:cxnSp>
        <p:nvCxnSpPr>
          <p:cNvPr id="24" name="Straight Connector 23"/>
          <p:cNvCxnSpPr/>
          <p:nvPr/>
        </p:nvCxnSpPr>
        <p:spPr>
          <a:xfrm flipV="1">
            <a:off x="10096500" y="0"/>
            <a:ext cx="0" cy="6858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90500" y="0"/>
            <a:ext cx="0" cy="6858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9693275" y="0"/>
            <a:ext cx="22225" cy="54864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505700" y="5981700"/>
            <a:ext cx="2187575" cy="5334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chemeClr val="tx1"/>
                </a:solidFill>
                <a:cs typeface="Times New Roman" pitchFamily="18" charset="0"/>
              </a:rPr>
              <a:t>Day 1260</a:t>
            </a:r>
            <a:endParaRPr lang="en-US" sz="3200" b="1" dirty="0">
              <a:solidFill>
                <a:schemeClr val="tx1"/>
              </a:solidFill>
              <a:cs typeface="Times New Roman" pitchFamily="18" charset="0"/>
            </a:endParaRPr>
          </a:p>
        </p:txBody>
      </p:sp>
      <p:cxnSp>
        <p:nvCxnSpPr>
          <p:cNvPr id="4" name="Straight Arrow Connector 3"/>
          <p:cNvCxnSpPr>
            <a:stCxn id="81" idx="0"/>
          </p:cNvCxnSpPr>
          <p:nvPr/>
        </p:nvCxnSpPr>
        <p:spPr>
          <a:xfrm flipV="1">
            <a:off x="4914900" y="5334000"/>
            <a:ext cx="0" cy="457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9693275" y="5562600"/>
            <a:ext cx="0" cy="9525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699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 y="533400"/>
            <a:ext cx="46482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9997" name="Picture 2" descr="http://upload.wikimedia.org/wikipedia/commons/9/99/Marilyn_Manson_performing_Antichrist_Superstar,_SomewhatDamaged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9663" y="533400"/>
            <a:ext cx="47736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5738" y="5484813"/>
            <a:ext cx="1300162" cy="1200150"/>
          </a:xfrm>
          <a:prstGeom prst="rect">
            <a:avLst/>
          </a:prstGeom>
          <a:solidFill>
            <a:schemeClr val="bg1">
              <a:lumMod val="75000"/>
            </a:schemeClr>
          </a:solidFill>
        </p:spPr>
        <p:txBody>
          <a:bodyPr wrap="none">
            <a:spAutoFit/>
          </a:bodyPr>
          <a:lstStyle/>
          <a:p>
            <a:pPr algn="ctr">
              <a:defRPr/>
            </a:pPr>
            <a:r>
              <a:rPr lang="en-US" b="1" dirty="0"/>
              <a:t>Dan. 9:27</a:t>
            </a:r>
          </a:p>
          <a:p>
            <a:pPr algn="ctr">
              <a:defRPr/>
            </a:pPr>
            <a:r>
              <a:rPr lang="en-US" b="1" dirty="0"/>
              <a:t>7 year</a:t>
            </a:r>
          </a:p>
          <a:p>
            <a:pPr algn="ctr">
              <a:defRPr/>
            </a:pPr>
            <a:r>
              <a:rPr lang="en-US" b="1" dirty="0"/>
              <a:t>Covenant</a:t>
            </a:r>
          </a:p>
          <a:p>
            <a:pPr algn="ctr">
              <a:defRPr/>
            </a:pPr>
            <a:r>
              <a:rPr lang="en-US" b="1" dirty="0"/>
              <a:t>confirmed</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
          <p:cNvSpPr>
            <a:spLocks noChangeArrowheads="1"/>
          </p:cNvSpPr>
          <p:nvPr/>
        </p:nvSpPr>
        <p:spPr bwMode="auto">
          <a:xfrm>
            <a:off x="342900" y="304800"/>
            <a:ext cx="96012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rgbClr val="FFC000"/>
                </a:solidFill>
              </a:rPr>
              <a:t>So the significance of this momentous future seven year covenant of </a:t>
            </a:r>
            <a:r>
              <a:rPr lang="en-US" altLang="en-US" sz="4400">
                <a:solidFill>
                  <a:schemeClr val="bg1"/>
                </a:solidFill>
              </a:rPr>
              <a:t>Daniel 9:27</a:t>
            </a:r>
            <a:r>
              <a:rPr lang="en-US" altLang="en-US" sz="4400">
                <a:solidFill>
                  <a:srgbClr val="FFC000"/>
                </a:solidFill>
              </a:rPr>
              <a:t> cannot be overstated. This will </a:t>
            </a:r>
          </a:p>
          <a:p>
            <a:pPr algn="ctr" eaLnBrk="1" hangingPunct="1">
              <a:spcBef>
                <a:spcPct val="0"/>
              </a:spcBef>
              <a:buFontTx/>
              <a:buNone/>
            </a:pPr>
            <a:r>
              <a:rPr lang="en-US" altLang="en-US" sz="4400">
                <a:solidFill>
                  <a:srgbClr val="FFC000"/>
                </a:solidFill>
              </a:rPr>
              <a:t>be an unprecedented national and international </a:t>
            </a:r>
            <a:r>
              <a:rPr lang="en-US" altLang="en-US" sz="4400">
                <a:solidFill>
                  <a:srgbClr val="FFFF00"/>
                </a:solidFill>
              </a:rPr>
              <a:t>sovereignty sharing deal</a:t>
            </a:r>
            <a:r>
              <a:rPr lang="en-US" altLang="en-US" sz="4400">
                <a:solidFill>
                  <a:srgbClr val="FFC000"/>
                </a:solidFill>
              </a:rPr>
              <a:t>. For the first time in world history a </a:t>
            </a:r>
          </a:p>
          <a:p>
            <a:pPr algn="ctr" eaLnBrk="1" hangingPunct="1">
              <a:spcBef>
                <a:spcPct val="0"/>
              </a:spcBef>
              <a:buFontTx/>
              <a:buNone/>
            </a:pPr>
            <a:r>
              <a:rPr lang="en-US" altLang="en-US" sz="4400" b="1" i="1">
                <a:solidFill>
                  <a:srgbClr val="FF0000"/>
                </a:solidFill>
              </a:rPr>
              <a:t>single man </a:t>
            </a:r>
            <a:r>
              <a:rPr lang="en-US" altLang="en-US" sz="4400">
                <a:solidFill>
                  <a:srgbClr val="FFC000"/>
                </a:solidFill>
              </a:rPr>
              <a:t>will confirm a covenant, </a:t>
            </a:r>
          </a:p>
          <a:p>
            <a:pPr algn="ctr" eaLnBrk="1" hangingPunct="1">
              <a:spcBef>
                <a:spcPct val="0"/>
              </a:spcBef>
              <a:buFontTx/>
              <a:buNone/>
            </a:pPr>
            <a:r>
              <a:rPr lang="en-US" altLang="en-US" sz="4400">
                <a:solidFill>
                  <a:srgbClr val="FFC000"/>
                </a:solidFill>
              </a:rPr>
              <a:t>making a binding worldwide treaty. </a:t>
            </a:r>
          </a:p>
          <a:p>
            <a:pPr algn="ctr" eaLnBrk="1" hangingPunct="1">
              <a:spcBef>
                <a:spcPct val="0"/>
              </a:spcBef>
              <a:buFontTx/>
              <a:buNone/>
            </a:pPr>
            <a:r>
              <a:rPr lang="en-US" altLang="en-US" sz="4400">
                <a:solidFill>
                  <a:srgbClr val="FFC000"/>
                </a:solidFill>
              </a:rPr>
              <a:t>So it must involve the </a:t>
            </a:r>
            <a:r>
              <a:rPr lang="en-US" altLang="en-US" sz="4400" b="1" i="1">
                <a:solidFill>
                  <a:srgbClr val="FFFF00"/>
                </a:solidFill>
              </a:rPr>
              <a:t>G-8 nations</a:t>
            </a:r>
            <a:r>
              <a:rPr lang="en-US" altLang="en-US" sz="4400">
                <a:solidFill>
                  <a:srgbClr val="FFC000"/>
                </a:solidFill>
              </a:rPr>
              <a:t>! </a:t>
            </a:r>
            <a:endParaRPr lang="en-US" altLang="en-US" sz="4400" b="1" i="1">
              <a:solidFill>
                <a:srgbClr val="FFFF00"/>
              </a:solidFill>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02870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TextBox 1"/>
          <p:cNvSpPr txBox="1">
            <a:spLocks noChangeArrowheads="1"/>
          </p:cNvSpPr>
          <p:nvPr/>
        </p:nvSpPr>
        <p:spPr bwMode="auto">
          <a:xfrm>
            <a:off x="114300" y="115888"/>
            <a:ext cx="330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800">
                <a:solidFill>
                  <a:schemeClr val="bg1"/>
                </a:solidFill>
              </a:rPr>
              <a:t>Daniel 9:27</a:t>
            </a:r>
          </a:p>
        </p:txBody>
      </p:sp>
      <p:sp>
        <p:nvSpPr>
          <p:cNvPr id="3" name="TextBox 2"/>
          <p:cNvSpPr txBox="1"/>
          <p:nvPr/>
        </p:nvSpPr>
        <p:spPr>
          <a:xfrm>
            <a:off x="495300" y="1219200"/>
            <a:ext cx="9417050" cy="1108075"/>
          </a:xfrm>
          <a:prstGeom prst="rect">
            <a:avLst/>
          </a:prstGeom>
          <a:solidFill>
            <a:schemeClr val="accent2">
              <a:lumMod val="50000"/>
              <a:alpha val="18824"/>
            </a:schemeClr>
          </a:solidFill>
        </p:spPr>
        <p:txBody>
          <a:bodyPr wrap="none">
            <a:spAutoFit/>
          </a:bodyPr>
          <a:lstStyle/>
          <a:p>
            <a:pPr>
              <a:defRPr/>
            </a:pPr>
            <a:r>
              <a:rPr lang="en-US" sz="6600" b="1" i="1" dirty="0">
                <a:solidFill>
                  <a:srgbClr val="FF0000"/>
                </a:solidFill>
                <a:latin typeface="Algerian" panose="04020705040A02060702" pitchFamily="82" charset="0"/>
              </a:rPr>
              <a:t>The New World Order</a:t>
            </a:r>
          </a:p>
        </p:txBody>
      </p:sp>
      <p:sp>
        <p:nvSpPr>
          <p:cNvPr id="4" name="TextBox 3"/>
          <p:cNvSpPr txBox="1"/>
          <p:nvPr/>
        </p:nvSpPr>
        <p:spPr>
          <a:xfrm>
            <a:off x="649288" y="5638800"/>
            <a:ext cx="8974137" cy="1077913"/>
          </a:xfrm>
          <a:prstGeom prst="rect">
            <a:avLst/>
          </a:prstGeom>
          <a:solidFill>
            <a:schemeClr val="accent2">
              <a:lumMod val="50000"/>
            </a:schemeClr>
          </a:solidFill>
        </p:spPr>
        <p:txBody>
          <a:bodyPr wrap="none">
            <a:spAutoFit/>
          </a:bodyPr>
          <a:lstStyle/>
          <a:p>
            <a:pPr algn="ctr">
              <a:defRPr/>
            </a:pPr>
            <a:r>
              <a:rPr lang="en-US" sz="3200" dirty="0">
                <a:solidFill>
                  <a:schemeClr val="bg1"/>
                </a:solidFill>
              </a:rPr>
              <a:t>“And he will confirm a covenant with many for</a:t>
            </a:r>
          </a:p>
          <a:p>
            <a:pPr algn="ctr">
              <a:defRPr/>
            </a:pPr>
            <a:r>
              <a:rPr lang="en-US" sz="3200" dirty="0">
                <a:solidFill>
                  <a:schemeClr val="bg1"/>
                </a:solidFill>
              </a:rPr>
              <a:t>one week, one seven, one sabbatical, (7 years).</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
          <p:cNvSpPr>
            <a:spLocks noChangeArrowheads="1"/>
          </p:cNvSpPr>
          <p:nvPr/>
        </p:nvSpPr>
        <p:spPr bwMode="auto">
          <a:xfrm>
            <a:off x="261938" y="1219200"/>
            <a:ext cx="9753600" cy="45243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rPr>
              <a:t>If there is ever to be an epic </a:t>
            </a:r>
            <a:r>
              <a:rPr lang="en-US" altLang="en-US" sz="4800" b="1" i="1">
                <a:solidFill>
                  <a:srgbClr val="FF0000"/>
                </a:solidFill>
              </a:rPr>
              <a:t>awakening </a:t>
            </a:r>
            <a:r>
              <a:rPr lang="en-US" altLang="en-US" sz="4800">
                <a:solidFill>
                  <a:srgbClr val="FFC000"/>
                </a:solidFill>
              </a:rPr>
              <a:t>and a</a:t>
            </a:r>
            <a:r>
              <a:rPr lang="en-US" altLang="en-US" sz="4800" b="1" i="1">
                <a:solidFill>
                  <a:srgbClr val="FF0000"/>
                </a:solidFill>
              </a:rPr>
              <a:t> summons </a:t>
            </a:r>
          </a:p>
          <a:p>
            <a:pPr algn="ctr"/>
            <a:r>
              <a:rPr lang="en-US" altLang="en-US" sz="4800">
                <a:solidFill>
                  <a:srgbClr val="FFC000"/>
                </a:solidFill>
              </a:rPr>
              <a:t>sent out to all God’s covenant people </a:t>
            </a:r>
            <a:r>
              <a:rPr lang="en-US" altLang="en-US" sz="4800" b="1" i="1">
                <a:solidFill>
                  <a:srgbClr val="FF0000"/>
                </a:solidFill>
              </a:rPr>
              <a:t>to assembly before </a:t>
            </a:r>
          </a:p>
          <a:p>
            <a:pPr algn="ctr"/>
            <a:r>
              <a:rPr lang="en-US" altLang="en-US" sz="4800" b="1" i="1">
                <a:solidFill>
                  <a:srgbClr val="FF0000"/>
                </a:solidFill>
              </a:rPr>
              <a:t>Him </a:t>
            </a:r>
            <a:r>
              <a:rPr lang="en-US" altLang="en-US" sz="4800">
                <a:solidFill>
                  <a:srgbClr val="FFC000"/>
                </a:solidFill>
              </a:rPr>
              <a:t>then this day will certainly </a:t>
            </a:r>
          </a:p>
          <a:p>
            <a:pPr algn="ctr"/>
            <a:r>
              <a:rPr lang="en-US" altLang="en-US" sz="4800">
                <a:solidFill>
                  <a:srgbClr val="FFC000"/>
                </a:solidFill>
              </a:rPr>
              <a:t>be the one that calls for it. </a:t>
            </a:r>
            <a:endParaRPr lang="en-US" altLang="en-US" sz="4800"/>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http://christinesbiblestudy.files.wordpress.com/2013/09/trumpets-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10312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3886200"/>
            <a:ext cx="10307638" cy="2678113"/>
          </a:xfrm>
          <a:prstGeom prst="rect">
            <a:avLst/>
          </a:prstGeom>
          <a:solidFill>
            <a:srgbClr val="002060"/>
          </a:solidFill>
        </p:spPr>
        <p:txBody>
          <a:bodyPr>
            <a:spAutoFit/>
          </a:bodyPr>
          <a:lstStyle/>
          <a:p>
            <a:pPr algn="ctr">
              <a:defRPr/>
            </a:pPr>
            <a:r>
              <a:rPr lang="en-US" sz="2800" b="1" dirty="0">
                <a:solidFill>
                  <a:schemeClr val="bg1"/>
                </a:solidFill>
              </a:rPr>
              <a:t>15. </a:t>
            </a:r>
            <a:r>
              <a:rPr lang="en-US" sz="2800" dirty="0">
                <a:solidFill>
                  <a:srgbClr val="FFC000"/>
                </a:solidFill>
              </a:rPr>
              <a:t>Blow the trumpet in Zion, declare a holy fast, call a sacred assembly. </a:t>
            </a:r>
            <a:r>
              <a:rPr lang="en-US" sz="2800" b="1" dirty="0">
                <a:solidFill>
                  <a:schemeClr val="bg1"/>
                </a:solidFill>
              </a:rPr>
              <a:t>16.</a:t>
            </a:r>
            <a:r>
              <a:rPr lang="en-US" sz="2800" b="1" dirty="0">
                <a:solidFill>
                  <a:srgbClr val="FFC000"/>
                </a:solidFill>
              </a:rPr>
              <a:t> </a:t>
            </a:r>
            <a:r>
              <a:rPr lang="en-US" sz="2800" dirty="0">
                <a:solidFill>
                  <a:srgbClr val="FFC000"/>
                </a:solidFill>
              </a:rPr>
              <a:t>Gather the people, consecrate the assembly; bring together the </a:t>
            </a:r>
            <a:r>
              <a:rPr lang="en-US" sz="2800" dirty="0" err="1">
                <a:solidFill>
                  <a:srgbClr val="FFC000"/>
                </a:solidFill>
              </a:rPr>
              <a:t>elders,gather</a:t>
            </a:r>
            <a:r>
              <a:rPr lang="en-US" sz="2800" dirty="0">
                <a:solidFill>
                  <a:srgbClr val="FFC000"/>
                </a:solidFill>
              </a:rPr>
              <a:t> the children, those nursing </a:t>
            </a:r>
          </a:p>
          <a:p>
            <a:pPr algn="ctr">
              <a:defRPr/>
            </a:pPr>
            <a:r>
              <a:rPr lang="en-US" sz="2800" dirty="0">
                <a:solidFill>
                  <a:srgbClr val="FFC000"/>
                </a:solidFill>
              </a:rPr>
              <a:t>at the breast. Let the bridegroom leave his room and the </a:t>
            </a:r>
          </a:p>
          <a:p>
            <a:pPr algn="ctr">
              <a:defRPr/>
            </a:pPr>
            <a:r>
              <a:rPr lang="en-US" sz="2800" dirty="0">
                <a:solidFill>
                  <a:srgbClr val="FFC000"/>
                </a:solidFill>
              </a:rPr>
              <a:t>bride her chamber. </a:t>
            </a:r>
            <a:r>
              <a:rPr lang="en-US" sz="2800" b="1" dirty="0">
                <a:solidFill>
                  <a:schemeClr val="bg1"/>
                </a:solidFill>
              </a:rPr>
              <a:t>17.</a:t>
            </a:r>
            <a:r>
              <a:rPr lang="en-US" sz="2800" b="1" dirty="0">
                <a:solidFill>
                  <a:srgbClr val="FFC000"/>
                </a:solidFill>
              </a:rPr>
              <a:t> </a:t>
            </a:r>
            <a:r>
              <a:rPr lang="en-US" sz="2800" dirty="0">
                <a:solidFill>
                  <a:srgbClr val="FFC000"/>
                </a:solidFill>
              </a:rPr>
              <a:t>Let the priests, who minister before the </a:t>
            </a:r>
            <a:r>
              <a:rPr lang="en-US" sz="2800" cap="small" dirty="0">
                <a:solidFill>
                  <a:srgbClr val="FFC000"/>
                </a:solidFill>
              </a:rPr>
              <a:t>Lord</a:t>
            </a:r>
            <a:r>
              <a:rPr lang="en-US" sz="2800" dirty="0">
                <a:solidFill>
                  <a:srgbClr val="FFC000"/>
                </a:solidFill>
              </a:rPr>
              <a:t>, weep between the portico and the altar.</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ChangeArrowheads="1"/>
          </p:cNvSpPr>
          <p:nvPr/>
        </p:nvSpPr>
        <p:spPr bwMode="auto">
          <a:xfrm>
            <a:off x="247650" y="609600"/>
            <a:ext cx="98298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000" dirty="0" smtClean="0">
                <a:solidFill>
                  <a:srgbClr val="FFC000"/>
                </a:solidFill>
              </a:rPr>
              <a:t>We know that this megadeal will involve the nation of Israel because it is at the center of Bible prophecy. Presently this tiny little nation has been at the center of a maelstrom of anti-Semitic hatred, particularly from surrounding </a:t>
            </a:r>
            <a:r>
              <a:rPr lang="en-US" altLang="en-US" sz="4000" b="1" i="1" dirty="0" smtClean="0">
                <a:solidFill>
                  <a:srgbClr val="00B050"/>
                </a:solidFill>
              </a:rPr>
              <a:t>Islamic nations</a:t>
            </a:r>
            <a:r>
              <a:rPr lang="en-US" altLang="en-US" sz="4000" dirty="0" smtClean="0">
                <a:solidFill>
                  <a:srgbClr val="FFC000"/>
                </a:solidFill>
              </a:rPr>
              <a:t> under the </a:t>
            </a:r>
            <a:r>
              <a:rPr lang="en-US" altLang="en-US" sz="4000" b="1" i="1" dirty="0" smtClean="0">
                <a:solidFill>
                  <a:srgbClr val="FFFF00"/>
                </a:solidFill>
              </a:rPr>
              <a:t>King of the South</a:t>
            </a:r>
            <a:r>
              <a:rPr lang="en-US" altLang="en-US" sz="4000" dirty="0" smtClean="0">
                <a:solidFill>
                  <a:srgbClr val="FFC000"/>
                </a:solidFill>
              </a:rPr>
              <a:t>. Here </a:t>
            </a:r>
            <a:r>
              <a:rPr lang="en-US" altLang="en-US" sz="4000" dirty="0">
                <a:solidFill>
                  <a:srgbClr val="FFC000"/>
                </a:solidFill>
              </a:rPr>
              <a:t>shown in </a:t>
            </a:r>
            <a:r>
              <a:rPr lang="en-US" altLang="en-US" sz="4000" b="1" i="1" dirty="0">
                <a:solidFill>
                  <a:srgbClr val="00B050"/>
                </a:solidFill>
              </a:rPr>
              <a:t>green</a:t>
            </a:r>
            <a:r>
              <a:rPr lang="en-US" altLang="en-US" sz="4000" dirty="0">
                <a:solidFill>
                  <a:srgbClr val="FFC000"/>
                </a:solidFill>
              </a:rPr>
              <a:t> </a:t>
            </a:r>
            <a:r>
              <a:rPr lang="en-US" altLang="en-US" sz="4000" dirty="0" smtClean="0">
                <a:solidFill>
                  <a:srgbClr val="FFC000"/>
                </a:solidFill>
              </a:rPr>
              <a:t>is the principality of that wild </a:t>
            </a:r>
            <a:r>
              <a:rPr lang="en-US" altLang="en-US" sz="4000" b="1" i="1" dirty="0" smtClean="0">
                <a:solidFill>
                  <a:srgbClr val="92D050"/>
                </a:solidFill>
              </a:rPr>
              <a:t>green horse </a:t>
            </a:r>
            <a:r>
              <a:rPr lang="en-US" altLang="en-US" sz="4000" dirty="0" smtClean="0">
                <a:solidFill>
                  <a:srgbClr val="FFC000"/>
                </a:solidFill>
              </a:rPr>
              <a:t>or </a:t>
            </a:r>
            <a:r>
              <a:rPr lang="en-US" altLang="en-US" sz="4000" dirty="0" smtClean="0">
                <a:solidFill>
                  <a:schemeClr val="bg1">
                    <a:lumMod val="75000"/>
                  </a:schemeClr>
                </a:solidFill>
              </a:rPr>
              <a:t>pale horse </a:t>
            </a:r>
            <a:r>
              <a:rPr lang="en-US" altLang="en-US" sz="4000" dirty="0" smtClean="0">
                <a:solidFill>
                  <a:srgbClr val="FFC000"/>
                </a:solidFill>
              </a:rPr>
              <a:t>rider, the one who </a:t>
            </a:r>
            <a:r>
              <a:rPr lang="en-US" altLang="en-US" sz="4000" b="1" i="1" dirty="0" smtClean="0">
                <a:solidFill>
                  <a:srgbClr val="FFFF00"/>
                </a:solidFill>
              </a:rPr>
              <a:t>hates Israel </a:t>
            </a:r>
            <a:r>
              <a:rPr lang="en-US" altLang="en-US" sz="4000" dirty="0" smtClean="0">
                <a:solidFill>
                  <a:srgbClr val="FFC000"/>
                </a:solidFill>
              </a:rPr>
              <a:t>and </a:t>
            </a:r>
            <a:r>
              <a:rPr lang="en-US" altLang="en-US" sz="4000" b="1" i="1" dirty="0" smtClean="0">
                <a:solidFill>
                  <a:srgbClr val="FFFF00"/>
                </a:solidFill>
              </a:rPr>
              <a:t>loves death</a:t>
            </a:r>
            <a:r>
              <a:rPr lang="en-US" altLang="en-US" sz="4000" dirty="0" smtClean="0">
                <a:solidFill>
                  <a:srgbClr val="FFC000"/>
                </a:solidFill>
              </a:rPr>
              <a:t>. </a:t>
            </a:r>
            <a:endParaRPr lang="en-US" altLang="en-US" sz="4000" b="1" i="1" dirty="0" smtClean="0">
              <a:solidFill>
                <a:srgbClr val="FFFF00"/>
              </a:solidFill>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4" descr="D:\00 IMAGES for PowerPoint\maps-islam-king-of-sout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
          <p:cNvSpPr>
            <a:spLocks noChangeArrowheads="1"/>
          </p:cNvSpPr>
          <p:nvPr/>
        </p:nvSpPr>
        <p:spPr bwMode="auto">
          <a:xfrm>
            <a:off x="220663" y="685800"/>
            <a:ext cx="98298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And here is a map of the Western NATO powers north of Israel, north of the Med. Western Christendom now dominates the G-7 nation group currently holding global rule. Will </a:t>
            </a:r>
          </a:p>
          <a:p>
            <a:pPr algn="ctr" eaLnBrk="1" hangingPunct="1">
              <a:spcBef>
                <a:spcPct val="0"/>
              </a:spcBef>
              <a:buFontTx/>
              <a:buNone/>
            </a:pPr>
            <a:r>
              <a:rPr lang="en-US" altLang="en-US" sz="4800">
                <a:solidFill>
                  <a:srgbClr val="FFC000"/>
                </a:solidFill>
              </a:rPr>
              <a:t>this NWO deal involve Great Britain, Western Europe, and </a:t>
            </a:r>
            <a:r>
              <a:rPr lang="en-US" altLang="en-US" sz="4800" b="1" i="1">
                <a:solidFill>
                  <a:srgbClr val="FFFF00"/>
                </a:solidFill>
              </a:rPr>
              <a:t>the USA?</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D:\00 IMAGES for PowerPoint\map-nato-nations-king-of-nort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1"/>
          <p:cNvSpPr>
            <a:spLocks noChangeArrowheads="1"/>
          </p:cNvSpPr>
          <p:nvPr/>
        </p:nvSpPr>
        <p:spPr bwMode="auto">
          <a:xfrm>
            <a:off x="227013" y="762000"/>
            <a:ext cx="98298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Well let’s answer these questions. Is not the USA the current </a:t>
            </a:r>
            <a:r>
              <a:rPr lang="en-US" altLang="en-US" sz="4800" b="1" i="1">
                <a:solidFill>
                  <a:srgbClr val="FFFF00"/>
                </a:solidFill>
              </a:rPr>
              <a:t>superpower? </a:t>
            </a:r>
            <a:r>
              <a:rPr lang="en-US" altLang="en-US" sz="4800">
                <a:solidFill>
                  <a:srgbClr val="FFC000"/>
                </a:solidFill>
              </a:rPr>
              <a:t> And does it not look like it is to be the last </a:t>
            </a:r>
            <a:r>
              <a:rPr lang="en-US" altLang="en-US" sz="4800" b="1" i="1">
                <a:solidFill>
                  <a:srgbClr val="FFFF00"/>
                </a:solidFill>
              </a:rPr>
              <a:t>superpower</a:t>
            </a:r>
            <a:r>
              <a:rPr lang="en-US" altLang="en-US" sz="4800">
                <a:solidFill>
                  <a:srgbClr val="FFC000"/>
                </a:solidFill>
              </a:rPr>
              <a:t> to arise in Western Christendom before the New World Order rises up during those 7 years before Messiah comes? </a:t>
            </a:r>
            <a:endParaRPr lang="en-US" altLang="en-US" sz="4800" b="1" i="1">
              <a:solidFill>
                <a:srgbClr val="FFFF00"/>
              </a:solidFill>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D:\00 IMAGES for PowerPoint\do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1"/>
          <p:cNvSpPr>
            <a:spLocks noChangeArrowheads="1"/>
          </p:cNvSpPr>
          <p:nvPr/>
        </p:nvSpPr>
        <p:spPr bwMode="auto">
          <a:xfrm>
            <a:off x="227013" y="1676400"/>
            <a:ext cx="9829800" cy="3060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And does not the Battle hymn of </a:t>
            </a:r>
          </a:p>
          <a:p>
            <a:pPr algn="ctr" eaLnBrk="1" hangingPunct="1">
              <a:spcBef>
                <a:spcPct val="0"/>
              </a:spcBef>
              <a:buFontTx/>
              <a:buNone/>
            </a:pPr>
            <a:r>
              <a:rPr lang="en-US" altLang="en-US" sz="4800">
                <a:solidFill>
                  <a:srgbClr val="FFC000"/>
                </a:solidFill>
              </a:rPr>
              <a:t>the Republic show an abutment </a:t>
            </a:r>
          </a:p>
          <a:p>
            <a:pPr algn="ctr" eaLnBrk="1" hangingPunct="1">
              <a:spcBef>
                <a:spcPct val="0"/>
              </a:spcBef>
              <a:buFontTx/>
              <a:buNone/>
            </a:pPr>
            <a:r>
              <a:rPr lang="en-US" altLang="en-US" sz="4800">
                <a:solidFill>
                  <a:srgbClr val="FFC000"/>
                </a:solidFill>
              </a:rPr>
              <a:t>of </a:t>
            </a:r>
            <a:r>
              <a:rPr lang="en-US" altLang="en-US" sz="4800">
                <a:solidFill>
                  <a:srgbClr val="FFFF00"/>
                </a:solidFill>
              </a:rPr>
              <a:t>American history </a:t>
            </a:r>
            <a:r>
              <a:rPr lang="en-US" altLang="en-US" sz="4800">
                <a:solidFill>
                  <a:srgbClr val="FFC000"/>
                </a:solidFill>
              </a:rPr>
              <a:t>into the </a:t>
            </a:r>
          </a:p>
          <a:p>
            <a:pPr algn="ctr" eaLnBrk="1" hangingPunct="1">
              <a:spcBef>
                <a:spcPct val="0"/>
              </a:spcBef>
              <a:buFontTx/>
              <a:buNone/>
            </a:pPr>
            <a:r>
              <a:rPr lang="en-US" altLang="en-US" sz="4800">
                <a:solidFill>
                  <a:srgbClr val="FFFF00"/>
                </a:solidFill>
              </a:rPr>
              <a:t>Apocalypse of Messiah</a:t>
            </a:r>
            <a:r>
              <a:rPr lang="en-US" altLang="en-US" sz="4800">
                <a:solidFill>
                  <a:srgbClr val="FFC000"/>
                </a:solidFill>
              </a:rPr>
              <a:t>?</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ttp://gdb.voanews.com/70625D16-CC4F-47FF-9954-15FBD534A867_cx0_cy5_cw0_mw1024_s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76200"/>
            <a:ext cx="73152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1"/>
          <p:cNvSpPr>
            <a:spLocks noChangeArrowheads="1"/>
          </p:cNvSpPr>
          <p:nvPr/>
        </p:nvSpPr>
        <p:spPr bwMode="auto">
          <a:xfrm>
            <a:off x="342900" y="414338"/>
            <a:ext cx="9655175" cy="60467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a:solidFill>
                  <a:srgbClr val="FFC000"/>
                </a:solidFill>
              </a:rPr>
              <a:t>Our churchmen pat our shoulders and tell us no. </a:t>
            </a:r>
            <a:r>
              <a:rPr lang="en-US" altLang="en-US" sz="3500">
                <a:solidFill>
                  <a:srgbClr val="FFC000"/>
                </a:solidFill>
              </a:rPr>
              <a:t>America is not specifically mentioned by name in the Bible. End-time events will leave the US out of the picture, they say. And even if America was involved Christians are going to be raptured </a:t>
            </a:r>
            <a:r>
              <a:rPr lang="en-US" altLang="en-US" sz="3500">
                <a:solidFill>
                  <a:srgbClr val="FFFF00"/>
                </a:solidFill>
              </a:rPr>
              <a:t>“outta here” </a:t>
            </a:r>
            <a:r>
              <a:rPr lang="en-US" altLang="en-US" sz="3500">
                <a:solidFill>
                  <a:srgbClr val="FFC000"/>
                </a:solidFill>
              </a:rPr>
              <a:t>before any untoward events take place. That’s what we are hearing. But look at this map of airline traffic right now. Just how involved is </a:t>
            </a:r>
            <a:r>
              <a:rPr lang="en-US" altLang="en-US" sz="3500">
                <a:solidFill>
                  <a:srgbClr val="FFFF00"/>
                </a:solidFill>
              </a:rPr>
              <a:t>America and Western Europe</a:t>
            </a:r>
            <a:r>
              <a:rPr lang="en-US" altLang="en-US" sz="3500">
                <a:solidFill>
                  <a:srgbClr val="FFC000"/>
                </a:solidFill>
              </a:rPr>
              <a:t>, the </a:t>
            </a:r>
            <a:r>
              <a:rPr lang="en-US" altLang="en-US" sz="3500">
                <a:solidFill>
                  <a:srgbClr val="FFFF00"/>
                </a:solidFill>
              </a:rPr>
              <a:t>NATO alliance, </a:t>
            </a:r>
            <a:r>
              <a:rPr lang="en-US" altLang="en-US" sz="3500">
                <a:solidFill>
                  <a:srgbClr val="FFC000"/>
                </a:solidFill>
              </a:rPr>
              <a:t>as we approach the latter days? Are we as Western Christians </a:t>
            </a:r>
          </a:p>
          <a:p>
            <a:pPr algn="ctr" eaLnBrk="1" hangingPunct="1">
              <a:spcBef>
                <a:spcPct val="0"/>
              </a:spcBef>
              <a:buFontTx/>
              <a:buNone/>
            </a:pPr>
            <a:r>
              <a:rPr lang="en-US" altLang="en-US" sz="3500">
                <a:solidFill>
                  <a:srgbClr val="FFC000"/>
                </a:solidFill>
              </a:rPr>
              <a:t>really </a:t>
            </a:r>
            <a:r>
              <a:rPr lang="en-US" altLang="en-US" sz="3500">
                <a:solidFill>
                  <a:srgbClr val="FFFF00"/>
                </a:solidFill>
              </a:rPr>
              <a:t>“not in the picture” </a:t>
            </a:r>
            <a:r>
              <a:rPr lang="en-US" altLang="en-US" sz="3500">
                <a:solidFill>
                  <a:srgbClr val="FFC000"/>
                </a:solidFill>
              </a:rPr>
              <a:t>as we are being told?</a:t>
            </a:r>
            <a:endParaRPr lang="en-US" altLang="en-US" sz="3500" b="1" i="1">
              <a:solidFill>
                <a:srgbClr val="FFFF00"/>
              </a:solidFill>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ttp://metabunk.org/sk/skitched-20130827-0510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10287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1"/>
          <p:cNvSpPr>
            <a:spLocks noChangeArrowheads="1"/>
          </p:cNvSpPr>
          <p:nvPr/>
        </p:nvSpPr>
        <p:spPr bwMode="auto">
          <a:xfrm>
            <a:off x="233363" y="1981200"/>
            <a:ext cx="9829800" cy="2814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rgbClr val="FFC000"/>
                </a:solidFill>
              </a:rPr>
              <a:t>Look at this histogram of military expenditures. The top nation spends more money on its military than all the other nations in the world put together. </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4" descr="http://4.bp.blogspot.com/-gGnYx4-c41o/TwJldAJXJcI/AAAAAAAACnE/GhMaC1Xdz3k/s1600/global%2Bmilitary%2Bspend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304800"/>
            <a:ext cx="98679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
          <p:cNvSpPr>
            <a:spLocks noChangeArrowheads="1"/>
          </p:cNvSpPr>
          <p:nvPr/>
        </p:nvSpPr>
        <p:spPr bwMode="auto">
          <a:xfrm>
            <a:off x="495300" y="1393825"/>
            <a:ext cx="9267825" cy="4168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rgbClr val="FFC000"/>
                </a:solidFill>
              </a:rPr>
              <a:t>And there is no doubt about which </a:t>
            </a:r>
          </a:p>
          <a:p>
            <a:pPr algn="ctr" eaLnBrk="1" hangingPunct="1">
              <a:spcBef>
                <a:spcPct val="0"/>
              </a:spcBef>
              <a:buFontTx/>
              <a:buNone/>
            </a:pPr>
            <a:r>
              <a:rPr lang="en-US" altLang="en-US" sz="4400">
                <a:solidFill>
                  <a:srgbClr val="FFC000"/>
                </a:solidFill>
              </a:rPr>
              <a:t>nation we are talking about here. </a:t>
            </a:r>
          </a:p>
          <a:p>
            <a:pPr algn="ctr" eaLnBrk="1" hangingPunct="1">
              <a:spcBef>
                <a:spcPct val="0"/>
              </a:spcBef>
              <a:buFontTx/>
              <a:buNone/>
            </a:pPr>
            <a:r>
              <a:rPr lang="en-US" altLang="en-US" sz="4400">
                <a:solidFill>
                  <a:srgbClr val="FFC000"/>
                </a:solidFill>
              </a:rPr>
              <a:t>So are our Bible teachers correct? </a:t>
            </a:r>
          </a:p>
          <a:p>
            <a:pPr algn="ctr" eaLnBrk="1" hangingPunct="1">
              <a:spcBef>
                <a:spcPct val="0"/>
              </a:spcBef>
              <a:buFontTx/>
              <a:buNone/>
            </a:pPr>
            <a:r>
              <a:rPr lang="en-US" altLang="en-US" sz="4400">
                <a:solidFill>
                  <a:srgbClr val="FFC000"/>
                </a:solidFill>
              </a:rPr>
              <a:t>Are the Western nations really </a:t>
            </a:r>
          </a:p>
          <a:p>
            <a:pPr algn="ctr" eaLnBrk="1" hangingPunct="1">
              <a:spcBef>
                <a:spcPct val="0"/>
              </a:spcBef>
              <a:buFontTx/>
              <a:buNone/>
            </a:pPr>
            <a:r>
              <a:rPr lang="en-US" altLang="en-US" sz="4400" b="1" i="1">
                <a:solidFill>
                  <a:srgbClr val="FFFF00"/>
                </a:solidFill>
              </a:rPr>
              <a:t>“not in the picture”</a:t>
            </a:r>
            <a:r>
              <a:rPr lang="en-US" altLang="en-US" sz="4400">
                <a:solidFill>
                  <a:srgbClr val="FFC000"/>
                </a:solidFill>
              </a:rPr>
              <a:t> </a:t>
            </a:r>
          </a:p>
          <a:p>
            <a:pPr algn="ctr" eaLnBrk="1" hangingPunct="1">
              <a:spcBef>
                <a:spcPct val="0"/>
              </a:spcBef>
              <a:buFontTx/>
              <a:buNone/>
            </a:pPr>
            <a:r>
              <a:rPr lang="en-US" altLang="en-US" sz="4400">
                <a:solidFill>
                  <a:srgbClr val="FFC000"/>
                </a:solidFill>
              </a:rPr>
              <a:t>as they affirm?</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4" descr="http://4.bp.blogspot.com/-gGnYx4-c41o/TwJldAJXJcI/AAAAAAAACnE/GhMaC1Xdz3k/s1600/global%2Bmilitary%2Bspend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304800"/>
            <a:ext cx="98679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Picture 6" descr="http://www.motifake.com/image/demotivational-poster/small/1405/military-might-navy-airforce-demotivational-posters-14008423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8063" y="1543050"/>
            <a:ext cx="6262687"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71463" y="990600"/>
            <a:ext cx="97536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rgbClr val="FFC000"/>
                </a:solidFill>
              </a:rPr>
              <a:t>Nebuchadnezzar's dream of the image with ten toes was interpreted by the prophet Daniel. Both Daniel and the Apostle John in the Book of Revelation saw the same beast, a beast with ten horns. Horns in Biblical symbolism speak of powers. What’s that all about? </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D:\00 IMAGES for PowerPoint\daniel_dream_image_feet_iron_cl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3146425"/>
            <a:ext cx="457200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124200"/>
            <a:ext cx="4759325"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0468" name="TextBox 1"/>
          <p:cNvSpPr txBox="1">
            <a:spLocks noChangeArrowheads="1"/>
          </p:cNvSpPr>
          <p:nvPr/>
        </p:nvSpPr>
        <p:spPr bwMode="auto">
          <a:xfrm>
            <a:off x="5724525" y="457200"/>
            <a:ext cx="3749675"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a:solidFill>
                  <a:srgbClr val="C00000"/>
                </a:solidFill>
              </a:rPr>
              <a:t>Ten Horns</a:t>
            </a:r>
          </a:p>
          <a:p>
            <a:r>
              <a:rPr lang="en-US" altLang="en-US" sz="4000"/>
              <a:t>Daniel 7:7</a:t>
            </a:r>
          </a:p>
          <a:p>
            <a:r>
              <a:rPr lang="en-US" altLang="en-US" sz="4000"/>
              <a:t>Revelation 13:1</a:t>
            </a:r>
          </a:p>
          <a:p>
            <a:r>
              <a:rPr lang="en-US" altLang="en-US" sz="4000"/>
              <a:t>Revelation 17:3</a:t>
            </a:r>
          </a:p>
        </p:txBody>
      </p:sp>
      <p:sp>
        <p:nvSpPr>
          <p:cNvPr id="190469" name="TextBox 4"/>
          <p:cNvSpPr txBox="1">
            <a:spLocks noChangeArrowheads="1"/>
          </p:cNvSpPr>
          <p:nvPr/>
        </p:nvSpPr>
        <p:spPr bwMode="auto">
          <a:xfrm>
            <a:off x="866775" y="446088"/>
            <a:ext cx="35226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a:solidFill>
                  <a:srgbClr val="C00000"/>
                </a:solidFill>
              </a:rPr>
              <a:t>Ten Toes</a:t>
            </a:r>
          </a:p>
          <a:p>
            <a:r>
              <a:rPr lang="en-US" altLang="en-US" sz="4000"/>
              <a:t>Daniel 2:33-34</a:t>
            </a: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
          <p:cNvSpPr>
            <a:spLocks noChangeArrowheads="1"/>
          </p:cNvSpPr>
          <p:nvPr/>
        </p:nvSpPr>
        <p:spPr bwMode="auto">
          <a:xfrm>
            <a:off x="446088" y="914400"/>
            <a:ext cx="9372600" cy="50307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rPr>
              <a:t>Could it be this, a world divided </a:t>
            </a:r>
            <a:r>
              <a:rPr lang="en-US" altLang="en-US" sz="4000">
                <a:solidFill>
                  <a:srgbClr val="FFFF00"/>
                </a:solidFill>
              </a:rPr>
              <a:t>into ten geo-political regions?</a:t>
            </a:r>
            <a:r>
              <a:rPr lang="en-US" altLang="en-US" sz="4000">
                <a:solidFill>
                  <a:srgbClr val="FFC000"/>
                </a:solidFill>
              </a:rPr>
              <a:t> We say our God declares the end from the beginning. Can awesome truths, even today’s news, be revealed in an ancient book? </a:t>
            </a:r>
            <a:r>
              <a:rPr lang="en-US" altLang="en-US" sz="4000">
                <a:solidFill>
                  <a:schemeClr val="bg1"/>
                </a:solidFill>
              </a:rPr>
              <a:t>The Book </a:t>
            </a:r>
          </a:p>
          <a:p>
            <a:pPr algn="ctr" eaLnBrk="1" hangingPunct="1">
              <a:spcBef>
                <a:spcPct val="0"/>
              </a:spcBef>
              <a:buFontTx/>
              <a:buNone/>
            </a:pPr>
            <a:r>
              <a:rPr lang="en-US" altLang="en-US" sz="4000">
                <a:solidFill>
                  <a:schemeClr val="bg1"/>
                </a:solidFill>
              </a:rPr>
              <a:t>of Daniel</a:t>
            </a:r>
            <a:r>
              <a:rPr lang="en-US" altLang="en-US" sz="4000">
                <a:solidFill>
                  <a:srgbClr val="FFC000"/>
                </a:solidFill>
              </a:rPr>
              <a:t> is a virtual time-bomb of Biblical information. And for those who have </a:t>
            </a:r>
          </a:p>
          <a:p>
            <a:pPr algn="ctr" eaLnBrk="1" hangingPunct="1">
              <a:spcBef>
                <a:spcPct val="0"/>
              </a:spcBef>
              <a:buFontTx/>
              <a:buNone/>
            </a:pPr>
            <a:r>
              <a:rPr lang="en-US" altLang="en-US" sz="4000">
                <a:solidFill>
                  <a:srgbClr val="FFC000"/>
                </a:solidFill>
              </a:rPr>
              <a:t>eyes to see, it is exploding in our time. </a:t>
            </a: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D:\00 IMAGES for PowerPoint\maps-nwo-19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3" y="0"/>
            <a:ext cx="10275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
          <p:cNvSpPr>
            <a:spLocks noChangeArrowheads="1"/>
          </p:cNvSpPr>
          <p:nvPr/>
        </p:nvSpPr>
        <p:spPr bwMode="auto">
          <a:xfrm>
            <a:off x="677863" y="457200"/>
            <a:ext cx="8897937"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 typeface="Arial" charset="0"/>
              <a:buNone/>
            </a:pPr>
            <a:r>
              <a:rPr lang="en-US" altLang="en-US" sz="4800">
                <a:solidFill>
                  <a:srgbClr val="FFC000"/>
                </a:solidFill>
              </a:rPr>
              <a:t>Our God knows all about us. He even knows all about the character of the countries we live in. We sing about our God being an awesome God. But in our hearts and minds and in the devotion that directs our will, just how awesome are </a:t>
            </a:r>
          </a:p>
          <a:p>
            <a:pPr algn="ctr" eaLnBrk="1" hangingPunct="1">
              <a:spcBef>
                <a:spcPct val="0"/>
              </a:spcBef>
              <a:buFont typeface="Arial" charset="0"/>
              <a:buNone/>
            </a:pPr>
            <a:r>
              <a:rPr lang="en-US" altLang="en-US" sz="4800">
                <a:solidFill>
                  <a:srgbClr val="FFC000"/>
                </a:solidFill>
              </a:rPr>
              <a:t>we willing for Him to be? </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ttp://www.endtime.com/wp-content/uploads/four-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152400"/>
            <a:ext cx="9939337" cy="652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TextBox 1"/>
          <p:cNvSpPr txBox="1">
            <a:spLocks noChangeArrowheads="1"/>
          </p:cNvSpPr>
          <p:nvPr/>
        </p:nvSpPr>
        <p:spPr bwMode="auto">
          <a:xfrm>
            <a:off x="6769100" y="4648200"/>
            <a:ext cx="14843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200" b="1" i="1">
                <a:solidFill>
                  <a:srgbClr val="FFFF00"/>
                </a:solidFill>
              </a:rPr>
              <a:t>USA</a:t>
            </a:r>
          </a:p>
          <a:p>
            <a:pPr algn="ctr"/>
            <a:r>
              <a:rPr lang="en-US" altLang="en-US" sz="2400">
                <a:solidFill>
                  <a:srgbClr val="FFFF00"/>
                </a:solidFill>
              </a:rPr>
              <a:t>Left Wing</a:t>
            </a:r>
          </a:p>
        </p:txBody>
      </p:sp>
      <p:sp>
        <p:nvSpPr>
          <p:cNvPr id="194564" name="TextBox 3"/>
          <p:cNvSpPr txBox="1">
            <a:spLocks noChangeArrowheads="1"/>
          </p:cNvSpPr>
          <p:nvPr/>
        </p:nvSpPr>
        <p:spPr bwMode="auto">
          <a:xfrm>
            <a:off x="1049338" y="4648200"/>
            <a:ext cx="16922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200" b="1" i="1">
                <a:solidFill>
                  <a:srgbClr val="FFFF00"/>
                </a:solidFill>
              </a:rPr>
              <a:t>USA</a:t>
            </a:r>
          </a:p>
          <a:p>
            <a:pPr algn="ctr"/>
            <a:r>
              <a:rPr lang="en-US" altLang="en-US" sz="2400">
                <a:solidFill>
                  <a:srgbClr val="FFFF00"/>
                </a:solidFill>
              </a:rPr>
              <a:t>Right Wing</a:t>
            </a:r>
          </a:p>
        </p:txBody>
      </p:sp>
      <p:sp>
        <p:nvSpPr>
          <p:cNvPr id="194565" name="TextBox 4"/>
          <p:cNvSpPr txBox="1">
            <a:spLocks noChangeArrowheads="1"/>
          </p:cNvSpPr>
          <p:nvPr/>
        </p:nvSpPr>
        <p:spPr bwMode="auto">
          <a:xfrm>
            <a:off x="3924300" y="5334000"/>
            <a:ext cx="14827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a:solidFill>
                  <a:srgbClr val="FFFF00"/>
                </a:solidFill>
              </a:rPr>
              <a:t>Great</a:t>
            </a:r>
          </a:p>
          <a:p>
            <a:r>
              <a:rPr lang="en-US" altLang="en-US" sz="3200" b="1">
                <a:solidFill>
                  <a:srgbClr val="FFFF00"/>
                </a:solidFill>
              </a:rPr>
              <a:t>Britain</a:t>
            </a:r>
          </a:p>
        </p:txBody>
      </p:sp>
      <p:sp>
        <p:nvSpPr>
          <p:cNvPr id="194566" name="TextBox 5"/>
          <p:cNvSpPr txBox="1">
            <a:spLocks noChangeArrowheads="1"/>
          </p:cNvSpPr>
          <p:nvPr/>
        </p:nvSpPr>
        <p:spPr bwMode="auto">
          <a:xfrm>
            <a:off x="8191500" y="3657600"/>
            <a:ext cx="1528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FFFF00"/>
                </a:solidFill>
              </a:rPr>
              <a:t>Russia</a:t>
            </a:r>
          </a:p>
        </p:txBody>
      </p:sp>
      <p:sp>
        <p:nvSpPr>
          <p:cNvPr id="194567" name="TextBox 6"/>
          <p:cNvSpPr txBox="1">
            <a:spLocks noChangeArrowheads="1"/>
          </p:cNvSpPr>
          <p:nvPr/>
        </p:nvSpPr>
        <p:spPr bwMode="auto">
          <a:xfrm>
            <a:off x="1714500" y="3121025"/>
            <a:ext cx="196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FFFF00"/>
                </a:solidFill>
              </a:rPr>
              <a:t>Germany</a:t>
            </a:r>
          </a:p>
        </p:txBody>
      </p:sp>
      <p:sp>
        <p:nvSpPr>
          <p:cNvPr id="194568" name="TextBox 8"/>
          <p:cNvSpPr txBox="1">
            <a:spLocks noChangeArrowheads="1"/>
          </p:cNvSpPr>
          <p:nvPr/>
        </p:nvSpPr>
        <p:spPr bwMode="auto">
          <a:xfrm>
            <a:off x="6302375" y="457200"/>
            <a:ext cx="2417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FFFF00"/>
                </a:solidFill>
              </a:rPr>
              <a:t>NWO Beast</a:t>
            </a:r>
          </a:p>
        </p:txBody>
      </p:sp>
      <p:sp>
        <p:nvSpPr>
          <p:cNvPr id="194569" name="TextBox 6"/>
          <p:cNvSpPr txBox="1">
            <a:spLocks noChangeArrowheads="1"/>
          </p:cNvSpPr>
          <p:nvPr/>
        </p:nvSpPr>
        <p:spPr bwMode="auto">
          <a:xfrm>
            <a:off x="1577975" y="1676400"/>
            <a:ext cx="177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3200" b="1" i="1">
                <a:solidFill>
                  <a:srgbClr val="FFFF00"/>
                </a:solidFill>
              </a:rPr>
              <a:t>France?</a:t>
            </a:r>
          </a:p>
        </p:txBody>
      </p:sp>
      <p:sp>
        <p:nvSpPr>
          <p:cNvPr id="2" name="Oval 1"/>
          <p:cNvSpPr/>
          <p:nvPr/>
        </p:nvSpPr>
        <p:spPr>
          <a:xfrm>
            <a:off x="157163" y="152400"/>
            <a:ext cx="9939337" cy="652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138113" y="609600"/>
            <a:ext cx="995045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a:solidFill>
                  <a:srgbClr val="FFC000"/>
                </a:solidFill>
              </a:rPr>
              <a:t>Regrettably God’s covenant people are not taught to respect and study </a:t>
            </a:r>
            <a:r>
              <a:rPr lang="en-US" altLang="en-US" sz="3600">
                <a:solidFill>
                  <a:srgbClr val="FFFF00"/>
                </a:solidFill>
              </a:rPr>
              <a:t>Bible prophecy</a:t>
            </a:r>
            <a:r>
              <a:rPr lang="en-US" altLang="en-US" sz="3600">
                <a:solidFill>
                  <a:srgbClr val="FFC000"/>
                </a:solidFill>
              </a:rPr>
              <a:t>. We are just not studying God’s Holy Word for ourselves. Many great </a:t>
            </a:r>
            <a:r>
              <a:rPr lang="en-US" altLang="en-US" sz="3600">
                <a:solidFill>
                  <a:srgbClr val="FFFF00"/>
                </a:solidFill>
              </a:rPr>
              <a:t>end-time truths </a:t>
            </a:r>
            <a:r>
              <a:rPr lang="en-US" altLang="en-US" sz="3600">
                <a:solidFill>
                  <a:srgbClr val="FFC000"/>
                </a:solidFill>
              </a:rPr>
              <a:t>are sitting right there in front of us. But we are not awake enough to see them. The Western Church is asleep. She is in fact the quintessential </a:t>
            </a:r>
            <a:r>
              <a:rPr lang="en-US" altLang="en-US" sz="3600" b="1" i="1">
                <a:solidFill>
                  <a:srgbClr val="FFFF00"/>
                </a:solidFill>
              </a:rPr>
              <a:t>Sleeping Beauty </a:t>
            </a:r>
            <a:r>
              <a:rPr lang="en-US" altLang="en-US" sz="3600">
                <a:solidFill>
                  <a:srgbClr val="FFC000"/>
                </a:solidFill>
              </a:rPr>
              <a:t>of literature, legend, and lore. And the poisoned apple of false religion is there in her mouth, doping her into a senseless state, lest she awaken to her glorious high calling.</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D:\00 IMAGES for PowerPoint\Sleeping-Beau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1"/>
          <p:cNvSpPr>
            <a:spLocks noChangeArrowheads="1"/>
          </p:cNvSpPr>
          <p:nvPr/>
        </p:nvSpPr>
        <p:spPr bwMode="auto">
          <a:xfrm>
            <a:off x="419100" y="581025"/>
            <a:ext cx="95250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So as we are beginning to see, we, as Western Christians, are out to lunch. So this </a:t>
            </a:r>
            <a:r>
              <a:rPr lang="en-US" altLang="en-US" sz="4000" b="1" i="1">
                <a:solidFill>
                  <a:srgbClr val="FFFF00"/>
                </a:solidFill>
                <a:latin typeface="Calibri" pitchFamily="34" charset="0"/>
              </a:rPr>
              <a:t>Day of the Teruah</a:t>
            </a:r>
            <a:r>
              <a:rPr lang="en-US" altLang="en-US" sz="4000">
                <a:solidFill>
                  <a:srgbClr val="FFC000"/>
                </a:solidFill>
                <a:latin typeface="Calibri" pitchFamily="34" charset="0"/>
              </a:rPr>
              <a:t>, this </a:t>
            </a:r>
            <a:r>
              <a:rPr lang="en-US" altLang="en-US" sz="4000" b="1" i="1">
                <a:solidFill>
                  <a:srgbClr val="FFFF00"/>
                </a:solidFill>
                <a:latin typeface="Calibri" pitchFamily="34" charset="0"/>
              </a:rPr>
              <a:t>wake-up call </a:t>
            </a:r>
            <a:r>
              <a:rPr lang="en-US" altLang="en-US" sz="4000">
                <a:solidFill>
                  <a:srgbClr val="FFC000"/>
                </a:solidFill>
                <a:latin typeface="Calibri" pitchFamily="34" charset="0"/>
              </a:rPr>
              <a:t>will be a very necessary one. The </a:t>
            </a:r>
            <a:r>
              <a:rPr lang="en-US" altLang="en-US" sz="4000" b="1" i="1">
                <a:solidFill>
                  <a:srgbClr val="FFFF00"/>
                </a:solidFill>
                <a:latin typeface="Calibri" pitchFamily="34" charset="0"/>
              </a:rPr>
              <a:t>Feast of Trumpets </a:t>
            </a:r>
            <a:r>
              <a:rPr lang="en-US" altLang="en-US" sz="4000">
                <a:solidFill>
                  <a:srgbClr val="FFC000"/>
                </a:solidFill>
                <a:latin typeface="Calibri" pitchFamily="34" charset="0"/>
              </a:rPr>
              <a:t>will herald the beginning of the final seven years of this present evil age. This in turn </a:t>
            </a:r>
          </a:p>
          <a:p>
            <a:pPr algn="ctr"/>
            <a:r>
              <a:rPr lang="en-US" altLang="en-US" sz="4000">
                <a:solidFill>
                  <a:srgbClr val="FFC000"/>
                </a:solidFill>
                <a:latin typeface="Calibri" pitchFamily="34" charset="0"/>
              </a:rPr>
              <a:t>will lead up to the </a:t>
            </a:r>
            <a:r>
              <a:rPr lang="en-US" altLang="en-US" sz="4000" b="1" i="1">
                <a:solidFill>
                  <a:srgbClr val="FFFF00"/>
                </a:solidFill>
                <a:latin typeface="Calibri" pitchFamily="34" charset="0"/>
              </a:rPr>
              <a:t>Day of Atonement</a:t>
            </a:r>
            <a:r>
              <a:rPr lang="en-US" altLang="en-US" sz="4000">
                <a:solidFill>
                  <a:srgbClr val="FFC000"/>
                </a:solidFill>
                <a:latin typeface="Calibri" pitchFamily="34" charset="0"/>
              </a:rPr>
              <a:t>. </a:t>
            </a:r>
          </a:p>
          <a:p>
            <a:pPr algn="ctr"/>
            <a:r>
              <a:rPr lang="en-US" altLang="en-US" sz="4000">
                <a:solidFill>
                  <a:srgbClr val="FFC000"/>
                </a:solidFill>
                <a:latin typeface="Calibri" pitchFamily="34" charset="0"/>
              </a:rPr>
              <a:t>Then follows </a:t>
            </a:r>
            <a:r>
              <a:rPr lang="en-US" altLang="en-US" sz="4000" b="1" i="1">
                <a:solidFill>
                  <a:srgbClr val="FFFF00"/>
                </a:solidFill>
                <a:latin typeface="Calibri" pitchFamily="34" charset="0"/>
              </a:rPr>
              <a:t>Apocalypse,</a:t>
            </a:r>
            <a:r>
              <a:rPr lang="en-US" altLang="en-US" sz="4000">
                <a:solidFill>
                  <a:srgbClr val="FFC000"/>
                </a:solidFill>
                <a:latin typeface="Calibri" pitchFamily="34" charset="0"/>
              </a:rPr>
              <a:t> or </a:t>
            </a:r>
            <a:r>
              <a:rPr lang="en-US" altLang="en-US" sz="4000" b="1" i="1">
                <a:solidFill>
                  <a:srgbClr val="FFFF00"/>
                </a:solidFill>
                <a:latin typeface="Calibri" pitchFamily="34" charset="0"/>
              </a:rPr>
              <a:t>unveiling </a:t>
            </a:r>
          </a:p>
          <a:p>
            <a:pPr algn="ctr"/>
            <a:r>
              <a:rPr lang="en-US" altLang="en-US" sz="4000" b="1" i="1">
                <a:solidFill>
                  <a:srgbClr val="FFFF00"/>
                </a:solidFill>
                <a:latin typeface="Calibri" pitchFamily="34" charset="0"/>
              </a:rPr>
              <a:t>of Messiah </a:t>
            </a:r>
            <a:r>
              <a:rPr lang="en-US" altLang="en-US" sz="4000">
                <a:solidFill>
                  <a:srgbClr val="FFC000"/>
                </a:solidFill>
                <a:latin typeface="Calibri" pitchFamily="34" charset="0"/>
              </a:rPr>
              <a:t>in</a:t>
            </a:r>
            <a:r>
              <a:rPr lang="en-US" altLang="en-US" sz="4000" b="1" i="1">
                <a:solidFill>
                  <a:srgbClr val="FFFF00"/>
                </a:solidFill>
                <a:latin typeface="Calibri" pitchFamily="34" charset="0"/>
              </a:rPr>
              <a:t> </a:t>
            </a:r>
            <a:r>
              <a:rPr lang="en-US" altLang="en-US" sz="4000">
                <a:solidFill>
                  <a:srgbClr val="FFC000"/>
                </a:solidFill>
                <a:latin typeface="Calibri" pitchFamily="34" charset="0"/>
              </a:rPr>
              <a:t>the </a:t>
            </a:r>
            <a:r>
              <a:rPr lang="en-US" altLang="en-US" sz="4000" b="1" i="1">
                <a:solidFill>
                  <a:srgbClr val="FFFF00"/>
                </a:solidFill>
                <a:latin typeface="Calibri" pitchFamily="34" charset="0"/>
              </a:rPr>
              <a:t>Day of the Lord</a:t>
            </a:r>
            <a:r>
              <a:rPr lang="en-US" altLang="en-US" sz="4000">
                <a:solidFill>
                  <a:srgbClr val="FFC000"/>
                </a:solidFill>
                <a:latin typeface="Calibri" pitchFamily="34" charset="0"/>
              </a:rPr>
              <a:t>. </a:t>
            </a:r>
            <a:endParaRPr lang="en-US" altLang="en-US" sz="40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8153400" y="285750"/>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50813" y="1981200"/>
            <a:ext cx="2332037" cy="79057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Yom </a:t>
            </a:r>
            <a:r>
              <a:rPr lang="en-US" sz="3200" b="1" i="1" dirty="0" err="1">
                <a:solidFill>
                  <a:srgbClr val="FFC000"/>
                </a:solidFill>
              </a:rPr>
              <a:t>Teruah</a:t>
            </a:r>
            <a:endParaRPr lang="en-US" sz="3200" b="1" i="1" dirty="0">
              <a:solidFill>
                <a:srgbClr val="FFC000"/>
              </a:solidFill>
            </a:endParaRPr>
          </a:p>
        </p:txBody>
      </p:sp>
      <p:sp>
        <p:nvSpPr>
          <p:cNvPr id="17" name="Rounded Rectangle 16"/>
          <p:cNvSpPr/>
          <p:nvPr/>
        </p:nvSpPr>
        <p:spPr>
          <a:xfrm>
            <a:off x="5265738" y="1993900"/>
            <a:ext cx="2849562" cy="9017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p:txBody>
      </p:sp>
      <p:sp>
        <p:nvSpPr>
          <p:cNvPr id="10" name="Rectangle 9"/>
          <p:cNvSpPr/>
          <p:nvPr/>
        </p:nvSpPr>
        <p:spPr>
          <a:xfrm>
            <a:off x="158750" y="5638800"/>
            <a:ext cx="7956550" cy="993775"/>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r>
              <a:rPr lang="en-US" sz="5400" b="1" i="1" dirty="0">
                <a:solidFill>
                  <a:srgbClr val="FFFF00"/>
                </a:solidFill>
              </a:rPr>
              <a:t> </a:t>
            </a:r>
          </a:p>
        </p:txBody>
      </p:sp>
      <p:sp>
        <p:nvSpPr>
          <p:cNvPr id="4" name="Rounded Rectangle 3"/>
          <p:cNvSpPr/>
          <p:nvPr/>
        </p:nvSpPr>
        <p:spPr>
          <a:xfrm>
            <a:off x="173038" y="288925"/>
            <a:ext cx="2303462"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FF00"/>
                </a:solidFill>
              </a:rPr>
              <a:t> 7 year</a:t>
            </a:r>
          </a:p>
          <a:p>
            <a:pPr algn="ctr">
              <a:defRPr/>
            </a:pPr>
            <a:r>
              <a:rPr lang="en-US" sz="3200" b="1" dirty="0">
                <a:solidFill>
                  <a:srgbClr val="FFFF00"/>
                </a:solidFill>
              </a:rPr>
              <a:t>Covenant!</a:t>
            </a:r>
          </a:p>
          <a:p>
            <a:pPr algn="ctr">
              <a:defRPr/>
            </a:pPr>
            <a:r>
              <a:rPr lang="en-US" sz="3200" b="1" dirty="0">
                <a:solidFill>
                  <a:schemeClr val="bg1"/>
                </a:solidFill>
              </a:rPr>
              <a:t>Dan. 9:27</a:t>
            </a:r>
          </a:p>
        </p:txBody>
      </p:sp>
      <p:sp>
        <p:nvSpPr>
          <p:cNvPr id="18" name="Rounded Rectangle 17"/>
          <p:cNvSpPr/>
          <p:nvPr/>
        </p:nvSpPr>
        <p:spPr>
          <a:xfrm>
            <a:off x="5391150" y="288925"/>
            <a:ext cx="2724150"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C000"/>
                </a:solidFill>
              </a:rPr>
              <a:t>The Last Day</a:t>
            </a:r>
          </a:p>
          <a:p>
            <a:pPr algn="ctr">
              <a:defRPr/>
            </a:pPr>
            <a:r>
              <a:rPr lang="en-US" sz="3200" b="1" dirty="0">
                <a:solidFill>
                  <a:srgbClr val="FFC000"/>
                </a:solidFill>
              </a:rPr>
              <a:t>Yom Kippur</a:t>
            </a:r>
          </a:p>
          <a:p>
            <a:pPr algn="ctr">
              <a:defRPr/>
            </a:pPr>
            <a:r>
              <a:rPr lang="en-US" sz="3200" b="1" dirty="0">
                <a:solidFill>
                  <a:srgbClr val="FFC000"/>
                </a:solidFill>
              </a:rPr>
              <a:t>Judgment Day</a:t>
            </a:r>
          </a:p>
        </p:txBody>
      </p:sp>
      <p:sp>
        <p:nvSpPr>
          <p:cNvPr id="6" name="Rectangle 5"/>
          <p:cNvSpPr/>
          <p:nvPr/>
        </p:nvSpPr>
        <p:spPr>
          <a:xfrm>
            <a:off x="8164513" y="288925"/>
            <a:ext cx="1779587" cy="634365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pic>
        <p:nvPicPr>
          <p:cNvPr id="198667" name="Picture 2" descr="C:\Users\Gavin-As\Pictures\0-IMAGES for PowerPoint\trumpet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2895600"/>
            <a:ext cx="1828800"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8668" name="Picture 14" descr="D:\00 IMAGES for PowerPoint\koking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7463" y="3008313"/>
            <a:ext cx="1785937" cy="25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8669" name="Picture 14" descr="https://encrypted-tbn1.gstatic.com/images?q=tbn:ANd9GcTs9RaiGCkd1oivjHdz--904LBZHJsRqSwpW3atWr_NIYC5_zLHGjfX3mx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9775" y="2897188"/>
            <a:ext cx="20193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70" name="TextBox 1"/>
          <p:cNvSpPr txBox="1">
            <a:spLocks noChangeArrowheads="1"/>
          </p:cNvSpPr>
          <p:nvPr/>
        </p:nvSpPr>
        <p:spPr bwMode="auto">
          <a:xfrm rot="-2727108">
            <a:off x="2305051" y="1725612"/>
            <a:ext cx="2425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i="1">
                <a:solidFill>
                  <a:srgbClr val="002060"/>
                </a:solidFill>
              </a:rPr>
              <a:t>Wake up </a:t>
            </a:r>
          </a:p>
          <a:p>
            <a:r>
              <a:rPr lang="en-US" altLang="en-US" sz="4000" b="1" i="1">
                <a:solidFill>
                  <a:srgbClr val="002060"/>
                </a:solidFill>
              </a:rPr>
              <a:t>      time!</a:t>
            </a:r>
            <a:endParaRPr lang="en-US" altLang="en-US">
              <a:solidFill>
                <a:srgbClr val="002060"/>
              </a:solidFill>
            </a:endParaRP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255588" y="533400"/>
            <a:ext cx="9829800" cy="5862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400">
                <a:solidFill>
                  <a:srgbClr val="FFC000"/>
                </a:solidFill>
                <a:latin typeface="Calibri" pitchFamily="34" charset="0"/>
              </a:rPr>
              <a:t>We suffer from other big disconnects as well. Our Bible teachers tell us that the future time of </a:t>
            </a:r>
            <a:r>
              <a:rPr lang="en-US" altLang="en-US" sz="3400" b="1" i="1">
                <a:solidFill>
                  <a:srgbClr val="FFFF00"/>
                </a:solidFill>
                <a:latin typeface="Calibri" pitchFamily="34" charset="0"/>
              </a:rPr>
              <a:t>Jacob’s trouble</a:t>
            </a:r>
            <a:r>
              <a:rPr lang="en-US" altLang="en-US" sz="3400">
                <a:solidFill>
                  <a:srgbClr val="FFC000"/>
                </a:solidFill>
                <a:latin typeface="Calibri" pitchFamily="34" charset="0"/>
              </a:rPr>
              <a:t> is </a:t>
            </a:r>
            <a:r>
              <a:rPr lang="en-US" altLang="en-US" sz="3400">
                <a:solidFill>
                  <a:srgbClr val="FFFF00"/>
                </a:solidFill>
                <a:latin typeface="Calibri" pitchFamily="34" charset="0"/>
              </a:rPr>
              <a:t>just for Israel</a:t>
            </a:r>
            <a:r>
              <a:rPr lang="en-US" altLang="en-US" sz="3400">
                <a:solidFill>
                  <a:srgbClr val="FFC000"/>
                </a:solidFill>
                <a:latin typeface="Calibri" pitchFamily="34" charset="0"/>
              </a:rPr>
              <a:t>. Similarly they say that the </a:t>
            </a:r>
            <a:r>
              <a:rPr lang="en-US" altLang="en-US" sz="3400" b="1" i="1">
                <a:solidFill>
                  <a:srgbClr val="FFFF00"/>
                </a:solidFill>
                <a:latin typeface="Calibri" pitchFamily="34" charset="0"/>
              </a:rPr>
              <a:t>Seventy Weeks prophecy </a:t>
            </a:r>
            <a:r>
              <a:rPr lang="en-US" altLang="en-US" sz="3400">
                <a:solidFill>
                  <a:srgbClr val="FFC000"/>
                </a:solidFill>
                <a:latin typeface="Calibri" pitchFamily="34" charset="0"/>
              </a:rPr>
              <a:t>was a message for </a:t>
            </a:r>
            <a:r>
              <a:rPr lang="en-US" altLang="en-US" sz="3400" b="1" i="1">
                <a:solidFill>
                  <a:srgbClr val="FFFF00"/>
                </a:solidFill>
                <a:latin typeface="Calibri" pitchFamily="34" charset="0"/>
              </a:rPr>
              <a:t>“Daniel’s people”</a:t>
            </a:r>
            <a:r>
              <a:rPr lang="en-US" altLang="en-US" sz="3400">
                <a:solidFill>
                  <a:srgbClr val="FFC000"/>
                </a:solidFill>
                <a:latin typeface="Calibri" pitchFamily="34" charset="0"/>
              </a:rPr>
              <a:t>, i.e. the Jews. But Biblical prophecy is not limited to the royal Jewish house of Judah or just the land of Israel as we have being told. Daniel’s people are a much bigger company. The promise given to Abraham was that His Seed (singular), (who is Christ), would become a </a:t>
            </a:r>
            <a:r>
              <a:rPr lang="en-US" altLang="en-US" sz="3400" b="1" i="1">
                <a:solidFill>
                  <a:srgbClr val="FFFF00"/>
                </a:solidFill>
                <a:latin typeface="Calibri" pitchFamily="34" charset="0"/>
              </a:rPr>
              <a:t>”melo-hagoyim”</a:t>
            </a:r>
            <a:r>
              <a:rPr lang="en-US" altLang="en-US" sz="3400">
                <a:solidFill>
                  <a:srgbClr val="FFC000"/>
                </a:solidFill>
                <a:latin typeface="Calibri" pitchFamily="34" charset="0"/>
              </a:rPr>
              <a:t>, a huge multitude of Gentiles or nations more numerous than the stars of heaven.</a:t>
            </a:r>
            <a:endParaRPr lang="en-US" altLang="en-US" sz="3400" b="1">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0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0"/>
            <a:ext cx="9067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152900" y="4648200"/>
            <a:ext cx="5486400" cy="1938338"/>
          </a:xfrm>
          <a:prstGeom prst="rect">
            <a:avLst/>
          </a:prstGeom>
          <a:noFill/>
        </p:spPr>
        <p:txBody>
          <a:bodyPr>
            <a:spAutoFit/>
          </a:bodyPr>
          <a:lstStyle/>
          <a:p>
            <a:pPr>
              <a:defRPr/>
            </a:pPr>
            <a:r>
              <a:rPr lang="en-US" b="1" baseline="30000" dirty="0"/>
              <a:t>Gen. 17:3-5</a:t>
            </a:r>
          </a:p>
          <a:p>
            <a:pPr>
              <a:defRPr/>
            </a:pPr>
            <a:r>
              <a:rPr lang="en-US" b="1" baseline="30000" dirty="0"/>
              <a:t>3 </a:t>
            </a:r>
            <a:r>
              <a:rPr lang="en-US" dirty="0"/>
              <a:t>And Abram fell on his face: and God talked with </a:t>
            </a:r>
          </a:p>
          <a:p>
            <a:pPr>
              <a:defRPr/>
            </a:pPr>
            <a:r>
              <a:rPr lang="en-US" dirty="0"/>
              <a:t>him, saying, </a:t>
            </a:r>
            <a:r>
              <a:rPr lang="en-US" b="1" baseline="30000" dirty="0">
                <a:solidFill>
                  <a:srgbClr val="002060"/>
                </a:solidFill>
              </a:rPr>
              <a:t>4 </a:t>
            </a:r>
            <a:r>
              <a:rPr lang="en-US" b="1" baseline="30000" dirty="0">
                <a:solidFill>
                  <a:schemeClr val="tx2">
                    <a:lumMod val="75000"/>
                  </a:schemeClr>
                </a:solidFill>
              </a:rPr>
              <a:t>”</a:t>
            </a:r>
            <a:r>
              <a:rPr lang="en-US" dirty="0">
                <a:solidFill>
                  <a:schemeClr val="tx2">
                    <a:lumMod val="50000"/>
                  </a:schemeClr>
                </a:solidFill>
              </a:rPr>
              <a:t>As for me, behold, my covenant is </a:t>
            </a:r>
          </a:p>
          <a:p>
            <a:pPr>
              <a:defRPr/>
            </a:pPr>
            <a:r>
              <a:rPr lang="en-US" dirty="0">
                <a:solidFill>
                  <a:schemeClr val="tx2">
                    <a:lumMod val="50000"/>
                  </a:schemeClr>
                </a:solidFill>
              </a:rPr>
              <a:t>with thee, and thou shalt be a </a:t>
            </a:r>
            <a:r>
              <a:rPr lang="en-US" b="1" i="1" dirty="0">
                <a:solidFill>
                  <a:schemeClr val="tx2">
                    <a:lumMod val="50000"/>
                  </a:schemeClr>
                </a:solidFill>
              </a:rPr>
              <a:t>father of many </a:t>
            </a:r>
          </a:p>
          <a:p>
            <a:pPr>
              <a:defRPr/>
            </a:pPr>
            <a:r>
              <a:rPr lang="en-US" b="1" i="1" dirty="0">
                <a:solidFill>
                  <a:schemeClr val="tx2">
                    <a:lumMod val="50000"/>
                  </a:schemeClr>
                </a:solidFill>
              </a:rPr>
              <a:t>nations</a:t>
            </a:r>
            <a:r>
              <a:rPr lang="en-US" dirty="0">
                <a:solidFill>
                  <a:schemeClr val="tx2">
                    <a:lumMod val="50000"/>
                  </a:schemeClr>
                </a:solidFill>
              </a:rPr>
              <a:t>. </a:t>
            </a:r>
            <a:r>
              <a:rPr lang="en-US" b="1" baseline="30000" dirty="0">
                <a:solidFill>
                  <a:schemeClr val="tx2">
                    <a:lumMod val="50000"/>
                  </a:schemeClr>
                </a:solidFill>
              </a:rPr>
              <a:t>5 </a:t>
            </a:r>
            <a:r>
              <a:rPr lang="en-US" dirty="0">
                <a:solidFill>
                  <a:schemeClr val="tx2">
                    <a:lumMod val="50000"/>
                  </a:schemeClr>
                </a:solidFill>
              </a:rPr>
              <a:t>Neither shall thy name any more be </a:t>
            </a:r>
          </a:p>
          <a:p>
            <a:pPr>
              <a:defRPr/>
            </a:pPr>
            <a:r>
              <a:rPr lang="en-US" dirty="0">
                <a:solidFill>
                  <a:schemeClr val="tx2">
                    <a:lumMod val="50000"/>
                  </a:schemeClr>
                </a:solidFill>
              </a:rPr>
              <a:t>called Abram, but thy name shall be Abraham; </a:t>
            </a:r>
          </a:p>
          <a:p>
            <a:pPr>
              <a:defRPr/>
            </a:pPr>
            <a:r>
              <a:rPr lang="en-US" dirty="0">
                <a:solidFill>
                  <a:schemeClr val="tx2">
                    <a:lumMod val="50000"/>
                  </a:schemeClr>
                </a:solidFill>
              </a:rPr>
              <a:t>for a father of </a:t>
            </a:r>
            <a:r>
              <a:rPr lang="en-US" b="1" i="1" dirty="0">
                <a:solidFill>
                  <a:schemeClr val="tx2">
                    <a:lumMod val="50000"/>
                  </a:schemeClr>
                </a:solidFill>
              </a:rPr>
              <a:t>many nations </a:t>
            </a:r>
            <a:r>
              <a:rPr lang="en-US" dirty="0">
                <a:solidFill>
                  <a:schemeClr val="tx2">
                    <a:lumMod val="50000"/>
                  </a:schemeClr>
                </a:solidFill>
              </a:rPr>
              <a:t>have I made thee.” </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1"/>
          <p:cNvSpPr>
            <a:spLocks noChangeArrowheads="1"/>
          </p:cNvSpPr>
          <p:nvPr/>
        </p:nvSpPr>
        <p:spPr bwMode="auto">
          <a:xfrm>
            <a:off x="190500" y="762000"/>
            <a:ext cx="98298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In</a:t>
            </a:r>
            <a:r>
              <a:rPr lang="en-US" altLang="en-US" sz="4800">
                <a:solidFill>
                  <a:schemeClr val="bg1"/>
                </a:solidFill>
                <a:latin typeface="Calibri" pitchFamily="34" charset="0"/>
              </a:rPr>
              <a:t> Galatians 3:29 </a:t>
            </a:r>
            <a:r>
              <a:rPr lang="en-US" altLang="en-US" sz="4800">
                <a:solidFill>
                  <a:srgbClr val="FFC000"/>
                </a:solidFill>
                <a:latin typeface="Calibri" pitchFamily="34" charset="0"/>
              </a:rPr>
              <a:t>our Apostle Paul confirms this identification. He says quite plainly that those who are </a:t>
            </a:r>
          </a:p>
          <a:p>
            <a:pPr algn="ctr"/>
            <a:r>
              <a:rPr lang="en-US" altLang="en-US" sz="4800" b="1" i="1">
                <a:solidFill>
                  <a:srgbClr val="FFFF00"/>
                </a:solidFill>
                <a:latin typeface="Calibri" pitchFamily="34" charset="0"/>
              </a:rPr>
              <a:t>in Christ </a:t>
            </a:r>
            <a:r>
              <a:rPr lang="en-US" altLang="en-US" sz="4800">
                <a:solidFill>
                  <a:srgbClr val="FFC000"/>
                </a:solidFill>
                <a:latin typeface="Calibri" pitchFamily="34" charset="0"/>
              </a:rPr>
              <a:t>are by virtue of their union with Him now </a:t>
            </a:r>
            <a:r>
              <a:rPr lang="en-US" altLang="en-US" sz="4800" b="1" i="1">
                <a:solidFill>
                  <a:srgbClr val="FFFF00"/>
                </a:solidFill>
                <a:latin typeface="Calibri" pitchFamily="34" charset="0"/>
              </a:rPr>
              <a:t>Abraham’s Seed</a:t>
            </a:r>
            <a:r>
              <a:rPr lang="en-US" altLang="en-US" sz="4800">
                <a:solidFill>
                  <a:srgbClr val="FFC000"/>
                </a:solidFill>
                <a:latin typeface="Calibri" pitchFamily="34" charset="0"/>
              </a:rPr>
              <a:t>. </a:t>
            </a:r>
          </a:p>
          <a:p>
            <a:pPr algn="ctr"/>
            <a:r>
              <a:rPr lang="en-US" altLang="en-US" sz="4800">
                <a:solidFill>
                  <a:srgbClr val="FFC000"/>
                </a:solidFill>
                <a:latin typeface="Calibri" pitchFamily="34" charset="0"/>
              </a:rPr>
              <a:t>They have become </a:t>
            </a:r>
            <a:r>
              <a:rPr lang="en-US" altLang="en-US" sz="4800" b="1" i="1">
                <a:solidFill>
                  <a:srgbClr val="FFFF00"/>
                </a:solidFill>
                <a:latin typeface="Calibri" pitchFamily="34" charset="0"/>
              </a:rPr>
              <a:t>“heirs </a:t>
            </a:r>
          </a:p>
          <a:p>
            <a:pPr algn="ctr"/>
            <a:r>
              <a:rPr lang="en-US" altLang="en-US" sz="4800" b="1" i="1">
                <a:solidFill>
                  <a:srgbClr val="FFFF00"/>
                </a:solidFill>
                <a:latin typeface="Calibri" pitchFamily="34" charset="0"/>
              </a:rPr>
              <a:t>according to the promise.”</a:t>
            </a: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1"/>
          <p:cNvSpPr>
            <a:spLocks noChangeArrowheads="1"/>
          </p:cNvSpPr>
          <p:nvPr/>
        </p:nvSpPr>
        <p:spPr bwMode="auto">
          <a:xfrm>
            <a:off x="190500" y="381000"/>
            <a:ext cx="98298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defRPr/>
            </a:pPr>
            <a:r>
              <a:rPr lang="en-US" altLang="en-US" sz="3600" b="1" dirty="0">
                <a:solidFill>
                  <a:srgbClr val="FFC000"/>
                </a:solidFill>
                <a:latin typeface="+mn-lt"/>
              </a:rPr>
              <a:t>Galatians 3:29 </a:t>
            </a:r>
            <a:r>
              <a:rPr lang="en-US" altLang="en-US" sz="3600" dirty="0">
                <a:solidFill>
                  <a:srgbClr val="FFC000"/>
                </a:solidFill>
                <a:latin typeface="+mn-lt"/>
              </a:rPr>
              <a:t>   </a:t>
            </a:r>
            <a:r>
              <a:rPr lang="en-US" altLang="en-US" sz="3600" dirty="0">
                <a:solidFill>
                  <a:srgbClr val="00B0F0"/>
                </a:solidFill>
                <a:latin typeface="+mn-lt"/>
              </a:rPr>
              <a:t>King James Version </a:t>
            </a:r>
          </a:p>
          <a:p>
            <a:pPr algn="ctr">
              <a:defRPr/>
            </a:pPr>
            <a:r>
              <a:rPr lang="en-US" altLang="en-US" sz="3600" dirty="0">
                <a:solidFill>
                  <a:schemeClr val="bg1"/>
                </a:solidFill>
                <a:latin typeface="+mn-lt"/>
              </a:rPr>
              <a:t>“</a:t>
            </a:r>
            <a:r>
              <a:rPr lang="en-US" sz="3600" dirty="0">
                <a:solidFill>
                  <a:schemeClr val="bg1"/>
                </a:solidFill>
                <a:latin typeface="+mn-lt"/>
              </a:rPr>
              <a:t>And if ye </a:t>
            </a:r>
            <a:r>
              <a:rPr lang="en-US" sz="3600" i="1" dirty="0">
                <a:solidFill>
                  <a:schemeClr val="bg1"/>
                </a:solidFill>
                <a:latin typeface="+mn-lt"/>
              </a:rPr>
              <a:t>be</a:t>
            </a:r>
            <a:r>
              <a:rPr lang="en-US" sz="3600" dirty="0">
                <a:solidFill>
                  <a:schemeClr val="bg1"/>
                </a:solidFill>
                <a:latin typeface="+mn-lt"/>
              </a:rPr>
              <a:t> Christ's, then are ye Abraham's </a:t>
            </a:r>
          </a:p>
          <a:p>
            <a:pPr algn="ctr">
              <a:defRPr/>
            </a:pPr>
            <a:r>
              <a:rPr lang="en-US" sz="3600" dirty="0">
                <a:solidFill>
                  <a:schemeClr val="bg1"/>
                </a:solidFill>
                <a:latin typeface="+mn-lt"/>
              </a:rPr>
              <a:t>seed, and heirs according to the promise.</a:t>
            </a:r>
            <a:r>
              <a:rPr lang="en-US" altLang="en-US" sz="3600" dirty="0">
                <a:solidFill>
                  <a:schemeClr val="bg1"/>
                </a:solidFill>
                <a:latin typeface="+mn-lt"/>
              </a:rPr>
              <a:t>.”</a:t>
            </a:r>
          </a:p>
          <a:p>
            <a:pPr algn="ctr">
              <a:defRPr/>
            </a:pPr>
            <a:endParaRPr lang="en-US" altLang="en-US" sz="3600" dirty="0">
              <a:solidFill>
                <a:schemeClr val="bg1"/>
              </a:solidFill>
              <a:latin typeface="+mn-lt"/>
            </a:endParaRPr>
          </a:p>
          <a:p>
            <a:pPr algn="ctr">
              <a:defRPr/>
            </a:pPr>
            <a:r>
              <a:rPr lang="en-US" sz="3600" dirty="0">
                <a:solidFill>
                  <a:srgbClr val="00B0F0"/>
                </a:solidFill>
                <a:latin typeface="+mn-lt"/>
              </a:rPr>
              <a:t>Young’s Literal Translation</a:t>
            </a:r>
          </a:p>
          <a:p>
            <a:pPr algn="ctr">
              <a:defRPr/>
            </a:pPr>
            <a:r>
              <a:rPr lang="en-US" sz="3600" dirty="0">
                <a:solidFill>
                  <a:schemeClr val="bg1"/>
                </a:solidFill>
                <a:latin typeface="+mn-lt"/>
              </a:rPr>
              <a:t>And if ye are of Christ then of Abraham ye are </a:t>
            </a:r>
          </a:p>
          <a:p>
            <a:pPr algn="ctr">
              <a:defRPr/>
            </a:pPr>
            <a:r>
              <a:rPr lang="en-US" sz="3600" dirty="0">
                <a:solidFill>
                  <a:schemeClr val="bg1"/>
                </a:solidFill>
                <a:latin typeface="+mn-lt"/>
              </a:rPr>
              <a:t>seed, and according to promise -- heirs.</a:t>
            </a:r>
          </a:p>
          <a:p>
            <a:pPr algn="ctr">
              <a:defRPr/>
            </a:pPr>
            <a:r>
              <a:rPr lang="en-US" sz="3600" dirty="0">
                <a:latin typeface="+mn-lt"/>
              </a:rPr>
              <a:t/>
            </a:r>
            <a:br>
              <a:rPr lang="en-US" sz="3600" dirty="0">
                <a:latin typeface="+mn-lt"/>
              </a:rPr>
            </a:br>
            <a:r>
              <a:rPr lang="en-US" sz="3600" dirty="0">
                <a:solidFill>
                  <a:srgbClr val="00B0F0"/>
                </a:solidFill>
                <a:latin typeface="+mn-lt"/>
              </a:rPr>
              <a:t>Aramaic Bible in Plain English</a:t>
            </a:r>
          </a:p>
          <a:p>
            <a:pPr algn="ctr">
              <a:defRPr/>
            </a:pPr>
            <a:r>
              <a:rPr lang="en-US" sz="3600" dirty="0">
                <a:solidFill>
                  <a:schemeClr val="bg1"/>
                </a:solidFill>
                <a:latin typeface="+mn-lt"/>
              </a:rPr>
              <a:t>And if you are of The Messiah, you are therefore </a:t>
            </a:r>
          </a:p>
          <a:p>
            <a:pPr algn="ctr">
              <a:defRPr/>
            </a:pPr>
            <a:r>
              <a:rPr lang="en-US" sz="3600" dirty="0">
                <a:solidFill>
                  <a:schemeClr val="bg1"/>
                </a:solidFill>
                <a:latin typeface="+mn-lt"/>
              </a:rPr>
              <a:t>the seed of Abraham and heirs by The Promise. </a:t>
            </a:r>
            <a:endParaRPr lang="en-US" altLang="en-US" sz="2800" b="1" i="1" dirty="0">
              <a:solidFill>
                <a:schemeClr val="bg1"/>
              </a:solidFill>
              <a:latin typeface="+mn-lt"/>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1"/>
          <p:cNvSpPr>
            <a:spLocks noChangeArrowheads="1"/>
          </p:cNvSpPr>
          <p:nvPr/>
        </p:nvSpPr>
        <p:spPr bwMode="auto">
          <a:xfrm>
            <a:off x="190500" y="304800"/>
            <a:ext cx="98298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That promise given to Abraham was of </a:t>
            </a:r>
            <a:r>
              <a:rPr lang="en-US" altLang="en-US" sz="4000">
                <a:solidFill>
                  <a:srgbClr val="FFFF00"/>
                </a:solidFill>
                <a:latin typeface="Calibri" pitchFamily="34" charset="0"/>
              </a:rPr>
              <a:t>a land </a:t>
            </a:r>
            <a:r>
              <a:rPr lang="en-US" altLang="en-US" sz="4000">
                <a:solidFill>
                  <a:srgbClr val="FFC000"/>
                </a:solidFill>
                <a:latin typeface="Calibri" pitchFamily="34" charset="0"/>
              </a:rPr>
              <a:t>with a </a:t>
            </a:r>
            <a:r>
              <a:rPr lang="en-US" altLang="en-US" sz="4000">
                <a:solidFill>
                  <a:srgbClr val="FFFF00"/>
                </a:solidFill>
                <a:latin typeface="Calibri" pitchFamily="34" charset="0"/>
              </a:rPr>
              <a:t>Holy City </a:t>
            </a:r>
            <a:r>
              <a:rPr lang="en-US" altLang="en-US" sz="4000">
                <a:solidFill>
                  <a:srgbClr val="FFC000"/>
                </a:solidFill>
                <a:latin typeface="Calibri" pitchFamily="34" charset="0"/>
              </a:rPr>
              <a:t>not made with hands, and a </a:t>
            </a:r>
            <a:r>
              <a:rPr lang="en-US" altLang="en-US" sz="4000">
                <a:solidFill>
                  <a:srgbClr val="FFFF00"/>
                </a:solidFill>
                <a:latin typeface="Calibri" pitchFamily="34" charset="0"/>
              </a:rPr>
              <a:t>multitude of descendants</a:t>
            </a:r>
            <a:r>
              <a:rPr lang="en-US" altLang="en-US" sz="4000">
                <a:solidFill>
                  <a:srgbClr val="FFC000"/>
                </a:solidFill>
                <a:latin typeface="Calibri" pitchFamily="34" charset="0"/>
              </a:rPr>
              <a:t>. Abraham was given that promise right back at the beginning. If </a:t>
            </a:r>
          </a:p>
          <a:p>
            <a:pPr algn="ctr"/>
            <a:r>
              <a:rPr lang="en-US" altLang="en-US" sz="4000">
                <a:solidFill>
                  <a:srgbClr val="FFC000"/>
                </a:solidFill>
                <a:latin typeface="Calibri" pitchFamily="34" charset="0"/>
              </a:rPr>
              <a:t>we are </a:t>
            </a:r>
            <a:r>
              <a:rPr lang="en-US" altLang="en-US" sz="4000" b="1" i="1">
                <a:solidFill>
                  <a:srgbClr val="FFFF00"/>
                </a:solidFill>
                <a:latin typeface="Calibri" pitchFamily="34" charset="0"/>
              </a:rPr>
              <a:t>”in Christ” </a:t>
            </a:r>
            <a:r>
              <a:rPr lang="en-US" altLang="en-US" sz="4000">
                <a:solidFill>
                  <a:srgbClr val="FFC000"/>
                </a:solidFill>
                <a:latin typeface="Calibri" pitchFamily="34" charset="0"/>
              </a:rPr>
              <a:t>then we are the </a:t>
            </a:r>
            <a:r>
              <a:rPr lang="en-US" altLang="en-US" sz="4000">
                <a:solidFill>
                  <a:srgbClr val="FFFF00"/>
                </a:solidFill>
                <a:latin typeface="Calibri" pitchFamily="34" charset="0"/>
              </a:rPr>
              <a:t>children of Abraham </a:t>
            </a:r>
            <a:r>
              <a:rPr lang="en-US" altLang="en-US" sz="4000">
                <a:solidFill>
                  <a:srgbClr val="FFC000"/>
                </a:solidFill>
                <a:latin typeface="Calibri" pitchFamily="34" charset="0"/>
              </a:rPr>
              <a:t>and just as much a part of </a:t>
            </a:r>
            <a:r>
              <a:rPr lang="en-US" altLang="en-US" sz="4000">
                <a:solidFill>
                  <a:srgbClr val="FFFF00"/>
                </a:solidFill>
                <a:latin typeface="Calibri" pitchFamily="34" charset="0"/>
              </a:rPr>
              <a:t>Daniel’s people </a:t>
            </a:r>
            <a:r>
              <a:rPr lang="en-US" altLang="en-US" sz="4000">
                <a:solidFill>
                  <a:srgbClr val="FFC000"/>
                </a:solidFill>
                <a:latin typeface="Calibri" pitchFamily="34" charset="0"/>
              </a:rPr>
              <a:t>as the people of faith who went before us. If Christ, the </a:t>
            </a:r>
            <a:r>
              <a:rPr lang="en-US" altLang="en-US" sz="4000" b="1" i="1">
                <a:solidFill>
                  <a:srgbClr val="FFFF00"/>
                </a:solidFill>
                <a:latin typeface="Calibri" pitchFamily="34" charset="0"/>
              </a:rPr>
              <a:t>Seed of Abraham</a:t>
            </a:r>
            <a:r>
              <a:rPr lang="en-US" altLang="en-US" sz="4000">
                <a:solidFill>
                  <a:srgbClr val="FFC000"/>
                </a:solidFill>
                <a:latin typeface="Calibri" pitchFamily="34" charset="0"/>
              </a:rPr>
              <a:t>, is within us, then </a:t>
            </a:r>
            <a:r>
              <a:rPr lang="en-US" altLang="en-US" sz="4000">
                <a:solidFill>
                  <a:srgbClr val="FFFF00"/>
                </a:solidFill>
                <a:latin typeface="Calibri" pitchFamily="34" charset="0"/>
              </a:rPr>
              <a:t>that </a:t>
            </a:r>
            <a:r>
              <a:rPr lang="en-US" altLang="en-US" sz="4000" b="1" i="1">
                <a:solidFill>
                  <a:srgbClr val="FFFF00"/>
                </a:solidFill>
                <a:latin typeface="Calibri" pitchFamily="34" charset="0"/>
              </a:rPr>
              <a:t>promise</a:t>
            </a:r>
            <a:r>
              <a:rPr lang="en-US" altLang="en-US" sz="4000">
                <a:solidFill>
                  <a:srgbClr val="FFFF00"/>
                </a:solidFill>
                <a:latin typeface="Calibri" pitchFamily="34" charset="0"/>
              </a:rPr>
              <a:t> </a:t>
            </a:r>
            <a:r>
              <a:rPr lang="en-US" altLang="en-US" sz="4000" b="1" i="1">
                <a:solidFill>
                  <a:srgbClr val="FF0000"/>
                </a:solidFill>
                <a:latin typeface="Calibri" pitchFamily="34" charset="0"/>
              </a:rPr>
              <a:t>and the responsibility</a:t>
            </a:r>
          </a:p>
          <a:p>
            <a:pPr algn="ctr"/>
            <a:r>
              <a:rPr lang="en-US" altLang="en-US" sz="4000" b="1" i="1">
                <a:solidFill>
                  <a:srgbClr val="FF0000"/>
                </a:solidFill>
                <a:latin typeface="Calibri" pitchFamily="34" charset="0"/>
              </a:rPr>
              <a:t> that goes with it too!</a:t>
            </a:r>
            <a:r>
              <a:rPr lang="en-US" altLang="en-US" sz="4000">
                <a:solidFill>
                  <a:srgbClr val="FFC000"/>
                </a:solidFill>
                <a:latin typeface="Calibri" pitchFamily="34" charset="0"/>
              </a:rPr>
              <a:t>, </a:t>
            </a:r>
            <a:r>
              <a:rPr lang="en-US" altLang="en-US" sz="4000">
                <a:solidFill>
                  <a:srgbClr val="FFFF00"/>
                </a:solidFill>
                <a:latin typeface="Calibri" pitchFamily="34" charset="0"/>
              </a:rPr>
              <a:t>is ours</a:t>
            </a:r>
            <a:r>
              <a:rPr lang="en-US" altLang="en-US" sz="4000">
                <a:solidFill>
                  <a:srgbClr val="FFC000"/>
                </a:solidFill>
                <a:latin typeface="Calibri" pitchFamily="34" charset="0"/>
              </a:rPr>
              <a:t>.</a:t>
            </a:r>
            <a:r>
              <a:rPr lang="en-US" altLang="en-US" sz="4000">
                <a:solidFill>
                  <a:schemeClr val="bg1"/>
                </a:solidFill>
                <a:latin typeface="Calibri" pitchFamily="34" charset="0"/>
              </a:rPr>
              <a:t> </a:t>
            </a:r>
            <a:endParaRPr lang="en-US" altLang="en-US" sz="40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ChangeArrowheads="1"/>
          </p:cNvSpPr>
          <p:nvPr/>
        </p:nvSpPr>
        <p:spPr bwMode="auto">
          <a:xfrm>
            <a:off x="271463" y="4500563"/>
            <a:ext cx="9829800" cy="21383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sz="4400" b="1" baseline="30000" dirty="0">
                <a:solidFill>
                  <a:schemeClr val="accent6">
                    <a:lumMod val="40000"/>
                    <a:lumOff val="60000"/>
                  </a:schemeClr>
                </a:solidFill>
              </a:rPr>
              <a:t>29 </a:t>
            </a:r>
            <a:r>
              <a:rPr lang="en-US" sz="4400" dirty="0">
                <a:solidFill>
                  <a:schemeClr val="accent6">
                    <a:lumMod val="40000"/>
                    <a:lumOff val="60000"/>
                  </a:schemeClr>
                </a:solidFill>
              </a:rPr>
              <a:t>And if ye be Christ's, then are ye Abraham's seed, and heirs according to the promise. </a:t>
            </a:r>
            <a:r>
              <a:rPr lang="en-US" sz="4400" dirty="0">
                <a:solidFill>
                  <a:schemeClr val="bg1"/>
                </a:solidFill>
              </a:rPr>
              <a:t>- </a:t>
            </a:r>
            <a:r>
              <a:rPr lang="en-US" altLang="en-US" sz="4400" dirty="0">
                <a:solidFill>
                  <a:schemeClr val="bg1"/>
                </a:solidFill>
                <a:latin typeface="Calibri" pitchFamily="34" charset="0"/>
              </a:rPr>
              <a:t>Galatians 3:29 </a:t>
            </a:r>
            <a:endParaRPr lang="en-US" altLang="en-US" sz="4400" b="1" dirty="0">
              <a:solidFill>
                <a:schemeClr val="bg1"/>
              </a:solidFill>
              <a:latin typeface="Calibri" pitchFamily="34" charset="0"/>
            </a:endParaRPr>
          </a:p>
        </p:txBody>
      </p:sp>
      <p:pic>
        <p:nvPicPr>
          <p:cNvPr id="204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1775" y="236538"/>
            <a:ext cx="4795838" cy="413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04" name="Picture 2" descr="D:\00 IMAGES for PowerPoint\abraham-new-jerusalem-the-city-on-a-h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36538"/>
            <a:ext cx="4806950"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5" name="TextBox 1"/>
          <p:cNvSpPr txBox="1">
            <a:spLocks noChangeArrowheads="1"/>
          </p:cNvSpPr>
          <p:nvPr/>
        </p:nvSpPr>
        <p:spPr bwMode="auto">
          <a:xfrm>
            <a:off x="495300" y="3536950"/>
            <a:ext cx="36925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400" b="1">
                <a:solidFill>
                  <a:srgbClr val="FFFF00"/>
                </a:solidFill>
              </a:rPr>
              <a:t>A Land, and a Holy City </a:t>
            </a:r>
          </a:p>
          <a:p>
            <a:r>
              <a:rPr lang="en-US" altLang="en-US" sz="2400" b="1">
                <a:solidFill>
                  <a:srgbClr val="FFFF00"/>
                </a:solidFill>
              </a:rPr>
              <a:t>not made with hands.</a:t>
            </a:r>
          </a:p>
        </p:txBody>
      </p:sp>
      <p:sp>
        <p:nvSpPr>
          <p:cNvPr id="204806" name="Rectangle 3"/>
          <p:cNvSpPr>
            <a:spLocks noChangeArrowheads="1"/>
          </p:cNvSpPr>
          <p:nvPr/>
        </p:nvSpPr>
        <p:spPr bwMode="auto">
          <a:xfrm>
            <a:off x="5448300" y="381000"/>
            <a:ext cx="45132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b="1">
                <a:solidFill>
                  <a:srgbClr val="FFFF00"/>
                </a:solidFill>
              </a:rPr>
              <a:t>A melo-hagoyim, </a:t>
            </a:r>
          </a:p>
          <a:p>
            <a:r>
              <a:rPr lang="en-US" altLang="en-US" sz="2400" b="1">
                <a:solidFill>
                  <a:srgbClr val="FFFF00"/>
                </a:solidFill>
              </a:rPr>
              <a:t>a multitude of descendants..</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1"/>
          <p:cNvSpPr>
            <a:spLocks noChangeArrowheads="1"/>
          </p:cNvSpPr>
          <p:nvPr/>
        </p:nvSpPr>
        <p:spPr bwMode="auto">
          <a:xfrm>
            <a:off x="342900" y="1447800"/>
            <a:ext cx="9551988" cy="4168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Our apostle Paul unveils our identity in Christ even further in </a:t>
            </a:r>
            <a:r>
              <a:rPr lang="en-US" altLang="en-US" sz="4400">
                <a:solidFill>
                  <a:schemeClr val="bg1"/>
                </a:solidFill>
                <a:latin typeface="Calibri" pitchFamily="34" charset="0"/>
              </a:rPr>
              <a:t>Ephesians 2:12-13</a:t>
            </a:r>
            <a:r>
              <a:rPr lang="en-US" altLang="en-US" sz="4400">
                <a:solidFill>
                  <a:srgbClr val="FFC000"/>
                </a:solidFill>
                <a:latin typeface="Calibri" pitchFamily="34" charset="0"/>
              </a:rPr>
              <a:t>. There we read that through the </a:t>
            </a:r>
            <a:r>
              <a:rPr lang="en-US" altLang="en-US" sz="4400">
                <a:solidFill>
                  <a:srgbClr val="FFFF00"/>
                </a:solidFill>
                <a:latin typeface="Calibri" pitchFamily="34" charset="0"/>
              </a:rPr>
              <a:t>atoning </a:t>
            </a:r>
          </a:p>
          <a:p>
            <a:pPr algn="ctr"/>
            <a:r>
              <a:rPr lang="en-US" altLang="en-US" sz="4400">
                <a:solidFill>
                  <a:srgbClr val="FFFF00"/>
                </a:solidFill>
                <a:latin typeface="Calibri" pitchFamily="34" charset="0"/>
              </a:rPr>
              <a:t>blood of Christ</a:t>
            </a:r>
            <a:r>
              <a:rPr lang="en-US" altLang="en-US" sz="4400">
                <a:solidFill>
                  <a:srgbClr val="FFC000"/>
                </a:solidFill>
                <a:latin typeface="Calibri" pitchFamily="34" charset="0"/>
              </a:rPr>
              <a:t> people from any </a:t>
            </a:r>
          </a:p>
          <a:p>
            <a:pPr algn="ctr"/>
            <a:r>
              <a:rPr lang="en-US" altLang="en-US" sz="4400">
                <a:solidFill>
                  <a:srgbClr val="FFC000"/>
                </a:solidFill>
                <a:latin typeface="Calibri" pitchFamily="34" charset="0"/>
              </a:rPr>
              <a:t>nation, race, or tribe come into the </a:t>
            </a:r>
            <a:r>
              <a:rPr lang="en-US" altLang="en-US" sz="4400" b="1" i="1">
                <a:solidFill>
                  <a:srgbClr val="FFFF00"/>
                </a:solidFill>
                <a:latin typeface="Calibri" pitchFamily="34" charset="0"/>
              </a:rPr>
              <a:t>Commonwealth </a:t>
            </a:r>
            <a:r>
              <a:rPr lang="en-US" altLang="en-US" sz="4400">
                <a:solidFill>
                  <a:srgbClr val="FFC000"/>
                </a:solidFill>
                <a:latin typeface="Calibri" pitchFamily="34" charset="0"/>
              </a:rPr>
              <a:t>or</a:t>
            </a:r>
            <a:r>
              <a:rPr lang="en-US" altLang="en-US" sz="4400" b="1" i="1">
                <a:solidFill>
                  <a:srgbClr val="FFFF00"/>
                </a:solidFill>
                <a:latin typeface="Calibri" pitchFamily="34" charset="0"/>
              </a:rPr>
              <a:t> citizenship of Israel</a:t>
            </a:r>
            <a:r>
              <a:rPr lang="en-US" altLang="en-US" sz="4400">
                <a:solidFill>
                  <a:srgbClr val="FFC000"/>
                </a:solidFill>
                <a:latin typeface="Calibri" pitchFamily="34" charset="0"/>
              </a:rPr>
              <a:t>. </a:t>
            </a:r>
            <a:endParaRPr lang="en-US" altLang="en-US" sz="4400" b="1">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D:\00 IMAGES for PowerPoint\co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495300" y="685800"/>
            <a:ext cx="937260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So even if our country is dissolved in </a:t>
            </a:r>
          </a:p>
          <a:p>
            <a:pPr algn="ctr"/>
            <a:r>
              <a:rPr lang="en-US" altLang="en-US" sz="4400">
                <a:solidFill>
                  <a:srgbClr val="FFC000"/>
                </a:solidFill>
                <a:latin typeface="Calibri" pitchFamily="34" charset="0"/>
              </a:rPr>
              <a:t>a New World Order or we are exiled, </a:t>
            </a:r>
          </a:p>
          <a:p>
            <a:pPr algn="ctr"/>
            <a:r>
              <a:rPr lang="en-US" altLang="en-US" sz="4400">
                <a:solidFill>
                  <a:srgbClr val="FFC000"/>
                </a:solidFill>
                <a:latin typeface="Calibri" pitchFamily="34" charset="0"/>
              </a:rPr>
              <a:t>or worse, we are not without hope. Because in Christ we do in fact belong to another country. We can even be issued with a new and very wonderful passport. And our pilgrimage towards that ultimate </a:t>
            </a:r>
            <a:r>
              <a:rPr lang="en-US" altLang="en-US" sz="4400" b="1" i="1">
                <a:solidFill>
                  <a:srgbClr val="FFFF00"/>
                </a:solidFill>
                <a:latin typeface="Calibri" pitchFamily="34" charset="0"/>
              </a:rPr>
              <a:t>“city upon a hill” </a:t>
            </a:r>
            <a:r>
              <a:rPr lang="en-US" altLang="en-US" sz="4400">
                <a:solidFill>
                  <a:srgbClr val="FFC000"/>
                </a:solidFill>
                <a:latin typeface="Calibri" pitchFamily="34" charset="0"/>
              </a:rPr>
              <a:t>goes on. </a:t>
            </a:r>
            <a:endParaRPr lang="en-US" altLang="en-US" sz="4400" b="1">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http://www.pawcreek.org/media/2012/01/NewJerusale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1"/>
          <p:cNvSpPr>
            <a:spLocks noChangeArrowheads="1"/>
          </p:cNvSpPr>
          <p:nvPr/>
        </p:nvSpPr>
        <p:spPr bwMode="auto">
          <a:xfrm>
            <a:off x="571500" y="990600"/>
            <a:ext cx="89154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Here is that hidden scripture </a:t>
            </a:r>
          </a:p>
          <a:p>
            <a:pPr algn="ctr"/>
            <a:r>
              <a:rPr lang="en-US" altLang="en-US" sz="4400">
                <a:solidFill>
                  <a:srgbClr val="FFC000"/>
                </a:solidFill>
                <a:latin typeface="Calibri" pitchFamily="34" charset="0"/>
              </a:rPr>
              <a:t>outlining the basis for our </a:t>
            </a:r>
            <a:r>
              <a:rPr lang="en-US" altLang="en-US" sz="4400">
                <a:solidFill>
                  <a:srgbClr val="FFFF00"/>
                </a:solidFill>
                <a:latin typeface="Calibri" pitchFamily="34" charset="0"/>
              </a:rPr>
              <a:t>citizenship in Israel. </a:t>
            </a:r>
            <a:r>
              <a:rPr lang="en-US" altLang="en-US" sz="4400">
                <a:solidFill>
                  <a:srgbClr val="FFC000"/>
                </a:solidFill>
                <a:latin typeface="Calibri" pitchFamily="34" charset="0"/>
              </a:rPr>
              <a:t>It comes through the </a:t>
            </a:r>
            <a:r>
              <a:rPr lang="en-US" altLang="en-US" sz="4400">
                <a:solidFill>
                  <a:srgbClr val="FFFF00"/>
                </a:solidFill>
                <a:latin typeface="Calibri" pitchFamily="34" charset="0"/>
              </a:rPr>
              <a:t>blood </a:t>
            </a:r>
          </a:p>
          <a:p>
            <a:pPr algn="ctr"/>
            <a:r>
              <a:rPr lang="en-US" altLang="en-US" sz="4400">
                <a:solidFill>
                  <a:srgbClr val="FFFF00"/>
                </a:solidFill>
                <a:latin typeface="Calibri" pitchFamily="34" charset="0"/>
              </a:rPr>
              <a:t>of Christ</a:t>
            </a:r>
            <a:r>
              <a:rPr lang="en-US" altLang="en-US" sz="4400">
                <a:solidFill>
                  <a:srgbClr val="FFC000"/>
                </a:solidFill>
                <a:latin typeface="Calibri" pitchFamily="34" charset="0"/>
              </a:rPr>
              <a:t>. This is something  no-one wants to talk about. If you wish you can pause the video and take a close look at what God is telling us here.</a:t>
            </a: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ChangeArrowheads="1"/>
          </p:cNvSpPr>
          <p:nvPr/>
        </p:nvSpPr>
        <p:spPr bwMode="auto">
          <a:xfrm>
            <a:off x="266700" y="990600"/>
            <a:ext cx="9829800" cy="50307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defRPr/>
            </a:pPr>
            <a:r>
              <a:rPr lang="en-US" sz="4000" b="1" baseline="30000" dirty="0">
                <a:solidFill>
                  <a:schemeClr val="accent6">
                    <a:lumMod val="40000"/>
                    <a:lumOff val="60000"/>
                  </a:schemeClr>
                </a:solidFill>
              </a:rPr>
              <a:t>12 </a:t>
            </a:r>
            <a:r>
              <a:rPr lang="en-US" sz="4000" dirty="0">
                <a:solidFill>
                  <a:schemeClr val="accent6">
                    <a:lumMod val="40000"/>
                    <a:lumOff val="60000"/>
                  </a:schemeClr>
                </a:solidFill>
              </a:rPr>
              <a:t>That at that time ye were without Christ, being </a:t>
            </a:r>
            <a:r>
              <a:rPr lang="en-US" sz="4000" dirty="0">
                <a:solidFill>
                  <a:srgbClr val="FFFF00"/>
                </a:solidFill>
              </a:rPr>
              <a:t>aliens</a:t>
            </a:r>
            <a:r>
              <a:rPr lang="en-US" sz="4000" dirty="0">
                <a:solidFill>
                  <a:srgbClr val="FFC000"/>
                </a:solidFill>
              </a:rPr>
              <a:t> </a:t>
            </a:r>
            <a:r>
              <a:rPr lang="en-US" sz="4000" dirty="0">
                <a:solidFill>
                  <a:schemeClr val="accent6">
                    <a:lumMod val="20000"/>
                    <a:lumOff val="80000"/>
                  </a:schemeClr>
                </a:solidFill>
              </a:rPr>
              <a:t>from the </a:t>
            </a:r>
            <a:r>
              <a:rPr lang="en-US" sz="4000" b="1" i="1" dirty="0">
                <a:solidFill>
                  <a:srgbClr val="FFFF00"/>
                </a:solidFill>
              </a:rPr>
              <a:t>commonwealth / citizenship of Israel</a:t>
            </a:r>
            <a:r>
              <a:rPr lang="en-US" sz="4000" dirty="0">
                <a:solidFill>
                  <a:schemeClr val="accent6">
                    <a:lumMod val="20000"/>
                    <a:lumOff val="80000"/>
                  </a:schemeClr>
                </a:solidFill>
              </a:rPr>
              <a:t>, and </a:t>
            </a:r>
            <a:r>
              <a:rPr lang="en-US" sz="4000" dirty="0">
                <a:solidFill>
                  <a:srgbClr val="FFFF00"/>
                </a:solidFill>
              </a:rPr>
              <a:t>strangers</a:t>
            </a:r>
            <a:r>
              <a:rPr lang="en-US" sz="4000" dirty="0">
                <a:solidFill>
                  <a:srgbClr val="FFC000"/>
                </a:solidFill>
              </a:rPr>
              <a:t> </a:t>
            </a:r>
            <a:r>
              <a:rPr lang="en-US" sz="4000" dirty="0">
                <a:solidFill>
                  <a:schemeClr val="accent6">
                    <a:lumMod val="20000"/>
                    <a:lumOff val="80000"/>
                  </a:schemeClr>
                </a:solidFill>
              </a:rPr>
              <a:t>from the </a:t>
            </a:r>
            <a:r>
              <a:rPr lang="en-US" sz="4000" dirty="0">
                <a:solidFill>
                  <a:srgbClr val="FFFF00"/>
                </a:solidFill>
              </a:rPr>
              <a:t>covenants of promise</a:t>
            </a:r>
            <a:r>
              <a:rPr lang="en-US" sz="4000" dirty="0">
                <a:solidFill>
                  <a:schemeClr val="accent6">
                    <a:lumMod val="20000"/>
                    <a:lumOff val="80000"/>
                  </a:schemeClr>
                </a:solidFill>
              </a:rPr>
              <a:t>, having </a:t>
            </a:r>
            <a:r>
              <a:rPr lang="en-US" sz="4000" dirty="0">
                <a:solidFill>
                  <a:srgbClr val="FFFF00"/>
                </a:solidFill>
              </a:rPr>
              <a:t>no hope</a:t>
            </a:r>
            <a:r>
              <a:rPr lang="en-US" sz="4000" dirty="0">
                <a:solidFill>
                  <a:schemeClr val="accent6">
                    <a:lumMod val="20000"/>
                    <a:lumOff val="80000"/>
                  </a:schemeClr>
                </a:solidFill>
              </a:rPr>
              <a:t>, and </a:t>
            </a:r>
            <a:r>
              <a:rPr lang="en-US" sz="4000" dirty="0">
                <a:solidFill>
                  <a:srgbClr val="FFFF00"/>
                </a:solidFill>
              </a:rPr>
              <a:t>without God </a:t>
            </a:r>
            <a:r>
              <a:rPr lang="en-US" sz="4000" dirty="0">
                <a:solidFill>
                  <a:schemeClr val="accent6">
                    <a:lumMod val="20000"/>
                    <a:lumOff val="80000"/>
                  </a:schemeClr>
                </a:solidFill>
              </a:rPr>
              <a:t>in the world:</a:t>
            </a:r>
          </a:p>
          <a:p>
            <a:pPr>
              <a:defRPr/>
            </a:pPr>
            <a:r>
              <a:rPr lang="en-US" sz="4000" b="1" baseline="30000" dirty="0">
                <a:solidFill>
                  <a:srgbClr val="FFC000"/>
                </a:solidFill>
              </a:rPr>
              <a:t>13 </a:t>
            </a:r>
            <a:r>
              <a:rPr lang="en-US" sz="4000" b="1" i="1" dirty="0">
                <a:solidFill>
                  <a:srgbClr val="FFFF00"/>
                </a:solidFill>
              </a:rPr>
              <a:t>But now in Christ Jesus ye</a:t>
            </a:r>
            <a:r>
              <a:rPr lang="en-US" sz="4000" dirty="0">
                <a:solidFill>
                  <a:srgbClr val="FFC000"/>
                </a:solidFill>
              </a:rPr>
              <a:t> </a:t>
            </a:r>
            <a:r>
              <a:rPr lang="en-US" sz="4000" dirty="0">
                <a:solidFill>
                  <a:schemeClr val="accent6">
                    <a:lumMod val="20000"/>
                    <a:lumOff val="80000"/>
                  </a:schemeClr>
                </a:solidFill>
              </a:rPr>
              <a:t>who sometimes were </a:t>
            </a:r>
            <a:r>
              <a:rPr lang="en-US" sz="4000" dirty="0">
                <a:solidFill>
                  <a:srgbClr val="FFFF00"/>
                </a:solidFill>
              </a:rPr>
              <a:t>far off </a:t>
            </a:r>
            <a:r>
              <a:rPr lang="en-US" sz="4000" dirty="0">
                <a:solidFill>
                  <a:schemeClr val="accent6">
                    <a:lumMod val="20000"/>
                    <a:lumOff val="80000"/>
                  </a:schemeClr>
                </a:solidFill>
              </a:rPr>
              <a:t>are</a:t>
            </a:r>
            <a:r>
              <a:rPr lang="en-US" sz="4000" dirty="0">
                <a:solidFill>
                  <a:srgbClr val="FFC000"/>
                </a:solidFill>
              </a:rPr>
              <a:t> </a:t>
            </a:r>
            <a:r>
              <a:rPr lang="en-US" sz="4000" b="1" i="1" dirty="0">
                <a:solidFill>
                  <a:srgbClr val="FFFF00"/>
                </a:solidFill>
              </a:rPr>
              <a:t>made nigh </a:t>
            </a:r>
            <a:r>
              <a:rPr lang="en-US" sz="4000" dirty="0">
                <a:solidFill>
                  <a:schemeClr val="accent6">
                    <a:lumMod val="20000"/>
                    <a:lumOff val="80000"/>
                  </a:schemeClr>
                </a:solidFill>
              </a:rPr>
              <a:t>by the </a:t>
            </a:r>
            <a:r>
              <a:rPr lang="en-US" sz="4000" b="1" i="1" dirty="0">
                <a:solidFill>
                  <a:srgbClr val="FFFF00"/>
                </a:solidFill>
              </a:rPr>
              <a:t>blood of Christ</a:t>
            </a:r>
            <a:r>
              <a:rPr lang="en-US" sz="4000" dirty="0">
                <a:solidFill>
                  <a:srgbClr val="FFC000"/>
                </a:solidFill>
              </a:rPr>
              <a:t>. </a:t>
            </a:r>
            <a:r>
              <a:rPr lang="en-US" sz="4000" dirty="0">
                <a:solidFill>
                  <a:schemeClr val="bg1"/>
                </a:solidFill>
              </a:rPr>
              <a:t>- Ephesians 2:12-13</a:t>
            </a:r>
            <a:r>
              <a:rPr lang="en-US" sz="4000" dirty="0">
                <a:solidFill>
                  <a:srgbClr val="FFC000"/>
                </a:solidFill>
              </a:rPr>
              <a:t>.</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1"/>
          <p:cNvSpPr>
            <a:spLocks noChangeArrowheads="1"/>
          </p:cNvSpPr>
          <p:nvPr/>
        </p:nvSpPr>
        <p:spPr bwMode="auto">
          <a:xfrm>
            <a:off x="571500" y="457200"/>
            <a:ext cx="9220200" cy="59229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In </a:t>
            </a:r>
            <a:r>
              <a:rPr lang="en-US" altLang="en-US" sz="4200">
                <a:solidFill>
                  <a:schemeClr val="bg1"/>
                </a:solidFill>
                <a:latin typeface="Calibri" pitchFamily="34" charset="0"/>
              </a:rPr>
              <a:t>Isaiah 49:6 </a:t>
            </a:r>
            <a:r>
              <a:rPr lang="en-US" altLang="en-US" sz="4200">
                <a:solidFill>
                  <a:srgbClr val="FFC000"/>
                </a:solidFill>
                <a:latin typeface="Calibri" pitchFamily="34" charset="0"/>
              </a:rPr>
              <a:t>we read that Greater </a:t>
            </a:r>
          </a:p>
          <a:p>
            <a:pPr algn="ctr"/>
            <a:r>
              <a:rPr lang="en-US" altLang="en-US" sz="4200">
                <a:solidFill>
                  <a:srgbClr val="FFC000"/>
                </a:solidFill>
                <a:latin typeface="Calibri" pitchFamily="34" charset="0"/>
              </a:rPr>
              <a:t>Israel is destined to become a huge international company. </a:t>
            </a:r>
            <a:r>
              <a:rPr lang="en-US" altLang="en-US" sz="4200" b="1" i="1">
                <a:solidFill>
                  <a:srgbClr val="FFFF00"/>
                </a:solidFill>
                <a:latin typeface="Calibri" pitchFamily="34" charset="0"/>
              </a:rPr>
              <a:t>Daniel’s people </a:t>
            </a:r>
            <a:r>
              <a:rPr lang="en-US" altLang="en-US" sz="4200">
                <a:solidFill>
                  <a:srgbClr val="FFC000"/>
                </a:solidFill>
                <a:latin typeface="Calibri" pitchFamily="34" charset="0"/>
              </a:rPr>
              <a:t>include all who have </a:t>
            </a:r>
            <a:r>
              <a:rPr lang="en-US" altLang="en-US" sz="4200" b="1" i="1">
                <a:solidFill>
                  <a:srgbClr val="FFFF00"/>
                </a:solidFill>
                <a:latin typeface="Calibri" pitchFamily="34" charset="0"/>
              </a:rPr>
              <a:t>seen the Light</a:t>
            </a:r>
            <a:r>
              <a:rPr lang="en-US" altLang="en-US" sz="4200">
                <a:solidFill>
                  <a:srgbClr val="FFC000"/>
                </a:solidFill>
                <a:latin typeface="Calibri" pitchFamily="34" charset="0"/>
              </a:rPr>
              <a:t>, and been apprehended by the </a:t>
            </a:r>
            <a:r>
              <a:rPr lang="en-US" altLang="en-US" sz="4200" b="1" i="1">
                <a:solidFill>
                  <a:srgbClr val="FFFF00"/>
                </a:solidFill>
                <a:latin typeface="Calibri" pitchFamily="34" charset="0"/>
              </a:rPr>
              <a:t>Servant of Israel</a:t>
            </a:r>
            <a:r>
              <a:rPr lang="en-US" altLang="en-US" sz="4200">
                <a:solidFill>
                  <a:srgbClr val="FFC000"/>
                </a:solidFill>
                <a:latin typeface="Calibri" pitchFamily="34" charset="0"/>
              </a:rPr>
              <a:t>. Christ is that </a:t>
            </a:r>
            <a:r>
              <a:rPr lang="en-US" altLang="en-US" sz="4200" b="1" i="1">
                <a:solidFill>
                  <a:srgbClr val="FFFF00"/>
                </a:solidFill>
                <a:latin typeface="Calibri" pitchFamily="34" charset="0"/>
              </a:rPr>
              <a:t>Light to the Gentiles. The Light </a:t>
            </a:r>
            <a:r>
              <a:rPr lang="en-US" altLang="en-US" sz="4200">
                <a:solidFill>
                  <a:srgbClr val="FFC000"/>
                </a:solidFill>
                <a:latin typeface="Calibri" pitchFamily="34" charset="0"/>
              </a:rPr>
              <a:t>shines in the darkness, across space and time to the ends of the </a:t>
            </a:r>
          </a:p>
          <a:p>
            <a:pPr algn="ctr"/>
            <a:r>
              <a:rPr lang="en-US" altLang="en-US" sz="4200">
                <a:solidFill>
                  <a:srgbClr val="FFC000"/>
                </a:solidFill>
                <a:latin typeface="Calibri" pitchFamily="34" charset="0"/>
              </a:rPr>
              <a:t>earth and to the end of the age. </a:t>
            </a:r>
            <a:endParaRPr lang="en-US" altLang="en-US" sz="42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ChangeArrowheads="1"/>
          </p:cNvSpPr>
          <p:nvPr/>
        </p:nvSpPr>
        <p:spPr bwMode="auto">
          <a:xfrm>
            <a:off x="258763" y="762000"/>
            <a:ext cx="982980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sz="4400" b="1" baseline="30000" dirty="0">
                <a:solidFill>
                  <a:schemeClr val="accent6">
                    <a:lumMod val="60000"/>
                    <a:lumOff val="40000"/>
                  </a:schemeClr>
                </a:solidFill>
              </a:rPr>
              <a:t>6 </a:t>
            </a:r>
            <a:r>
              <a:rPr lang="en-US" sz="4400" dirty="0">
                <a:solidFill>
                  <a:schemeClr val="accent6">
                    <a:lumMod val="60000"/>
                    <a:lumOff val="40000"/>
                  </a:schemeClr>
                </a:solidFill>
              </a:rPr>
              <a:t>And he said, It is a light thing that thou </a:t>
            </a:r>
            <a:r>
              <a:rPr lang="en-US" sz="4400" dirty="0" err="1">
                <a:solidFill>
                  <a:schemeClr val="accent6">
                    <a:lumMod val="60000"/>
                    <a:lumOff val="40000"/>
                  </a:schemeClr>
                </a:solidFill>
              </a:rPr>
              <a:t>shouldest</a:t>
            </a:r>
            <a:r>
              <a:rPr lang="en-US" sz="4400" dirty="0">
                <a:solidFill>
                  <a:schemeClr val="accent6">
                    <a:lumMod val="60000"/>
                    <a:lumOff val="40000"/>
                  </a:schemeClr>
                </a:solidFill>
              </a:rPr>
              <a:t> be my servant to raise up the (12) tribes of Jacob, and to restore the preserved of Israel: I </a:t>
            </a:r>
          </a:p>
          <a:p>
            <a:pPr algn="ctr">
              <a:defRPr/>
            </a:pPr>
            <a:r>
              <a:rPr lang="en-US" sz="4400" dirty="0">
                <a:solidFill>
                  <a:schemeClr val="accent6">
                    <a:lumMod val="60000"/>
                    <a:lumOff val="40000"/>
                  </a:schemeClr>
                </a:solidFill>
              </a:rPr>
              <a:t>will also give thee for </a:t>
            </a:r>
            <a:r>
              <a:rPr lang="en-US" sz="4400" b="1" i="1" dirty="0">
                <a:solidFill>
                  <a:srgbClr val="FFFF00"/>
                </a:solidFill>
              </a:rPr>
              <a:t>a light to the Gentiles</a:t>
            </a:r>
            <a:r>
              <a:rPr lang="en-US" sz="4400" dirty="0">
                <a:solidFill>
                  <a:schemeClr val="accent6">
                    <a:lumMod val="60000"/>
                    <a:lumOff val="40000"/>
                  </a:schemeClr>
                </a:solidFill>
              </a:rPr>
              <a:t>, that thou </a:t>
            </a:r>
            <a:r>
              <a:rPr lang="en-US" sz="4400" dirty="0" err="1">
                <a:solidFill>
                  <a:schemeClr val="accent6">
                    <a:lumMod val="60000"/>
                    <a:lumOff val="40000"/>
                  </a:schemeClr>
                </a:solidFill>
              </a:rPr>
              <a:t>mayest</a:t>
            </a:r>
            <a:r>
              <a:rPr lang="en-US" sz="4400" dirty="0">
                <a:solidFill>
                  <a:schemeClr val="accent6">
                    <a:lumMod val="60000"/>
                    <a:lumOff val="40000"/>
                  </a:schemeClr>
                </a:solidFill>
              </a:rPr>
              <a:t> be my salvation </a:t>
            </a:r>
            <a:r>
              <a:rPr lang="en-US" sz="4400" b="1" i="1" dirty="0">
                <a:solidFill>
                  <a:srgbClr val="FFFF00"/>
                </a:solidFill>
              </a:rPr>
              <a:t>unto the end of the earth</a:t>
            </a:r>
            <a:r>
              <a:rPr lang="en-US" sz="4400" dirty="0">
                <a:solidFill>
                  <a:schemeClr val="accent6">
                    <a:lumMod val="60000"/>
                    <a:lumOff val="40000"/>
                  </a:schemeClr>
                </a:solidFill>
              </a:rPr>
              <a:t>. </a:t>
            </a:r>
          </a:p>
          <a:p>
            <a:pPr algn="ctr">
              <a:defRPr/>
            </a:pPr>
            <a:r>
              <a:rPr lang="en-US" sz="4400" dirty="0">
                <a:solidFill>
                  <a:schemeClr val="bg1"/>
                </a:solidFill>
              </a:rPr>
              <a:t>- Isaiah 49:6</a:t>
            </a:r>
            <a:endParaRPr lang="en-US" altLang="en-US" sz="44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
          <p:cNvSpPr>
            <a:spLocks noChangeArrowheads="1"/>
          </p:cNvSpPr>
          <p:nvPr/>
        </p:nvSpPr>
        <p:spPr bwMode="auto">
          <a:xfrm>
            <a:off x="261938" y="1066800"/>
            <a:ext cx="97028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In </a:t>
            </a:r>
            <a:r>
              <a:rPr lang="en-US" altLang="en-US" sz="4400">
                <a:solidFill>
                  <a:schemeClr val="bg1"/>
                </a:solidFill>
                <a:latin typeface="Calibri" pitchFamily="34" charset="0"/>
              </a:rPr>
              <a:t>Revelation chapter 7 </a:t>
            </a:r>
            <a:r>
              <a:rPr lang="en-US" altLang="en-US" sz="4400">
                <a:solidFill>
                  <a:srgbClr val="FFC000"/>
                </a:solidFill>
                <a:latin typeface="Calibri" pitchFamily="34" charset="0"/>
              </a:rPr>
              <a:t>John sees the </a:t>
            </a:r>
            <a:r>
              <a:rPr lang="en-US" altLang="en-US" sz="4400">
                <a:solidFill>
                  <a:srgbClr val="FFFF00"/>
                </a:solidFill>
                <a:latin typeface="Calibri" pitchFamily="34" charset="0"/>
              </a:rPr>
              <a:t>12 tribes of Israel restored</a:t>
            </a:r>
            <a:r>
              <a:rPr lang="en-US" altLang="en-US" sz="4400">
                <a:solidFill>
                  <a:srgbClr val="FFC000"/>
                </a:solidFill>
                <a:latin typeface="Calibri" pitchFamily="34" charset="0"/>
              </a:rPr>
              <a:t> and a special company of 144,000. Then the spotlight moves on to the </a:t>
            </a:r>
            <a:r>
              <a:rPr lang="en-US" altLang="en-US" sz="4400" b="1" i="1">
                <a:solidFill>
                  <a:srgbClr val="FFFF00"/>
                </a:solidFill>
                <a:latin typeface="Calibri" pitchFamily="34" charset="0"/>
              </a:rPr>
              <a:t>Tribulation Saints</a:t>
            </a:r>
            <a:r>
              <a:rPr lang="en-US" altLang="en-US" sz="4400">
                <a:solidFill>
                  <a:srgbClr val="FFC000"/>
                </a:solidFill>
                <a:latin typeface="Calibri" pitchFamily="34" charset="0"/>
              </a:rPr>
              <a:t>, and an innumerable </a:t>
            </a:r>
            <a:r>
              <a:rPr lang="en-US" altLang="en-US" sz="4400">
                <a:solidFill>
                  <a:srgbClr val="FFFF00"/>
                </a:solidFill>
                <a:latin typeface="Calibri" pitchFamily="34" charset="0"/>
              </a:rPr>
              <a:t>multitude from every nation, race and tribe</a:t>
            </a:r>
            <a:r>
              <a:rPr lang="en-US" altLang="en-US" sz="4400">
                <a:solidFill>
                  <a:srgbClr val="FFC000"/>
                </a:solidFill>
                <a:latin typeface="Calibri" pitchFamily="34" charset="0"/>
              </a:rPr>
              <a:t>. All of them </a:t>
            </a:r>
          </a:p>
          <a:p>
            <a:pPr algn="ctr"/>
            <a:r>
              <a:rPr lang="en-US" altLang="en-US" sz="4400">
                <a:solidFill>
                  <a:srgbClr val="FFC000"/>
                </a:solidFill>
                <a:latin typeface="Calibri" pitchFamily="34" charset="0"/>
              </a:rPr>
              <a:t>are wearing </a:t>
            </a:r>
            <a:r>
              <a:rPr lang="en-US" altLang="en-US" sz="4400">
                <a:solidFill>
                  <a:srgbClr val="FFFF00"/>
                </a:solidFill>
                <a:latin typeface="Calibri" pitchFamily="34" charset="0"/>
              </a:rPr>
              <a:t>white robes</a:t>
            </a:r>
            <a:r>
              <a:rPr lang="en-US" altLang="en-US" sz="44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http://propheticverses.com/images/img01/img0101/img0101b/66rev0709beforethr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575" y="142875"/>
            <a:ext cx="6054725" cy="65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
          <p:cNvSpPr>
            <a:spLocks noChangeArrowheads="1"/>
          </p:cNvSpPr>
          <p:nvPr/>
        </p:nvSpPr>
        <p:spPr bwMode="auto">
          <a:xfrm>
            <a:off x="476250" y="609600"/>
            <a:ext cx="9296400" cy="5646738"/>
          </a:xfrm>
          <a:prstGeom prst="rect">
            <a:avLst/>
          </a:prstGeom>
          <a:solidFill>
            <a:srgbClr val="002060"/>
          </a:solidFill>
          <a:ln w="9525">
            <a:solidFill>
              <a:srgbClr val="000000"/>
            </a:solidFill>
            <a:miter lim="800000"/>
            <a:headEnd/>
            <a:tailEnd/>
          </a:ln>
        </p:spPr>
        <p:txBody>
          <a:bodyPr lIns="105467" tIns="52733" rIns="105467" bIns="52733">
            <a:spAutoFit/>
          </a:bodyPr>
          <a:lstStyle/>
          <a:p>
            <a:pPr algn="ctr"/>
            <a:r>
              <a:rPr lang="en-US" altLang="en-US" sz="4000">
                <a:solidFill>
                  <a:srgbClr val="FFC000"/>
                </a:solidFill>
                <a:latin typeface="Calibri" pitchFamily="34" charset="0"/>
              </a:rPr>
              <a:t>So Christ our </a:t>
            </a:r>
            <a:r>
              <a:rPr lang="en-US" altLang="en-US" sz="4000">
                <a:solidFill>
                  <a:srgbClr val="FFFF00"/>
                </a:solidFill>
                <a:latin typeface="Calibri" pitchFamily="34" charset="0"/>
              </a:rPr>
              <a:t>Messiah will be gathering in </a:t>
            </a:r>
          </a:p>
          <a:p>
            <a:pPr algn="ctr"/>
            <a:r>
              <a:rPr lang="en-US" altLang="en-US" sz="4000">
                <a:solidFill>
                  <a:srgbClr val="FFFF00"/>
                </a:solidFill>
                <a:latin typeface="Calibri" pitchFamily="34" charset="0"/>
              </a:rPr>
              <a:t>all who are His at the end of the age. </a:t>
            </a:r>
            <a:r>
              <a:rPr lang="en-US" altLang="en-US" sz="4000">
                <a:solidFill>
                  <a:srgbClr val="FFC000"/>
                </a:solidFill>
                <a:latin typeface="Calibri" pitchFamily="34" charset="0"/>
              </a:rPr>
              <a:t>And </a:t>
            </a:r>
          </a:p>
          <a:p>
            <a:pPr algn="ctr"/>
            <a:r>
              <a:rPr lang="en-US" altLang="en-US" sz="4000">
                <a:solidFill>
                  <a:srgbClr val="FFC000"/>
                </a:solidFill>
                <a:latin typeface="Calibri" pitchFamily="34" charset="0"/>
              </a:rPr>
              <a:t>as we have seen, the timeline of the final seven years fits precisely between those first two Fall Feasts. From ancient times </a:t>
            </a:r>
          </a:p>
          <a:p>
            <a:pPr algn="ctr"/>
            <a:r>
              <a:rPr lang="en-US" altLang="en-US" sz="4000">
                <a:solidFill>
                  <a:srgbClr val="FFC000"/>
                </a:solidFill>
                <a:latin typeface="Calibri" pitchFamily="34" charset="0"/>
              </a:rPr>
              <a:t>the days between these two feasts have been called the </a:t>
            </a:r>
            <a:r>
              <a:rPr lang="en-US" altLang="en-US" sz="4000" b="1" i="1">
                <a:solidFill>
                  <a:srgbClr val="FFFF00"/>
                </a:solidFill>
                <a:latin typeface="Calibri" pitchFamily="34" charset="0"/>
              </a:rPr>
              <a:t>days of awe</a:t>
            </a:r>
            <a:r>
              <a:rPr lang="en-US" altLang="en-US" sz="4000">
                <a:solidFill>
                  <a:srgbClr val="FFC000"/>
                </a:solidFill>
                <a:latin typeface="Calibri" pitchFamily="34" charset="0"/>
              </a:rPr>
              <a:t>. They cap </a:t>
            </a:r>
          </a:p>
          <a:p>
            <a:pPr algn="ctr"/>
            <a:r>
              <a:rPr lang="en-US" altLang="en-US" sz="4000">
                <a:solidFill>
                  <a:srgbClr val="FFC000"/>
                </a:solidFill>
                <a:latin typeface="Calibri" pitchFamily="34" charset="0"/>
              </a:rPr>
              <a:t>off the </a:t>
            </a:r>
            <a:r>
              <a:rPr lang="en-US" altLang="en-US" sz="4000" b="1" i="1">
                <a:solidFill>
                  <a:srgbClr val="FFFF00"/>
                </a:solidFill>
                <a:latin typeface="Calibri" pitchFamily="34" charset="0"/>
              </a:rPr>
              <a:t>season of repentance </a:t>
            </a:r>
            <a:r>
              <a:rPr lang="en-US" altLang="en-US" sz="4000">
                <a:solidFill>
                  <a:srgbClr val="FFC000"/>
                </a:solidFill>
                <a:latin typeface="Calibri" pitchFamily="34" charset="0"/>
              </a:rPr>
              <a:t>our Jewish friends rehearse every year. </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0096500" y="288925"/>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73038" y="1981200"/>
            <a:ext cx="2146300"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Feast of Trumpets</a:t>
            </a: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827963" y="1981200"/>
            <a:ext cx="230822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sp>
        <p:nvSpPr>
          <p:cNvPr id="217095" name="TextBox 1"/>
          <p:cNvSpPr txBox="1">
            <a:spLocks noChangeArrowheads="1"/>
          </p:cNvSpPr>
          <p:nvPr/>
        </p:nvSpPr>
        <p:spPr bwMode="auto">
          <a:xfrm>
            <a:off x="158750" y="5181600"/>
            <a:ext cx="9948863" cy="147796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The inclusive Timeline bridging those Fall Feasts is also precisely </a:t>
            </a:r>
            <a:r>
              <a:rPr lang="en-US" altLang="en-US" sz="5400" b="1" i="1">
                <a:solidFill>
                  <a:srgbClr val="FFFF00"/>
                </a:solidFill>
                <a:latin typeface="Arial" charset="0"/>
              </a:rPr>
              <a:t>2550  DAYS</a:t>
            </a:r>
            <a:r>
              <a:rPr lang="en-US" altLang="en-US" sz="4400" b="1" i="1">
                <a:solidFill>
                  <a:srgbClr val="FFFF00"/>
                </a:solidFill>
                <a:latin typeface="Arial" charset="0"/>
              </a:rPr>
              <a:t>!</a:t>
            </a:r>
          </a:p>
        </p:txBody>
      </p:sp>
      <p:pic>
        <p:nvPicPr>
          <p:cNvPr id="217096"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3473450"/>
            <a:ext cx="21336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7097"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8438" y="3476625"/>
            <a:ext cx="230822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76213" y="228600"/>
            <a:ext cx="9910762" cy="1600200"/>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p>
          <a:p>
            <a:pPr algn="ctr">
              <a:defRPr/>
            </a:pPr>
            <a:r>
              <a:rPr lang="en-US" sz="4800" b="1" i="1" dirty="0">
                <a:solidFill>
                  <a:srgbClr val="FFC000"/>
                </a:solidFill>
              </a:rPr>
              <a:t>= 1260 + 1290 </a:t>
            </a:r>
            <a:r>
              <a:rPr lang="en-US" sz="5400" b="1" i="1" dirty="0">
                <a:solidFill>
                  <a:srgbClr val="FFC000"/>
                </a:solidFill>
              </a:rPr>
              <a:t>= </a:t>
            </a:r>
            <a:r>
              <a:rPr lang="en-US" sz="5400" b="1" i="1" dirty="0">
                <a:solidFill>
                  <a:srgbClr val="FFFF00"/>
                </a:solidFill>
              </a:rPr>
              <a:t>2550 days </a:t>
            </a:r>
          </a:p>
        </p:txBody>
      </p:sp>
      <p:sp>
        <p:nvSpPr>
          <p:cNvPr id="217099" name="Rectangle 1"/>
          <p:cNvSpPr>
            <a:spLocks noChangeArrowheads="1"/>
          </p:cNvSpPr>
          <p:nvPr/>
        </p:nvSpPr>
        <p:spPr bwMode="auto">
          <a:xfrm>
            <a:off x="3143250" y="3400425"/>
            <a:ext cx="3827463" cy="15081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i="1">
                <a:solidFill>
                  <a:srgbClr val="C00000"/>
                </a:solidFill>
                <a:latin typeface="Arial" charset="0"/>
              </a:rPr>
              <a:t>Days of Awe</a:t>
            </a:r>
          </a:p>
          <a:p>
            <a:pPr algn="ctr" eaLnBrk="1" hangingPunct="1">
              <a:spcBef>
                <a:spcPct val="0"/>
              </a:spcBef>
              <a:buFontTx/>
              <a:buNone/>
            </a:pPr>
            <a:r>
              <a:rPr lang="en-US" altLang="en-US" sz="4400" b="1" i="1">
                <a:latin typeface="Arial" charset="0"/>
              </a:rPr>
              <a:t>(7 years)</a:t>
            </a:r>
          </a:p>
        </p:txBody>
      </p:sp>
      <p:cxnSp>
        <p:nvCxnSpPr>
          <p:cNvPr id="12" name="Straight Arrow Connector 11"/>
          <p:cNvCxnSpPr/>
          <p:nvPr/>
        </p:nvCxnSpPr>
        <p:spPr>
          <a:xfrm>
            <a:off x="6816725" y="4278313"/>
            <a:ext cx="100171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217096" idx="3"/>
          </p:cNvCxnSpPr>
          <p:nvPr/>
        </p:nvCxnSpPr>
        <p:spPr>
          <a:xfrm flipH="1">
            <a:off x="2324100" y="4306888"/>
            <a:ext cx="973138"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
          <p:cNvSpPr>
            <a:spLocks noChangeArrowheads="1"/>
          </p:cNvSpPr>
          <p:nvPr/>
        </p:nvSpPr>
        <p:spPr bwMode="auto">
          <a:xfrm>
            <a:off x="379413" y="1676400"/>
            <a:ext cx="9525000" cy="4168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Those ten days </a:t>
            </a:r>
            <a:r>
              <a:rPr lang="en-US" altLang="en-US" sz="4400">
                <a:solidFill>
                  <a:srgbClr val="FFFF00"/>
                </a:solidFill>
                <a:latin typeface="Calibri" pitchFamily="34" charset="0"/>
              </a:rPr>
              <a:t>between the feasts </a:t>
            </a:r>
            <a:r>
              <a:rPr lang="en-US" altLang="en-US" sz="4400">
                <a:solidFill>
                  <a:srgbClr val="FFC000"/>
                </a:solidFill>
                <a:latin typeface="Calibri" pitchFamily="34" charset="0"/>
              </a:rPr>
              <a:t>are </a:t>
            </a:r>
          </a:p>
          <a:p>
            <a:pPr algn="ctr"/>
            <a:r>
              <a:rPr lang="en-US" altLang="en-US" sz="4400">
                <a:solidFill>
                  <a:srgbClr val="FFFF00"/>
                </a:solidFill>
                <a:latin typeface="Calibri" pitchFamily="34" charset="0"/>
              </a:rPr>
              <a:t>a season of fasting and sanctification</a:t>
            </a:r>
            <a:r>
              <a:rPr lang="en-US" altLang="en-US" sz="4400">
                <a:solidFill>
                  <a:srgbClr val="FFC000"/>
                </a:solidFill>
                <a:latin typeface="Calibri" pitchFamily="34" charset="0"/>
              </a:rPr>
              <a:t>. And from </a:t>
            </a:r>
            <a:r>
              <a:rPr lang="en-US" altLang="en-US" sz="4400" b="1" i="1">
                <a:solidFill>
                  <a:srgbClr val="FFFF00"/>
                </a:solidFill>
                <a:latin typeface="Calibri" pitchFamily="34" charset="0"/>
              </a:rPr>
              <a:t>Yom Teruah</a:t>
            </a:r>
            <a:r>
              <a:rPr lang="en-US" altLang="en-US" sz="4400">
                <a:solidFill>
                  <a:srgbClr val="FFC000"/>
                </a:solidFill>
                <a:latin typeface="Calibri" pitchFamily="34" charset="0"/>
              </a:rPr>
              <a:t>, or the </a:t>
            </a:r>
            <a:r>
              <a:rPr lang="en-US" altLang="en-US" sz="4400" b="1">
                <a:solidFill>
                  <a:srgbClr val="FFFF00"/>
                </a:solidFill>
                <a:latin typeface="Calibri" pitchFamily="34" charset="0"/>
              </a:rPr>
              <a:t>Feast of Trumpets</a:t>
            </a:r>
            <a:r>
              <a:rPr lang="en-US" altLang="en-US" sz="4400">
                <a:solidFill>
                  <a:srgbClr val="FFC000"/>
                </a:solidFill>
                <a:latin typeface="Calibri" pitchFamily="34" charset="0"/>
              </a:rPr>
              <a:t>, the </a:t>
            </a:r>
            <a:r>
              <a:rPr lang="en-US" altLang="en-US" sz="4400" b="1" i="1">
                <a:solidFill>
                  <a:srgbClr val="FFFF00"/>
                </a:solidFill>
                <a:latin typeface="Calibri" pitchFamily="34" charset="0"/>
              </a:rPr>
              <a:t>Days of Awe </a:t>
            </a:r>
          </a:p>
          <a:p>
            <a:pPr algn="ctr"/>
            <a:r>
              <a:rPr lang="en-US" altLang="en-US" sz="4400">
                <a:solidFill>
                  <a:srgbClr val="FFC000"/>
                </a:solidFill>
                <a:latin typeface="Calibri" pitchFamily="34" charset="0"/>
              </a:rPr>
              <a:t>run up to peak on </a:t>
            </a:r>
            <a:r>
              <a:rPr lang="en-US" altLang="en-US" sz="4400" b="1" i="1">
                <a:solidFill>
                  <a:srgbClr val="FFFF00"/>
                </a:solidFill>
                <a:latin typeface="Calibri" pitchFamily="34" charset="0"/>
              </a:rPr>
              <a:t>Yom Kippur</a:t>
            </a:r>
            <a:r>
              <a:rPr lang="en-US" altLang="en-US" sz="4400">
                <a:solidFill>
                  <a:srgbClr val="FFC000"/>
                </a:solidFill>
                <a:latin typeface="Calibri" pitchFamily="34" charset="0"/>
              </a:rPr>
              <a:t>, </a:t>
            </a:r>
          </a:p>
          <a:p>
            <a:pPr algn="ctr"/>
            <a:r>
              <a:rPr lang="en-US" altLang="en-US" sz="4400">
                <a:solidFill>
                  <a:srgbClr val="FFC000"/>
                </a:solidFill>
                <a:latin typeface="Calibri" pitchFamily="34" charset="0"/>
              </a:rPr>
              <a:t>the </a:t>
            </a:r>
            <a:r>
              <a:rPr lang="en-US" altLang="en-US" sz="4400" b="1" i="1">
                <a:solidFill>
                  <a:srgbClr val="FFFF00"/>
                </a:solidFill>
                <a:latin typeface="Calibri" pitchFamily="34" charset="0"/>
              </a:rPr>
              <a:t>Day of Atonement</a:t>
            </a:r>
            <a:r>
              <a:rPr lang="en-US" altLang="en-US" sz="44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865188" y="366713"/>
            <a:ext cx="0" cy="4737100"/>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344025" y="366713"/>
            <a:ext cx="3175" cy="5194300"/>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322263" y="1544638"/>
            <a:ext cx="179387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0000"/>
                </a:solidFill>
              </a:rPr>
              <a:t>Yom </a:t>
            </a:r>
            <a:r>
              <a:rPr lang="en-US" sz="3200" b="1" i="1" dirty="0" err="1">
                <a:solidFill>
                  <a:srgbClr val="FF0000"/>
                </a:solidFill>
              </a:rPr>
              <a:t>Teruah</a:t>
            </a:r>
            <a:endParaRPr lang="en-US" sz="3200" b="1" i="1" dirty="0">
              <a:solidFill>
                <a:srgbClr val="FF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750175" y="1544638"/>
            <a:ext cx="2312988"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219143"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38" y="3238500"/>
            <a:ext cx="2133600"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4"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3300413"/>
            <a:ext cx="25146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5" name="Rectangle 1"/>
          <p:cNvSpPr>
            <a:spLocks noChangeArrowheads="1"/>
          </p:cNvSpPr>
          <p:nvPr/>
        </p:nvSpPr>
        <p:spPr bwMode="auto">
          <a:xfrm>
            <a:off x="3244850" y="1544638"/>
            <a:ext cx="3633788" cy="1755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b="1" i="1">
                <a:solidFill>
                  <a:srgbClr val="FFFF00"/>
                </a:solidFill>
                <a:latin typeface="Arial" charset="0"/>
              </a:rPr>
              <a:t>TEN DAYS</a:t>
            </a:r>
          </a:p>
          <a:p>
            <a:pPr algn="ctr" eaLnBrk="1" hangingPunct="1">
              <a:spcBef>
                <a:spcPct val="0"/>
              </a:spcBef>
              <a:buFontTx/>
              <a:buNone/>
            </a:pPr>
            <a:r>
              <a:rPr lang="en-US" altLang="en-US" sz="5400" b="1" i="1">
                <a:solidFill>
                  <a:srgbClr val="FFFF00"/>
                </a:solidFill>
                <a:latin typeface="Arial" charset="0"/>
              </a:rPr>
              <a:t>of AWE</a:t>
            </a:r>
          </a:p>
        </p:txBody>
      </p:sp>
      <p:cxnSp>
        <p:nvCxnSpPr>
          <p:cNvPr id="12" name="Straight Arrow Connector 11"/>
          <p:cNvCxnSpPr/>
          <p:nvPr/>
        </p:nvCxnSpPr>
        <p:spPr>
          <a:xfrm>
            <a:off x="6972300" y="2843213"/>
            <a:ext cx="84296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181225" y="2843213"/>
            <a:ext cx="871538"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841375"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18" name="Rounded Rectangle 17"/>
          <p:cNvSpPr/>
          <p:nvPr/>
        </p:nvSpPr>
        <p:spPr>
          <a:xfrm>
            <a:off x="1708150"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19" name="Rounded Rectangle 18"/>
          <p:cNvSpPr/>
          <p:nvPr/>
        </p:nvSpPr>
        <p:spPr>
          <a:xfrm>
            <a:off x="2579688" y="45085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1" name="Rounded Rectangle 20"/>
          <p:cNvSpPr/>
          <p:nvPr/>
        </p:nvSpPr>
        <p:spPr>
          <a:xfrm>
            <a:off x="3425825"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2" name="Rounded Rectangle 21"/>
          <p:cNvSpPr/>
          <p:nvPr/>
        </p:nvSpPr>
        <p:spPr>
          <a:xfrm>
            <a:off x="4298950"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3" name="Rounded Rectangle 22"/>
          <p:cNvSpPr/>
          <p:nvPr/>
        </p:nvSpPr>
        <p:spPr>
          <a:xfrm>
            <a:off x="5137150" y="43815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4" name="Rounded Rectangle 23"/>
          <p:cNvSpPr/>
          <p:nvPr/>
        </p:nvSpPr>
        <p:spPr>
          <a:xfrm>
            <a:off x="5978525" y="44450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5" name="Rounded Rectangle 24"/>
          <p:cNvSpPr/>
          <p:nvPr/>
        </p:nvSpPr>
        <p:spPr>
          <a:xfrm>
            <a:off x="6834188" y="44450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6" name="Rounded Rectangle 25"/>
          <p:cNvSpPr/>
          <p:nvPr/>
        </p:nvSpPr>
        <p:spPr>
          <a:xfrm>
            <a:off x="7716838" y="45085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7" name="Rounded Rectangle 26"/>
          <p:cNvSpPr/>
          <p:nvPr/>
        </p:nvSpPr>
        <p:spPr>
          <a:xfrm>
            <a:off x="8585200"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8" name="Rectangle 27"/>
          <p:cNvSpPr/>
          <p:nvPr/>
        </p:nvSpPr>
        <p:spPr>
          <a:xfrm>
            <a:off x="104775" y="5257800"/>
            <a:ext cx="9958388" cy="1447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dirty="0">
                <a:solidFill>
                  <a:srgbClr val="FFC000"/>
                </a:solidFill>
              </a:rPr>
              <a:t>A Period of </a:t>
            </a:r>
            <a:r>
              <a:rPr lang="en-US" sz="5400" b="1" dirty="0">
                <a:solidFill>
                  <a:srgbClr val="FFFF00"/>
                </a:solidFill>
              </a:rPr>
              <a:t>DEEP REPENTANCE</a:t>
            </a:r>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
          <p:cNvSpPr>
            <a:spLocks noChangeArrowheads="1"/>
          </p:cNvSpPr>
          <p:nvPr/>
        </p:nvSpPr>
        <p:spPr bwMode="auto">
          <a:xfrm>
            <a:off x="341313" y="2133600"/>
            <a:ext cx="9525000" cy="2814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So might those final seven years bridging these feasts also be a period of soul searching and of deep repentance, perhaps </a:t>
            </a:r>
            <a:r>
              <a:rPr lang="en-US" altLang="en-US" sz="4400" b="1" i="1">
                <a:solidFill>
                  <a:srgbClr val="FFFF00"/>
                </a:solidFill>
                <a:latin typeface="Calibri" pitchFamily="34" charset="0"/>
              </a:rPr>
              <a:t>the ultimate Days of Awe</a:t>
            </a:r>
            <a:r>
              <a:rPr lang="en-US" altLang="en-US" sz="44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865188" y="366713"/>
            <a:ext cx="0" cy="4737100"/>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344025" y="366713"/>
            <a:ext cx="3175" cy="5194300"/>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322263" y="1544638"/>
            <a:ext cx="179387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0000"/>
                </a:solidFill>
              </a:rPr>
              <a:t>Yom </a:t>
            </a:r>
            <a:r>
              <a:rPr lang="en-US" sz="3200" b="1" i="1" dirty="0" err="1">
                <a:solidFill>
                  <a:srgbClr val="FF0000"/>
                </a:solidFill>
              </a:rPr>
              <a:t>Teruah</a:t>
            </a:r>
            <a:endParaRPr lang="en-US" sz="3200" b="1" i="1" dirty="0">
              <a:solidFill>
                <a:srgbClr val="FF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750175" y="1544638"/>
            <a:ext cx="2312988"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221191"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38" y="3238500"/>
            <a:ext cx="2133600"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1192"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3300413"/>
            <a:ext cx="25146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3" name="Rectangle 1"/>
          <p:cNvSpPr>
            <a:spLocks noChangeArrowheads="1"/>
          </p:cNvSpPr>
          <p:nvPr/>
        </p:nvSpPr>
        <p:spPr bwMode="auto">
          <a:xfrm>
            <a:off x="3770313" y="1544638"/>
            <a:ext cx="2582862" cy="17541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b="1" i="1">
                <a:solidFill>
                  <a:srgbClr val="FFFF00"/>
                </a:solidFill>
                <a:latin typeface="Arial" charset="0"/>
              </a:rPr>
              <a:t>DAYS</a:t>
            </a:r>
          </a:p>
          <a:p>
            <a:pPr algn="ctr" eaLnBrk="1" hangingPunct="1">
              <a:spcBef>
                <a:spcPct val="0"/>
              </a:spcBef>
              <a:buFontTx/>
              <a:buNone/>
            </a:pPr>
            <a:r>
              <a:rPr lang="en-US" altLang="en-US" sz="5400" b="1" i="1">
                <a:solidFill>
                  <a:srgbClr val="FFFF00"/>
                </a:solidFill>
                <a:latin typeface="Arial" charset="0"/>
              </a:rPr>
              <a:t>of AWE</a:t>
            </a:r>
          </a:p>
        </p:txBody>
      </p:sp>
      <p:cxnSp>
        <p:nvCxnSpPr>
          <p:cNvPr id="12" name="Straight Arrow Connector 11"/>
          <p:cNvCxnSpPr/>
          <p:nvPr/>
        </p:nvCxnSpPr>
        <p:spPr>
          <a:xfrm>
            <a:off x="6972300" y="2843213"/>
            <a:ext cx="84296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181225" y="2843213"/>
            <a:ext cx="871538"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841375"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18" name="Rounded Rectangle 17"/>
          <p:cNvSpPr/>
          <p:nvPr/>
        </p:nvSpPr>
        <p:spPr>
          <a:xfrm>
            <a:off x="1708150"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19" name="Rounded Rectangle 18"/>
          <p:cNvSpPr/>
          <p:nvPr/>
        </p:nvSpPr>
        <p:spPr>
          <a:xfrm>
            <a:off x="2579688" y="45085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1" name="Rounded Rectangle 20"/>
          <p:cNvSpPr/>
          <p:nvPr/>
        </p:nvSpPr>
        <p:spPr>
          <a:xfrm>
            <a:off x="3425825"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2" name="Rounded Rectangle 21"/>
          <p:cNvSpPr/>
          <p:nvPr/>
        </p:nvSpPr>
        <p:spPr>
          <a:xfrm>
            <a:off x="4298950"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3" name="Rounded Rectangle 22"/>
          <p:cNvSpPr/>
          <p:nvPr/>
        </p:nvSpPr>
        <p:spPr>
          <a:xfrm>
            <a:off x="5137150" y="43815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4" name="Rounded Rectangle 23"/>
          <p:cNvSpPr/>
          <p:nvPr/>
        </p:nvSpPr>
        <p:spPr>
          <a:xfrm>
            <a:off x="5978525" y="44450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5" name="Rounded Rectangle 24"/>
          <p:cNvSpPr/>
          <p:nvPr/>
        </p:nvSpPr>
        <p:spPr>
          <a:xfrm>
            <a:off x="6834188" y="44450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6" name="Rounded Rectangle 25"/>
          <p:cNvSpPr/>
          <p:nvPr/>
        </p:nvSpPr>
        <p:spPr>
          <a:xfrm>
            <a:off x="7716838" y="450850"/>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7" name="Rounded Rectangle 26"/>
          <p:cNvSpPr/>
          <p:nvPr/>
        </p:nvSpPr>
        <p:spPr>
          <a:xfrm>
            <a:off x="8585200" y="461963"/>
            <a:ext cx="762000" cy="609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i="1" dirty="0">
              <a:solidFill>
                <a:srgbClr val="FFC000"/>
              </a:solidFill>
            </a:endParaRPr>
          </a:p>
        </p:txBody>
      </p:sp>
      <p:sp>
        <p:nvSpPr>
          <p:cNvPr id="28" name="Rectangle 27"/>
          <p:cNvSpPr/>
          <p:nvPr/>
        </p:nvSpPr>
        <p:spPr>
          <a:xfrm>
            <a:off x="104775" y="5257800"/>
            <a:ext cx="9958388" cy="1447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dirty="0">
                <a:solidFill>
                  <a:srgbClr val="FFC000"/>
                </a:solidFill>
              </a:rPr>
              <a:t>7 Years of </a:t>
            </a:r>
            <a:r>
              <a:rPr lang="en-US" sz="5400" b="1" dirty="0">
                <a:solidFill>
                  <a:srgbClr val="FFFF00"/>
                </a:solidFill>
              </a:rPr>
              <a:t>DEEP REPENTANCE</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495300" y="762000"/>
            <a:ext cx="9329738"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God states that the </a:t>
            </a:r>
            <a:r>
              <a:rPr lang="en-US" altLang="en-US" sz="4800">
                <a:solidFill>
                  <a:srgbClr val="FFFF00"/>
                </a:solidFill>
                <a:latin typeface="Calibri" pitchFamily="34" charset="0"/>
              </a:rPr>
              <a:t>70 Weeks of Daniel</a:t>
            </a:r>
            <a:r>
              <a:rPr lang="en-US" altLang="en-US" sz="4800">
                <a:solidFill>
                  <a:srgbClr val="FFC000"/>
                </a:solidFill>
                <a:latin typeface="Calibri" pitchFamily="34" charset="0"/>
              </a:rPr>
              <a:t> are the times He Himself </a:t>
            </a:r>
          </a:p>
          <a:p>
            <a:pPr algn="ctr"/>
            <a:r>
              <a:rPr lang="en-US" altLang="en-US" sz="4800">
                <a:solidFill>
                  <a:srgbClr val="FFC000"/>
                </a:solidFill>
                <a:latin typeface="Calibri" pitchFamily="34" charset="0"/>
              </a:rPr>
              <a:t>has </a:t>
            </a:r>
            <a:r>
              <a:rPr lang="en-US" altLang="en-US" sz="4800" b="1" i="1">
                <a:solidFill>
                  <a:srgbClr val="FFFF00"/>
                </a:solidFill>
                <a:latin typeface="Calibri" pitchFamily="34" charset="0"/>
              </a:rPr>
              <a:t>determined, made holy, or cut out of time. </a:t>
            </a:r>
            <a:r>
              <a:rPr lang="en-US" altLang="en-US" sz="4800">
                <a:solidFill>
                  <a:srgbClr val="FFC000"/>
                </a:solidFill>
                <a:latin typeface="Calibri" pitchFamily="34" charset="0"/>
              </a:rPr>
              <a:t>So the </a:t>
            </a:r>
            <a:r>
              <a:rPr lang="en-US" altLang="en-US" sz="4800" b="1" i="1">
                <a:solidFill>
                  <a:srgbClr val="FFFF00"/>
                </a:solidFill>
                <a:latin typeface="Calibri" pitchFamily="34" charset="0"/>
              </a:rPr>
              <a:t>final 7 years</a:t>
            </a:r>
            <a:r>
              <a:rPr lang="en-US" altLang="en-US" sz="4800">
                <a:solidFill>
                  <a:srgbClr val="FFC000"/>
                </a:solidFill>
                <a:latin typeface="Calibri" pitchFamily="34" charset="0"/>
              </a:rPr>
              <a:t> of the prophecy have been </a:t>
            </a:r>
            <a:r>
              <a:rPr lang="en-US" altLang="en-US" sz="4800" b="1" i="1">
                <a:solidFill>
                  <a:srgbClr val="FFFF00"/>
                </a:solidFill>
                <a:latin typeface="Calibri" pitchFamily="34" charset="0"/>
              </a:rPr>
              <a:t>set apart </a:t>
            </a:r>
            <a:r>
              <a:rPr lang="en-US" altLang="en-US" sz="4800">
                <a:solidFill>
                  <a:srgbClr val="FFC000"/>
                </a:solidFill>
                <a:latin typeface="Calibri" pitchFamily="34" charset="0"/>
              </a:rPr>
              <a:t>for dealings related to both His </a:t>
            </a:r>
          </a:p>
          <a:p>
            <a:pPr algn="ctr"/>
            <a:r>
              <a:rPr lang="en-US" altLang="en-US" sz="4800" b="1" i="1">
                <a:solidFill>
                  <a:srgbClr val="FFFF00"/>
                </a:solidFill>
                <a:latin typeface="Calibri" pitchFamily="34" charset="0"/>
              </a:rPr>
              <a:t>Holy City </a:t>
            </a:r>
            <a:r>
              <a:rPr lang="en-US" altLang="en-US" sz="4800">
                <a:solidFill>
                  <a:srgbClr val="FFC000"/>
                </a:solidFill>
                <a:latin typeface="Calibri" pitchFamily="34" charset="0"/>
              </a:rPr>
              <a:t>and His </a:t>
            </a:r>
            <a:r>
              <a:rPr lang="en-US" altLang="en-US" sz="4800" b="1" i="1">
                <a:solidFill>
                  <a:srgbClr val="FFFF00"/>
                </a:solidFill>
                <a:latin typeface="Calibri" pitchFamily="34" charset="0"/>
              </a:rPr>
              <a:t>Holy People.</a:t>
            </a: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381000"/>
            <a:ext cx="9258300" cy="6049963"/>
          </a:xfrm>
          <a:solidFill>
            <a:schemeClr val="bg1"/>
          </a:solidFill>
        </p:spPr>
        <p:txBody>
          <a:bodyPr rtlCol="0">
            <a:normAutofit fontScale="90000"/>
          </a:bodyPr>
          <a:lstStyle/>
          <a:p>
            <a:pPr eaLnBrk="1" fontAlgn="auto" hangingPunct="1">
              <a:spcAft>
                <a:spcPts val="0"/>
              </a:spcAft>
              <a:defRPr/>
            </a:pPr>
            <a:r>
              <a:rPr lang="en-US" sz="5400" dirty="0" smtClean="0">
                <a:solidFill>
                  <a:schemeClr val="accent3">
                    <a:lumMod val="50000"/>
                  </a:schemeClr>
                </a:solidFill>
              </a:rPr>
              <a:t>Daniel 9:24</a:t>
            </a:r>
            <a:r>
              <a:rPr lang="en-US" sz="5400" dirty="0" smtClean="0">
                <a:solidFill>
                  <a:srgbClr val="C00000"/>
                </a:solidFill>
              </a:rPr>
              <a:t/>
            </a:r>
            <a:br>
              <a:rPr lang="en-US" sz="5400" dirty="0" smtClean="0">
                <a:solidFill>
                  <a:srgbClr val="C00000"/>
                </a:solidFill>
              </a:rPr>
            </a:br>
            <a:r>
              <a:rPr lang="en-US" sz="5400" dirty="0" smtClean="0">
                <a:solidFill>
                  <a:srgbClr val="C00000"/>
                </a:solidFill>
              </a:rPr>
              <a:t> </a:t>
            </a:r>
            <a:r>
              <a:rPr lang="en-US" sz="5400" b="1" i="1" u="sng" dirty="0" smtClean="0">
                <a:solidFill>
                  <a:srgbClr val="C00000"/>
                </a:solidFill>
              </a:rPr>
              <a:t>Seventy weeks</a:t>
            </a:r>
            <a:r>
              <a:rPr lang="en-US" sz="5400" b="1" i="1" dirty="0" smtClean="0">
                <a:solidFill>
                  <a:srgbClr val="C00000"/>
                </a:solidFill>
              </a:rPr>
              <a:t> </a:t>
            </a:r>
            <a:br>
              <a:rPr lang="en-US" sz="5400" b="1" i="1" dirty="0" smtClean="0">
                <a:solidFill>
                  <a:srgbClr val="C00000"/>
                </a:solidFill>
              </a:rPr>
            </a:br>
            <a:r>
              <a:rPr lang="en-US" sz="5400" b="1" i="1" dirty="0" smtClean="0">
                <a:solidFill>
                  <a:srgbClr val="C00000"/>
                </a:solidFill>
              </a:rPr>
              <a:t>are </a:t>
            </a:r>
            <a:r>
              <a:rPr lang="en-US" sz="6000" b="1" i="1" dirty="0" smtClean="0">
                <a:solidFill>
                  <a:srgbClr val="002060"/>
                </a:solidFill>
              </a:rPr>
              <a:t>determined </a:t>
            </a:r>
            <a:br>
              <a:rPr lang="en-US" sz="6000" b="1" i="1" dirty="0" smtClean="0">
                <a:solidFill>
                  <a:srgbClr val="002060"/>
                </a:solidFill>
              </a:rPr>
            </a:br>
            <a:r>
              <a:rPr lang="en-US" sz="5400" b="1" i="1" dirty="0" smtClean="0">
                <a:solidFill>
                  <a:srgbClr val="C00000"/>
                </a:solidFill>
              </a:rPr>
              <a:t>upon </a:t>
            </a:r>
            <a:br>
              <a:rPr lang="en-US" sz="5400" b="1" i="1" dirty="0" smtClean="0">
                <a:solidFill>
                  <a:srgbClr val="C00000"/>
                </a:solidFill>
              </a:rPr>
            </a:br>
            <a:r>
              <a:rPr lang="en-US" sz="6000" b="1" i="1" dirty="0" smtClean="0">
                <a:solidFill>
                  <a:srgbClr val="002060"/>
                </a:solidFill>
              </a:rPr>
              <a:t>thy </a:t>
            </a:r>
            <a:r>
              <a:rPr lang="en-US" sz="6000" b="1" i="1" u="sng" dirty="0" smtClean="0">
                <a:solidFill>
                  <a:srgbClr val="002060"/>
                </a:solidFill>
              </a:rPr>
              <a:t>people</a:t>
            </a:r>
            <a:r>
              <a:rPr lang="en-US" sz="6000" b="1" i="1" dirty="0" smtClean="0">
                <a:solidFill>
                  <a:srgbClr val="002060"/>
                </a:solidFill>
              </a:rPr>
              <a:t> </a:t>
            </a:r>
            <a:r>
              <a:rPr lang="en-US" sz="5400" b="1" i="1" dirty="0" smtClean="0">
                <a:solidFill>
                  <a:srgbClr val="C00000"/>
                </a:solidFill>
              </a:rPr>
              <a:t/>
            </a:r>
            <a:br>
              <a:rPr lang="en-US" sz="5400" b="1" i="1" dirty="0" smtClean="0">
                <a:solidFill>
                  <a:srgbClr val="C00000"/>
                </a:solidFill>
              </a:rPr>
            </a:br>
            <a:r>
              <a:rPr lang="en-US" sz="5400" b="1" i="1" dirty="0" smtClean="0">
                <a:solidFill>
                  <a:srgbClr val="C00000"/>
                </a:solidFill>
              </a:rPr>
              <a:t>and upon</a:t>
            </a:r>
            <a:br>
              <a:rPr lang="en-US" sz="5400" b="1" i="1" dirty="0" smtClean="0">
                <a:solidFill>
                  <a:srgbClr val="C00000"/>
                </a:solidFill>
              </a:rPr>
            </a:br>
            <a:r>
              <a:rPr lang="en-US" sz="6000" b="1" i="1" dirty="0" smtClean="0">
                <a:solidFill>
                  <a:srgbClr val="002060"/>
                </a:solidFill>
              </a:rPr>
              <a:t>thy </a:t>
            </a:r>
            <a:r>
              <a:rPr lang="en-US" sz="6000" b="1" i="1" u="sng" dirty="0" smtClean="0">
                <a:solidFill>
                  <a:srgbClr val="002060"/>
                </a:solidFill>
              </a:rPr>
              <a:t>holy city</a:t>
            </a:r>
            <a:endParaRPr lang="en-US" sz="6000" u="sng" dirty="0">
              <a:solidFill>
                <a:srgbClr val="002060"/>
              </a:solidFill>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
          <p:cNvSpPr>
            <a:spLocks noChangeArrowheads="1"/>
          </p:cNvSpPr>
          <p:nvPr/>
        </p:nvSpPr>
        <p:spPr bwMode="auto">
          <a:xfrm>
            <a:off x="190500" y="152400"/>
            <a:ext cx="9866313" cy="65563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000">
                <a:solidFill>
                  <a:srgbClr val="FFC000"/>
                </a:solidFill>
                <a:latin typeface="Calibri" pitchFamily="34" charset="0"/>
              </a:rPr>
              <a:t>Repentance may not be popular but it is very necessary. God chastens us. He wants to develop His character in us. Will we wrestle with God over the same issues our father Jacob did? Probably so. The issues of the latter days are monumental. But these trials and tribulations are </a:t>
            </a:r>
            <a:r>
              <a:rPr lang="en-US" altLang="en-US" sz="3000" b="1" i="1">
                <a:solidFill>
                  <a:srgbClr val="FFFF00"/>
                </a:solidFill>
                <a:latin typeface="Calibri" pitchFamily="34" charset="0"/>
              </a:rPr>
              <a:t>not</a:t>
            </a:r>
            <a:r>
              <a:rPr lang="en-US" altLang="en-US" sz="3000">
                <a:solidFill>
                  <a:srgbClr val="FFC000"/>
                </a:solidFill>
                <a:latin typeface="Calibri" pitchFamily="34" charset="0"/>
              </a:rPr>
              <a:t> the wrath of God upon us. They bring the very necessary refining to change us from shifty dodgy Jacob to </a:t>
            </a:r>
            <a:r>
              <a:rPr lang="en-US" altLang="en-US" sz="3000">
                <a:solidFill>
                  <a:srgbClr val="FFFF00"/>
                </a:solidFill>
                <a:latin typeface="Calibri" pitchFamily="34" charset="0"/>
              </a:rPr>
              <a:t>Israel</a:t>
            </a:r>
            <a:r>
              <a:rPr lang="en-US" altLang="en-US" sz="3000">
                <a:solidFill>
                  <a:srgbClr val="FFC000"/>
                </a:solidFill>
                <a:latin typeface="Calibri" pitchFamily="34" charset="0"/>
              </a:rPr>
              <a:t>, one who has contended and become </a:t>
            </a:r>
            <a:r>
              <a:rPr lang="en-US" altLang="en-US" sz="3000">
                <a:solidFill>
                  <a:srgbClr val="FFFF00"/>
                </a:solidFill>
                <a:latin typeface="Calibri" pitchFamily="34" charset="0"/>
              </a:rPr>
              <a:t>a prince with God</a:t>
            </a:r>
            <a:r>
              <a:rPr lang="en-US" altLang="en-US" sz="3000">
                <a:solidFill>
                  <a:srgbClr val="FFC000"/>
                </a:solidFill>
                <a:latin typeface="Calibri" pitchFamily="34" charset="0"/>
              </a:rPr>
              <a:t>. Back in the former time Jacob underwent this character change through wrestling with the Angel of the Lord. He struggled with Him all through a dark night of the soul. For us, it will be no different. Because we, the Judeo-Christian people, (and not just our Jewish brethren), are that tricky shyster Jacob. That state of affairs has to change. And by the prophesied trials, tribulations, and refining it </a:t>
            </a:r>
            <a:r>
              <a:rPr lang="en-US" altLang="en-US" sz="3000" b="1" i="1">
                <a:solidFill>
                  <a:srgbClr val="FFFF00"/>
                </a:solidFill>
                <a:latin typeface="Calibri" pitchFamily="34" charset="0"/>
              </a:rPr>
              <a:t>will</a:t>
            </a:r>
            <a:r>
              <a:rPr lang="en-US" altLang="en-US" sz="3000">
                <a:solidFill>
                  <a:srgbClr val="FFC000"/>
                </a:solidFill>
                <a:latin typeface="Calibri" pitchFamily="34" charset="0"/>
              </a:rPr>
              <a:t> change.</a:t>
            </a:r>
            <a:endParaRPr lang="en-US" altLang="en-US" sz="3000"/>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http://blogthefarm.files.wordpress.com/2013/11/wrest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582613"/>
            <a:ext cx="9928225"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p:cNvSpPr>
            <a:spLocks noChangeArrowheads="1"/>
          </p:cNvSpPr>
          <p:nvPr/>
        </p:nvSpPr>
        <p:spPr bwMode="auto">
          <a:xfrm>
            <a:off x="334963" y="304800"/>
            <a:ext cx="9601200" cy="62484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000">
                <a:solidFill>
                  <a:srgbClr val="FFC000"/>
                </a:solidFill>
                <a:latin typeface="Calibri" pitchFamily="34" charset="0"/>
              </a:rPr>
              <a:t>So </a:t>
            </a:r>
            <a:r>
              <a:rPr lang="en-US" altLang="en-US" sz="4000" i="1">
                <a:solidFill>
                  <a:srgbClr val="FFFF00"/>
                </a:solidFill>
                <a:latin typeface="Calibri" pitchFamily="34" charset="0"/>
              </a:rPr>
              <a:t>why</a:t>
            </a:r>
            <a:r>
              <a:rPr lang="en-US" altLang="en-US" sz="4000">
                <a:solidFill>
                  <a:srgbClr val="FFC000"/>
                </a:solidFill>
                <a:latin typeface="Calibri" pitchFamily="34" charset="0"/>
              </a:rPr>
              <a:t> is God doing all this?  If we look at the burdens of the </a:t>
            </a:r>
            <a:r>
              <a:rPr lang="en-US" altLang="en-US" sz="4000" b="1" i="1">
                <a:solidFill>
                  <a:srgbClr val="FFFF00"/>
                </a:solidFill>
                <a:latin typeface="Calibri" pitchFamily="34" charset="0"/>
              </a:rPr>
              <a:t>70 Weeks prophecy </a:t>
            </a:r>
            <a:r>
              <a:rPr lang="en-US" altLang="en-US" sz="4000">
                <a:solidFill>
                  <a:srgbClr val="FFC000"/>
                </a:solidFill>
                <a:latin typeface="Calibri" pitchFamily="34" charset="0"/>
              </a:rPr>
              <a:t>we find out. The final seven years will come to their appointed climax. And just what will God have achieved in and through His covenant people by their witness and by His climactic return? Here are the bullet points that will wrap up God’s agenda. When these jobs are done our Messiah will have returned and be all set to establish His Millennial Kingdom.</a:t>
            </a:r>
            <a:endParaRPr lang="en-US" altLang="en-US" sz="400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p:cNvSpPr>
            <a:spLocks noGrp="1"/>
          </p:cNvSpPr>
          <p:nvPr>
            <p:ph type="title"/>
          </p:nvPr>
        </p:nvSpPr>
        <p:spPr>
          <a:xfrm>
            <a:off x="114300" y="304800"/>
            <a:ext cx="10058400" cy="6324600"/>
          </a:xfrm>
          <a:solidFill>
            <a:srgbClr val="002060"/>
          </a:solidFill>
        </p:spPr>
        <p:txBody>
          <a:bodyPr/>
          <a:lstStyle/>
          <a:p>
            <a:pPr algn="l" eaLnBrk="1" hangingPunct="1"/>
            <a:r>
              <a:rPr lang="en-US" altLang="en-US" smtClean="0">
                <a:solidFill>
                  <a:srgbClr val="FFC000"/>
                </a:solidFill>
                <a:latin typeface="Palatino Linotype" pitchFamily="18" charset="0"/>
              </a:rPr>
              <a:t> 1. to finish the transgression, </a:t>
            </a:r>
            <a:br>
              <a:rPr lang="en-US" altLang="en-US" smtClean="0">
                <a:solidFill>
                  <a:srgbClr val="FFC000"/>
                </a:solidFill>
                <a:latin typeface="Palatino Linotype" pitchFamily="18" charset="0"/>
              </a:rPr>
            </a:br>
            <a:r>
              <a:rPr lang="en-US" altLang="en-US" smtClean="0">
                <a:solidFill>
                  <a:srgbClr val="FFC000"/>
                </a:solidFill>
                <a:latin typeface="Palatino Linotype" pitchFamily="18" charset="0"/>
              </a:rPr>
              <a:t> 2. to make an end of sins,</a:t>
            </a:r>
            <a:br>
              <a:rPr lang="en-US" altLang="en-US" smtClean="0">
                <a:solidFill>
                  <a:srgbClr val="FFC000"/>
                </a:solidFill>
                <a:latin typeface="Palatino Linotype" pitchFamily="18" charset="0"/>
              </a:rPr>
            </a:br>
            <a:r>
              <a:rPr lang="en-US" altLang="en-US" smtClean="0">
                <a:solidFill>
                  <a:srgbClr val="FFC000"/>
                </a:solidFill>
                <a:latin typeface="Palatino Linotype" pitchFamily="18" charset="0"/>
              </a:rPr>
              <a:t> 3. to make reconciliation for iniquity,</a:t>
            </a:r>
            <a:br>
              <a:rPr lang="en-US" altLang="en-US" smtClean="0">
                <a:solidFill>
                  <a:srgbClr val="FFC000"/>
                </a:solidFill>
                <a:latin typeface="Palatino Linotype" pitchFamily="18" charset="0"/>
              </a:rPr>
            </a:br>
            <a:r>
              <a:rPr lang="en-US" altLang="en-US" smtClean="0">
                <a:solidFill>
                  <a:srgbClr val="FFC000"/>
                </a:solidFill>
                <a:latin typeface="Palatino Linotype" pitchFamily="18" charset="0"/>
              </a:rPr>
              <a:t> 4. to bring in everlasting righteousness,</a:t>
            </a:r>
            <a:br>
              <a:rPr lang="en-US" altLang="en-US" smtClean="0">
                <a:solidFill>
                  <a:srgbClr val="FFC000"/>
                </a:solidFill>
                <a:latin typeface="Palatino Linotype" pitchFamily="18" charset="0"/>
              </a:rPr>
            </a:br>
            <a:r>
              <a:rPr lang="en-US" altLang="en-US" smtClean="0">
                <a:solidFill>
                  <a:srgbClr val="FFC000"/>
                </a:solidFill>
                <a:latin typeface="Palatino Linotype" pitchFamily="18" charset="0"/>
              </a:rPr>
              <a:t> 5. to seal up the vision and prophecy, </a:t>
            </a:r>
            <a:br>
              <a:rPr lang="en-US" altLang="en-US" smtClean="0">
                <a:solidFill>
                  <a:srgbClr val="FFC000"/>
                </a:solidFill>
                <a:latin typeface="Palatino Linotype" pitchFamily="18" charset="0"/>
              </a:rPr>
            </a:br>
            <a:r>
              <a:rPr lang="en-US" altLang="en-US" smtClean="0">
                <a:solidFill>
                  <a:srgbClr val="FFC000"/>
                </a:solidFill>
                <a:latin typeface="Palatino Linotype" pitchFamily="18" charset="0"/>
              </a:rPr>
              <a:t> 6. and to anoint the most Holy. </a:t>
            </a:r>
            <a:r>
              <a:rPr lang="en-US" altLang="en-US" sz="4000" smtClean="0">
                <a:solidFill>
                  <a:srgbClr val="C00000"/>
                </a:solidFill>
                <a:latin typeface="Palatino Linotype" pitchFamily="18" charset="0"/>
              </a:rPr>
              <a:t/>
            </a:r>
            <a:br>
              <a:rPr lang="en-US" altLang="en-US" sz="4000" smtClean="0">
                <a:solidFill>
                  <a:srgbClr val="C00000"/>
                </a:solidFill>
                <a:latin typeface="Palatino Linotype" pitchFamily="18" charset="0"/>
              </a:rPr>
            </a:br>
            <a:r>
              <a:rPr lang="en-US" altLang="en-US" sz="4000" smtClean="0">
                <a:solidFill>
                  <a:schemeClr val="bg1"/>
                </a:solidFill>
                <a:latin typeface="Palatino Linotype" pitchFamily="18" charset="0"/>
              </a:rPr>
              <a:t>- Dan. 9:25</a:t>
            </a: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
          <p:cNvSpPr>
            <a:spLocks noChangeArrowheads="1"/>
          </p:cNvSpPr>
          <p:nvPr/>
        </p:nvSpPr>
        <p:spPr bwMode="auto">
          <a:xfrm>
            <a:off x="266700" y="457200"/>
            <a:ext cx="9753600"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the days of awe, this season of </a:t>
            </a:r>
          </a:p>
          <a:p>
            <a:pPr algn="ctr"/>
            <a:r>
              <a:rPr lang="en-US" altLang="en-US" sz="4800">
                <a:solidFill>
                  <a:srgbClr val="FFC000"/>
                </a:solidFill>
                <a:latin typeface="Calibri" pitchFamily="34" charset="0"/>
              </a:rPr>
              <a:t>soul searching and repentance is </a:t>
            </a:r>
          </a:p>
          <a:p>
            <a:pPr algn="ctr"/>
            <a:r>
              <a:rPr lang="en-US" altLang="en-US" sz="4800">
                <a:solidFill>
                  <a:srgbClr val="FFC000"/>
                </a:solidFill>
                <a:latin typeface="Calibri" pitchFamily="34" charset="0"/>
              </a:rPr>
              <a:t>very necessary. And it begins on </a:t>
            </a:r>
          </a:p>
          <a:p>
            <a:pPr algn="ctr"/>
            <a:r>
              <a:rPr lang="en-US" altLang="en-US" sz="4800" b="1" i="1">
                <a:solidFill>
                  <a:srgbClr val="FFFF00"/>
                </a:solidFill>
                <a:latin typeface="Calibri" pitchFamily="34" charset="0"/>
              </a:rPr>
              <a:t>Yom Teruah, </a:t>
            </a:r>
            <a:r>
              <a:rPr lang="en-US" altLang="en-US" sz="4800">
                <a:solidFill>
                  <a:srgbClr val="FFC000"/>
                </a:solidFill>
                <a:latin typeface="Calibri" pitchFamily="34" charset="0"/>
              </a:rPr>
              <a:t>the</a:t>
            </a:r>
            <a:r>
              <a:rPr lang="en-US" altLang="en-US" sz="4800" b="1" i="1">
                <a:solidFill>
                  <a:srgbClr val="FFFF00"/>
                </a:solidFill>
                <a:latin typeface="Calibri" pitchFamily="34" charset="0"/>
              </a:rPr>
              <a:t> Feast of Trumpets.</a:t>
            </a:r>
            <a:r>
              <a:rPr lang="en-US" altLang="en-US" sz="4800">
                <a:solidFill>
                  <a:srgbClr val="FFFF00"/>
                </a:solidFill>
                <a:latin typeface="Calibri" pitchFamily="34" charset="0"/>
              </a:rPr>
              <a:t> </a:t>
            </a:r>
          </a:p>
          <a:p>
            <a:pPr algn="ctr"/>
            <a:r>
              <a:rPr lang="en-US" altLang="en-US" sz="4800">
                <a:solidFill>
                  <a:srgbClr val="FFC000"/>
                </a:solidFill>
                <a:latin typeface="Calibri" pitchFamily="34" charset="0"/>
              </a:rPr>
              <a:t>It runs on up through the </a:t>
            </a:r>
            <a:r>
              <a:rPr lang="en-US" altLang="en-US" sz="4800" b="1" i="1">
                <a:solidFill>
                  <a:srgbClr val="FFFF00"/>
                </a:solidFill>
                <a:latin typeface="Calibri" pitchFamily="34" charset="0"/>
              </a:rPr>
              <a:t>days of </a:t>
            </a:r>
          </a:p>
          <a:p>
            <a:pPr algn="ctr"/>
            <a:r>
              <a:rPr lang="en-US" altLang="en-US" sz="4800" b="1" i="1">
                <a:solidFill>
                  <a:srgbClr val="FFFF00"/>
                </a:solidFill>
                <a:latin typeface="Calibri" pitchFamily="34" charset="0"/>
              </a:rPr>
              <a:t>awe </a:t>
            </a:r>
            <a:r>
              <a:rPr lang="en-US" altLang="en-US" sz="4800">
                <a:solidFill>
                  <a:srgbClr val="FFC000"/>
                </a:solidFill>
                <a:latin typeface="Calibri" pitchFamily="34" charset="0"/>
              </a:rPr>
              <a:t>to terminate on the ultimate </a:t>
            </a:r>
          </a:p>
          <a:p>
            <a:pPr algn="ctr"/>
            <a:r>
              <a:rPr lang="en-US" altLang="en-US" sz="4800" b="1" i="1">
                <a:solidFill>
                  <a:srgbClr val="FFFF00"/>
                </a:solidFill>
                <a:latin typeface="Calibri" pitchFamily="34" charset="0"/>
              </a:rPr>
              <a:t>Day of Atonement</a:t>
            </a:r>
            <a:r>
              <a:rPr lang="en-US" altLang="en-US" sz="4800">
                <a:solidFill>
                  <a:srgbClr val="FFC000"/>
                </a:solidFill>
                <a:latin typeface="Calibri" pitchFamily="34" charset="0"/>
              </a:rPr>
              <a:t>, </a:t>
            </a:r>
            <a:r>
              <a:rPr lang="en-US" altLang="en-US" sz="4800" b="1" i="1">
                <a:solidFill>
                  <a:srgbClr val="FFFF00"/>
                </a:solidFill>
                <a:latin typeface="Calibri" pitchFamily="34" charset="0"/>
              </a:rPr>
              <a:t>Yom Kippur</a:t>
            </a:r>
            <a:r>
              <a:rPr lang="en-US" altLang="en-US" sz="4800">
                <a:solidFill>
                  <a:srgbClr val="FFC000"/>
                </a:solidFill>
                <a:latin typeface="Calibri" pitchFamily="34" charset="0"/>
              </a:rPr>
              <a:t>, </a:t>
            </a:r>
          </a:p>
          <a:p>
            <a:pPr algn="ctr"/>
            <a:r>
              <a:rPr lang="en-US" altLang="en-US" sz="4800">
                <a:solidFill>
                  <a:srgbClr val="FFC000"/>
                </a:solidFill>
                <a:latin typeface="Calibri" pitchFamily="34" charset="0"/>
              </a:rPr>
              <a:t>at the end of this age. </a:t>
            </a:r>
            <a:endParaRPr lang="en-US" altLang="en-US" sz="4800" b="1" i="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9100" y="152400"/>
            <a:ext cx="6781800" cy="4154488"/>
          </a:xfrm>
          <a:prstGeom prst="rect">
            <a:avLst/>
          </a:prstGeom>
          <a:noFill/>
        </p:spPr>
        <p:txBody>
          <a:bodyPr>
            <a:spAutoFit/>
          </a:bodyPr>
          <a:lstStyle/>
          <a:p>
            <a:pPr>
              <a:defRPr/>
            </a:pPr>
            <a:r>
              <a:rPr lang="en-US" sz="2400" b="1" baseline="30000" dirty="0">
                <a:solidFill>
                  <a:schemeClr val="bg1"/>
                </a:solidFill>
              </a:rPr>
              <a:t>31 </a:t>
            </a:r>
            <a:r>
              <a:rPr lang="en-US" sz="2400" b="1" dirty="0">
                <a:solidFill>
                  <a:schemeClr val="bg1"/>
                </a:solidFill>
              </a:rPr>
              <a:t>The sun shall be turned into darkness, and the moon into blood, before the great and terrible day of the </a:t>
            </a:r>
            <a:r>
              <a:rPr lang="en-US" sz="2400" b="1" cap="small" dirty="0">
                <a:solidFill>
                  <a:schemeClr val="bg1"/>
                </a:solidFill>
              </a:rPr>
              <a:t>Lord</a:t>
            </a:r>
            <a:r>
              <a:rPr lang="en-US" sz="2400" b="1" dirty="0">
                <a:solidFill>
                  <a:schemeClr val="bg1"/>
                </a:solidFill>
              </a:rPr>
              <a:t> come.</a:t>
            </a:r>
          </a:p>
          <a:p>
            <a:pPr>
              <a:defRPr/>
            </a:pPr>
            <a:r>
              <a:rPr lang="en-US" sz="2400" b="1" baseline="30000" dirty="0">
                <a:solidFill>
                  <a:schemeClr val="bg1"/>
                </a:solidFill>
              </a:rPr>
              <a:t>32 </a:t>
            </a:r>
            <a:r>
              <a:rPr lang="en-US" sz="2400" b="1" dirty="0">
                <a:solidFill>
                  <a:schemeClr val="bg1"/>
                </a:solidFill>
              </a:rPr>
              <a:t>And it shall come to pass, that </a:t>
            </a:r>
            <a:r>
              <a:rPr lang="en-US" sz="2400" b="1" dirty="0">
                <a:solidFill>
                  <a:srgbClr val="002060"/>
                </a:solidFill>
              </a:rPr>
              <a:t>whosoever shall call on the name of the </a:t>
            </a:r>
            <a:r>
              <a:rPr lang="en-US" sz="2400" b="1" cap="small" dirty="0">
                <a:solidFill>
                  <a:srgbClr val="002060"/>
                </a:solidFill>
              </a:rPr>
              <a:t>Lord</a:t>
            </a:r>
            <a:r>
              <a:rPr lang="en-US" sz="2400" b="1" dirty="0">
                <a:solidFill>
                  <a:srgbClr val="002060"/>
                </a:solidFill>
              </a:rPr>
              <a:t> shall be saved / delivered: </a:t>
            </a:r>
            <a:r>
              <a:rPr lang="en-US" sz="2400" b="1" dirty="0">
                <a:solidFill>
                  <a:schemeClr val="bg1"/>
                </a:solidFill>
              </a:rPr>
              <a:t>for in mount Zion and in Jerusalem shall be deliverance, as the </a:t>
            </a:r>
            <a:r>
              <a:rPr lang="en-US" sz="2400" b="1" cap="small" dirty="0">
                <a:solidFill>
                  <a:schemeClr val="bg1"/>
                </a:solidFill>
              </a:rPr>
              <a:t>Lord</a:t>
            </a:r>
            <a:r>
              <a:rPr lang="en-US" sz="2400" b="1" dirty="0">
                <a:solidFill>
                  <a:schemeClr val="bg1"/>
                </a:solidFill>
              </a:rPr>
              <a:t> hath said, and in the remnant whom the </a:t>
            </a:r>
            <a:r>
              <a:rPr lang="en-US" sz="2400" b="1" cap="small" dirty="0">
                <a:solidFill>
                  <a:schemeClr val="bg1"/>
                </a:solidFill>
              </a:rPr>
              <a:t>Lord</a:t>
            </a:r>
            <a:r>
              <a:rPr lang="en-US" sz="2400" b="1" dirty="0">
                <a:solidFill>
                  <a:schemeClr val="bg1"/>
                </a:solidFill>
              </a:rPr>
              <a:t> shall call.</a:t>
            </a:r>
          </a:p>
          <a:p>
            <a:pPr>
              <a:defRPr/>
            </a:pPr>
            <a:r>
              <a:rPr lang="en-US" sz="2400" dirty="0">
                <a:solidFill>
                  <a:schemeClr val="bg1"/>
                </a:solidFill>
              </a:rPr>
              <a:t>Joel 2:31-32</a:t>
            </a:r>
          </a:p>
          <a:p>
            <a:pPr>
              <a:defRPr/>
            </a:pPr>
            <a:endParaRPr lang="en-US" sz="2400" b="1" dirty="0">
              <a:solidFill>
                <a:srgbClr val="002060"/>
              </a:solidFill>
            </a:endParaRPr>
          </a:p>
        </p:txBody>
      </p:sp>
      <p:sp>
        <p:nvSpPr>
          <p:cNvPr id="229380" name="TextBox 2"/>
          <p:cNvSpPr txBox="1">
            <a:spLocks noChangeArrowheads="1"/>
          </p:cNvSpPr>
          <p:nvPr/>
        </p:nvSpPr>
        <p:spPr bwMode="auto">
          <a:xfrm>
            <a:off x="998538" y="5562600"/>
            <a:ext cx="82454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5400" b="1" i="1">
                <a:solidFill>
                  <a:srgbClr val="FFFF00"/>
                </a:solidFill>
                <a:latin typeface="Engravers MT" pitchFamily="18" charset="0"/>
              </a:rPr>
              <a:t>The Days of Awe</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
          <p:cNvSpPr>
            <a:spLocks noChangeArrowheads="1"/>
          </p:cNvSpPr>
          <p:nvPr/>
        </p:nvSpPr>
        <p:spPr bwMode="auto">
          <a:xfrm>
            <a:off x="495300" y="1828800"/>
            <a:ext cx="9320213" cy="34925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Now let’s look at another big clue to understanding the </a:t>
            </a:r>
            <a:r>
              <a:rPr lang="en-US" altLang="en-US" sz="4400">
                <a:solidFill>
                  <a:srgbClr val="FFFF00"/>
                </a:solidFill>
                <a:latin typeface="Calibri" pitchFamily="34" charset="0"/>
              </a:rPr>
              <a:t>Feast of Trumpets</a:t>
            </a:r>
            <a:r>
              <a:rPr lang="en-US" altLang="en-US" sz="4400">
                <a:solidFill>
                  <a:srgbClr val="FFC000"/>
                </a:solidFill>
                <a:latin typeface="Calibri" pitchFamily="34" charset="0"/>
              </a:rPr>
              <a:t>. </a:t>
            </a:r>
          </a:p>
          <a:p>
            <a:pPr algn="ctr"/>
            <a:r>
              <a:rPr lang="en-US" altLang="en-US" sz="4400">
                <a:solidFill>
                  <a:srgbClr val="FFC000"/>
                </a:solidFill>
                <a:latin typeface="Calibri" pitchFamily="34" charset="0"/>
              </a:rPr>
              <a:t>Going back to the former times </a:t>
            </a:r>
            <a:r>
              <a:rPr lang="en-US" altLang="en-US" sz="4400">
                <a:solidFill>
                  <a:srgbClr val="FFFF00"/>
                </a:solidFill>
                <a:latin typeface="Calibri" pitchFamily="34" charset="0"/>
              </a:rPr>
              <a:t>Yom </a:t>
            </a:r>
          </a:p>
          <a:p>
            <a:pPr algn="ctr"/>
            <a:r>
              <a:rPr lang="en-US" altLang="en-US" sz="4400">
                <a:solidFill>
                  <a:srgbClr val="FFFF00"/>
                </a:solidFill>
                <a:latin typeface="Calibri" pitchFamily="34" charset="0"/>
              </a:rPr>
              <a:t>Teruah</a:t>
            </a:r>
            <a:r>
              <a:rPr lang="en-US" altLang="en-US" sz="4400">
                <a:solidFill>
                  <a:srgbClr val="FFC000"/>
                </a:solidFill>
                <a:latin typeface="Calibri" pitchFamily="34" charset="0"/>
              </a:rPr>
              <a:t> has been referred to by the idiom, </a:t>
            </a:r>
            <a:r>
              <a:rPr lang="en-US" altLang="en-US" sz="4400" b="1" i="1">
                <a:solidFill>
                  <a:srgbClr val="FFFF00"/>
                </a:solidFill>
                <a:latin typeface="Calibri" pitchFamily="34" charset="0"/>
              </a:rPr>
              <a:t>“the opening of the gates”. </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http://endoftheworld.net/Jesus/wp-content/uploads/2013/09/1097632_10150349783219969_1754083719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28600"/>
            <a:ext cx="5562600"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27" name="TextBox 1"/>
          <p:cNvSpPr txBox="1">
            <a:spLocks noChangeArrowheads="1"/>
          </p:cNvSpPr>
          <p:nvPr/>
        </p:nvSpPr>
        <p:spPr bwMode="auto">
          <a:xfrm>
            <a:off x="6042025" y="2870200"/>
            <a:ext cx="388620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a:latin typeface="Papyrus" pitchFamily="66" charset="0"/>
              </a:rPr>
              <a:t>The </a:t>
            </a:r>
          </a:p>
          <a:p>
            <a:r>
              <a:rPr lang="en-US" altLang="en-US" sz="6000" b="1">
                <a:latin typeface="Papyrus" pitchFamily="66" charset="0"/>
              </a:rPr>
              <a:t>Opening</a:t>
            </a:r>
          </a:p>
          <a:p>
            <a:r>
              <a:rPr lang="en-US" altLang="en-US" sz="6000" b="1">
                <a:latin typeface="Papyrus" pitchFamily="66" charset="0"/>
              </a:rPr>
              <a:t> of the </a:t>
            </a:r>
          </a:p>
          <a:p>
            <a:r>
              <a:rPr lang="en-US" altLang="en-US" sz="6000" b="1">
                <a:latin typeface="Papyrus" pitchFamily="66" charset="0"/>
              </a:rPr>
              <a:t>Gates</a:t>
            </a:r>
          </a:p>
        </p:txBody>
      </p:sp>
      <p:sp>
        <p:nvSpPr>
          <p:cNvPr id="231428" name="TextBox 2"/>
          <p:cNvSpPr txBox="1">
            <a:spLocks noChangeArrowheads="1"/>
          </p:cNvSpPr>
          <p:nvPr/>
        </p:nvSpPr>
        <p:spPr bwMode="auto">
          <a:xfrm>
            <a:off x="6076950" y="228600"/>
            <a:ext cx="3886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4800" b="1" i="1">
                <a:solidFill>
                  <a:srgbClr val="C00000"/>
                </a:solidFill>
                <a:latin typeface="Papyrus" pitchFamily="66" charset="0"/>
              </a:rPr>
              <a:t>Yom Teruah</a:t>
            </a:r>
          </a:p>
          <a:p>
            <a:r>
              <a:rPr lang="en-US" altLang="en-US" sz="4800" b="1" i="1">
                <a:solidFill>
                  <a:srgbClr val="C00000"/>
                </a:solidFill>
                <a:latin typeface="Papyrus" pitchFamily="66" charset="0"/>
              </a:rPr>
              <a:t>The Feast  of  Trumpets</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p:cNvSpPr>
            <a:spLocks noChangeArrowheads="1"/>
          </p:cNvSpPr>
          <p:nvPr/>
        </p:nvSpPr>
        <p:spPr bwMode="auto">
          <a:xfrm>
            <a:off x="342900" y="381000"/>
            <a:ext cx="96012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The God of the Bible talks a lot about entering into His gates. And there are lots of sacred songs about this. Who are these people who will enter in through the gates? Here in this verse the God of Israel through the prophet Isaiah in </a:t>
            </a:r>
          </a:p>
          <a:p>
            <a:pPr algn="ctr"/>
            <a:r>
              <a:rPr lang="en-US" altLang="en-US" sz="4400">
                <a:solidFill>
                  <a:schemeClr val="bg1"/>
                </a:solidFill>
                <a:latin typeface="Calibri" pitchFamily="34" charset="0"/>
              </a:rPr>
              <a:t>Isaiah 26:2 </a:t>
            </a:r>
            <a:r>
              <a:rPr lang="en-US" altLang="en-US" sz="4400">
                <a:solidFill>
                  <a:srgbClr val="FFC000"/>
                </a:solidFill>
                <a:latin typeface="Calibri" pitchFamily="34" charset="0"/>
              </a:rPr>
              <a:t>says that </a:t>
            </a:r>
          </a:p>
          <a:p>
            <a:pPr algn="ctr"/>
            <a:r>
              <a:rPr lang="en-US" altLang="en-US" sz="4400" b="1" i="1">
                <a:solidFill>
                  <a:srgbClr val="FFFF00"/>
                </a:solidFill>
                <a:latin typeface="Calibri" pitchFamily="34" charset="0"/>
              </a:rPr>
              <a:t>“the righteous nation that preserves </a:t>
            </a:r>
          </a:p>
          <a:p>
            <a:pPr algn="ctr"/>
            <a:r>
              <a:rPr lang="en-US" altLang="en-US" sz="4400" b="1" i="1">
                <a:solidFill>
                  <a:srgbClr val="FFFF00"/>
                </a:solidFill>
                <a:latin typeface="Calibri" pitchFamily="34" charset="0"/>
              </a:rPr>
              <a:t>and upholds the truth will enter in.”</a:t>
            </a:r>
            <a:r>
              <a:rPr lang="en-US" altLang="en-US" sz="44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ChangeArrowheads="1"/>
          </p:cNvSpPr>
          <p:nvPr/>
        </p:nvSpPr>
        <p:spPr bwMode="auto">
          <a:xfrm>
            <a:off x="5629275" y="457200"/>
            <a:ext cx="4419600"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sz="4800" b="1" i="1" dirty="0">
                <a:solidFill>
                  <a:srgbClr val="FFFF00"/>
                </a:solidFill>
              </a:rPr>
              <a:t>Open ye the gates </a:t>
            </a:r>
            <a:r>
              <a:rPr lang="en-US" sz="4800" dirty="0">
                <a:solidFill>
                  <a:schemeClr val="accent1">
                    <a:lumMod val="40000"/>
                    <a:lumOff val="60000"/>
                  </a:schemeClr>
                </a:solidFill>
              </a:rPr>
              <a:t>that </a:t>
            </a:r>
          </a:p>
          <a:p>
            <a:pPr algn="ctr">
              <a:defRPr/>
            </a:pPr>
            <a:r>
              <a:rPr lang="en-US" sz="4800" dirty="0">
                <a:solidFill>
                  <a:schemeClr val="accent1">
                    <a:lumMod val="40000"/>
                    <a:lumOff val="60000"/>
                  </a:schemeClr>
                </a:solidFill>
              </a:rPr>
              <a:t>the </a:t>
            </a:r>
            <a:r>
              <a:rPr lang="en-US" sz="4800" dirty="0">
                <a:solidFill>
                  <a:srgbClr val="FFFF00"/>
                </a:solidFill>
              </a:rPr>
              <a:t>righteous nation </a:t>
            </a:r>
            <a:r>
              <a:rPr lang="en-US" sz="4800" dirty="0">
                <a:solidFill>
                  <a:schemeClr val="accent1">
                    <a:lumMod val="40000"/>
                    <a:lumOff val="60000"/>
                  </a:schemeClr>
                </a:solidFill>
              </a:rPr>
              <a:t>which </a:t>
            </a:r>
            <a:r>
              <a:rPr lang="en-US" sz="4800" dirty="0" err="1">
                <a:solidFill>
                  <a:srgbClr val="FFFF00"/>
                </a:solidFill>
              </a:rPr>
              <a:t>keepeth</a:t>
            </a:r>
            <a:r>
              <a:rPr lang="en-US" sz="4800" dirty="0">
                <a:solidFill>
                  <a:srgbClr val="FFFF00"/>
                </a:solidFill>
              </a:rPr>
              <a:t> the truth </a:t>
            </a:r>
            <a:r>
              <a:rPr lang="en-US" sz="4800" dirty="0">
                <a:solidFill>
                  <a:schemeClr val="accent1">
                    <a:lumMod val="40000"/>
                    <a:lumOff val="60000"/>
                  </a:schemeClr>
                </a:solidFill>
              </a:rPr>
              <a:t>may </a:t>
            </a:r>
          </a:p>
          <a:p>
            <a:pPr algn="ctr">
              <a:defRPr/>
            </a:pPr>
            <a:r>
              <a:rPr lang="en-US" sz="4800" dirty="0">
                <a:solidFill>
                  <a:schemeClr val="accent1">
                    <a:lumMod val="40000"/>
                    <a:lumOff val="60000"/>
                  </a:schemeClr>
                </a:solidFill>
              </a:rPr>
              <a:t>enter in.</a:t>
            </a:r>
            <a:r>
              <a:rPr lang="en-US" sz="4800" dirty="0">
                <a:solidFill>
                  <a:schemeClr val="bg1"/>
                </a:solidFill>
              </a:rPr>
              <a:t> </a:t>
            </a:r>
          </a:p>
          <a:p>
            <a:pPr algn="ctr">
              <a:defRPr/>
            </a:pPr>
            <a:r>
              <a:rPr lang="en-US" sz="4800" dirty="0">
                <a:solidFill>
                  <a:schemeClr val="bg1"/>
                </a:solidFill>
              </a:rPr>
              <a:t>- Isa. 26:2 </a:t>
            </a:r>
            <a:endParaRPr lang="en-US" sz="4800" dirty="0">
              <a:solidFill>
                <a:schemeClr val="accent1">
                  <a:lumMod val="40000"/>
                  <a:lumOff val="60000"/>
                </a:schemeClr>
              </a:solidFill>
            </a:endParaRPr>
          </a:p>
        </p:txBody>
      </p:sp>
      <p:pic>
        <p:nvPicPr>
          <p:cNvPr id="233475" name="Picture 2" descr="http://www.artvalue.com/photos/auction/0/34/34468/barbieri-giovanni-francesco-il-the-prophet-isaiah-reading-fro-13454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457200"/>
            <a:ext cx="5173663" cy="601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
          <p:cNvSpPr>
            <a:spLocks noChangeArrowheads="1"/>
          </p:cNvSpPr>
          <p:nvPr/>
        </p:nvSpPr>
        <p:spPr bwMode="auto">
          <a:xfrm>
            <a:off x="350838" y="1524000"/>
            <a:ext cx="9656762"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In the book of </a:t>
            </a:r>
            <a:r>
              <a:rPr lang="en-US" altLang="en-US" sz="4800">
                <a:solidFill>
                  <a:schemeClr val="bg1"/>
                </a:solidFill>
                <a:latin typeface="Calibri" pitchFamily="34" charset="0"/>
              </a:rPr>
              <a:t>Lamentations</a:t>
            </a:r>
            <a:r>
              <a:rPr lang="en-US" altLang="en-US" sz="4800">
                <a:solidFill>
                  <a:srgbClr val="FFC000"/>
                </a:solidFill>
                <a:latin typeface="Calibri" pitchFamily="34" charset="0"/>
              </a:rPr>
              <a:t> the prophet </a:t>
            </a:r>
            <a:r>
              <a:rPr lang="en-US" altLang="en-US" sz="4800">
                <a:solidFill>
                  <a:srgbClr val="FFFF00"/>
                </a:solidFill>
                <a:latin typeface="Calibri" pitchFamily="34" charset="0"/>
              </a:rPr>
              <a:t>Jeremiah</a:t>
            </a:r>
            <a:r>
              <a:rPr lang="en-US" altLang="en-US" sz="4800">
                <a:solidFill>
                  <a:srgbClr val="FFC000"/>
                </a:solidFill>
                <a:latin typeface="Calibri" pitchFamily="34" charset="0"/>
              </a:rPr>
              <a:t> laments the destruction of Jerusalem He especially laments God’s covenant people being </a:t>
            </a:r>
            <a:r>
              <a:rPr lang="en-US" altLang="en-US" sz="4800">
                <a:solidFill>
                  <a:srgbClr val="FFFF00"/>
                </a:solidFill>
                <a:latin typeface="Calibri" pitchFamily="34" charset="0"/>
              </a:rPr>
              <a:t>cut-off from the feasts</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ChangeArrowheads="1"/>
          </p:cNvSpPr>
          <p:nvPr/>
        </p:nvSpPr>
        <p:spPr bwMode="auto">
          <a:xfrm>
            <a:off x="293688" y="446088"/>
            <a:ext cx="4545012" cy="5953125"/>
          </a:xfrm>
          <a:prstGeom prst="rect">
            <a:avLst/>
          </a:prstGeom>
          <a:solidFill>
            <a:schemeClr val="tx1">
              <a:lumMod val="85000"/>
              <a:lumOff val="15000"/>
            </a:schemeClr>
          </a:solidFill>
          <a:ln>
            <a:noFill/>
          </a:ln>
        </p:spPr>
        <p:txBody>
          <a:bodyPr lIns="105467" tIns="52733" rIns="105467" bIns="52733">
            <a:spAutoFit/>
          </a:bodyPr>
          <a:lstStyle/>
          <a:p>
            <a:pPr algn="ctr">
              <a:defRPr/>
            </a:pPr>
            <a:r>
              <a:rPr lang="en-US" sz="3800" dirty="0">
                <a:solidFill>
                  <a:schemeClr val="accent1">
                    <a:lumMod val="40000"/>
                    <a:lumOff val="60000"/>
                  </a:schemeClr>
                </a:solidFill>
                <a:latin typeface="+mn-lt"/>
              </a:rPr>
              <a:t>“The ways of Zion do mourn, because </a:t>
            </a:r>
            <a:r>
              <a:rPr lang="en-US" sz="3800" b="1" i="1" dirty="0">
                <a:solidFill>
                  <a:srgbClr val="FFC000"/>
                </a:solidFill>
                <a:latin typeface="+mn-lt"/>
              </a:rPr>
              <a:t>none come to the solemn feasts: </a:t>
            </a:r>
            <a:r>
              <a:rPr lang="en-US" sz="3800" dirty="0">
                <a:solidFill>
                  <a:schemeClr val="accent1">
                    <a:lumMod val="40000"/>
                    <a:lumOff val="60000"/>
                  </a:schemeClr>
                </a:solidFill>
                <a:latin typeface="+mn-lt"/>
              </a:rPr>
              <a:t>all </a:t>
            </a:r>
            <a:r>
              <a:rPr lang="en-US" sz="3800" b="1" i="1" dirty="0">
                <a:solidFill>
                  <a:srgbClr val="FFFF00"/>
                </a:solidFill>
                <a:latin typeface="+mn-lt"/>
              </a:rPr>
              <a:t>her gates are desolate</a:t>
            </a:r>
            <a:r>
              <a:rPr lang="en-US" sz="3800" dirty="0">
                <a:solidFill>
                  <a:schemeClr val="accent1">
                    <a:lumMod val="40000"/>
                    <a:lumOff val="60000"/>
                  </a:schemeClr>
                </a:solidFill>
                <a:latin typeface="+mn-lt"/>
              </a:rPr>
              <a:t>: her priests sigh, her virgins are afflicted, and she </a:t>
            </a:r>
            <a:r>
              <a:rPr lang="en-US" sz="3800" i="1" dirty="0">
                <a:solidFill>
                  <a:schemeClr val="accent1">
                    <a:lumMod val="40000"/>
                    <a:lumOff val="60000"/>
                  </a:schemeClr>
                </a:solidFill>
                <a:latin typeface="+mn-lt"/>
              </a:rPr>
              <a:t>is</a:t>
            </a:r>
            <a:r>
              <a:rPr lang="en-US" sz="3800" dirty="0">
                <a:solidFill>
                  <a:schemeClr val="accent1">
                    <a:lumMod val="40000"/>
                    <a:lumOff val="60000"/>
                  </a:schemeClr>
                </a:solidFill>
                <a:latin typeface="+mn-lt"/>
              </a:rPr>
              <a:t> in bitterness.”</a:t>
            </a:r>
            <a:r>
              <a:rPr lang="en-US" sz="3800" dirty="0">
                <a:solidFill>
                  <a:srgbClr val="FFC000"/>
                </a:solidFill>
                <a:latin typeface="+mn-lt"/>
              </a:rPr>
              <a:t> </a:t>
            </a:r>
          </a:p>
          <a:p>
            <a:pPr algn="ctr">
              <a:defRPr/>
            </a:pPr>
            <a:r>
              <a:rPr lang="en-US" sz="3800" dirty="0">
                <a:solidFill>
                  <a:schemeClr val="bg1"/>
                </a:solidFill>
              </a:rPr>
              <a:t>- Lam. 1:4 </a:t>
            </a:r>
          </a:p>
        </p:txBody>
      </p:sp>
      <p:pic>
        <p:nvPicPr>
          <p:cNvPr id="235523" name="Picture 2" descr="http://3.bp.blogspot.com/_tznAmKo1y8k/SclMqDtL-FI/AAAAAAAAFfk/U-wcaaZ9dBo/s400/jeremi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1100" y="446088"/>
            <a:ext cx="4953000" cy="59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4" name="TextBox 1"/>
          <p:cNvSpPr txBox="1">
            <a:spLocks noChangeArrowheads="1"/>
          </p:cNvSpPr>
          <p:nvPr/>
        </p:nvSpPr>
        <p:spPr bwMode="auto">
          <a:xfrm>
            <a:off x="6515100" y="5715000"/>
            <a:ext cx="3232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400">
                <a:solidFill>
                  <a:schemeClr val="bg1"/>
                </a:solidFill>
              </a:rPr>
              <a:t>The Prophet Jeremiah</a:t>
            </a: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1"/>
          <p:cNvSpPr>
            <a:spLocks noChangeArrowheads="1"/>
          </p:cNvSpPr>
          <p:nvPr/>
        </p:nvSpPr>
        <p:spPr bwMode="auto">
          <a:xfrm>
            <a:off x="150813" y="628650"/>
            <a:ext cx="9945687"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2600 years later this same lament is still just as applicable to us today. And here we are. Nothing much has changed since Jeremiah made that statement. And even today with the best churches and speakers that money can buy how many of God’s people gathered in big mega-churches like </a:t>
            </a:r>
          </a:p>
          <a:p>
            <a:pPr algn="ctr"/>
            <a:r>
              <a:rPr lang="en-US" altLang="en-US" sz="3600">
                <a:solidFill>
                  <a:srgbClr val="FFC000"/>
                </a:solidFill>
                <a:latin typeface="Calibri" pitchFamily="34" charset="0"/>
              </a:rPr>
              <a:t>this are being properly prepared for the latter days? How many even open up their Bibles or access the free online Lexicons to learn about the momentous future fulfillment of </a:t>
            </a:r>
            <a:r>
              <a:rPr lang="en-US" altLang="en-US" sz="3600" b="1" i="1">
                <a:solidFill>
                  <a:srgbClr val="FFFF00"/>
                </a:solidFill>
                <a:latin typeface="Calibri" pitchFamily="34" charset="0"/>
              </a:rPr>
              <a:t>Yom Teruah</a:t>
            </a:r>
            <a:r>
              <a:rPr lang="en-US" altLang="en-US" sz="36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http://hot-dogma.com/files/2014/07/lakewood.previ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31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1"/>
          <p:cNvSpPr>
            <a:spLocks noChangeArrowheads="1"/>
          </p:cNvSpPr>
          <p:nvPr/>
        </p:nvSpPr>
        <p:spPr bwMode="auto">
          <a:xfrm>
            <a:off x="276225" y="533400"/>
            <a:ext cx="9753600" cy="5768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600">
                <a:solidFill>
                  <a:srgbClr val="FFC000"/>
                </a:solidFill>
                <a:latin typeface="Calibri" pitchFamily="34" charset="0"/>
              </a:rPr>
              <a:t>Well, our God, the God of Israel is well aware of this and about to change all that. He is about to </a:t>
            </a:r>
            <a:r>
              <a:rPr lang="en-US" altLang="en-US" sz="4600" b="1" i="1">
                <a:solidFill>
                  <a:srgbClr val="FFFF00"/>
                </a:solidFill>
                <a:latin typeface="Calibri" pitchFamily="34" charset="0"/>
              </a:rPr>
              <a:t>open up the gates</a:t>
            </a:r>
            <a:r>
              <a:rPr lang="en-US" altLang="en-US" sz="4600">
                <a:solidFill>
                  <a:srgbClr val="FFC000"/>
                </a:solidFill>
                <a:latin typeface="Calibri" pitchFamily="34" charset="0"/>
              </a:rPr>
              <a:t>. He wants to invite His covenant people to walk on in fellowship with Him. But it is a </a:t>
            </a:r>
            <a:r>
              <a:rPr lang="en-US" altLang="en-US" sz="4600" b="1" i="1">
                <a:solidFill>
                  <a:srgbClr val="FFFF00"/>
                </a:solidFill>
                <a:latin typeface="Calibri" pitchFamily="34" charset="0"/>
              </a:rPr>
              <a:t>strait and narrow gate</a:t>
            </a:r>
            <a:r>
              <a:rPr lang="en-US" altLang="en-US" sz="4600">
                <a:solidFill>
                  <a:srgbClr val="FFC000"/>
                </a:solidFill>
                <a:latin typeface="Calibri" pitchFamily="34" charset="0"/>
              </a:rPr>
              <a:t>. Our entry will require some adjustments on our part. So who is going to help us here?</a:t>
            </a:r>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descr="http://ehistory.osu.edu/osu/mmh/Rams_horn/images/RoomForTheSin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300038"/>
            <a:ext cx="5486400" cy="627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p:cNvSpPr>
            <a:spLocks noChangeArrowheads="1"/>
          </p:cNvSpPr>
          <p:nvPr/>
        </p:nvSpPr>
        <p:spPr bwMode="auto">
          <a:xfrm>
            <a:off x="509588" y="990600"/>
            <a:ext cx="9299575"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It seems the </a:t>
            </a:r>
            <a:r>
              <a:rPr lang="en-US" altLang="en-US" sz="4400">
                <a:solidFill>
                  <a:srgbClr val="FFFF00"/>
                </a:solidFill>
                <a:latin typeface="Calibri" pitchFamily="34" charset="0"/>
              </a:rPr>
              <a:t>Holy One of Israel</a:t>
            </a:r>
            <a:r>
              <a:rPr lang="en-US" altLang="en-US" sz="4400">
                <a:solidFill>
                  <a:srgbClr val="FFC000"/>
                </a:solidFill>
                <a:latin typeface="Calibri" pitchFamily="34" charset="0"/>
              </a:rPr>
              <a:t> has made some special arrangements for us. With the Teruah there is good news. This sad state of affairs is about to change. On a blockbuster future </a:t>
            </a:r>
          </a:p>
          <a:p>
            <a:pPr algn="ctr"/>
            <a:r>
              <a:rPr lang="en-US" altLang="en-US" sz="4400" b="1" i="1">
                <a:solidFill>
                  <a:srgbClr val="FFFF00"/>
                </a:solidFill>
                <a:latin typeface="Calibri" pitchFamily="34" charset="0"/>
              </a:rPr>
              <a:t>Feast of Trumpets, Yom Teruah</a:t>
            </a:r>
            <a:r>
              <a:rPr lang="en-US" altLang="en-US" sz="4400">
                <a:solidFill>
                  <a:srgbClr val="FFC000"/>
                </a:solidFill>
                <a:latin typeface="Calibri" pitchFamily="34" charset="0"/>
              </a:rPr>
              <a:t> </a:t>
            </a:r>
          </a:p>
          <a:p>
            <a:pPr algn="ctr"/>
            <a:r>
              <a:rPr lang="en-US" altLang="en-US" sz="4400">
                <a:solidFill>
                  <a:srgbClr val="FFC000"/>
                </a:solidFill>
                <a:latin typeface="Calibri" pitchFamily="34" charset="0"/>
              </a:rPr>
              <a:t>the watchmen will sound the call. </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http://safeguardingtheeternal.files.wordpress.com/2013/08/yom-teruah-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304800"/>
            <a:ext cx="9448800" cy="634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1"/>
          <p:cNvSpPr>
            <a:spLocks noChangeArrowheads="1"/>
          </p:cNvSpPr>
          <p:nvPr/>
        </p:nvSpPr>
        <p:spPr bwMode="auto">
          <a:xfrm>
            <a:off x="514350" y="762000"/>
            <a:ext cx="9299575"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God will give His people strength for the journey and grace for the trials. He will provide help from above, unfailing sympathy, undying love. </a:t>
            </a:r>
          </a:p>
          <a:p>
            <a:pPr algn="ctr"/>
            <a:r>
              <a:rPr lang="en-US" altLang="en-US" sz="4800">
                <a:solidFill>
                  <a:srgbClr val="FFC000"/>
                </a:solidFill>
                <a:latin typeface="Calibri" pitchFamily="34" charset="0"/>
              </a:rPr>
              <a:t>All this will happen, as they answer the call and assemble before </a:t>
            </a:r>
            <a:r>
              <a:rPr lang="en-US" altLang="en-US" sz="4800" b="1" i="1">
                <a:solidFill>
                  <a:srgbClr val="FFFF00"/>
                </a:solidFill>
                <a:latin typeface="Calibri" pitchFamily="34" charset="0"/>
              </a:rPr>
              <a:t>Him</a:t>
            </a:r>
            <a:r>
              <a:rPr lang="en-US" altLang="en-US" sz="4800">
                <a:solidFill>
                  <a:srgbClr val="FFC000"/>
                </a:solidFill>
                <a:latin typeface="Calibri" pitchFamily="34" charset="0"/>
              </a:rPr>
              <a:t>, </a:t>
            </a:r>
          </a:p>
          <a:p>
            <a:pPr algn="ctr"/>
            <a:r>
              <a:rPr lang="en-US" altLang="en-US" sz="4800">
                <a:solidFill>
                  <a:srgbClr val="FFC000"/>
                </a:solidFill>
                <a:latin typeface="Calibri" pitchFamily="34" charset="0"/>
              </a:rPr>
              <a:t>. . and </a:t>
            </a:r>
            <a:r>
              <a:rPr lang="en-US" altLang="en-US" sz="4800" b="1" i="1">
                <a:solidFill>
                  <a:srgbClr val="FFFF00"/>
                </a:solidFill>
                <a:latin typeface="Calibri" pitchFamily="34" charset="0"/>
              </a:rPr>
              <a:t>Him alone</a:t>
            </a:r>
            <a:r>
              <a:rPr lang="en-US" altLang="en-US" sz="48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D:\00 IMAGES for PowerPoint\watchman_daw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1"/>
          <p:cNvSpPr>
            <a:spLocks noChangeArrowheads="1"/>
          </p:cNvSpPr>
          <p:nvPr/>
        </p:nvSpPr>
        <p:spPr bwMode="auto">
          <a:xfrm>
            <a:off x="723900" y="1143000"/>
            <a:ext cx="8855075"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On that spellbinding future </a:t>
            </a:r>
            <a:r>
              <a:rPr lang="en-US" altLang="en-US" sz="4800" b="1" i="1">
                <a:solidFill>
                  <a:srgbClr val="FFFF00"/>
                </a:solidFill>
                <a:latin typeface="Calibri" pitchFamily="34" charset="0"/>
              </a:rPr>
              <a:t>Yom Teruah</a:t>
            </a:r>
            <a:r>
              <a:rPr lang="en-US" altLang="en-US" sz="4800">
                <a:solidFill>
                  <a:srgbClr val="FFC000"/>
                </a:solidFill>
                <a:latin typeface="Calibri" pitchFamily="34" charset="0"/>
              </a:rPr>
              <a:t> He will be </a:t>
            </a:r>
            <a:r>
              <a:rPr lang="en-US" altLang="en-US" sz="4800" b="1" i="1">
                <a:solidFill>
                  <a:srgbClr val="FFFF00"/>
                </a:solidFill>
                <a:latin typeface="Calibri" pitchFamily="34" charset="0"/>
              </a:rPr>
              <a:t>opening wide the gates! </a:t>
            </a:r>
            <a:r>
              <a:rPr lang="en-US" altLang="en-US" sz="4800">
                <a:solidFill>
                  <a:srgbClr val="FFC000"/>
                </a:solidFill>
                <a:latin typeface="Calibri" pitchFamily="34" charset="0"/>
              </a:rPr>
              <a:t>He will be calling all men to His great salvation and preparing them for their great </a:t>
            </a:r>
          </a:p>
          <a:p>
            <a:pPr algn="ctr"/>
            <a:r>
              <a:rPr lang="en-US" altLang="en-US" sz="4800">
                <a:solidFill>
                  <a:srgbClr val="FFC000"/>
                </a:solidFill>
                <a:latin typeface="Calibri" pitchFamily="34" charset="0"/>
              </a:rPr>
              <a:t>and glorious calling. </a:t>
            </a: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descr="http://endoftheworld.net/Jesus/wp-content/uploads/2013/09/1097632_10150349783219969_1754083719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28600"/>
            <a:ext cx="5562600"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3" name="TextBox 1"/>
          <p:cNvSpPr txBox="1">
            <a:spLocks noChangeArrowheads="1"/>
          </p:cNvSpPr>
          <p:nvPr/>
        </p:nvSpPr>
        <p:spPr bwMode="auto">
          <a:xfrm>
            <a:off x="6042025" y="2870200"/>
            <a:ext cx="388620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a:latin typeface="Papyrus" pitchFamily="66" charset="0"/>
              </a:rPr>
              <a:t>The </a:t>
            </a:r>
          </a:p>
          <a:p>
            <a:r>
              <a:rPr lang="en-US" altLang="en-US" sz="6000" b="1">
                <a:latin typeface="Papyrus" pitchFamily="66" charset="0"/>
              </a:rPr>
              <a:t>Opening</a:t>
            </a:r>
          </a:p>
          <a:p>
            <a:r>
              <a:rPr lang="en-US" altLang="en-US" sz="6000" b="1">
                <a:latin typeface="Papyrus" pitchFamily="66" charset="0"/>
              </a:rPr>
              <a:t> of the </a:t>
            </a:r>
          </a:p>
          <a:p>
            <a:r>
              <a:rPr lang="en-US" altLang="en-US" sz="6000" b="1">
                <a:latin typeface="Papyrus" pitchFamily="66" charset="0"/>
              </a:rPr>
              <a:t>Gates</a:t>
            </a:r>
          </a:p>
        </p:txBody>
      </p:sp>
      <p:sp>
        <p:nvSpPr>
          <p:cNvPr id="245764" name="TextBox 2"/>
          <p:cNvSpPr txBox="1">
            <a:spLocks noChangeArrowheads="1"/>
          </p:cNvSpPr>
          <p:nvPr/>
        </p:nvSpPr>
        <p:spPr bwMode="auto">
          <a:xfrm>
            <a:off x="6076950" y="228600"/>
            <a:ext cx="3886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4800" b="1" i="1">
                <a:solidFill>
                  <a:srgbClr val="C00000"/>
                </a:solidFill>
                <a:latin typeface="Papyrus" pitchFamily="66" charset="0"/>
              </a:rPr>
              <a:t>Yom Teruah</a:t>
            </a:r>
          </a:p>
          <a:p>
            <a:r>
              <a:rPr lang="en-US" altLang="en-US" sz="4800" b="1" i="1">
                <a:solidFill>
                  <a:srgbClr val="C00000"/>
                </a:solidFill>
                <a:latin typeface="Papyrus" pitchFamily="66" charset="0"/>
              </a:rPr>
              <a:t>The Feast  of  Trumpets</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266700" y="304800"/>
            <a:ext cx="97536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But what happens when God’s people are overwhelmed. What do they do when they burnout and can’t go on in their own strength? Well here Christian and Messianic believers are blessed. They are under the unconditional Abrahamic covenant. So He will be carrying them across the thresholds of their lives just as He took the burden for our Father Abraham when he and God made covenant together. He will carry them </a:t>
            </a:r>
          </a:p>
          <a:p>
            <a:pPr algn="ctr"/>
            <a:r>
              <a:rPr lang="en-US" altLang="en-US" sz="3600">
                <a:solidFill>
                  <a:srgbClr val="FFC000"/>
                </a:solidFill>
                <a:latin typeface="Calibri" pitchFamily="34" charset="0"/>
              </a:rPr>
              <a:t>across the threshold and on towards their </a:t>
            </a:r>
          </a:p>
          <a:p>
            <a:pPr algn="ctr"/>
            <a:r>
              <a:rPr lang="en-US" altLang="en-US" sz="3600">
                <a:solidFill>
                  <a:srgbClr val="FFC000"/>
                </a:solidFill>
                <a:latin typeface="Calibri" pitchFamily="34" charset="0"/>
              </a:rPr>
              <a:t>glorious eternal destiny with Him. </a:t>
            </a:r>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247810" name="Picture 2" descr="http://3.bp.blogspot.com/-qOhza3Jtp_Y/UOWzW6-vpZI/AAAAAAAAAjc/ssjPvjm7XOI/s1600/footprints_in_the_sand-1024x8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0"/>
            <a:ext cx="807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
          <p:cNvSpPr>
            <a:spLocks noChangeArrowheads="1"/>
          </p:cNvSpPr>
          <p:nvPr/>
        </p:nvSpPr>
        <p:spPr bwMode="auto">
          <a:xfrm>
            <a:off x="273050" y="1981200"/>
            <a:ext cx="9753600" cy="3060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The scriptures tell of people from many heathen Gentile nations </a:t>
            </a:r>
          </a:p>
          <a:p>
            <a:pPr algn="ctr"/>
            <a:r>
              <a:rPr lang="en-US" altLang="en-US" sz="4800">
                <a:solidFill>
                  <a:srgbClr val="FFC000"/>
                </a:solidFill>
                <a:latin typeface="Calibri" pitchFamily="34" charset="0"/>
              </a:rPr>
              <a:t>coming up to Jerusalem. They are received in the court of the Gentiles.</a:t>
            </a:r>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1"/>
          <p:cNvSpPr>
            <a:spLocks noChangeArrowheads="1"/>
          </p:cNvSpPr>
          <p:nvPr/>
        </p:nvSpPr>
        <p:spPr bwMode="auto">
          <a:xfrm>
            <a:off x="266700" y="304800"/>
            <a:ext cx="44958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rPr>
              <a:t>Therefore </a:t>
            </a:r>
            <a:r>
              <a:rPr lang="en-US" altLang="en-US" sz="4000" b="1" i="1">
                <a:solidFill>
                  <a:srgbClr val="FFFF00"/>
                </a:solidFill>
              </a:rPr>
              <a:t>thy gates shall be open continually</a:t>
            </a:r>
            <a:r>
              <a:rPr lang="en-US" altLang="en-US" sz="4000">
                <a:solidFill>
                  <a:srgbClr val="FFC000"/>
                </a:solidFill>
              </a:rPr>
              <a:t>; they shall not be shut day nor night; that </a:t>
            </a:r>
            <a:r>
              <a:rPr lang="en-US" altLang="en-US" sz="4000" i="1">
                <a:solidFill>
                  <a:srgbClr val="FFC000"/>
                </a:solidFill>
              </a:rPr>
              <a:t>men</a:t>
            </a:r>
            <a:r>
              <a:rPr lang="en-US" altLang="en-US" sz="4000">
                <a:solidFill>
                  <a:srgbClr val="FFC000"/>
                </a:solidFill>
              </a:rPr>
              <a:t> may bring unto thee </a:t>
            </a:r>
          </a:p>
          <a:p>
            <a:pPr algn="ctr"/>
            <a:r>
              <a:rPr lang="en-US" altLang="en-US" sz="4000">
                <a:solidFill>
                  <a:srgbClr val="FFC000"/>
                </a:solidFill>
              </a:rPr>
              <a:t>the forces of the </a:t>
            </a:r>
            <a:r>
              <a:rPr lang="en-US" altLang="en-US" sz="4000" b="1" i="1">
                <a:solidFill>
                  <a:srgbClr val="FFFF00"/>
                </a:solidFill>
              </a:rPr>
              <a:t>Gentiles</a:t>
            </a:r>
            <a:r>
              <a:rPr lang="en-US" altLang="en-US" sz="4000">
                <a:solidFill>
                  <a:srgbClr val="FFC000"/>
                </a:solidFill>
              </a:rPr>
              <a:t>, </a:t>
            </a:r>
          </a:p>
          <a:p>
            <a:pPr algn="ctr"/>
            <a:r>
              <a:rPr lang="en-US" altLang="en-US" sz="4000">
                <a:solidFill>
                  <a:schemeClr val="bg1"/>
                </a:solidFill>
              </a:rPr>
              <a:t>- Isaiah 60:11</a:t>
            </a:r>
            <a:endParaRPr lang="en-US" altLang="en-US" sz="4000">
              <a:solidFill>
                <a:schemeClr val="bg1"/>
              </a:solidFill>
              <a:latin typeface="Calibri" pitchFamily="34" charset="0"/>
            </a:endParaRPr>
          </a:p>
        </p:txBody>
      </p:sp>
      <p:pic>
        <p:nvPicPr>
          <p:cNvPr id="249859" name="Picture 2" descr="http://www.templemount.org/missler/image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1100" y="304800"/>
            <a:ext cx="5029200" cy="626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flipV="1">
            <a:off x="3695700" y="4724400"/>
            <a:ext cx="2971800" cy="846138"/>
          </a:xfrm>
          <a:prstGeom prst="straightConnector1">
            <a:avLst/>
          </a:prstGeom>
          <a:ln w="698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
          <p:cNvSpPr>
            <a:spLocks noChangeArrowheads="1"/>
          </p:cNvSpPr>
          <p:nvPr/>
        </p:nvSpPr>
        <p:spPr bwMode="auto">
          <a:xfrm>
            <a:off x="295275" y="381000"/>
            <a:ext cx="9753600" cy="44148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Then they go on to enter into the court of Israel where they see the brazen altar and the brass laver. How then can they go through that inner gate to be admitted into the sanctuary? How are they </a:t>
            </a:r>
            <a:r>
              <a:rPr lang="en-US" altLang="en-US" sz="4000" b="1" i="1">
                <a:solidFill>
                  <a:srgbClr val="FFFF00"/>
                </a:solidFill>
                <a:latin typeface="Calibri" pitchFamily="34" charset="0"/>
              </a:rPr>
              <a:t>adopted </a:t>
            </a:r>
            <a:r>
              <a:rPr lang="en-US" altLang="en-US" sz="4000">
                <a:solidFill>
                  <a:srgbClr val="FFC000"/>
                </a:solidFill>
                <a:latin typeface="Calibri" pitchFamily="34" charset="0"/>
              </a:rPr>
              <a:t>into that one single righteous nation Israel, a nation that keeps the truth?</a:t>
            </a: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1"/>
          <p:cNvSpPr>
            <a:spLocks noChangeArrowheads="1"/>
          </p:cNvSpPr>
          <p:nvPr/>
        </p:nvSpPr>
        <p:spPr bwMode="auto">
          <a:xfrm>
            <a:off x="266700" y="533400"/>
            <a:ext cx="9748838" cy="59229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Apparently there is some sifting and some refining going on in the outer court of the Gentiles. The brass altar is out there, and the brazen laver for the washing of feet and hands. The prophet Ezekiel tells of a people then passing through an inner gate into the inner court. This inner court is variously described as the </a:t>
            </a:r>
            <a:r>
              <a:rPr lang="en-US" altLang="en-US" sz="4200" b="1" i="1">
                <a:solidFill>
                  <a:srgbClr val="FFFF00"/>
                </a:solidFill>
                <a:latin typeface="Calibri" pitchFamily="34" charset="0"/>
              </a:rPr>
              <a:t>Court of Priests</a:t>
            </a:r>
            <a:r>
              <a:rPr lang="en-US" altLang="en-US" sz="4200">
                <a:solidFill>
                  <a:srgbClr val="FFC000"/>
                </a:solidFill>
                <a:latin typeface="Calibri" pitchFamily="34" charset="0"/>
              </a:rPr>
              <a:t> or the </a:t>
            </a:r>
            <a:r>
              <a:rPr lang="en-US" altLang="en-US" sz="4200" b="1" i="1">
                <a:solidFill>
                  <a:srgbClr val="FFFF00"/>
                </a:solidFill>
                <a:latin typeface="Calibri" pitchFamily="34" charset="0"/>
              </a:rPr>
              <a:t>Court of Israel</a:t>
            </a:r>
            <a:r>
              <a:rPr lang="en-US" altLang="en-US" sz="42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descr="http://www.templeinstitute.org/day_in_life/day_images/heichal_g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TextBox 1"/>
          <p:cNvSpPr txBox="1">
            <a:spLocks noChangeArrowheads="1"/>
          </p:cNvSpPr>
          <p:nvPr/>
        </p:nvSpPr>
        <p:spPr bwMode="auto">
          <a:xfrm>
            <a:off x="468313" y="1676400"/>
            <a:ext cx="9291637" cy="37861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latin typeface="Calibri" pitchFamily="34" charset="0"/>
              </a:rPr>
              <a:t>This scripture passage from </a:t>
            </a:r>
          </a:p>
          <a:p>
            <a:pPr algn="ctr"/>
            <a:r>
              <a:rPr lang="en-US" altLang="en-US" sz="4800">
                <a:solidFill>
                  <a:schemeClr val="bg1"/>
                </a:solidFill>
                <a:latin typeface="Calibri" pitchFamily="34" charset="0"/>
              </a:rPr>
              <a:t>Ezekiel 44:17 </a:t>
            </a:r>
            <a:r>
              <a:rPr lang="en-US" altLang="en-US" sz="4800">
                <a:solidFill>
                  <a:srgbClr val="FFC000"/>
                </a:solidFill>
                <a:latin typeface="Calibri" pitchFamily="34" charset="0"/>
              </a:rPr>
              <a:t>describes the </a:t>
            </a:r>
          </a:p>
          <a:p>
            <a:pPr algn="ctr"/>
            <a:r>
              <a:rPr lang="en-US" altLang="en-US" sz="4800">
                <a:solidFill>
                  <a:srgbClr val="FFC000"/>
                </a:solidFill>
                <a:latin typeface="Calibri" pitchFamily="34" charset="0"/>
              </a:rPr>
              <a:t>future Millennial Temple. It speaks of linen garments and sheds some further light on this subject. </a:t>
            </a: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1"/>
          <p:cNvSpPr>
            <a:spLocks noChangeArrowheads="1"/>
          </p:cNvSpPr>
          <p:nvPr/>
        </p:nvSpPr>
        <p:spPr bwMode="auto">
          <a:xfrm>
            <a:off x="338138" y="685800"/>
            <a:ext cx="9605962"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400" dirty="0">
                <a:solidFill>
                  <a:srgbClr val="FFC000"/>
                </a:solidFill>
                <a:latin typeface="+mn-lt"/>
              </a:rPr>
              <a:t>“And it shall come to pass, </a:t>
            </a:r>
            <a:r>
              <a:rPr lang="en-US" altLang="en-US" sz="4400" i="1" dirty="0">
                <a:solidFill>
                  <a:srgbClr val="FFC000"/>
                </a:solidFill>
                <a:latin typeface="+mn-lt"/>
              </a:rPr>
              <a:t>that</a:t>
            </a:r>
            <a:r>
              <a:rPr lang="en-US" altLang="en-US" sz="4400" dirty="0">
                <a:solidFill>
                  <a:srgbClr val="FFC000"/>
                </a:solidFill>
                <a:latin typeface="+mn-lt"/>
              </a:rPr>
              <a:t> when they enter in at the </a:t>
            </a:r>
            <a:r>
              <a:rPr lang="en-US" altLang="en-US" sz="4400" b="1" i="1" dirty="0">
                <a:solidFill>
                  <a:srgbClr val="FFFF00"/>
                </a:solidFill>
                <a:latin typeface="+mn-lt"/>
              </a:rPr>
              <a:t>gates of the inner court</a:t>
            </a:r>
            <a:r>
              <a:rPr lang="en-US" altLang="en-US" sz="4400" dirty="0">
                <a:solidFill>
                  <a:srgbClr val="FFC000"/>
                </a:solidFill>
                <a:latin typeface="+mn-lt"/>
              </a:rPr>
              <a:t>, they shall be clothed with </a:t>
            </a:r>
            <a:r>
              <a:rPr lang="en-US" altLang="en-US" sz="4400" b="1" i="1" dirty="0">
                <a:solidFill>
                  <a:srgbClr val="FFFF00"/>
                </a:solidFill>
                <a:latin typeface="+mn-lt"/>
              </a:rPr>
              <a:t>linen garments</a:t>
            </a:r>
            <a:r>
              <a:rPr lang="en-US" altLang="en-US" sz="4400" dirty="0">
                <a:solidFill>
                  <a:srgbClr val="FFC000"/>
                </a:solidFill>
                <a:latin typeface="+mn-lt"/>
              </a:rPr>
              <a:t>; and no wool shall come </a:t>
            </a:r>
          </a:p>
          <a:p>
            <a:pPr algn="ctr">
              <a:defRPr/>
            </a:pPr>
            <a:r>
              <a:rPr lang="en-US" altLang="en-US" sz="4400" dirty="0">
                <a:solidFill>
                  <a:srgbClr val="FFC000"/>
                </a:solidFill>
                <a:latin typeface="+mn-lt"/>
              </a:rPr>
              <a:t>upon them whilst they minister in the gates of the inner court, and within”. </a:t>
            </a:r>
          </a:p>
          <a:p>
            <a:pPr algn="ctr">
              <a:defRPr/>
            </a:pPr>
            <a:r>
              <a:rPr lang="en-US" altLang="en-US" sz="4400" dirty="0">
                <a:solidFill>
                  <a:srgbClr val="92D050"/>
                </a:solidFill>
                <a:latin typeface="+mn-lt"/>
              </a:rPr>
              <a:t>(i.e. the sanctuary). </a:t>
            </a:r>
          </a:p>
          <a:p>
            <a:pPr algn="ctr">
              <a:defRPr/>
            </a:pPr>
            <a:r>
              <a:rPr lang="en-US" altLang="en-US" sz="4400" dirty="0">
                <a:solidFill>
                  <a:schemeClr val="bg1"/>
                </a:solidFill>
                <a:latin typeface="+mn-lt"/>
              </a:rPr>
              <a:t>- Ezekiel 44:17</a:t>
            </a: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TextBox 1"/>
          <p:cNvSpPr txBox="1">
            <a:spLocks noChangeArrowheads="1"/>
          </p:cNvSpPr>
          <p:nvPr/>
        </p:nvSpPr>
        <p:spPr bwMode="auto">
          <a:xfrm>
            <a:off x="495300" y="457200"/>
            <a:ext cx="9220200" cy="5754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600">
                <a:solidFill>
                  <a:srgbClr val="FFC000"/>
                </a:solidFill>
                <a:latin typeface="Calibri" pitchFamily="34" charset="0"/>
              </a:rPr>
              <a:t>And why are these people inside </a:t>
            </a:r>
          </a:p>
          <a:p>
            <a:pPr algn="ctr"/>
            <a:r>
              <a:rPr lang="en-US" altLang="en-US" sz="4600">
                <a:solidFill>
                  <a:srgbClr val="FFC000"/>
                </a:solidFill>
                <a:latin typeface="Calibri" pitchFamily="34" charset="0"/>
              </a:rPr>
              <a:t>the court of Israel all wearing fine </a:t>
            </a:r>
          </a:p>
          <a:p>
            <a:pPr algn="ctr"/>
            <a:r>
              <a:rPr lang="en-US" altLang="en-US" sz="4600">
                <a:solidFill>
                  <a:srgbClr val="FFC000"/>
                </a:solidFill>
                <a:latin typeface="Calibri" pitchFamily="34" charset="0"/>
              </a:rPr>
              <a:t>raiment or white linen garments? </a:t>
            </a:r>
          </a:p>
          <a:p>
            <a:pPr algn="ctr"/>
            <a:r>
              <a:rPr lang="en-US" altLang="en-US" sz="4600">
                <a:solidFill>
                  <a:srgbClr val="FFC000"/>
                </a:solidFill>
                <a:latin typeface="Calibri" pitchFamily="34" charset="0"/>
              </a:rPr>
              <a:t>What is the meaning of </a:t>
            </a:r>
            <a:r>
              <a:rPr lang="en-US" altLang="en-US" sz="4600" b="1" i="1">
                <a:solidFill>
                  <a:srgbClr val="FFFF00"/>
                </a:solidFill>
                <a:latin typeface="Calibri" pitchFamily="34" charset="0"/>
              </a:rPr>
              <a:t>fine white linen raiment</a:t>
            </a:r>
            <a:r>
              <a:rPr lang="en-US" altLang="en-US" sz="4600">
                <a:solidFill>
                  <a:srgbClr val="FFC000"/>
                </a:solidFill>
                <a:latin typeface="Calibri" pitchFamily="34" charset="0"/>
              </a:rPr>
              <a:t> in Biblical symbology? This is clearly interpreted for us in </a:t>
            </a:r>
            <a:r>
              <a:rPr lang="en-US" altLang="en-US" sz="4600">
                <a:solidFill>
                  <a:schemeClr val="bg1"/>
                </a:solidFill>
                <a:latin typeface="Calibri" pitchFamily="34" charset="0"/>
              </a:rPr>
              <a:t>Revelation 19:8</a:t>
            </a:r>
            <a:r>
              <a:rPr lang="en-US" altLang="en-US" sz="4600">
                <a:solidFill>
                  <a:srgbClr val="FFC000"/>
                </a:solidFill>
                <a:latin typeface="Calibri" pitchFamily="34" charset="0"/>
              </a:rPr>
              <a:t>. The fine linen is </a:t>
            </a:r>
          </a:p>
          <a:p>
            <a:pPr algn="ctr"/>
            <a:r>
              <a:rPr lang="en-US" altLang="en-US" sz="4600">
                <a:solidFill>
                  <a:srgbClr val="FFC000"/>
                </a:solidFill>
                <a:latin typeface="Calibri" pitchFamily="34" charset="0"/>
              </a:rPr>
              <a:t>the </a:t>
            </a:r>
            <a:r>
              <a:rPr lang="en-US" altLang="en-US" sz="4600" b="1" i="1">
                <a:solidFill>
                  <a:srgbClr val="FFFF00"/>
                </a:solidFill>
                <a:latin typeface="Calibri" pitchFamily="34" charset="0"/>
              </a:rPr>
              <a:t>righteousness of the saints</a:t>
            </a:r>
            <a:r>
              <a:rPr lang="en-US" altLang="en-US" sz="46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extBox 1"/>
          <p:cNvSpPr txBox="1">
            <a:spLocks noChangeArrowheads="1"/>
          </p:cNvSpPr>
          <p:nvPr/>
        </p:nvSpPr>
        <p:spPr bwMode="auto">
          <a:xfrm>
            <a:off x="565150" y="1600200"/>
            <a:ext cx="9075738" cy="37861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latin typeface="Calibri" pitchFamily="34" charset="0"/>
              </a:rPr>
              <a:t>And to her was granted that she should be arrayed in </a:t>
            </a:r>
            <a:r>
              <a:rPr lang="en-US" altLang="en-US" sz="4800">
                <a:solidFill>
                  <a:srgbClr val="FFFF00"/>
                </a:solidFill>
                <a:latin typeface="Calibri" pitchFamily="34" charset="0"/>
              </a:rPr>
              <a:t>fine linen, clean and white</a:t>
            </a:r>
            <a:r>
              <a:rPr lang="en-US" altLang="en-US" sz="4800">
                <a:solidFill>
                  <a:srgbClr val="FFC000"/>
                </a:solidFill>
                <a:latin typeface="Calibri" pitchFamily="34" charset="0"/>
              </a:rPr>
              <a:t>: for the </a:t>
            </a:r>
            <a:r>
              <a:rPr lang="en-US" altLang="en-US" sz="4800">
                <a:solidFill>
                  <a:srgbClr val="FFFF00"/>
                </a:solidFill>
                <a:latin typeface="Calibri" pitchFamily="34" charset="0"/>
              </a:rPr>
              <a:t>fine linen </a:t>
            </a:r>
          </a:p>
          <a:p>
            <a:pPr algn="ctr"/>
            <a:r>
              <a:rPr lang="en-US" altLang="en-US" sz="4800">
                <a:solidFill>
                  <a:srgbClr val="FFC000"/>
                </a:solidFill>
                <a:latin typeface="Calibri" pitchFamily="34" charset="0"/>
              </a:rPr>
              <a:t>is the </a:t>
            </a:r>
            <a:r>
              <a:rPr lang="en-US" altLang="en-US" sz="4800" b="1" i="1">
                <a:solidFill>
                  <a:srgbClr val="FFFF00"/>
                </a:solidFill>
                <a:latin typeface="Calibri" pitchFamily="34" charset="0"/>
              </a:rPr>
              <a:t>righteousness of the saints</a:t>
            </a:r>
            <a:r>
              <a:rPr lang="en-US" altLang="en-US" sz="4800">
                <a:solidFill>
                  <a:srgbClr val="FFC000"/>
                </a:solidFill>
                <a:latin typeface="Calibri" pitchFamily="34" charset="0"/>
              </a:rPr>
              <a:t>.</a:t>
            </a:r>
            <a:r>
              <a:rPr lang="en-US" altLang="en-US" sz="4800">
                <a:solidFill>
                  <a:schemeClr val="bg1"/>
                </a:solidFill>
                <a:latin typeface="Calibri" pitchFamily="34" charset="0"/>
              </a:rPr>
              <a:t> </a:t>
            </a:r>
          </a:p>
          <a:p>
            <a:pPr algn="ctr"/>
            <a:r>
              <a:rPr lang="en-US" altLang="en-US" sz="4800">
                <a:solidFill>
                  <a:schemeClr val="bg1"/>
                </a:solidFill>
                <a:latin typeface="Calibri" pitchFamily="34" charset="0"/>
              </a:rPr>
              <a:t>- Revelation 19:8</a:t>
            </a:r>
            <a:endParaRPr lang="en-US" altLang="en-US" sz="4800">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Box 1"/>
          <p:cNvSpPr txBox="1">
            <a:spLocks noChangeArrowheads="1"/>
          </p:cNvSpPr>
          <p:nvPr/>
        </p:nvSpPr>
        <p:spPr bwMode="auto">
          <a:xfrm>
            <a:off x="266700" y="609600"/>
            <a:ext cx="9753600" cy="56324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000">
                <a:solidFill>
                  <a:srgbClr val="FFC000"/>
                </a:solidFill>
                <a:latin typeface="Calibri" pitchFamily="34" charset="0"/>
              </a:rPr>
              <a:t>And in the previous </a:t>
            </a:r>
            <a:r>
              <a:rPr lang="en-US" altLang="en-US" sz="4000">
                <a:solidFill>
                  <a:schemeClr val="bg1"/>
                </a:solidFill>
                <a:latin typeface="Calibri" pitchFamily="34" charset="0"/>
              </a:rPr>
              <a:t>verse, Revelation 19:7 </a:t>
            </a:r>
            <a:r>
              <a:rPr lang="en-US" altLang="en-US" sz="4000">
                <a:solidFill>
                  <a:srgbClr val="FFC000"/>
                </a:solidFill>
                <a:latin typeface="Calibri" pitchFamily="34" charset="0"/>
              </a:rPr>
              <a:t>we see another clue that helps us understand the meaning of the </a:t>
            </a:r>
            <a:r>
              <a:rPr lang="en-US" altLang="en-US" sz="4000" b="1" i="1">
                <a:solidFill>
                  <a:srgbClr val="FFFF00"/>
                </a:solidFill>
                <a:latin typeface="Calibri" pitchFamily="34" charset="0"/>
              </a:rPr>
              <a:t>“fine linen, clean and white.”</a:t>
            </a:r>
            <a:r>
              <a:rPr lang="en-US" altLang="en-US" sz="4000">
                <a:solidFill>
                  <a:srgbClr val="FFC000"/>
                </a:solidFill>
                <a:latin typeface="Calibri" pitchFamily="34" charset="0"/>
              </a:rPr>
              <a:t> It seems to be a picture of the </a:t>
            </a:r>
            <a:r>
              <a:rPr lang="en-US" altLang="en-US" sz="4000">
                <a:solidFill>
                  <a:srgbClr val="FFFF00"/>
                </a:solidFill>
                <a:latin typeface="Calibri" pitchFamily="34" charset="0"/>
              </a:rPr>
              <a:t>white raiment </a:t>
            </a:r>
            <a:r>
              <a:rPr lang="en-US" altLang="en-US" sz="4000">
                <a:solidFill>
                  <a:srgbClr val="FFC000"/>
                </a:solidFill>
                <a:latin typeface="Calibri" pitchFamily="34" charset="0"/>
              </a:rPr>
              <a:t>worn by </a:t>
            </a:r>
            <a:r>
              <a:rPr lang="en-US" altLang="en-US" sz="4000">
                <a:solidFill>
                  <a:srgbClr val="FFFF00"/>
                </a:solidFill>
                <a:latin typeface="Calibri" pitchFamily="34" charset="0"/>
              </a:rPr>
              <a:t>a bride </a:t>
            </a:r>
            <a:r>
              <a:rPr lang="en-US" altLang="en-US" sz="4000">
                <a:solidFill>
                  <a:srgbClr val="FFC000"/>
                </a:solidFill>
                <a:latin typeface="Calibri" pitchFamily="34" charset="0"/>
              </a:rPr>
              <a:t>as she prepares to go to her wedding. The imagery here is showing the ultimate </a:t>
            </a:r>
            <a:r>
              <a:rPr lang="en-US" altLang="en-US" sz="4000" b="1" i="1">
                <a:solidFill>
                  <a:srgbClr val="FFFF00"/>
                </a:solidFill>
                <a:latin typeface="Calibri" pitchFamily="34" charset="0"/>
              </a:rPr>
              <a:t>holy or set-apart  </a:t>
            </a:r>
            <a:r>
              <a:rPr lang="en-US" altLang="en-US" sz="4000">
                <a:solidFill>
                  <a:srgbClr val="FFC000"/>
                </a:solidFill>
                <a:latin typeface="Calibri" pitchFamily="34" charset="0"/>
              </a:rPr>
              <a:t>state of God’s covenant people as they go out through a dark night to meet the Bridegroom. </a:t>
            </a: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TextBox 1"/>
          <p:cNvSpPr txBox="1">
            <a:spLocks noChangeArrowheads="1"/>
          </p:cNvSpPr>
          <p:nvPr/>
        </p:nvSpPr>
        <p:spPr bwMode="auto">
          <a:xfrm>
            <a:off x="190500" y="152400"/>
            <a:ext cx="4648200" cy="65563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200">
                <a:solidFill>
                  <a:srgbClr val="FFC000"/>
                </a:solidFill>
              </a:rPr>
              <a:t>“Let us be glad and rejoice, and give honour to him: for the marriage of the Lamb is come, and his wife hath made herself ready.” </a:t>
            </a:r>
            <a:endParaRPr lang="en-US" altLang="en-US" sz="4200">
              <a:solidFill>
                <a:schemeClr val="bg1"/>
              </a:solidFill>
              <a:latin typeface="Calibri" pitchFamily="34" charset="0"/>
            </a:endParaRPr>
          </a:p>
          <a:p>
            <a:pPr algn="ctr"/>
            <a:r>
              <a:rPr lang="en-US" altLang="en-US" sz="4200">
                <a:solidFill>
                  <a:schemeClr val="bg1"/>
                </a:solidFill>
                <a:latin typeface="Calibri" pitchFamily="34" charset="0"/>
              </a:rPr>
              <a:t>- Revelation 19:7</a:t>
            </a:r>
            <a:endParaRPr lang="en-US" altLang="en-US" sz="4200">
              <a:solidFill>
                <a:srgbClr val="FFC000"/>
              </a:solidFill>
              <a:latin typeface="Calibri" pitchFamily="34" charset="0"/>
            </a:endParaRPr>
          </a:p>
        </p:txBody>
      </p:sp>
      <p:pic>
        <p:nvPicPr>
          <p:cNvPr id="259075" name="Picture 9" descr="http://www.openheaven.com/forums/uploads/JeffKingshott/The_Bride_of_Chr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157163"/>
            <a:ext cx="5235575" cy="655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Box 1"/>
          <p:cNvSpPr txBox="1">
            <a:spLocks noChangeArrowheads="1"/>
          </p:cNvSpPr>
          <p:nvPr/>
        </p:nvSpPr>
        <p:spPr bwMode="auto">
          <a:xfrm>
            <a:off x="647700" y="1371600"/>
            <a:ext cx="8896350" cy="4154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400">
                <a:solidFill>
                  <a:srgbClr val="FFC000"/>
                </a:solidFill>
                <a:latin typeface="Calibri" pitchFamily="34" charset="0"/>
              </a:rPr>
              <a:t>We get another view of </a:t>
            </a:r>
            <a:r>
              <a:rPr lang="en-US" altLang="en-US" sz="4400" b="1" i="1">
                <a:solidFill>
                  <a:srgbClr val="FFFF00"/>
                </a:solidFill>
                <a:latin typeface="Calibri" pitchFamily="34" charset="0"/>
              </a:rPr>
              <a:t>this</a:t>
            </a:r>
            <a:r>
              <a:rPr lang="en-US" altLang="en-US" sz="4400">
                <a:solidFill>
                  <a:srgbClr val="FFC000"/>
                </a:solidFill>
                <a:latin typeface="Calibri" pitchFamily="34" charset="0"/>
              </a:rPr>
              <a:t> </a:t>
            </a:r>
            <a:r>
              <a:rPr lang="en-US" altLang="en-US" sz="4400" b="1" i="1">
                <a:solidFill>
                  <a:srgbClr val="FFFF00"/>
                </a:solidFill>
                <a:latin typeface="Calibri" pitchFamily="34" charset="0"/>
              </a:rPr>
              <a:t>matter of preparation </a:t>
            </a:r>
            <a:r>
              <a:rPr lang="en-US" altLang="en-US" sz="4400">
                <a:solidFill>
                  <a:srgbClr val="FFC000"/>
                </a:solidFill>
                <a:latin typeface="Calibri" pitchFamily="34" charset="0"/>
              </a:rPr>
              <a:t>with the story Jesus told us of a wedding party preparing to go out to meet the Bridegroom. It is the </a:t>
            </a:r>
            <a:r>
              <a:rPr lang="en-US" altLang="en-US" sz="4400">
                <a:solidFill>
                  <a:srgbClr val="FFFF00"/>
                </a:solidFill>
                <a:latin typeface="Calibri" pitchFamily="34" charset="0"/>
              </a:rPr>
              <a:t>parable of the ten virgins</a:t>
            </a:r>
            <a:r>
              <a:rPr lang="en-US" altLang="en-US" sz="4400">
                <a:solidFill>
                  <a:srgbClr val="FFC000"/>
                </a:solidFill>
                <a:latin typeface="Calibri" pitchFamily="34" charset="0"/>
              </a:rPr>
              <a:t>. Some were prepared. And some were not.</a:t>
            </a: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1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152400"/>
            <a:ext cx="7505700" cy="656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Box 1"/>
          <p:cNvSpPr txBox="1">
            <a:spLocks noChangeArrowheads="1"/>
          </p:cNvSpPr>
          <p:nvPr/>
        </p:nvSpPr>
        <p:spPr bwMode="auto">
          <a:xfrm>
            <a:off x="681038" y="2133600"/>
            <a:ext cx="8896350" cy="28003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400">
                <a:solidFill>
                  <a:srgbClr val="FFC000"/>
                </a:solidFill>
                <a:latin typeface="Calibri" pitchFamily="34" charset="0"/>
              </a:rPr>
              <a:t>In </a:t>
            </a:r>
            <a:r>
              <a:rPr lang="en-US" altLang="en-US" sz="4400">
                <a:solidFill>
                  <a:schemeClr val="bg1"/>
                </a:solidFill>
                <a:latin typeface="Calibri" pitchFamily="34" charset="0"/>
              </a:rPr>
              <a:t>Revelation 21 </a:t>
            </a:r>
            <a:r>
              <a:rPr lang="en-US" altLang="en-US" sz="4400">
                <a:solidFill>
                  <a:srgbClr val="FFC000"/>
                </a:solidFill>
                <a:latin typeface="Calibri" pitchFamily="34" charset="0"/>
              </a:rPr>
              <a:t>we see the </a:t>
            </a:r>
            <a:r>
              <a:rPr lang="en-US" altLang="en-US" sz="4400">
                <a:solidFill>
                  <a:srgbClr val="FFFF00"/>
                </a:solidFill>
                <a:latin typeface="Calibri" pitchFamily="34" charset="0"/>
              </a:rPr>
              <a:t>Bride of the Lamb positively </a:t>
            </a:r>
            <a:r>
              <a:rPr lang="en-US" altLang="en-US" sz="4400">
                <a:solidFill>
                  <a:srgbClr val="FFC000"/>
                </a:solidFill>
                <a:latin typeface="Calibri" pitchFamily="34" charset="0"/>
              </a:rPr>
              <a:t>identified for us as the </a:t>
            </a:r>
            <a:r>
              <a:rPr lang="en-US" altLang="en-US" sz="4400">
                <a:solidFill>
                  <a:srgbClr val="FFFF00"/>
                </a:solidFill>
                <a:latin typeface="Calibri" pitchFamily="34" charset="0"/>
              </a:rPr>
              <a:t>Holy City, the New Jerusalem</a:t>
            </a:r>
            <a:r>
              <a:rPr lang="en-US" altLang="en-US" sz="4400">
                <a:solidFill>
                  <a:srgbClr val="FFC000"/>
                </a:solidFill>
                <a:latin typeface="Calibri" pitchFamily="34" charset="0"/>
              </a:rPr>
              <a:t>, and within the City all her People. </a:t>
            </a: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Picture 2" descr="http://2.bp.blogspot.com/_Fr_OPt11Ppw/Rch9UiStzaI/AAAAAAAABGo/DJjur2BDVBk/s400/zzzznew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133350"/>
            <a:ext cx="87630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Box 1"/>
          <p:cNvSpPr txBox="1">
            <a:spLocks noChangeArrowheads="1"/>
          </p:cNvSpPr>
          <p:nvPr/>
        </p:nvSpPr>
        <p:spPr bwMode="auto">
          <a:xfrm>
            <a:off x="647700" y="1600200"/>
            <a:ext cx="8896350" cy="3478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400">
                <a:solidFill>
                  <a:srgbClr val="FFC000"/>
                </a:solidFill>
                <a:latin typeface="Calibri" pitchFamily="34" charset="0"/>
              </a:rPr>
              <a:t>The City is built of living stones not made with hands. John is told of things beyond the three dimensions. He tells of spiritual realities we do </a:t>
            </a:r>
          </a:p>
          <a:p>
            <a:pPr algn="ctr"/>
            <a:r>
              <a:rPr lang="en-US" altLang="en-US" sz="4400">
                <a:solidFill>
                  <a:srgbClr val="FFC000"/>
                </a:solidFill>
                <a:latin typeface="Calibri" pitchFamily="34" charset="0"/>
              </a:rPr>
              <a:t>not yet comprehend or understand.</a:t>
            </a: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Picture 2" descr="http://www.pawcreek.org/media/2012/01/NewJerusale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1"/>
          <p:cNvSpPr>
            <a:spLocks noChangeArrowheads="1"/>
          </p:cNvSpPr>
          <p:nvPr/>
        </p:nvSpPr>
        <p:spPr bwMode="auto">
          <a:xfrm>
            <a:off x="390525" y="304800"/>
            <a:ext cx="9528175"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So </a:t>
            </a:r>
            <a:r>
              <a:rPr lang="en-US" altLang="en-US" sz="3600" b="1" i="1">
                <a:solidFill>
                  <a:srgbClr val="FFFF00"/>
                </a:solidFill>
                <a:latin typeface="Calibri" pitchFamily="34" charset="0"/>
              </a:rPr>
              <a:t>Yom Teruah </a:t>
            </a:r>
            <a:r>
              <a:rPr lang="en-US" altLang="en-US" sz="3600">
                <a:solidFill>
                  <a:srgbClr val="FFC000"/>
                </a:solidFill>
                <a:latin typeface="Calibri" pitchFamily="34" charset="0"/>
              </a:rPr>
              <a:t>is an entrée into a time of refinement and consecration. There is a major clue to </a:t>
            </a:r>
            <a:r>
              <a:rPr lang="en-US" altLang="en-US" sz="3600" b="1" i="1">
                <a:solidFill>
                  <a:srgbClr val="FFFF00"/>
                </a:solidFill>
                <a:latin typeface="Calibri" pitchFamily="34" charset="0"/>
              </a:rPr>
              <a:t>Yom Teruah</a:t>
            </a:r>
            <a:r>
              <a:rPr lang="en-US" altLang="en-US" sz="3600">
                <a:solidFill>
                  <a:srgbClr val="FFC000"/>
                </a:solidFill>
                <a:latin typeface="Calibri" pitchFamily="34" charset="0"/>
              </a:rPr>
              <a:t> in </a:t>
            </a:r>
            <a:r>
              <a:rPr lang="en-US" altLang="en-US" sz="3600">
                <a:solidFill>
                  <a:schemeClr val="bg1"/>
                </a:solidFill>
                <a:latin typeface="Calibri" pitchFamily="34" charset="0"/>
              </a:rPr>
              <a:t>Joel chapter 2. </a:t>
            </a:r>
            <a:r>
              <a:rPr lang="en-US" altLang="en-US" sz="3600">
                <a:solidFill>
                  <a:srgbClr val="FFC000"/>
                </a:solidFill>
                <a:latin typeface="Calibri" pitchFamily="34" charset="0"/>
              </a:rPr>
              <a:t>The God of Israel is </a:t>
            </a:r>
            <a:r>
              <a:rPr lang="en-US" altLang="en-US" sz="3600" b="1" i="1">
                <a:solidFill>
                  <a:srgbClr val="FFFF00"/>
                </a:solidFill>
                <a:latin typeface="Calibri" pitchFamily="34" charset="0"/>
              </a:rPr>
              <a:t>calling all His people to assembly</a:t>
            </a:r>
            <a:r>
              <a:rPr lang="en-US" altLang="en-US" sz="3600">
                <a:solidFill>
                  <a:srgbClr val="FFC000"/>
                </a:solidFill>
                <a:latin typeface="Calibri" pitchFamily="34" charset="0"/>
              </a:rPr>
              <a:t>. So during those final seven years the God of Israel will be gathering His Elect. He will be calling </a:t>
            </a:r>
            <a:r>
              <a:rPr lang="en-US" altLang="en-US" sz="3600" b="1" i="1">
                <a:solidFill>
                  <a:srgbClr val="FFFF00"/>
                </a:solidFill>
                <a:latin typeface="Calibri" pitchFamily="34" charset="0"/>
              </a:rPr>
              <a:t>all </a:t>
            </a:r>
            <a:r>
              <a:rPr lang="en-US" altLang="en-US" sz="3600">
                <a:solidFill>
                  <a:srgbClr val="FFC000"/>
                </a:solidFill>
                <a:latin typeface="Calibri" pitchFamily="34" charset="0"/>
              </a:rPr>
              <a:t>His people to sanctify themselves before Him because He will soon be returning as King of kings. True </a:t>
            </a:r>
            <a:r>
              <a:rPr lang="en-US" altLang="en-US" sz="3600">
                <a:solidFill>
                  <a:srgbClr val="FFFF00"/>
                </a:solidFill>
                <a:latin typeface="Calibri" pitchFamily="34" charset="0"/>
              </a:rPr>
              <a:t>priests </a:t>
            </a:r>
            <a:r>
              <a:rPr lang="en-US" altLang="en-US" sz="3600">
                <a:solidFill>
                  <a:srgbClr val="FFC000"/>
                </a:solidFill>
                <a:latin typeface="Calibri" pitchFamily="34" charset="0"/>
              </a:rPr>
              <a:t>and ministers </a:t>
            </a:r>
            <a:r>
              <a:rPr lang="en-US" altLang="en-US" sz="3600">
                <a:solidFill>
                  <a:srgbClr val="FFFF00"/>
                </a:solidFill>
                <a:latin typeface="Calibri" pitchFamily="34" charset="0"/>
              </a:rPr>
              <a:t>will be like the rest of us. They will be </a:t>
            </a:r>
            <a:r>
              <a:rPr lang="en-US" altLang="en-US" sz="3600">
                <a:solidFill>
                  <a:srgbClr val="FFC000"/>
                </a:solidFill>
                <a:latin typeface="Calibri" pitchFamily="34" charset="0"/>
              </a:rPr>
              <a:t>repenting, </a:t>
            </a:r>
            <a:r>
              <a:rPr lang="en-US" altLang="en-US" sz="3600">
                <a:solidFill>
                  <a:srgbClr val="FFFF00"/>
                </a:solidFill>
                <a:latin typeface="Calibri" pitchFamily="34" charset="0"/>
              </a:rPr>
              <a:t>weeping between the porch and the altar</a:t>
            </a:r>
            <a:r>
              <a:rPr lang="en-US" altLang="en-US" sz="36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350838" y="762000"/>
            <a:ext cx="9525000" cy="53689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sz="3800" dirty="0">
                <a:solidFill>
                  <a:schemeClr val="bg1"/>
                </a:solidFill>
              </a:rPr>
              <a:t>Joel 2:</a:t>
            </a:r>
            <a:r>
              <a:rPr lang="en-US" sz="3800" dirty="0">
                <a:solidFill>
                  <a:schemeClr val="accent6">
                    <a:lumMod val="40000"/>
                    <a:lumOff val="60000"/>
                  </a:schemeClr>
                </a:solidFill>
              </a:rPr>
              <a:t> </a:t>
            </a:r>
            <a:r>
              <a:rPr lang="en-US" sz="3800" b="1" baseline="30000" dirty="0">
                <a:solidFill>
                  <a:schemeClr val="accent6">
                    <a:lumMod val="40000"/>
                    <a:lumOff val="60000"/>
                  </a:schemeClr>
                </a:solidFill>
              </a:rPr>
              <a:t>15</a:t>
            </a:r>
            <a:r>
              <a:rPr lang="en-US" sz="3800" b="1" baseline="30000" dirty="0">
                <a:solidFill>
                  <a:srgbClr val="FFFF00"/>
                </a:solidFill>
              </a:rPr>
              <a:t> </a:t>
            </a:r>
            <a:r>
              <a:rPr lang="en-US" sz="3800" dirty="0">
                <a:solidFill>
                  <a:srgbClr val="FFFF00"/>
                </a:solidFill>
              </a:rPr>
              <a:t>Blow the trumpet in Zion, sanctify a fast, call a solemn assembly: </a:t>
            </a:r>
            <a:r>
              <a:rPr lang="en-US" sz="3800" b="1" baseline="30000" dirty="0">
                <a:solidFill>
                  <a:srgbClr val="FFFF00"/>
                </a:solidFill>
              </a:rPr>
              <a:t>16 </a:t>
            </a:r>
            <a:r>
              <a:rPr lang="en-US" sz="3800" dirty="0">
                <a:solidFill>
                  <a:srgbClr val="FFFF00"/>
                </a:solidFill>
              </a:rPr>
              <a:t>Gather the people, sanctify the congregation, assemble the elders, gather the children, </a:t>
            </a:r>
            <a:r>
              <a:rPr lang="en-US" sz="3800" dirty="0">
                <a:solidFill>
                  <a:schemeClr val="accent6">
                    <a:lumMod val="40000"/>
                    <a:lumOff val="60000"/>
                  </a:schemeClr>
                </a:solidFill>
              </a:rPr>
              <a:t>and those that suck the breasts: let the bridegroom go forth of his chamber, and the bride out of her closet. </a:t>
            </a:r>
            <a:r>
              <a:rPr lang="en-US" sz="3800" b="1" baseline="30000" dirty="0">
                <a:solidFill>
                  <a:schemeClr val="accent6">
                    <a:lumMod val="40000"/>
                    <a:lumOff val="60000"/>
                  </a:schemeClr>
                </a:solidFill>
              </a:rPr>
              <a:t>17 </a:t>
            </a:r>
            <a:r>
              <a:rPr lang="en-US" sz="3800" dirty="0">
                <a:solidFill>
                  <a:srgbClr val="FFFF00"/>
                </a:solidFill>
              </a:rPr>
              <a:t>Let the priests, the ministers of the </a:t>
            </a:r>
            <a:r>
              <a:rPr lang="en-US" sz="3800" cap="small" dirty="0">
                <a:solidFill>
                  <a:srgbClr val="FFFF00"/>
                </a:solidFill>
              </a:rPr>
              <a:t>Lord</a:t>
            </a:r>
            <a:r>
              <a:rPr lang="en-US" sz="3800" dirty="0">
                <a:solidFill>
                  <a:srgbClr val="FFFF00"/>
                </a:solidFill>
              </a:rPr>
              <a:t>, weep between the porch and the altar, </a:t>
            </a: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1"/>
          <p:cNvSpPr>
            <a:spLocks noChangeArrowheads="1"/>
          </p:cNvSpPr>
          <p:nvPr/>
        </p:nvSpPr>
        <p:spPr bwMode="auto">
          <a:xfrm>
            <a:off x="342900" y="804863"/>
            <a:ext cx="96774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A time of refining is not as </a:t>
            </a:r>
            <a:r>
              <a:rPr lang="en-US" altLang="en-US" sz="4200">
                <a:solidFill>
                  <a:srgbClr val="FFFF00"/>
                </a:solidFill>
                <a:latin typeface="Calibri" pitchFamily="34" charset="0"/>
              </a:rPr>
              <a:t>“negative” </a:t>
            </a:r>
            <a:r>
              <a:rPr lang="en-US" altLang="en-US" sz="4200">
                <a:solidFill>
                  <a:srgbClr val="FFC000"/>
                </a:solidFill>
                <a:latin typeface="Calibri" pitchFamily="34" charset="0"/>
              </a:rPr>
              <a:t>as </a:t>
            </a:r>
          </a:p>
          <a:p>
            <a:pPr algn="ctr"/>
            <a:r>
              <a:rPr lang="en-US" altLang="en-US" sz="4200">
                <a:solidFill>
                  <a:srgbClr val="FFC000"/>
                </a:solidFill>
                <a:latin typeface="Calibri" pitchFamily="34" charset="0"/>
              </a:rPr>
              <a:t>we might think. And God’s true covenant people will not fall away in anger. For </a:t>
            </a:r>
          </a:p>
          <a:p>
            <a:pPr algn="ctr"/>
            <a:r>
              <a:rPr lang="en-US" altLang="en-US" sz="4200">
                <a:solidFill>
                  <a:srgbClr val="FFC000"/>
                </a:solidFill>
                <a:latin typeface="Calibri" pitchFamily="34" charset="0"/>
              </a:rPr>
              <a:t>them it may be a season of </a:t>
            </a:r>
            <a:r>
              <a:rPr lang="en-US" altLang="en-US" sz="4200" b="1" i="1">
                <a:solidFill>
                  <a:srgbClr val="FFFF00"/>
                </a:solidFill>
                <a:latin typeface="Calibri" pitchFamily="34" charset="0"/>
              </a:rPr>
              <a:t>good grief</a:t>
            </a:r>
            <a:r>
              <a:rPr lang="en-US" altLang="en-US" sz="4200">
                <a:solidFill>
                  <a:srgbClr val="FFC000"/>
                </a:solidFill>
                <a:latin typeface="Calibri" pitchFamily="34" charset="0"/>
              </a:rPr>
              <a:t> but not </a:t>
            </a:r>
            <a:r>
              <a:rPr lang="en-US" altLang="en-US" sz="4200" b="1" i="1">
                <a:solidFill>
                  <a:srgbClr val="FFC000"/>
                </a:solidFill>
                <a:latin typeface="Calibri" pitchFamily="34" charset="0"/>
              </a:rPr>
              <a:t>bad grief</a:t>
            </a:r>
            <a:r>
              <a:rPr lang="en-US" altLang="en-US" sz="4200">
                <a:solidFill>
                  <a:srgbClr val="FFC000"/>
                </a:solidFill>
                <a:latin typeface="Calibri" pitchFamily="34" charset="0"/>
              </a:rPr>
              <a:t>. The refining will be as the refining of linen, like a heckling of flax with a heckle. The impurities are removed to make </a:t>
            </a:r>
            <a:r>
              <a:rPr lang="en-US" altLang="en-US" sz="4200">
                <a:solidFill>
                  <a:srgbClr val="FFFF00"/>
                </a:solidFill>
                <a:latin typeface="Calibri" pitchFamily="34" charset="0"/>
              </a:rPr>
              <a:t>fine linen </a:t>
            </a:r>
            <a:r>
              <a:rPr lang="en-US" altLang="en-US" sz="4200">
                <a:solidFill>
                  <a:srgbClr val="FFC000"/>
                </a:solidFill>
                <a:latin typeface="Calibri" pitchFamily="34" charset="0"/>
              </a:rPr>
              <a:t>for </a:t>
            </a:r>
            <a:r>
              <a:rPr lang="en-US" altLang="en-US" sz="4200">
                <a:solidFill>
                  <a:srgbClr val="FFFF00"/>
                </a:solidFill>
                <a:latin typeface="Calibri" pitchFamily="34" charset="0"/>
              </a:rPr>
              <a:t>white raiment</a:t>
            </a:r>
            <a:r>
              <a:rPr lang="en-US" altLang="en-US" sz="42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2" descr="http://www.classactfabrics.com/newsletters/Alverna%20Learn%20flax,spun,hack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88" y="304800"/>
            <a:ext cx="9923462" cy="631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1"/>
          <p:cNvSpPr>
            <a:spLocks noChangeArrowheads="1"/>
          </p:cNvSpPr>
          <p:nvPr/>
        </p:nvSpPr>
        <p:spPr bwMode="auto">
          <a:xfrm>
            <a:off x="342900" y="1600200"/>
            <a:ext cx="95250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Our verse in </a:t>
            </a:r>
            <a:r>
              <a:rPr lang="en-US" altLang="en-US" sz="4800">
                <a:solidFill>
                  <a:schemeClr val="bg1"/>
                </a:solidFill>
                <a:latin typeface="Calibri" pitchFamily="34" charset="0"/>
              </a:rPr>
              <a:t>Joel 2</a:t>
            </a:r>
            <a:r>
              <a:rPr lang="en-US" altLang="en-US" sz="4800">
                <a:solidFill>
                  <a:srgbClr val="FFC000"/>
                </a:solidFill>
                <a:latin typeface="Calibri" pitchFamily="34" charset="0"/>
              </a:rPr>
              <a:t> speaks of the </a:t>
            </a:r>
          </a:p>
          <a:p>
            <a:pPr algn="ctr"/>
            <a:r>
              <a:rPr lang="en-US" altLang="en-US" sz="4800">
                <a:solidFill>
                  <a:srgbClr val="FFC000"/>
                </a:solidFill>
                <a:latin typeface="Calibri" pitchFamily="34" charset="0"/>
              </a:rPr>
              <a:t>Trumpet being blown on “</a:t>
            </a:r>
            <a:r>
              <a:rPr lang="en-US" altLang="en-US" sz="4800" b="1" i="1">
                <a:solidFill>
                  <a:srgbClr val="FFFF00"/>
                </a:solidFill>
                <a:latin typeface="Calibri" pitchFamily="34" charset="0"/>
              </a:rPr>
              <a:t>a day of clouds and thick darkness</a:t>
            </a:r>
            <a:r>
              <a:rPr lang="en-US" altLang="en-US" sz="4800">
                <a:solidFill>
                  <a:srgbClr val="FFC000"/>
                </a:solidFill>
                <a:latin typeface="Calibri" pitchFamily="34" charset="0"/>
              </a:rPr>
              <a:t>”. Have </a:t>
            </a:r>
          </a:p>
          <a:p>
            <a:pPr algn="ctr"/>
            <a:r>
              <a:rPr lang="en-US" altLang="en-US" sz="4800">
                <a:solidFill>
                  <a:srgbClr val="FFC000"/>
                </a:solidFill>
                <a:latin typeface="Calibri" pitchFamily="34" charset="0"/>
              </a:rPr>
              <a:t>we heard any mention of a day of </a:t>
            </a:r>
          </a:p>
          <a:p>
            <a:pPr algn="ctr"/>
            <a:r>
              <a:rPr lang="en-US" altLang="en-US" sz="4800">
                <a:solidFill>
                  <a:srgbClr val="FFC000"/>
                </a:solidFill>
                <a:latin typeface="Calibri" pitchFamily="34" charset="0"/>
              </a:rPr>
              <a:t>clouds and thick darkness before? </a:t>
            </a: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5788" y="908050"/>
            <a:ext cx="9075737" cy="5016500"/>
          </a:xfrm>
          <a:prstGeom prst="rect">
            <a:avLst/>
          </a:prstGeom>
          <a:solidFill>
            <a:srgbClr val="002060"/>
          </a:solidFill>
        </p:spPr>
        <p:txBody>
          <a:bodyPr>
            <a:spAutoFit/>
          </a:bodyPr>
          <a:lstStyle/>
          <a:p>
            <a:pPr algn="ctr">
              <a:defRPr/>
            </a:pPr>
            <a:r>
              <a:rPr lang="en-US" sz="4000" dirty="0">
                <a:solidFill>
                  <a:srgbClr val="FFC000"/>
                </a:solidFill>
              </a:rPr>
              <a:t>“Blow ye the trumpet in Zion, and </a:t>
            </a:r>
            <a:r>
              <a:rPr lang="en-US" sz="4000" dirty="0">
                <a:solidFill>
                  <a:srgbClr val="FFFF00"/>
                </a:solidFill>
              </a:rPr>
              <a:t>sound an alarm </a:t>
            </a:r>
            <a:r>
              <a:rPr lang="en-US" sz="4000" dirty="0">
                <a:solidFill>
                  <a:srgbClr val="FFC000"/>
                </a:solidFill>
              </a:rPr>
              <a:t>in my holy mountain: let all the inhabitants of the land tremble: for the </a:t>
            </a:r>
            <a:r>
              <a:rPr lang="en-US" sz="4000" dirty="0">
                <a:solidFill>
                  <a:srgbClr val="FFFF00"/>
                </a:solidFill>
              </a:rPr>
              <a:t>Day of the LORD </a:t>
            </a:r>
            <a:r>
              <a:rPr lang="en-US" sz="4000" dirty="0">
                <a:solidFill>
                  <a:srgbClr val="FFC000"/>
                </a:solidFill>
              </a:rPr>
              <a:t>cometh, for </a:t>
            </a:r>
            <a:r>
              <a:rPr lang="en-US" sz="4000" i="1" dirty="0">
                <a:solidFill>
                  <a:srgbClr val="FFC000"/>
                </a:solidFill>
              </a:rPr>
              <a:t>it </a:t>
            </a:r>
            <a:r>
              <a:rPr lang="en-US" sz="4000" i="1" dirty="0">
                <a:solidFill>
                  <a:srgbClr val="FFFF00"/>
                </a:solidFill>
              </a:rPr>
              <a:t>is</a:t>
            </a:r>
            <a:r>
              <a:rPr lang="en-US" sz="4000" dirty="0">
                <a:solidFill>
                  <a:srgbClr val="FFFF00"/>
                </a:solidFill>
              </a:rPr>
              <a:t> nigh at hand</a:t>
            </a:r>
            <a:r>
              <a:rPr lang="en-US" sz="4000" dirty="0">
                <a:solidFill>
                  <a:srgbClr val="FFC000"/>
                </a:solidFill>
              </a:rPr>
              <a:t>;</a:t>
            </a:r>
            <a:r>
              <a:rPr lang="en-US" sz="4000" dirty="0"/>
              <a:t> </a:t>
            </a:r>
            <a:r>
              <a:rPr lang="en-US" sz="4000" dirty="0">
                <a:solidFill>
                  <a:schemeClr val="accent2">
                    <a:lumMod val="60000"/>
                    <a:lumOff val="40000"/>
                  </a:schemeClr>
                </a:solidFill>
              </a:rPr>
              <a:t>A day </a:t>
            </a:r>
          </a:p>
          <a:p>
            <a:pPr algn="ctr">
              <a:defRPr/>
            </a:pPr>
            <a:r>
              <a:rPr lang="en-US" sz="4000" dirty="0">
                <a:solidFill>
                  <a:schemeClr val="accent2">
                    <a:lumMod val="60000"/>
                    <a:lumOff val="40000"/>
                  </a:schemeClr>
                </a:solidFill>
              </a:rPr>
              <a:t>of darkness and of gloominess, a day of clouds and of thick darkness</a:t>
            </a:r>
            <a:r>
              <a:rPr lang="en-US" sz="4000" dirty="0">
                <a:solidFill>
                  <a:srgbClr val="FFC000"/>
                </a:solidFill>
              </a:rPr>
              <a:t>, . .” </a:t>
            </a:r>
          </a:p>
          <a:p>
            <a:pPr algn="ctr">
              <a:defRPr/>
            </a:pPr>
            <a:r>
              <a:rPr lang="en-US" altLang="en-US" sz="4000" dirty="0">
                <a:solidFill>
                  <a:schemeClr val="bg1"/>
                </a:solidFill>
                <a:latin typeface="Calibri" pitchFamily="34" charset="0"/>
              </a:rPr>
              <a:t>- Joel 2:1-2a</a:t>
            </a: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extBox 1"/>
          <p:cNvSpPr txBox="1">
            <a:spLocks noChangeArrowheads="1"/>
          </p:cNvSpPr>
          <p:nvPr/>
        </p:nvSpPr>
        <p:spPr bwMode="auto">
          <a:xfrm>
            <a:off x="420688" y="762000"/>
            <a:ext cx="9525000" cy="5354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800" dirty="0">
                <a:solidFill>
                  <a:srgbClr val="FFC000"/>
                </a:solidFill>
                <a:latin typeface="+mn-lt"/>
              </a:rPr>
              <a:t>Indeed we have. In </a:t>
            </a:r>
            <a:r>
              <a:rPr lang="en-US" altLang="en-US" sz="3800" dirty="0">
                <a:solidFill>
                  <a:schemeClr val="bg1"/>
                </a:solidFill>
                <a:latin typeface="+mn-lt"/>
              </a:rPr>
              <a:t>Ezekiel 34:12 </a:t>
            </a:r>
            <a:r>
              <a:rPr lang="en-US" altLang="en-US" sz="3800" dirty="0">
                <a:solidFill>
                  <a:srgbClr val="FFC000"/>
                </a:solidFill>
                <a:latin typeface="+mn-lt"/>
              </a:rPr>
              <a:t>we read, </a:t>
            </a:r>
            <a:r>
              <a:rPr lang="en-US" altLang="en-US" sz="3800" dirty="0">
                <a:solidFill>
                  <a:schemeClr val="accent4">
                    <a:lumMod val="20000"/>
                    <a:lumOff val="80000"/>
                  </a:schemeClr>
                </a:solidFill>
                <a:latin typeface="+mn-lt"/>
              </a:rPr>
              <a:t>“As a shepherd seeks out his flock in the day that he is among his sheep </a:t>
            </a:r>
            <a:r>
              <a:rPr lang="en-US" altLang="en-US" sz="3800" i="1" dirty="0">
                <a:solidFill>
                  <a:schemeClr val="accent4">
                    <a:lumMod val="20000"/>
                    <a:lumOff val="80000"/>
                  </a:schemeClr>
                </a:solidFill>
                <a:latin typeface="+mn-lt"/>
              </a:rPr>
              <a:t>that are</a:t>
            </a:r>
            <a:r>
              <a:rPr lang="en-US" altLang="en-US" sz="3800" dirty="0">
                <a:solidFill>
                  <a:schemeClr val="accent4">
                    <a:lumMod val="20000"/>
                    <a:lumOff val="80000"/>
                  </a:schemeClr>
                </a:solidFill>
                <a:latin typeface="+mn-lt"/>
              </a:rPr>
              <a:t> scattered; so will I seek out my sheep, and will deliver them out of all places where they have been scattered in the </a:t>
            </a:r>
            <a:r>
              <a:rPr lang="en-US" altLang="en-US" sz="3800" b="1" i="1" dirty="0">
                <a:solidFill>
                  <a:srgbClr val="FFFF00"/>
                </a:solidFill>
                <a:latin typeface="+mn-lt"/>
              </a:rPr>
              <a:t>cloudy and dark day</a:t>
            </a:r>
            <a:r>
              <a:rPr lang="en-US" altLang="en-US" sz="3800" dirty="0">
                <a:solidFill>
                  <a:srgbClr val="FFC000"/>
                </a:solidFill>
                <a:latin typeface="+mn-lt"/>
              </a:rPr>
              <a:t>.” This is our God of mercy at work. This is what He will be doing even in the midst of the </a:t>
            </a:r>
            <a:r>
              <a:rPr lang="en-US" altLang="en-US" sz="3800" dirty="0">
                <a:solidFill>
                  <a:srgbClr val="FFFF00"/>
                </a:solidFill>
                <a:latin typeface="+mn-lt"/>
              </a:rPr>
              <a:t>Great Tribulation </a:t>
            </a:r>
            <a:r>
              <a:rPr lang="en-US" altLang="en-US" sz="3800" dirty="0">
                <a:solidFill>
                  <a:srgbClr val="FFC000"/>
                </a:solidFill>
                <a:latin typeface="+mn-lt"/>
              </a:rPr>
              <a:t>as the dreadful </a:t>
            </a:r>
            <a:r>
              <a:rPr lang="en-US" altLang="en-US" sz="3800" dirty="0">
                <a:solidFill>
                  <a:srgbClr val="FFFF00"/>
                </a:solidFill>
                <a:latin typeface="+mn-lt"/>
              </a:rPr>
              <a:t>Day of the Lord </a:t>
            </a:r>
            <a:r>
              <a:rPr lang="en-US" altLang="en-US" sz="3800" dirty="0">
                <a:solidFill>
                  <a:srgbClr val="FFC000"/>
                </a:solidFill>
                <a:latin typeface="+mn-lt"/>
              </a:rPr>
              <a:t>draws near. </a:t>
            </a: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67300" y="161925"/>
            <a:ext cx="4876800" cy="6524625"/>
          </a:xfrm>
          <a:prstGeom prst="rect">
            <a:avLst/>
          </a:prstGeom>
          <a:solidFill>
            <a:schemeClr val="tx1">
              <a:lumMod val="85000"/>
              <a:lumOff val="15000"/>
            </a:schemeClr>
          </a:solidFill>
        </p:spPr>
        <p:txBody>
          <a:bodyPr>
            <a:spAutoFit/>
          </a:bodyPr>
          <a:lstStyle/>
          <a:p>
            <a:pPr algn="ctr">
              <a:defRPr/>
            </a:pPr>
            <a:r>
              <a:rPr lang="en-US" sz="3800" dirty="0">
                <a:solidFill>
                  <a:srgbClr val="FFC000"/>
                </a:solidFill>
              </a:rPr>
              <a:t>As a shepherd </a:t>
            </a:r>
            <a:r>
              <a:rPr lang="en-US" sz="3800" dirty="0" err="1">
                <a:solidFill>
                  <a:srgbClr val="FFC000"/>
                </a:solidFill>
              </a:rPr>
              <a:t>seeketh</a:t>
            </a:r>
            <a:r>
              <a:rPr lang="en-US" sz="3800" dirty="0">
                <a:solidFill>
                  <a:srgbClr val="FFC000"/>
                </a:solidFill>
              </a:rPr>
              <a:t> out his flock in the day that he is among his sheep </a:t>
            </a:r>
            <a:r>
              <a:rPr lang="en-US" sz="3800" i="1" dirty="0">
                <a:solidFill>
                  <a:srgbClr val="FFC000"/>
                </a:solidFill>
              </a:rPr>
              <a:t>that are</a:t>
            </a:r>
            <a:r>
              <a:rPr lang="en-US" sz="3800" dirty="0">
                <a:solidFill>
                  <a:srgbClr val="FFC000"/>
                </a:solidFill>
              </a:rPr>
              <a:t> scattered; so will I seek out my sheep, and will deliver them out of all places where they have been scattered </a:t>
            </a:r>
            <a:r>
              <a:rPr lang="en-US" sz="3800" i="1" dirty="0">
                <a:solidFill>
                  <a:schemeClr val="accent2">
                    <a:lumMod val="60000"/>
                    <a:lumOff val="40000"/>
                  </a:schemeClr>
                </a:solidFill>
              </a:rPr>
              <a:t>in the cloudy and dark day</a:t>
            </a:r>
            <a:r>
              <a:rPr lang="en-US" sz="3800" dirty="0">
                <a:solidFill>
                  <a:srgbClr val="FFC000"/>
                </a:solidFill>
              </a:rPr>
              <a:t>. </a:t>
            </a:r>
            <a:endParaRPr lang="en-US" altLang="en-US" sz="3800" dirty="0">
              <a:solidFill>
                <a:srgbClr val="FFC000"/>
              </a:solidFill>
              <a:latin typeface="Calibri" pitchFamily="34" charset="0"/>
            </a:endParaRPr>
          </a:p>
        </p:txBody>
      </p:sp>
      <p:pic>
        <p:nvPicPr>
          <p:cNvPr id="273411" name="Picture 15" descr="D:\00 IMAGES for PowerPoint\sheeplo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52400"/>
            <a:ext cx="4572000" cy="653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1"/>
          <p:cNvSpPr>
            <a:spLocks noChangeArrowheads="1"/>
          </p:cNvSpPr>
          <p:nvPr/>
        </p:nvSpPr>
        <p:spPr bwMode="auto">
          <a:xfrm>
            <a:off x="266700" y="296863"/>
            <a:ext cx="98298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So why is the Holy One of Israel </a:t>
            </a:r>
            <a:r>
              <a:rPr lang="en-US" altLang="en-US" sz="3600" b="1" i="1">
                <a:solidFill>
                  <a:srgbClr val="FFFF00"/>
                </a:solidFill>
                <a:latin typeface="Calibri" pitchFamily="34" charset="0"/>
              </a:rPr>
              <a:t>opening the gates </a:t>
            </a:r>
            <a:r>
              <a:rPr lang="en-US" altLang="en-US" sz="3600">
                <a:solidFill>
                  <a:srgbClr val="FFC000"/>
                </a:solidFill>
                <a:latin typeface="Calibri" pitchFamily="34" charset="0"/>
              </a:rPr>
              <a:t>and bidding His people to </a:t>
            </a:r>
            <a:r>
              <a:rPr lang="en-US" altLang="en-US" sz="3600" b="1" i="1">
                <a:solidFill>
                  <a:srgbClr val="FFFF00"/>
                </a:solidFill>
                <a:latin typeface="Calibri" pitchFamily="34" charset="0"/>
              </a:rPr>
              <a:t>go through the gates </a:t>
            </a:r>
            <a:r>
              <a:rPr lang="en-US" altLang="en-US" sz="3600">
                <a:solidFill>
                  <a:srgbClr val="FFC000"/>
                </a:solidFill>
                <a:latin typeface="Calibri" pitchFamily="34" charset="0"/>
              </a:rPr>
              <a:t>at the time of </a:t>
            </a:r>
            <a:r>
              <a:rPr lang="en-US" altLang="en-US" sz="3600" b="1" i="1">
                <a:solidFill>
                  <a:srgbClr val="FFFF00"/>
                </a:solidFill>
                <a:latin typeface="Calibri" pitchFamily="34" charset="0"/>
              </a:rPr>
              <a:t>Yom Teruah</a:t>
            </a:r>
            <a:r>
              <a:rPr lang="en-US" altLang="en-US" sz="3600">
                <a:solidFill>
                  <a:srgbClr val="FFC000"/>
                </a:solidFill>
                <a:latin typeface="Calibri" pitchFamily="34" charset="0"/>
              </a:rPr>
              <a:t>? In </a:t>
            </a:r>
            <a:r>
              <a:rPr lang="en-US" altLang="en-US" sz="3600">
                <a:solidFill>
                  <a:schemeClr val="bg1"/>
                </a:solidFill>
                <a:latin typeface="Calibri" pitchFamily="34" charset="0"/>
              </a:rPr>
              <a:t>Isaiah 62 </a:t>
            </a:r>
            <a:r>
              <a:rPr lang="en-US" altLang="en-US" sz="3600">
                <a:solidFill>
                  <a:srgbClr val="FFC000"/>
                </a:solidFill>
                <a:latin typeface="Calibri" pitchFamily="34" charset="0"/>
              </a:rPr>
              <a:t>we see He is </a:t>
            </a:r>
            <a:r>
              <a:rPr lang="en-US" altLang="en-US" sz="3600">
                <a:solidFill>
                  <a:srgbClr val="FFFF00"/>
                </a:solidFill>
                <a:latin typeface="Calibri" pitchFamily="34" charset="0"/>
              </a:rPr>
              <a:t>clearing a highway. </a:t>
            </a:r>
            <a:r>
              <a:rPr lang="en-US" altLang="en-US" sz="3600">
                <a:solidFill>
                  <a:srgbClr val="FFC000"/>
                </a:solidFill>
                <a:latin typeface="Calibri" pitchFamily="34" charset="0"/>
              </a:rPr>
              <a:t>He is </a:t>
            </a:r>
            <a:r>
              <a:rPr lang="en-US" altLang="en-US" sz="3600">
                <a:solidFill>
                  <a:srgbClr val="FFFF00"/>
                </a:solidFill>
                <a:latin typeface="Calibri" pitchFamily="34" charset="0"/>
              </a:rPr>
              <a:t>lifting up a standard </a:t>
            </a:r>
            <a:r>
              <a:rPr lang="en-US" altLang="en-US" sz="3600">
                <a:solidFill>
                  <a:srgbClr val="FFC000"/>
                </a:solidFill>
                <a:latin typeface="Calibri" pitchFamily="34" charset="0"/>
              </a:rPr>
              <a:t>for the people. It seems that He wants to gather in as many people as possible into His arena of sancti-fication and refinement. Because the end of the age draws near. And with it comes </a:t>
            </a:r>
            <a:r>
              <a:rPr lang="en-US" altLang="en-US" sz="3600" b="1" i="1">
                <a:solidFill>
                  <a:srgbClr val="FFFF00"/>
                </a:solidFill>
                <a:latin typeface="Calibri" pitchFamily="34" charset="0"/>
              </a:rPr>
              <a:t>the Judgment</a:t>
            </a:r>
            <a:r>
              <a:rPr lang="en-US" altLang="en-US" sz="3600">
                <a:solidFill>
                  <a:srgbClr val="FFC000"/>
                </a:solidFill>
                <a:latin typeface="Calibri" pitchFamily="34" charset="0"/>
              </a:rPr>
              <a:t>. On the </a:t>
            </a:r>
            <a:r>
              <a:rPr lang="en-US" altLang="en-US" sz="3600" b="1" i="1">
                <a:solidFill>
                  <a:srgbClr val="FFFF00"/>
                </a:solidFill>
                <a:latin typeface="Calibri" pitchFamily="34" charset="0"/>
              </a:rPr>
              <a:t>Day of Atonement</a:t>
            </a:r>
            <a:r>
              <a:rPr lang="en-US" altLang="en-US" sz="3600">
                <a:solidFill>
                  <a:srgbClr val="FFC000"/>
                </a:solidFill>
                <a:latin typeface="Calibri" pitchFamily="34" charset="0"/>
              </a:rPr>
              <a:t> time will have run out. Then the </a:t>
            </a:r>
            <a:r>
              <a:rPr lang="en-US" altLang="en-US" sz="3600" b="1" i="1">
                <a:solidFill>
                  <a:srgbClr val="FFFF00"/>
                </a:solidFill>
                <a:latin typeface="Calibri" pitchFamily="34" charset="0"/>
              </a:rPr>
              <a:t>Day of the Lord</a:t>
            </a:r>
            <a:r>
              <a:rPr lang="en-US" altLang="en-US" sz="3600">
                <a:solidFill>
                  <a:srgbClr val="FFC000"/>
                </a:solidFill>
                <a:latin typeface="Calibri" pitchFamily="34" charset="0"/>
              </a:rPr>
              <a:t> will open up and He will loose and send forth the angels of the harvest</a:t>
            </a:r>
            <a:r>
              <a:rPr lang="en-US" altLang="en-US" sz="3600">
                <a:solidFill>
                  <a:srgbClr val="FFFF00"/>
                </a:solidFill>
                <a:latin typeface="Calibri" pitchFamily="34" charset="0"/>
              </a:rPr>
              <a:t>. </a:t>
            </a:r>
            <a:r>
              <a:rPr lang="en-US" altLang="en-US" sz="36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ChangeArrowheads="1"/>
          </p:cNvSpPr>
          <p:nvPr/>
        </p:nvSpPr>
        <p:spPr bwMode="auto">
          <a:xfrm>
            <a:off x="5372100" y="641350"/>
            <a:ext cx="4600575"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sz="3600" dirty="0">
                <a:solidFill>
                  <a:schemeClr val="tx2">
                    <a:lumMod val="40000"/>
                    <a:lumOff val="60000"/>
                  </a:schemeClr>
                </a:solidFill>
              </a:rPr>
              <a:t>Go through, </a:t>
            </a:r>
            <a:r>
              <a:rPr lang="en-US" sz="3600" b="1" i="1" dirty="0">
                <a:solidFill>
                  <a:srgbClr val="FFFF00"/>
                </a:solidFill>
              </a:rPr>
              <a:t>go through the gates</a:t>
            </a:r>
            <a:r>
              <a:rPr lang="en-US" sz="3600" dirty="0">
                <a:solidFill>
                  <a:schemeClr val="tx2">
                    <a:lumMod val="40000"/>
                    <a:lumOff val="60000"/>
                  </a:schemeClr>
                </a:solidFill>
              </a:rPr>
              <a:t>; </a:t>
            </a:r>
            <a:r>
              <a:rPr lang="en-US" sz="3600" dirty="0">
                <a:solidFill>
                  <a:srgbClr val="FFFF00"/>
                </a:solidFill>
              </a:rPr>
              <a:t>prepare ye the way of the people</a:t>
            </a:r>
            <a:r>
              <a:rPr lang="en-US" sz="3600" dirty="0">
                <a:solidFill>
                  <a:schemeClr val="tx2">
                    <a:lumMod val="40000"/>
                    <a:lumOff val="60000"/>
                  </a:schemeClr>
                </a:solidFill>
              </a:rPr>
              <a:t>; cast up, </a:t>
            </a:r>
            <a:r>
              <a:rPr lang="en-US" sz="3600" dirty="0">
                <a:solidFill>
                  <a:srgbClr val="FFFF00"/>
                </a:solidFill>
              </a:rPr>
              <a:t>cast up the highway</a:t>
            </a:r>
            <a:r>
              <a:rPr lang="en-US" sz="3600" dirty="0">
                <a:solidFill>
                  <a:schemeClr val="tx2">
                    <a:lumMod val="40000"/>
                    <a:lumOff val="60000"/>
                  </a:schemeClr>
                </a:solidFill>
              </a:rPr>
              <a:t>; gather </a:t>
            </a:r>
          </a:p>
          <a:p>
            <a:pPr algn="ctr">
              <a:defRPr/>
            </a:pPr>
            <a:r>
              <a:rPr lang="en-US" sz="3600" dirty="0">
                <a:solidFill>
                  <a:schemeClr val="tx2">
                    <a:lumMod val="40000"/>
                    <a:lumOff val="60000"/>
                  </a:schemeClr>
                </a:solidFill>
              </a:rPr>
              <a:t>out the stones; </a:t>
            </a:r>
          </a:p>
          <a:p>
            <a:pPr algn="ctr">
              <a:defRPr/>
            </a:pPr>
            <a:r>
              <a:rPr lang="en-US" sz="3600" dirty="0">
                <a:solidFill>
                  <a:srgbClr val="FFFF00"/>
                </a:solidFill>
              </a:rPr>
              <a:t>lift up a standard </a:t>
            </a:r>
          </a:p>
          <a:p>
            <a:pPr algn="ctr">
              <a:defRPr/>
            </a:pPr>
            <a:r>
              <a:rPr lang="en-US" sz="3600" dirty="0">
                <a:solidFill>
                  <a:schemeClr val="tx2">
                    <a:lumMod val="40000"/>
                    <a:lumOff val="60000"/>
                  </a:schemeClr>
                </a:solidFill>
              </a:rPr>
              <a:t>for the people. </a:t>
            </a:r>
          </a:p>
          <a:p>
            <a:pPr algn="ctr">
              <a:defRPr/>
            </a:pPr>
            <a:r>
              <a:rPr lang="en-US" sz="3600" dirty="0">
                <a:solidFill>
                  <a:schemeClr val="bg1"/>
                </a:solidFill>
              </a:rPr>
              <a:t>- Isa. 62:10 </a:t>
            </a:r>
            <a:endParaRPr lang="en-US" sz="3600" dirty="0">
              <a:solidFill>
                <a:schemeClr val="accent1">
                  <a:lumMod val="40000"/>
                  <a:lumOff val="60000"/>
                </a:schemeClr>
              </a:solidFill>
            </a:endParaRPr>
          </a:p>
        </p:txBody>
      </p:sp>
      <p:pic>
        <p:nvPicPr>
          <p:cNvPr id="275459" name="Picture 2" descr="http://www.artvalue.com/photos/auction/0/34/34468/barbieri-giovanni-francesco-il-the-prophet-isaiah-reading-fro-13454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641350"/>
            <a:ext cx="4800600" cy="564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TextBox 1"/>
          <p:cNvSpPr txBox="1">
            <a:spLocks noChangeArrowheads="1"/>
          </p:cNvSpPr>
          <p:nvPr/>
        </p:nvSpPr>
        <p:spPr bwMode="auto">
          <a:xfrm>
            <a:off x="1674813" y="2438400"/>
            <a:ext cx="714851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5400"/>
              <a:t>The song</a:t>
            </a:r>
          </a:p>
          <a:p>
            <a:r>
              <a:rPr lang="en-US" altLang="en-US" sz="5400"/>
              <a:t>“Go through the gates”</a:t>
            </a: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1"/>
          <p:cNvSpPr>
            <a:spLocks noChangeArrowheads="1"/>
          </p:cNvSpPr>
          <p:nvPr/>
        </p:nvSpPr>
        <p:spPr bwMode="auto">
          <a:xfrm>
            <a:off x="266700" y="304800"/>
            <a:ext cx="9677400" cy="6108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900">
                <a:solidFill>
                  <a:srgbClr val="FFC000"/>
                </a:solidFill>
                <a:latin typeface="Calibri" pitchFamily="34" charset="0"/>
              </a:rPr>
              <a:t>So will the </a:t>
            </a:r>
            <a:r>
              <a:rPr lang="en-US" altLang="en-US" sz="3900">
                <a:solidFill>
                  <a:srgbClr val="FFFF00"/>
                </a:solidFill>
                <a:latin typeface="Calibri" pitchFamily="34" charset="0"/>
              </a:rPr>
              <a:t>Feast of Trumpets</a:t>
            </a:r>
            <a:r>
              <a:rPr lang="en-US" altLang="en-US" sz="3900">
                <a:solidFill>
                  <a:srgbClr val="FFC000"/>
                </a:solidFill>
                <a:latin typeface="Calibri" pitchFamily="34" charset="0"/>
              </a:rPr>
              <a:t> herald the Resurrection-Rapture as most of our dispensational churchmen are saying? At </a:t>
            </a:r>
          </a:p>
          <a:p>
            <a:pPr algn="ctr"/>
            <a:r>
              <a:rPr lang="en-US" altLang="en-US" sz="3900">
                <a:solidFill>
                  <a:srgbClr val="FFC000"/>
                </a:solidFill>
                <a:latin typeface="Calibri" pitchFamily="34" charset="0"/>
              </a:rPr>
              <a:t>this point in our study we see no evidence </a:t>
            </a:r>
          </a:p>
          <a:p>
            <a:pPr algn="ctr"/>
            <a:r>
              <a:rPr lang="en-US" altLang="en-US" sz="3900">
                <a:solidFill>
                  <a:srgbClr val="FFC000"/>
                </a:solidFill>
                <a:latin typeface="Calibri" pitchFamily="34" charset="0"/>
              </a:rPr>
              <a:t>for that. It seems that a day is coming that will shake all nations. In the </a:t>
            </a:r>
            <a:r>
              <a:rPr lang="en-US" altLang="en-US" sz="3900" b="1" i="1">
                <a:solidFill>
                  <a:srgbClr val="FFFF00"/>
                </a:solidFill>
                <a:latin typeface="Calibri" pitchFamily="34" charset="0"/>
              </a:rPr>
              <a:t>Teruah shofar blasts </a:t>
            </a:r>
            <a:r>
              <a:rPr lang="en-US" altLang="en-US" sz="3900">
                <a:solidFill>
                  <a:srgbClr val="FFC000"/>
                </a:solidFill>
                <a:latin typeface="Calibri" pitchFamily="34" charset="0"/>
              </a:rPr>
              <a:t>God will be calling all men to be holy or “set apart” to Him. Like a loving father with His children, our God wants to gather and spend some </a:t>
            </a:r>
            <a:r>
              <a:rPr lang="en-US" altLang="en-US" sz="3900" b="1" i="1">
                <a:solidFill>
                  <a:srgbClr val="FFFF00"/>
                </a:solidFill>
                <a:latin typeface="Calibri" pitchFamily="34" charset="0"/>
              </a:rPr>
              <a:t>“quality time” </a:t>
            </a:r>
            <a:r>
              <a:rPr lang="en-US" altLang="en-US" sz="3900">
                <a:solidFill>
                  <a:srgbClr val="FFC000"/>
                </a:solidFill>
                <a:latin typeface="Calibri" pitchFamily="34" charset="0"/>
              </a:rPr>
              <a:t>with His covenant people. </a:t>
            </a:r>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Picture 2" descr="http://wordforlifesays.files.wordpress.com/2014/02/my-project-138-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 y="74613"/>
            <a:ext cx="10058400" cy="66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1"/>
          <p:cNvSpPr>
            <a:spLocks noChangeArrowheads="1"/>
          </p:cNvSpPr>
          <p:nvPr/>
        </p:nvSpPr>
        <p:spPr bwMode="auto">
          <a:xfrm>
            <a:off x="266700" y="304800"/>
            <a:ext cx="9753600" cy="6308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100">
                <a:solidFill>
                  <a:srgbClr val="FFC000"/>
                </a:solidFill>
                <a:latin typeface="Calibri" pitchFamily="34" charset="0"/>
              </a:rPr>
              <a:t>If God wants to save as many people as He can why are we, His people, destined for a rough passage? Perhaps He needs us. Perhaps He wants all hands on deck, even as a captain needs his crew to stay with him during a tempest. </a:t>
            </a:r>
            <a:r>
              <a:rPr lang="en-US" altLang="en-US" sz="3100">
                <a:solidFill>
                  <a:schemeClr val="bg1"/>
                </a:solidFill>
                <a:latin typeface="Calibri" pitchFamily="34" charset="0"/>
              </a:rPr>
              <a:t>Acts 27 </a:t>
            </a:r>
            <a:r>
              <a:rPr lang="en-US" altLang="en-US" sz="3100">
                <a:solidFill>
                  <a:srgbClr val="FFC000"/>
                </a:solidFill>
                <a:latin typeface="Calibri" pitchFamily="34" charset="0"/>
              </a:rPr>
              <a:t>describes the shipwreck of the Apostle Paul. The ship was in a tempest and caught against a lee shore. Four anchors from the stern barely held the ship. At midnight Paul saw a strange sight. The crew were furtively lowering the lifeboat. The voyage was coming to its final frightening climax. And they were deserting to save their lives. The Apostle Paul took a dim view of this. He alerted the captain who put a stop to the cowardly act. The crew had been commissioned to serve to the end of the journey.  </a:t>
            </a: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1"/>
          <p:cNvSpPr>
            <a:spLocks noChangeArrowheads="1"/>
          </p:cNvSpPr>
          <p:nvPr/>
        </p:nvSpPr>
        <p:spPr bwMode="auto">
          <a:xfrm>
            <a:off x="504825" y="304800"/>
            <a:ext cx="9515475"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How about us as born-again </a:t>
            </a:r>
          </a:p>
          <a:p>
            <a:pPr algn="ctr"/>
            <a:r>
              <a:rPr lang="en-US" altLang="en-US" sz="4400">
                <a:solidFill>
                  <a:srgbClr val="FFC000"/>
                </a:solidFill>
                <a:latin typeface="Calibri" pitchFamily="34" charset="0"/>
              </a:rPr>
              <a:t>Biblical Christians? When does </a:t>
            </a:r>
          </a:p>
          <a:p>
            <a:pPr algn="ctr"/>
            <a:r>
              <a:rPr lang="en-US" altLang="en-US" sz="4400" b="1" i="1">
                <a:solidFill>
                  <a:srgbClr val="FFFF00"/>
                </a:solidFill>
                <a:latin typeface="Calibri" pitchFamily="34" charset="0"/>
              </a:rPr>
              <a:t>our</a:t>
            </a:r>
            <a:r>
              <a:rPr lang="en-US" altLang="en-US" sz="4400">
                <a:solidFill>
                  <a:srgbClr val="FFC000"/>
                </a:solidFill>
                <a:latin typeface="Calibri" pitchFamily="34" charset="0"/>
              </a:rPr>
              <a:t> journey end? When does </a:t>
            </a:r>
          </a:p>
          <a:p>
            <a:pPr algn="ctr"/>
            <a:r>
              <a:rPr lang="en-US" altLang="en-US" sz="4400" b="1" i="1">
                <a:solidFill>
                  <a:srgbClr val="FFFF00"/>
                </a:solidFill>
                <a:latin typeface="Calibri" pitchFamily="34" charset="0"/>
              </a:rPr>
              <a:t>our</a:t>
            </a:r>
            <a:r>
              <a:rPr lang="en-US" altLang="en-US" sz="4400">
                <a:solidFill>
                  <a:srgbClr val="FFC000"/>
                </a:solidFill>
                <a:latin typeface="Calibri" pitchFamily="34" charset="0"/>
              </a:rPr>
              <a:t> commission expire? Is it at the </a:t>
            </a:r>
          </a:p>
          <a:p>
            <a:pPr algn="ctr"/>
            <a:r>
              <a:rPr lang="en-US" altLang="en-US" sz="4400">
                <a:solidFill>
                  <a:srgbClr val="FFC000"/>
                </a:solidFill>
                <a:latin typeface="Calibri" pitchFamily="34" charset="0"/>
              </a:rPr>
              <a:t>end of the age? Or is it seven years before that? Should we take this document, the </a:t>
            </a:r>
            <a:r>
              <a:rPr lang="en-US" altLang="en-US" sz="4400" b="1" i="1">
                <a:solidFill>
                  <a:srgbClr val="FFFF00"/>
                </a:solidFill>
                <a:latin typeface="Calibri" pitchFamily="34" charset="0"/>
              </a:rPr>
              <a:t>Great Commission</a:t>
            </a:r>
            <a:r>
              <a:rPr lang="en-US" altLang="en-US" sz="4400">
                <a:solidFill>
                  <a:srgbClr val="FFC000"/>
                </a:solidFill>
                <a:latin typeface="Calibri" pitchFamily="34" charset="0"/>
              </a:rPr>
              <a:t>,  to our lawyer and ask him  to tell us? Or can we read what is written ourselves?</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6" name="Picture 2" descr="D:\00 IMAGES for PowerPoint\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8" y="239713"/>
            <a:ext cx="5033962" cy="387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257800" y="2176463"/>
            <a:ext cx="4838700" cy="1938337"/>
          </a:xfrm>
          <a:prstGeom prst="rect">
            <a:avLst/>
          </a:prstGeom>
          <a:solidFill>
            <a:srgbClr val="002060"/>
          </a:solidFill>
          <a:ln>
            <a:noFill/>
          </a:ln>
        </p:spPr>
        <p:txBody>
          <a:bodyPr>
            <a:spAutoFit/>
          </a:bodyPr>
          <a:lstStyle/>
          <a:p>
            <a:pPr algn="ctr">
              <a:defRPr/>
            </a:pPr>
            <a:r>
              <a:rPr lang="en-US" sz="4000" b="1" dirty="0">
                <a:solidFill>
                  <a:schemeClr val="tx2">
                    <a:lumMod val="50000"/>
                  </a:schemeClr>
                </a:solidFill>
                <a:latin typeface="+mn-lt"/>
              </a:rPr>
              <a:t> </a:t>
            </a:r>
            <a:r>
              <a:rPr lang="en-US" sz="4000" b="1" baseline="30000" dirty="0">
                <a:solidFill>
                  <a:srgbClr val="FFC000"/>
                </a:solidFill>
                <a:latin typeface="+mn-lt"/>
              </a:rPr>
              <a:t>19 </a:t>
            </a:r>
            <a:r>
              <a:rPr lang="en-US" sz="4000" b="1" dirty="0">
                <a:solidFill>
                  <a:srgbClr val="FFC000"/>
                </a:solidFill>
                <a:latin typeface="+mn-lt"/>
              </a:rPr>
              <a:t>Go therefore </a:t>
            </a:r>
          </a:p>
          <a:p>
            <a:pPr algn="ctr">
              <a:defRPr/>
            </a:pPr>
            <a:r>
              <a:rPr lang="en-US" sz="4000" b="1" dirty="0">
                <a:solidFill>
                  <a:srgbClr val="FFC000"/>
                </a:solidFill>
                <a:latin typeface="+mn-lt"/>
              </a:rPr>
              <a:t>and make disciples </a:t>
            </a:r>
          </a:p>
          <a:p>
            <a:pPr algn="ctr">
              <a:defRPr/>
            </a:pPr>
            <a:r>
              <a:rPr lang="en-US" sz="4000" b="1" dirty="0">
                <a:solidFill>
                  <a:srgbClr val="FFC000"/>
                </a:solidFill>
                <a:latin typeface="+mn-lt"/>
              </a:rPr>
              <a:t>of all the nations, </a:t>
            </a:r>
          </a:p>
        </p:txBody>
      </p:sp>
      <p:sp>
        <p:nvSpPr>
          <p:cNvPr id="3" name="TextBox 2"/>
          <p:cNvSpPr txBox="1"/>
          <p:nvPr/>
        </p:nvSpPr>
        <p:spPr>
          <a:xfrm>
            <a:off x="223838" y="4114800"/>
            <a:ext cx="9872662" cy="2308225"/>
          </a:xfrm>
          <a:prstGeom prst="rect">
            <a:avLst/>
          </a:prstGeom>
          <a:solidFill>
            <a:srgbClr val="002060"/>
          </a:solidFill>
        </p:spPr>
        <p:txBody>
          <a:bodyPr>
            <a:spAutoFit/>
          </a:bodyPr>
          <a:lstStyle/>
          <a:p>
            <a:pPr algn="ctr">
              <a:defRPr/>
            </a:pPr>
            <a:r>
              <a:rPr lang="en-US" sz="3600" b="1" dirty="0">
                <a:solidFill>
                  <a:srgbClr val="FFC000"/>
                </a:solidFill>
                <a:latin typeface="+mn-lt"/>
              </a:rPr>
              <a:t>baptizing them in the name of the Father, the Son, and the Holy Spirit, </a:t>
            </a:r>
            <a:r>
              <a:rPr lang="en-US" sz="3600" b="1" baseline="30000" dirty="0">
                <a:solidFill>
                  <a:srgbClr val="FFC000"/>
                </a:solidFill>
                <a:latin typeface="+mn-lt"/>
              </a:rPr>
              <a:t> 20 </a:t>
            </a:r>
            <a:r>
              <a:rPr lang="en-US" sz="3600" b="1" dirty="0">
                <a:solidFill>
                  <a:srgbClr val="FFC000"/>
                </a:solidFill>
                <a:latin typeface="+mn-lt"/>
              </a:rPr>
              <a:t>teaching them to observe </a:t>
            </a:r>
          </a:p>
          <a:p>
            <a:pPr algn="ctr">
              <a:defRPr/>
            </a:pPr>
            <a:r>
              <a:rPr lang="en-US" sz="3600" b="1" dirty="0">
                <a:solidFill>
                  <a:srgbClr val="FFC000"/>
                </a:solidFill>
                <a:latin typeface="+mn-lt"/>
              </a:rPr>
              <a:t>all that I commanded you;. And Lo, I am with you always, </a:t>
            </a:r>
            <a:r>
              <a:rPr lang="en-US" sz="3600" dirty="0">
                <a:solidFill>
                  <a:srgbClr val="FFFF00"/>
                </a:solidFill>
                <a:latin typeface="+mn-lt"/>
              </a:rPr>
              <a:t>even to </a:t>
            </a:r>
            <a:r>
              <a:rPr lang="en-US" sz="3600" b="1" dirty="0">
                <a:solidFill>
                  <a:srgbClr val="FFFF00"/>
                </a:solidFill>
                <a:latin typeface="+mn-lt"/>
              </a:rPr>
              <a:t>the end of the age</a:t>
            </a:r>
            <a:r>
              <a:rPr lang="en-US" sz="3600" b="1" dirty="0">
                <a:solidFill>
                  <a:srgbClr val="FFC000"/>
                </a:solidFill>
                <a:latin typeface="+mn-lt"/>
              </a:rPr>
              <a:t>.</a:t>
            </a:r>
            <a:r>
              <a:rPr lang="en-US" sz="3600" b="1" dirty="0">
                <a:solidFill>
                  <a:schemeClr val="tx2">
                    <a:lumMod val="50000"/>
                  </a:schemeClr>
                </a:solidFill>
                <a:latin typeface="+mn-lt"/>
              </a:rPr>
              <a:t> </a:t>
            </a:r>
            <a:r>
              <a:rPr lang="en-US" sz="3200" dirty="0">
                <a:solidFill>
                  <a:schemeClr val="bg1"/>
                </a:solidFill>
                <a:latin typeface="+mn-lt"/>
              </a:rPr>
              <a:t>- Mat. 28:19-20 </a:t>
            </a:r>
          </a:p>
        </p:txBody>
      </p:sp>
      <p:sp>
        <p:nvSpPr>
          <p:cNvPr id="282629" name="TextBox 5"/>
          <p:cNvSpPr txBox="1">
            <a:spLocks noChangeArrowheads="1"/>
          </p:cNvSpPr>
          <p:nvPr/>
        </p:nvSpPr>
        <p:spPr bwMode="auto">
          <a:xfrm>
            <a:off x="5257800" y="630238"/>
            <a:ext cx="4838700" cy="15700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b="1">
                <a:solidFill>
                  <a:srgbClr val="C00000"/>
                </a:solidFill>
              </a:rPr>
              <a:t>The Great </a:t>
            </a:r>
          </a:p>
          <a:p>
            <a:pPr algn="ctr"/>
            <a:r>
              <a:rPr lang="en-US" altLang="en-US" sz="4800" b="1">
                <a:solidFill>
                  <a:srgbClr val="C00000"/>
                </a:solidFill>
              </a:rPr>
              <a:t>Commission</a:t>
            </a: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ChangeArrowheads="1"/>
          </p:cNvSpPr>
          <p:nvPr/>
        </p:nvSpPr>
        <p:spPr bwMode="auto">
          <a:xfrm>
            <a:off x="352425" y="304800"/>
            <a:ext cx="9580563" cy="6108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3000" b="1" i="1" dirty="0">
                <a:solidFill>
                  <a:srgbClr val="FFFF00"/>
                </a:solidFill>
                <a:latin typeface="Calibri" pitchFamily="34" charset="0"/>
              </a:rPr>
              <a:t>“The opening of the gates” </a:t>
            </a:r>
            <a:r>
              <a:rPr lang="en-US" altLang="en-US" sz="3000" dirty="0">
                <a:solidFill>
                  <a:srgbClr val="FFC000"/>
                </a:solidFill>
                <a:latin typeface="Calibri" pitchFamily="34" charset="0"/>
              </a:rPr>
              <a:t>is a time of soul searching, tears, and repentance. But there is joy as well. In the Psalms we read the </a:t>
            </a:r>
            <a:r>
              <a:rPr lang="en-US" altLang="en-US" sz="3000" dirty="0">
                <a:solidFill>
                  <a:srgbClr val="FFFF00"/>
                </a:solidFill>
                <a:latin typeface="Calibri" pitchFamily="34" charset="0"/>
              </a:rPr>
              <a:t>songs of ascent</a:t>
            </a:r>
            <a:r>
              <a:rPr lang="en-US" altLang="en-US" sz="3000" dirty="0">
                <a:solidFill>
                  <a:srgbClr val="FFC000"/>
                </a:solidFill>
                <a:latin typeface="Calibri" pitchFamily="34" charset="0"/>
              </a:rPr>
              <a:t>. We sing about </a:t>
            </a:r>
            <a:r>
              <a:rPr lang="en-US" altLang="en-US" sz="3000" dirty="0">
                <a:solidFill>
                  <a:srgbClr val="FFFF00"/>
                </a:solidFill>
                <a:latin typeface="Calibri" pitchFamily="34" charset="0"/>
              </a:rPr>
              <a:t>entering His gates with thanksgiving in our hearts and entering His courts with praise. </a:t>
            </a:r>
            <a:r>
              <a:rPr lang="en-US" altLang="en-US" sz="3000" dirty="0">
                <a:solidFill>
                  <a:srgbClr val="FFC000"/>
                </a:solidFill>
                <a:latin typeface="Calibri" pitchFamily="34" charset="0"/>
              </a:rPr>
              <a:t>Just as Hosea did with wayward Gomer, God is wooing us back to Himself. He is drawing us, calling us to go up on that highway of holiness and to meet with Him in His sanctuary. In the Hebrew dancing we hear songs of joyful invitation to </a:t>
            </a:r>
            <a:r>
              <a:rPr lang="en-US" altLang="en-US" sz="3000" b="1" i="1" dirty="0">
                <a:solidFill>
                  <a:srgbClr val="FFFF00"/>
                </a:solidFill>
                <a:latin typeface="Calibri" pitchFamily="34" charset="0"/>
              </a:rPr>
              <a:t>“Go through the gates”, </a:t>
            </a:r>
            <a:r>
              <a:rPr lang="en-US" altLang="en-US" sz="3000" dirty="0">
                <a:solidFill>
                  <a:srgbClr val="FFC000"/>
                </a:solidFill>
                <a:latin typeface="Calibri" pitchFamily="34" charset="0"/>
              </a:rPr>
              <a:t>and </a:t>
            </a:r>
            <a:r>
              <a:rPr lang="en-US" altLang="en-US" sz="3000" b="1" i="1" dirty="0">
                <a:solidFill>
                  <a:srgbClr val="FFFF00"/>
                </a:solidFill>
                <a:latin typeface="Calibri" pitchFamily="34" charset="0"/>
              </a:rPr>
              <a:t>“prepare the way of the people”. </a:t>
            </a:r>
            <a:r>
              <a:rPr lang="en-US" altLang="en-US" sz="3000" dirty="0">
                <a:solidFill>
                  <a:srgbClr val="FFC000"/>
                </a:solidFill>
                <a:latin typeface="Calibri" pitchFamily="34" charset="0"/>
              </a:rPr>
              <a:t>The God of Israel is throwing open the gates to His Holy Place. He wants us go up to Zion in joyful praise. This is another wonderful item of Hebrew art by Yossi Rosenstein. His works can be found online at </a:t>
            </a:r>
            <a:r>
              <a:rPr lang="en-US" altLang="en-US" sz="3000" dirty="0">
                <a:solidFill>
                  <a:schemeClr val="accent5">
                    <a:lumMod val="60000"/>
                    <a:lumOff val="40000"/>
                  </a:schemeClr>
                </a:solidFill>
                <a:latin typeface="Calibri" pitchFamily="34" charset="0"/>
              </a:rPr>
              <a:t>art.com</a:t>
            </a:r>
            <a:r>
              <a:rPr lang="en-US" altLang="en-US" sz="3000" dirty="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2" descr="D:\00 IMAGES for PowerPoint\holy-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92075"/>
            <a:ext cx="7848600"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1"/>
          <p:cNvSpPr>
            <a:spLocks noChangeArrowheads="1"/>
          </p:cNvSpPr>
          <p:nvPr/>
        </p:nvSpPr>
        <p:spPr bwMode="auto">
          <a:xfrm>
            <a:off x="298450" y="381000"/>
            <a:ext cx="97536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By now we are starting to get an idea of where this all ends. The </a:t>
            </a:r>
            <a:r>
              <a:rPr lang="en-US" altLang="en-US" sz="4400" b="1" i="1">
                <a:solidFill>
                  <a:srgbClr val="FFFF00"/>
                </a:solidFill>
                <a:latin typeface="Calibri" pitchFamily="34" charset="0"/>
              </a:rPr>
              <a:t>days of awe</a:t>
            </a:r>
            <a:r>
              <a:rPr lang="en-US" altLang="en-US" sz="4400">
                <a:solidFill>
                  <a:srgbClr val="FFC000"/>
                </a:solidFill>
                <a:latin typeface="Calibri" pitchFamily="34" charset="0"/>
              </a:rPr>
              <a:t> come to a climax and end on </a:t>
            </a:r>
            <a:r>
              <a:rPr lang="en-US" altLang="en-US" sz="4400" b="1" i="1">
                <a:solidFill>
                  <a:srgbClr val="FFFF00"/>
                </a:solidFill>
                <a:latin typeface="Calibri" pitchFamily="34" charset="0"/>
              </a:rPr>
              <a:t>Yom Kippur</a:t>
            </a:r>
            <a:r>
              <a:rPr lang="en-US" altLang="en-US" sz="4400">
                <a:solidFill>
                  <a:srgbClr val="FFC000"/>
                </a:solidFill>
                <a:latin typeface="Calibri" pitchFamily="34" charset="0"/>
              </a:rPr>
              <a:t>, the </a:t>
            </a:r>
            <a:r>
              <a:rPr lang="en-US" altLang="en-US" sz="4400" b="1" i="1">
                <a:solidFill>
                  <a:srgbClr val="FFFF00"/>
                </a:solidFill>
                <a:latin typeface="Calibri" pitchFamily="34" charset="0"/>
              </a:rPr>
              <a:t>Day of Atonement</a:t>
            </a:r>
            <a:r>
              <a:rPr lang="en-US" altLang="en-US" sz="4400">
                <a:solidFill>
                  <a:srgbClr val="FFC000"/>
                </a:solidFill>
                <a:latin typeface="Calibri" pitchFamily="34" charset="0"/>
              </a:rPr>
              <a:t>. In Hebrew tradition this is the last chance to repent for that year. As the sun sets on this </a:t>
            </a:r>
            <a:r>
              <a:rPr lang="en-US" altLang="en-US" sz="4400" b="1" i="1">
                <a:solidFill>
                  <a:srgbClr val="FFFF00"/>
                </a:solidFill>
                <a:latin typeface="Calibri" pitchFamily="34" charset="0"/>
              </a:rPr>
              <a:t>Day of Reckoning</a:t>
            </a:r>
            <a:r>
              <a:rPr lang="en-US" altLang="en-US" sz="4400">
                <a:solidFill>
                  <a:srgbClr val="FFC000"/>
                </a:solidFill>
                <a:latin typeface="Calibri" pitchFamily="34" charset="0"/>
              </a:rPr>
              <a:t> this awesome moment of closure is referred to by the well known Hebrew idiom, </a:t>
            </a:r>
            <a:r>
              <a:rPr lang="en-US" altLang="en-US" sz="4400" b="1" i="1">
                <a:solidFill>
                  <a:srgbClr val="FFFF00"/>
                </a:solidFill>
                <a:latin typeface="Calibri" pitchFamily="34" charset="0"/>
              </a:rPr>
              <a:t>“the closing of the gates”. </a:t>
            </a:r>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descr="http://www.templeinstitute.org/yom_kippur_images/neil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675" y="304800"/>
            <a:ext cx="46894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3" name="TextBox 2"/>
          <p:cNvSpPr txBox="1">
            <a:spLocks noChangeArrowheads="1"/>
          </p:cNvSpPr>
          <p:nvPr/>
        </p:nvSpPr>
        <p:spPr bwMode="auto">
          <a:xfrm>
            <a:off x="266700" y="2767013"/>
            <a:ext cx="38862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i="1">
                <a:latin typeface="Papyrus" pitchFamily="66" charset="0"/>
              </a:rPr>
              <a:t>The </a:t>
            </a:r>
          </a:p>
          <a:p>
            <a:r>
              <a:rPr lang="en-US" altLang="en-US" sz="6000" b="1" i="1">
                <a:latin typeface="Papyrus" pitchFamily="66" charset="0"/>
              </a:rPr>
              <a:t>Closing</a:t>
            </a:r>
          </a:p>
          <a:p>
            <a:r>
              <a:rPr lang="en-US" altLang="en-US" sz="6000" b="1" i="1">
                <a:latin typeface="Papyrus" pitchFamily="66" charset="0"/>
              </a:rPr>
              <a:t>of the </a:t>
            </a:r>
          </a:p>
          <a:p>
            <a:r>
              <a:rPr lang="en-US" altLang="en-US" sz="6000" b="1" i="1">
                <a:latin typeface="Papyrus" pitchFamily="66" charset="0"/>
              </a:rPr>
              <a:t>Gates</a:t>
            </a:r>
          </a:p>
        </p:txBody>
      </p:sp>
      <p:sp>
        <p:nvSpPr>
          <p:cNvPr id="286724" name="TextBox 1"/>
          <p:cNvSpPr txBox="1">
            <a:spLocks noChangeArrowheads="1"/>
          </p:cNvSpPr>
          <p:nvPr/>
        </p:nvSpPr>
        <p:spPr bwMode="auto">
          <a:xfrm>
            <a:off x="495300" y="304800"/>
            <a:ext cx="3733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4800" b="1" i="1">
                <a:solidFill>
                  <a:srgbClr val="C00000"/>
                </a:solidFill>
                <a:latin typeface="Papyrus" pitchFamily="66" charset="0"/>
              </a:rPr>
              <a:t>Yom Kippur</a:t>
            </a:r>
          </a:p>
          <a:p>
            <a:r>
              <a:rPr lang="en-US" altLang="en-US" sz="4800" b="1" i="1">
                <a:solidFill>
                  <a:srgbClr val="C00000"/>
                </a:solidFill>
                <a:latin typeface="Papyrus" pitchFamily="66" charset="0"/>
              </a:rPr>
              <a:t>The Day of </a:t>
            </a:r>
          </a:p>
          <a:p>
            <a:r>
              <a:rPr lang="en-US" altLang="en-US" sz="4800" b="1" i="1">
                <a:solidFill>
                  <a:srgbClr val="C00000"/>
                </a:solidFill>
                <a:latin typeface="Papyrus" pitchFamily="66" charset="0"/>
              </a:rPr>
              <a:t>Atonement</a:t>
            </a:r>
          </a:p>
        </p:txBody>
      </p:sp>
    </p:spTree>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1"/>
          <p:cNvSpPr>
            <a:spLocks noChangeArrowheads="1"/>
          </p:cNvSpPr>
          <p:nvPr/>
        </p:nvSpPr>
        <p:spPr bwMode="auto">
          <a:xfrm>
            <a:off x="312738" y="2438400"/>
            <a:ext cx="9753600" cy="21383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Now lets take a closer look at the terminus of those 7 years. That </a:t>
            </a:r>
          </a:p>
          <a:p>
            <a:pPr algn="ctr"/>
            <a:r>
              <a:rPr lang="en-US" altLang="en-US" sz="4400">
                <a:solidFill>
                  <a:srgbClr val="FFC000"/>
                </a:solidFill>
                <a:latin typeface="Calibri" pitchFamily="34" charset="0"/>
              </a:rPr>
              <a:t>fearful final </a:t>
            </a:r>
            <a:r>
              <a:rPr lang="en-US" altLang="en-US" sz="4400">
                <a:solidFill>
                  <a:srgbClr val="FFFF00"/>
                </a:solidFill>
                <a:latin typeface="Calibri" pitchFamily="34" charset="0"/>
              </a:rPr>
              <a:t>Day of Atonement. </a:t>
            </a:r>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0096500" y="288925"/>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73038" y="1981200"/>
            <a:ext cx="2146300"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Feast of Trumpets</a:t>
            </a: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827963" y="1981200"/>
            <a:ext cx="230822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sp>
        <p:nvSpPr>
          <p:cNvPr id="288775" name="TextBox 1"/>
          <p:cNvSpPr txBox="1">
            <a:spLocks noChangeArrowheads="1"/>
          </p:cNvSpPr>
          <p:nvPr/>
        </p:nvSpPr>
        <p:spPr bwMode="auto">
          <a:xfrm>
            <a:off x="158750" y="5181600"/>
            <a:ext cx="9948863" cy="147796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The inclusive Timeline bridging those Fall Feasts is also precisely </a:t>
            </a:r>
            <a:r>
              <a:rPr lang="en-US" altLang="en-US" sz="5400" b="1" i="1">
                <a:solidFill>
                  <a:srgbClr val="FFFF00"/>
                </a:solidFill>
                <a:latin typeface="Arial" charset="0"/>
              </a:rPr>
              <a:t>2550  DAYS</a:t>
            </a:r>
            <a:r>
              <a:rPr lang="en-US" altLang="en-US" sz="4400" b="1" i="1">
                <a:solidFill>
                  <a:srgbClr val="FFFF00"/>
                </a:solidFill>
                <a:latin typeface="Arial" charset="0"/>
              </a:rPr>
              <a:t>!</a:t>
            </a:r>
          </a:p>
        </p:txBody>
      </p:sp>
      <p:pic>
        <p:nvPicPr>
          <p:cNvPr id="288776"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3473450"/>
            <a:ext cx="21336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7"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8438" y="3476625"/>
            <a:ext cx="230822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76213" y="228600"/>
            <a:ext cx="9910762" cy="1600200"/>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p>
          <a:p>
            <a:pPr algn="ctr">
              <a:defRPr/>
            </a:pPr>
            <a:r>
              <a:rPr lang="en-US" sz="4800" b="1" i="1" dirty="0">
                <a:solidFill>
                  <a:srgbClr val="FFC000"/>
                </a:solidFill>
              </a:rPr>
              <a:t>= 1260 + 1290 </a:t>
            </a:r>
            <a:r>
              <a:rPr lang="en-US" sz="5400" b="1" i="1" dirty="0">
                <a:solidFill>
                  <a:srgbClr val="FFC000"/>
                </a:solidFill>
              </a:rPr>
              <a:t>= </a:t>
            </a:r>
            <a:r>
              <a:rPr lang="en-US" sz="5400" b="1" i="1" dirty="0">
                <a:solidFill>
                  <a:srgbClr val="FFFF00"/>
                </a:solidFill>
              </a:rPr>
              <a:t>2550 days </a:t>
            </a:r>
          </a:p>
        </p:txBody>
      </p:sp>
      <p:sp>
        <p:nvSpPr>
          <p:cNvPr id="288779" name="Rectangle 1"/>
          <p:cNvSpPr>
            <a:spLocks noChangeArrowheads="1"/>
          </p:cNvSpPr>
          <p:nvPr/>
        </p:nvSpPr>
        <p:spPr bwMode="auto">
          <a:xfrm>
            <a:off x="3143250" y="3400425"/>
            <a:ext cx="3827463" cy="15081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i="1">
                <a:solidFill>
                  <a:srgbClr val="C00000"/>
                </a:solidFill>
                <a:latin typeface="Arial" charset="0"/>
              </a:rPr>
              <a:t>Days of Awe</a:t>
            </a:r>
          </a:p>
          <a:p>
            <a:pPr algn="ctr" eaLnBrk="1" hangingPunct="1">
              <a:spcBef>
                <a:spcPct val="0"/>
              </a:spcBef>
              <a:buFontTx/>
              <a:buNone/>
            </a:pPr>
            <a:r>
              <a:rPr lang="en-US" altLang="en-US" sz="4400" b="1" i="1">
                <a:latin typeface="Arial" charset="0"/>
              </a:rPr>
              <a:t>(7 years)</a:t>
            </a:r>
          </a:p>
        </p:txBody>
      </p:sp>
      <p:cxnSp>
        <p:nvCxnSpPr>
          <p:cNvPr id="12" name="Straight Arrow Connector 11"/>
          <p:cNvCxnSpPr/>
          <p:nvPr/>
        </p:nvCxnSpPr>
        <p:spPr>
          <a:xfrm>
            <a:off x="6816725" y="4278313"/>
            <a:ext cx="100171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288776" idx="3"/>
          </p:cNvCxnSpPr>
          <p:nvPr/>
        </p:nvCxnSpPr>
        <p:spPr>
          <a:xfrm flipH="1">
            <a:off x="2324100" y="4306888"/>
            <a:ext cx="973138"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
          <p:cNvSpPr>
            <a:spLocks noChangeArrowheads="1"/>
          </p:cNvSpPr>
          <p:nvPr/>
        </p:nvSpPr>
        <p:spPr bwMode="auto">
          <a:xfrm>
            <a:off x="312738" y="1676400"/>
            <a:ext cx="9631362" cy="34925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This is also referred to and alluded to </a:t>
            </a:r>
          </a:p>
          <a:p>
            <a:pPr algn="ctr"/>
            <a:r>
              <a:rPr lang="en-US" altLang="en-US" sz="4400">
                <a:solidFill>
                  <a:srgbClr val="FFC000"/>
                </a:solidFill>
                <a:latin typeface="Calibri" pitchFamily="34" charset="0"/>
              </a:rPr>
              <a:t>in Scripture as the </a:t>
            </a:r>
            <a:r>
              <a:rPr lang="en-US" altLang="en-US" sz="4400">
                <a:solidFill>
                  <a:srgbClr val="FFFF00"/>
                </a:solidFill>
                <a:latin typeface="Calibri" pitchFamily="34" charset="0"/>
              </a:rPr>
              <a:t>Day of Reckoning, </a:t>
            </a:r>
          </a:p>
          <a:p>
            <a:pPr algn="ctr"/>
            <a:r>
              <a:rPr lang="en-US" altLang="en-US" sz="4400">
                <a:solidFill>
                  <a:srgbClr val="FFFF00"/>
                </a:solidFill>
                <a:latin typeface="Calibri" pitchFamily="34" charset="0"/>
              </a:rPr>
              <a:t>Day of Sentencing, Day of Pardoning, </a:t>
            </a:r>
          </a:p>
          <a:p>
            <a:pPr algn="ctr"/>
            <a:r>
              <a:rPr lang="en-US" altLang="en-US" sz="4400">
                <a:solidFill>
                  <a:srgbClr val="FFFF00"/>
                </a:solidFill>
                <a:latin typeface="Calibri" pitchFamily="34" charset="0"/>
              </a:rPr>
              <a:t>Day of Accounting, Day of Reconciliation, </a:t>
            </a:r>
          </a:p>
          <a:p>
            <a:pPr algn="ctr"/>
            <a:r>
              <a:rPr lang="en-US" altLang="en-US" sz="4400">
                <a:solidFill>
                  <a:srgbClr val="FFC000"/>
                </a:solidFill>
                <a:latin typeface="Calibri" pitchFamily="34" charset="0"/>
              </a:rPr>
              <a:t>or in other words, </a:t>
            </a:r>
            <a:r>
              <a:rPr lang="en-US" altLang="en-US" sz="4400" b="1" i="1">
                <a:solidFill>
                  <a:srgbClr val="FFFF00"/>
                </a:solidFill>
                <a:latin typeface="Calibri" pitchFamily="34" charset="0"/>
              </a:rPr>
              <a:t>Judgment Day!</a:t>
            </a:r>
            <a:endParaRPr lang="en-US" altLang="en-US" sz="4400">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D:\Pictures\0-IMAGES for PowerPoint\ancient-of-days-daniel-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1"/>
          <p:cNvSpPr>
            <a:spLocks noChangeArrowheads="1"/>
          </p:cNvSpPr>
          <p:nvPr/>
        </p:nvSpPr>
        <p:spPr bwMode="auto">
          <a:xfrm>
            <a:off x="252413" y="533400"/>
            <a:ext cx="9753600" cy="58483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400" dirty="0">
                <a:solidFill>
                  <a:srgbClr val="FFC000"/>
                </a:solidFill>
                <a:latin typeface="+mn-lt"/>
              </a:rPr>
              <a:t>Our search for the true meaning and the fulfillment of the </a:t>
            </a:r>
            <a:r>
              <a:rPr lang="en-US" altLang="en-US" sz="3400" b="1" i="1" dirty="0">
                <a:solidFill>
                  <a:srgbClr val="FFFF00"/>
                </a:solidFill>
                <a:latin typeface="+mn-lt"/>
              </a:rPr>
              <a:t>Day of Atonement </a:t>
            </a:r>
            <a:r>
              <a:rPr lang="en-US" altLang="en-US" sz="3400" dirty="0">
                <a:solidFill>
                  <a:srgbClr val="FFC000"/>
                </a:solidFill>
                <a:latin typeface="+mn-lt"/>
              </a:rPr>
              <a:t> takes us to the synagogue. </a:t>
            </a:r>
          </a:p>
          <a:p>
            <a:pPr algn="ctr">
              <a:defRPr/>
            </a:pPr>
            <a:r>
              <a:rPr lang="en-US" altLang="en-US" sz="3400" dirty="0">
                <a:solidFill>
                  <a:srgbClr val="FFC000"/>
                </a:solidFill>
                <a:latin typeface="+mn-lt"/>
              </a:rPr>
              <a:t>Our Jewish friends rehearse that ultimate fulfillment during the annual celebration of </a:t>
            </a:r>
            <a:r>
              <a:rPr lang="en-US" altLang="en-US" sz="3400" b="1" i="1" dirty="0">
                <a:solidFill>
                  <a:srgbClr val="FFFF00"/>
                </a:solidFill>
                <a:latin typeface="+mn-lt"/>
              </a:rPr>
              <a:t>Yom Kippur</a:t>
            </a:r>
            <a:r>
              <a:rPr lang="en-US" altLang="en-US" sz="3400" dirty="0">
                <a:solidFill>
                  <a:srgbClr val="FFC000"/>
                </a:solidFill>
                <a:latin typeface="+mn-lt"/>
              </a:rPr>
              <a:t>. The final service of </a:t>
            </a:r>
            <a:r>
              <a:rPr lang="en-US" altLang="en-US" sz="3400" b="1" i="1" dirty="0">
                <a:solidFill>
                  <a:srgbClr val="FFFF00"/>
                </a:solidFill>
                <a:latin typeface="+mn-lt"/>
              </a:rPr>
              <a:t>Yom Kippur </a:t>
            </a:r>
            <a:r>
              <a:rPr lang="en-US" altLang="en-US" sz="3400" dirty="0">
                <a:solidFill>
                  <a:srgbClr val="FFC000"/>
                </a:solidFill>
                <a:latin typeface="+mn-lt"/>
              </a:rPr>
              <a:t>taking place towards </a:t>
            </a:r>
            <a:r>
              <a:rPr lang="en-US" altLang="en-US" sz="3400" b="1" i="1" dirty="0">
                <a:solidFill>
                  <a:srgbClr val="FFFF00"/>
                </a:solidFill>
                <a:latin typeface="+mn-lt"/>
              </a:rPr>
              <a:t>sunset </a:t>
            </a:r>
            <a:r>
              <a:rPr lang="en-US" altLang="en-US" sz="3400" dirty="0">
                <a:solidFill>
                  <a:srgbClr val="FFC000"/>
                </a:solidFill>
                <a:latin typeface="+mn-lt"/>
              </a:rPr>
              <a:t>is called the</a:t>
            </a:r>
            <a:r>
              <a:rPr lang="en-US" altLang="en-US" sz="3400" b="1" i="1" dirty="0">
                <a:solidFill>
                  <a:srgbClr val="FFFF00"/>
                </a:solidFill>
                <a:latin typeface="+mn-lt"/>
              </a:rPr>
              <a:t> </a:t>
            </a:r>
            <a:r>
              <a:rPr lang="en-US" altLang="en-US" sz="3400" b="1" i="1" dirty="0" err="1">
                <a:solidFill>
                  <a:srgbClr val="FFFF00"/>
                </a:solidFill>
                <a:latin typeface="+mn-lt"/>
              </a:rPr>
              <a:t>Neilah</a:t>
            </a:r>
            <a:r>
              <a:rPr lang="en-US" altLang="en-US" sz="3400" dirty="0">
                <a:solidFill>
                  <a:srgbClr val="FFC000"/>
                </a:solidFill>
                <a:latin typeface="+mn-lt"/>
              </a:rPr>
              <a:t>. </a:t>
            </a:r>
            <a:r>
              <a:rPr lang="en-US" altLang="en-US" sz="3600" dirty="0">
                <a:solidFill>
                  <a:srgbClr val="FFC000"/>
                </a:solidFill>
                <a:latin typeface="+mn-lt"/>
              </a:rPr>
              <a:t>Rabbis say that a</a:t>
            </a:r>
            <a:r>
              <a:rPr lang="en-US" altLang="en-US" sz="3400" dirty="0">
                <a:solidFill>
                  <a:srgbClr val="FFC000"/>
                </a:solidFill>
                <a:latin typeface="+mn-lt"/>
              </a:rPr>
              <a:t>s the awesome day of Yom Kippur comes to a close their future is being sealed. They turn to God to accept their sincere repentance and new resolutions. They ask that He seal them in the </a:t>
            </a:r>
            <a:r>
              <a:rPr lang="en-US" altLang="en-US" sz="3400" b="1" i="1" dirty="0">
                <a:solidFill>
                  <a:srgbClr val="FFFF00"/>
                </a:solidFill>
                <a:latin typeface="+mn-lt"/>
              </a:rPr>
              <a:t>Book of Life</a:t>
            </a:r>
            <a:r>
              <a:rPr lang="en-US" altLang="en-US" sz="3400" dirty="0">
                <a:solidFill>
                  <a:srgbClr val="FFC000"/>
                </a:solidFill>
                <a:latin typeface="+mn-lt"/>
              </a:rPr>
              <a:t>, granting them a new year replete with goodness and happiness. </a:t>
            </a: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2" descr="http://1.bp.blogspot.com/-wfV_lwNvuuE/ToJJnh8zF0I/AAAAAAAAAMQ/oA_QkudNEdc/s1600/Yom-Kippur%255B1%25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0"/>
            <a:ext cx="9455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1"/>
          <p:cNvSpPr>
            <a:spLocks noChangeArrowheads="1"/>
          </p:cNvSpPr>
          <p:nvPr/>
        </p:nvSpPr>
        <p:spPr bwMode="auto">
          <a:xfrm>
            <a:off x="647700" y="1905000"/>
            <a:ext cx="9053513" cy="31845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 Ark housing the Torah scrolls remains open right up until the end of the </a:t>
            </a:r>
            <a:r>
              <a:rPr lang="en-US" altLang="en-US" sz="4000" b="1" i="1">
                <a:solidFill>
                  <a:srgbClr val="FFFF00"/>
                </a:solidFill>
                <a:latin typeface="Calibri" pitchFamily="34" charset="0"/>
              </a:rPr>
              <a:t>Neilah service</a:t>
            </a:r>
            <a:r>
              <a:rPr lang="en-US" altLang="en-US" sz="4000">
                <a:solidFill>
                  <a:srgbClr val="FFC000"/>
                </a:solidFill>
                <a:latin typeface="Calibri" pitchFamily="34" charset="0"/>
              </a:rPr>
              <a:t>, signifying that the Gates of Heaven are still wide open for prayers </a:t>
            </a:r>
          </a:p>
          <a:p>
            <a:pPr algn="ctr"/>
            <a:r>
              <a:rPr lang="en-US" altLang="en-US" sz="4000">
                <a:solidFill>
                  <a:srgbClr val="FFC000"/>
                </a:solidFill>
                <a:latin typeface="Calibri" pitchFamily="34" charset="0"/>
              </a:rPr>
              <a:t>and entreaties. </a:t>
            </a:r>
            <a:endParaRPr lang="en-US" altLang="en-US" sz="4000" b="1" i="1">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descr="https://encrypted-tbn0.gstatic.com/images?q=tbn:ANd9GcRYPr21Xuf2lIfe-DP7gQazdNlBz8NBjf7ljmbZJ_NTjH2RXX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52400"/>
            <a:ext cx="99409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84163" y="304800"/>
            <a:ext cx="9796462" cy="6308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100">
                <a:solidFill>
                  <a:srgbClr val="FFC000"/>
                </a:solidFill>
                <a:latin typeface="Calibri" pitchFamily="34" charset="0"/>
              </a:rPr>
              <a:t>After a final declaration of faith, </a:t>
            </a:r>
            <a:r>
              <a:rPr lang="en-US" altLang="en-US" sz="3100" b="1" i="1">
                <a:solidFill>
                  <a:srgbClr val="FFFF00"/>
                </a:solidFill>
                <a:latin typeface="Calibri" pitchFamily="34" charset="0"/>
              </a:rPr>
              <a:t>the shofar sounds climactically with the Tekia Gedolah</a:t>
            </a:r>
            <a:r>
              <a:rPr lang="en-US" altLang="en-US" sz="3100">
                <a:solidFill>
                  <a:srgbClr val="FFC000"/>
                </a:solidFill>
                <a:latin typeface="Calibri" pitchFamily="34" charset="0"/>
              </a:rPr>
              <a:t>. Then after some closing prayers the service ends with an awesome moment of closure.  </a:t>
            </a:r>
            <a:r>
              <a:rPr lang="en-US" altLang="en-US" sz="3100" b="1" i="1">
                <a:solidFill>
                  <a:srgbClr val="FFFF00"/>
                </a:solidFill>
                <a:latin typeface="Calibri" pitchFamily="34" charset="0"/>
              </a:rPr>
              <a:t>Neilah means "closing the gate." </a:t>
            </a:r>
            <a:r>
              <a:rPr lang="en-US" altLang="en-US" sz="3100">
                <a:solidFill>
                  <a:srgbClr val="FFC000"/>
                </a:solidFill>
                <a:latin typeface="Calibri" pitchFamily="34" charset="0"/>
              </a:rPr>
              <a:t>As the </a:t>
            </a:r>
            <a:r>
              <a:rPr lang="en-US" altLang="en-US" sz="3100" b="1" i="1">
                <a:solidFill>
                  <a:srgbClr val="FFFF00"/>
                </a:solidFill>
                <a:latin typeface="Calibri" pitchFamily="34" charset="0"/>
              </a:rPr>
              <a:t>Neilah</a:t>
            </a:r>
            <a:r>
              <a:rPr lang="en-US" altLang="en-US" sz="3100">
                <a:solidFill>
                  <a:srgbClr val="FFC000"/>
                </a:solidFill>
                <a:latin typeface="Calibri" pitchFamily="34" charset="0"/>
              </a:rPr>
              <a:t> service ends the doors to the ark are closed. At that point the clock has run out. There is no more time to have your name inscribed in the Book of Life. As the sun sets on this awesome </a:t>
            </a:r>
            <a:r>
              <a:rPr lang="en-US" altLang="en-US" sz="3100" b="1" i="1">
                <a:solidFill>
                  <a:srgbClr val="FFFF00"/>
                </a:solidFill>
                <a:latin typeface="Calibri" pitchFamily="34" charset="0"/>
              </a:rPr>
              <a:t>Day of Judgment</a:t>
            </a:r>
            <a:r>
              <a:rPr lang="en-US" altLang="en-US" sz="3100">
                <a:solidFill>
                  <a:srgbClr val="FFC000"/>
                </a:solidFill>
                <a:latin typeface="Calibri" pitchFamily="34" charset="0"/>
              </a:rPr>
              <a:t> those present in the synagogue feel the weight of this awesome moment of finality. </a:t>
            </a:r>
            <a:r>
              <a:rPr lang="en-US" altLang="en-US" sz="3100">
                <a:solidFill>
                  <a:srgbClr val="FFFF00"/>
                </a:solidFill>
                <a:latin typeface="Calibri" pitchFamily="34" charset="0"/>
              </a:rPr>
              <a:t>Yom Kippur </a:t>
            </a:r>
            <a:r>
              <a:rPr lang="en-US" altLang="en-US" sz="3100">
                <a:solidFill>
                  <a:srgbClr val="FFC000"/>
                </a:solidFill>
                <a:latin typeface="Calibri" pitchFamily="34" charset="0"/>
              </a:rPr>
              <a:t>is a rehearsal for that ultimate future </a:t>
            </a:r>
            <a:r>
              <a:rPr lang="en-US" altLang="en-US" sz="3100" b="1" i="1">
                <a:solidFill>
                  <a:srgbClr val="FFFF00"/>
                </a:solidFill>
                <a:latin typeface="Calibri" pitchFamily="34" charset="0"/>
              </a:rPr>
              <a:t>Judgment Day </a:t>
            </a:r>
            <a:r>
              <a:rPr lang="en-US" altLang="en-US" sz="3100">
                <a:solidFill>
                  <a:srgbClr val="FFC000"/>
                </a:solidFill>
                <a:latin typeface="Calibri" pitchFamily="34" charset="0"/>
              </a:rPr>
              <a:t>when on the last day of this age we stand </a:t>
            </a:r>
            <a:r>
              <a:rPr lang="en-US" altLang="en-US" sz="3100" b="1" i="1">
                <a:solidFill>
                  <a:srgbClr val="FFFF00"/>
                </a:solidFill>
                <a:latin typeface="Calibri" pitchFamily="34" charset="0"/>
              </a:rPr>
              <a:t>face to face </a:t>
            </a:r>
            <a:r>
              <a:rPr lang="en-US" altLang="en-US" sz="3100">
                <a:solidFill>
                  <a:srgbClr val="FFC000"/>
                </a:solidFill>
                <a:latin typeface="Calibri" pitchFamily="34" charset="0"/>
              </a:rPr>
              <a:t>with God. This an aspect of our Hebrew roots well worth knowing about and actually experiencing.</a:t>
            </a:r>
            <a:endParaRPr lang="en-US" altLang="en-US" sz="3100" b="1" i="1">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descr="http://www.yihartford.org/wp-content/uploads/2012/09/IMG_20120909_0142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0" y="381000"/>
            <a:ext cx="99885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1"/>
          <p:cNvSpPr>
            <a:spLocks noChangeArrowheads="1"/>
          </p:cNvSpPr>
          <p:nvPr/>
        </p:nvSpPr>
        <p:spPr bwMode="auto">
          <a:xfrm>
            <a:off x="334963" y="457200"/>
            <a:ext cx="9585325" cy="5862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400">
                <a:solidFill>
                  <a:srgbClr val="FFC000"/>
                </a:solidFill>
                <a:latin typeface="Calibri" pitchFamily="34" charset="0"/>
              </a:rPr>
              <a:t>So here we have some more pieces of the puzzle indicating very strongly that the </a:t>
            </a:r>
            <a:r>
              <a:rPr lang="en-US" altLang="en-US" sz="3400" b="1" i="1">
                <a:solidFill>
                  <a:srgbClr val="FFFF00"/>
                </a:solidFill>
                <a:latin typeface="Calibri" pitchFamily="34" charset="0"/>
              </a:rPr>
              <a:t>Fall Feasts </a:t>
            </a:r>
            <a:r>
              <a:rPr lang="en-US" altLang="en-US" sz="3400">
                <a:solidFill>
                  <a:srgbClr val="FFC000"/>
                </a:solidFill>
                <a:latin typeface="Calibri" pitchFamily="34" charset="0"/>
              </a:rPr>
              <a:t>do in fact initiate and terminate a very significant future time period marked by </a:t>
            </a:r>
            <a:r>
              <a:rPr lang="en-US" altLang="en-US" sz="3400" b="1" i="1">
                <a:solidFill>
                  <a:srgbClr val="FFFF00"/>
                </a:solidFill>
                <a:latin typeface="Calibri" pitchFamily="34" charset="0"/>
              </a:rPr>
              <a:t>repentance</a:t>
            </a:r>
            <a:r>
              <a:rPr lang="en-US" altLang="en-US" sz="3400">
                <a:solidFill>
                  <a:srgbClr val="FFC000"/>
                </a:solidFill>
                <a:latin typeface="Calibri" pitchFamily="34" charset="0"/>
              </a:rPr>
              <a:t>. It begins with </a:t>
            </a:r>
            <a:r>
              <a:rPr lang="en-US" altLang="en-US" sz="3400" b="1" i="1">
                <a:solidFill>
                  <a:srgbClr val="FFFF00"/>
                </a:solidFill>
                <a:latin typeface="Calibri" pitchFamily="34" charset="0"/>
              </a:rPr>
              <a:t>Yom Teruah </a:t>
            </a:r>
            <a:r>
              <a:rPr lang="en-US" altLang="en-US" sz="3400">
                <a:solidFill>
                  <a:srgbClr val="FFC000"/>
                </a:solidFill>
                <a:latin typeface="Calibri" pitchFamily="34" charset="0"/>
              </a:rPr>
              <a:t>which is linked to the </a:t>
            </a:r>
            <a:r>
              <a:rPr lang="en-US" altLang="en-US" sz="3400" b="1" i="1">
                <a:solidFill>
                  <a:srgbClr val="FFFF00"/>
                </a:solidFill>
                <a:latin typeface="Calibri" pitchFamily="34" charset="0"/>
              </a:rPr>
              <a:t>“opening of the gates” </a:t>
            </a:r>
            <a:r>
              <a:rPr lang="en-US" altLang="en-US" sz="3400">
                <a:solidFill>
                  <a:srgbClr val="FFC000"/>
                </a:solidFill>
                <a:latin typeface="Calibri" pitchFamily="34" charset="0"/>
              </a:rPr>
              <a:t>and ends with the </a:t>
            </a:r>
            <a:r>
              <a:rPr lang="en-US" altLang="en-US" sz="3400" b="1" i="1">
                <a:solidFill>
                  <a:srgbClr val="FFFF00"/>
                </a:solidFill>
                <a:latin typeface="Calibri" pitchFamily="34" charset="0"/>
              </a:rPr>
              <a:t>Day of Atonement</a:t>
            </a:r>
            <a:r>
              <a:rPr lang="en-US" altLang="en-US" sz="3400">
                <a:solidFill>
                  <a:srgbClr val="FFC000"/>
                </a:solidFill>
                <a:latin typeface="Calibri" pitchFamily="34" charset="0"/>
              </a:rPr>
              <a:t>, or </a:t>
            </a:r>
            <a:r>
              <a:rPr lang="en-US" altLang="en-US" sz="3400" b="1" i="1">
                <a:solidFill>
                  <a:srgbClr val="FFFF00"/>
                </a:solidFill>
                <a:latin typeface="Calibri" pitchFamily="34" charset="0"/>
              </a:rPr>
              <a:t>Yom Kippur</a:t>
            </a:r>
            <a:r>
              <a:rPr lang="en-US" altLang="en-US" sz="3400">
                <a:solidFill>
                  <a:srgbClr val="FFC000"/>
                </a:solidFill>
                <a:latin typeface="Calibri" pitchFamily="34" charset="0"/>
              </a:rPr>
              <a:t> which features the </a:t>
            </a:r>
            <a:r>
              <a:rPr lang="en-US" altLang="en-US" sz="3400" b="1" i="1">
                <a:solidFill>
                  <a:srgbClr val="FFFF00"/>
                </a:solidFill>
                <a:latin typeface="Calibri" pitchFamily="34" charset="0"/>
              </a:rPr>
              <a:t>“closing of the gates”</a:t>
            </a:r>
            <a:r>
              <a:rPr lang="en-US" altLang="en-US" sz="3400">
                <a:solidFill>
                  <a:srgbClr val="FFC000"/>
                </a:solidFill>
                <a:latin typeface="Calibri" pitchFamily="34" charset="0"/>
              </a:rPr>
              <a:t>. This is further strong evidence that  these two yet to be fulfilled </a:t>
            </a:r>
            <a:r>
              <a:rPr lang="en-US" altLang="en-US" sz="3400" b="1" i="1">
                <a:solidFill>
                  <a:srgbClr val="FFFF00"/>
                </a:solidFill>
                <a:latin typeface="Calibri" pitchFamily="34" charset="0"/>
              </a:rPr>
              <a:t>Fall Feasts</a:t>
            </a:r>
            <a:r>
              <a:rPr lang="en-US" altLang="en-US" sz="3400">
                <a:solidFill>
                  <a:srgbClr val="FFC000"/>
                </a:solidFill>
                <a:latin typeface="Calibri" pitchFamily="34" charset="0"/>
              </a:rPr>
              <a:t> do provide the appropriate settings for these epic future events as well as mark out a precise timeline for the </a:t>
            </a:r>
            <a:r>
              <a:rPr lang="en-US" altLang="en-US" sz="3400">
                <a:solidFill>
                  <a:srgbClr val="FFFF00"/>
                </a:solidFill>
                <a:latin typeface="Calibri" pitchFamily="34" charset="0"/>
              </a:rPr>
              <a:t>final 7 years of this age</a:t>
            </a:r>
            <a:r>
              <a:rPr lang="en-US" altLang="en-US" sz="3400">
                <a:solidFill>
                  <a:srgbClr val="FFC000"/>
                </a:solidFill>
                <a:latin typeface="Calibri" pitchFamily="34" charset="0"/>
              </a:rPr>
              <a:t>. </a:t>
            </a:r>
            <a:endParaRPr lang="en-US" altLang="en-US" sz="3400" b="1" i="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0096500" y="288925"/>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58750" y="1277938"/>
            <a:ext cx="2089150"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0000"/>
                </a:solidFill>
              </a:rPr>
              <a:t>Yom </a:t>
            </a:r>
            <a:r>
              <a:rPr lang="en-US" sz="3200" b="1" i="1" dirty="0" err="1">
                <a:solidFill>
                  <a:srgbClr val="FF0000"/>
                </a:solidFill>
              </a:rPr>
              <a:t>Teruah</a:t>
            </a:r>
            <a:endParaRPr lang="en-US" sz="3200" b="1" i="1" dirty="0">
              <a:solidFill>
                <a:srgbClr val="FF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886700" y="1277938"/>
            <a:ext cx="2249488"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299015"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0" y="2819400"/>
            <a:ext cx="193675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6"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5300" y="2830513"/>
            <a:ext cx="1954213"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76213" y="288925"/>
            <a:ext cx="9910762" cy="854075"/>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r>
              <a:rPr lang="en-US" sz="4400" b="1" i="1" dirty="0">
                <a:solidFill>
                  <a:srgbClr val="FFFF00"/>
                </a:solidFill>
              </a:rPr>
              <a:t> </a:t>
            </a:r>
          </a:p>
        </p:txBody>
      </p:sp>
      <p:sp>
        <p:nvSpPr>
          <p:cNvPr id="299018" name="Rectangle 1"/>
          <p:cNvSpPr>
            <a:spLocks noChangeArrowheads="1"/>
          </p:cNvSpPr>
          <p:nvPr/>
        </p:nvSpPr>
        <p:spPr bwMode="auto">
          <a:xfrm>
            <a:off x="3771900" y="3252788"/>
            <a:ext cx="25701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b="1" i="1">
                <a:latin typeface="Arial" charset="0"/>
              </a:rPr>
              <a:t>7 years</a:t>
            </a:r>
          </a:p>
        </p:txBody>
      </p:sp>
      <p:cxnSp>
        <p:nvCxnSpPr>
          <p:cNvPr id="12" name="Straight Arrow Connector 11"/>
          <p:cNvCxnSpPr/>
          <p:nvPr/>
        </p:nvCxnSpPr>
        <p:spPr>
          <a:xfrm>
            <a:off x="6675438" y="3733800"/>
            <a:ext cx="11430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130425" y="3733800"/>
            <a:ext cx="141605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99021" name="Picture 2" descr="http://endoftheworld.net/Jesus/wp-content/uploads/2013/09/1097632_10150349783219969_1754083719_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38" y="4425950"/>
            <a:ext cx="1909762"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22" name="Picture 2" descr="http://www.templeinstitute.org/yom_kippur_images/neila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5300" y="4425950"/>
            <a:ext cx="1954213"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6342063" y="4446588"/>
            <a:ext cx="1770062" cy="2185987"/>
          </a:xfrm>
          <a:prstGeom prst="rect">
            <a:avLst/>
          </a:prstGeom>
          <a:solidFill>
            <a:srgbClr val="FFFF00"/>
          </a:solidFill>
        </p:spPr>
        <p:txBody>
          <a:bodyPr>
            <a:spAutoFit/>
          </a:bodyPr>
          <a:lstStyle/>
          <a:p>
            <a:pPr algn="r">
              <a:defRPr/>
            </a:pPr>
            <a:r>
              <a:rPr lang="en-US" sz="3400" b="1" dirty="0">
                <a:solidFill>
                  <a:srgbClr val="002060"/>
                </a:solidFill>
                <a:latin typeface="+mj-lt"/>
              </a:rPr>
              <a:t>The </a:t>
            </a:r>
          </a:p>
          <a:p>
            <a:pPr algn="r">
              <a:defRPr/>
            </a:pPr>
            <a:r>
              <a:rPr lang="en-US" sz="3400" b="1" dirty="0">
                <a:solidFill>
                  <a:srgbClr val="002060"/>
                </a:solidFill>
                <a:latin typeface="+mj-lt"/>
              </a:rPr>
              <a:t>Closing</a:t>
            </a:r>
          </a:p>
          <a:p>
            <a:pPr algn="r">
              <a:defRPr/>
            </a:pPr>
            <a:r>
              <a:rPr lang="en-US" sz="3400" b="1" dirty="0">
                <a:solidFill>
                  <a:srgbClr val="002060"/>
                </a:solidFill>
                <a:latin typeface="+mj-lt"/>
              </a:rPr>
              <a:t>of the </a:t>
            </a:r>
          </a:p>
          <a:p>
            <a:pPr algn="r">
              <a:defRPr/>
            </a:pPr>
            <a:r>
              <a:rPr lang="en-US" sz="3400" b="1" i="1" dirty="0">
                <a:solidFill>
                  <a:srgbClr val="002060"/>
                </a:solidFill>
                <a:latin typeface="+mj-lt"/>
              </a:rPr>
              <a:t>Gates</a:t>
            </a:r>
          </a:p>
        </p:txBody>
      </p:sp>
      <p:sp>
        <p:nvSpPr>
          <p:cNvPr id="299024" name="Rectangle 3"/>
          <p:cNvSpPr>
            <a:spLocks noChangeArrowheads="1"/>
          </p:cNvSpPr>
          <p:nvPr/>
        </p:nvSpPr>
        <p:spPr bwMode="auto">
          <a:xfrm>
            <a:off x="2130425" y="4419600"/>
            <a:ext cx="1870075" cy="21844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3400" b="1">
                <a:solidFill>
                  <a:srgbClr val="C00000"/>
                </a:solidFill>
                <a:latin typeface="Calibri" pitchFamily="34" charset="0"/>
              </a:rPr>
              <a:t>The </a:t>
            </a:r>
          </a:p>
          <a:p>
            <a:r>
              <a:rPr lang="en-US" altLang="en-US" sz="3400" b="1">
                <a:solidFill>
                  <a:srgbClr val="C00000"/>
                </a:solidFill>
                <a:latin typeface="Calibri" pitchFamily="34" charset="0"/>
              </a:rPr>
              <a:t>Opening</a:t>
            </a:r>
          </a:p>
          <a:p>
            <a:r>
              <a:rPr lang="en-US" altLang="en-US" sz="3400" b="1">
                <a:solidFill>
                  <a:srgbClr val="C00000"/>
                </a:solidFill>
                <a:latin typeface="Calibri" pitchFamily="34" charset="0"/>
              </a:rPr>
              <a:t>of the </a:t>
            </a:r>
          </a:p>
          <a:p>
            <a:r>
              <a:rPr lang="en-US" altLang="en-US" sz="3400" b="1" i="1">
                <a:solidFill>
                  <a:srgbClr val="C00000"/>
                </a:solidFill>
                <a:latin typeface="Calibri" pitchFamily="34" charset="0"/>
              </a:rPr>
              <a:t>Gates</a:t>
            </a:r>
          </a:p>
        </p:txBody>
      </p:sp>
      <p:cxnSp>
        <p:nvCxnSpPr>
          <p:cNvPr id="21" name="Straight Arrow Connector 20"/>
          <p:cNvCxnSpPr/>
          <p:nvPr/>
        </p:nvCxnSpPr>
        <p:spPr>
          <a:xfrm>
            <a:off x="4076700" y="5538788"/>
            <a:ext cx="2209800" cy="1587"/>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99026" name="TextBox 6"/>
          <p:cNvSpPr txBox="1">
            <a:spLocks noChangeArrowheads="1"/>
          </p:cNvSpPr>
          <p:nvPr/>
        </p:nvSpPr>
        <p:spPr bwMode="auto">
          <a:xfrm>
            <a:off x="2538413" y="1387475"/>
            <a:ext cx="4953000" cy="12001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b="1" i="1">
                <a:solidFill>
                  <a:srgbClr val="FFC000"/>
                </a:solidFill>
              </a:rPr>
              <a:t>(The Ultimate</a:t>
            </a:r>
          </a:p>
          <a:p>
            <a:pPr algn="ctr"/>
            <a:r>
              <a:rPr lang="en-US" altLang="en-US" sz="3600" b="1" i="1">
                <a:solidFill>
                  <a:srgbClr val="FFC000"/>
                </a:solidFill>
              </a:rPr>
              <a:t>“Days of Awe”)</a:t>
            </a:r>
          </a:p>
        </p:txBody>
      </p:sp>
    </p:spTree>
  </p:cSld>
  <p:clrMapOvr>
    <a:masterClrMapping/>
  </p:clrMapOvr>
  <p:transition/>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1"/>
          <p:cNvSpPr>
            <a:spLocks noChangeArrowheads="1"/>
          </p:cNvSpPr>
          <p:nvPr/>
        </p:nvSpPr>
        <p:spPr bwMode="auto">
          <a:xfrm>
            <a:off x="800100" y="304800"/>
            <a:ext cx="88392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Now let’s look at the </a:t>
            </a:r>
            <a:r>
              <a:rPr lang="en-US" altLang="en-US" sz="4000" b="1" i="1">
                <a:solidFill>
                  <a:srgbClr val="FFFF00"/>
                </a:solidFill>
                <a:latin typeface="Calibri" pitchFamily="34" charset="0"/>
              </a:rPr>
              <a:t>Day of Atonement </a:t>
            </a:r>
            <a:r>
              <a:rPr lang="en-US" altLang="en-US" sz="4000">
                <a:solidFill>
                  <a:srgbClr val="FFC000"/>
                </a:solidFill>
                <a:latin typeface="Calibri" pitchFamily="34" charset="0"/>
              </a:rPr>
              <a:t>as a </a:t>
            </a:r>
            <a:r>
              <a:rPr lang="en-US" altLang="en-US" sz="4000" b="1" i="1">
                <a:solidFill>
                  <a:srgbClr val="FFFF00"/>
                </a:solidFill>
                <a:latin typeface="Calibri" pitchFamily="34" charset="0"/>
              </a:rPr>
              <a:t>LEGAL MATTER</a:t>
            </a:r>
            <a:r>
              <a:rPr lang="en-US" altLang="en-US" sz="4000">
                <a:solidFill>
                  <a:srgbClr val="FFC000"/>
                </a:solidFill>
                <a:latin typeface="Calibri" pitchFamily="34" charset="0"/>
              </a:rPr>
              <a:t>. This final judgment</a:t>
            </a:r>
            <a:r>
              <a:rPr lang="en-US" altLang="en-US" sz="4000" b="1" i="1">
                <a:solidFill>
                  <a:srgbClr val="FFFF00"/>
                </a:solidFill>
                <a:latin typeface="Calibri" pitchFamily="34" charset="0"/>
              </a:rPr>
              <a:t> </a:t>
            </a:r>
            <a:r>
              <a:rPr lang="en-US" altLang="en-US" sz="4000">
                <a:solidFill>
                  <a:srgbClr val="FFC000"/>
                </a:solidFill>
                <a:latin typeface="Calibri" pitchFamily="34" charset="0"/>
              </a:rPr>
              <a:t>will be handed down by </a:t>
            </a:r>
            <a:r>
              <a:rPr lang="en-US" altLang="en-US" sz="4000" b="1" i="1">
                <a:solidFill>
                  <a:srgbClr val="FFFF00"/>
                </a:solidFill>
                <a:latin typeface="Calibri" pitchFamily="34" charset="0"/>
              </a:rPr>
              <a:t>Christ our Messiah </a:t>
            </a:r>
            <a:r>
              <a:rPr lang="en-US" altLang="en-US" sz="4000">
                <a:solidFill>
                  <a:srgbClr val="FFC000"/>
                </a:solidFill>
                <a:latin typeface="Calibri" pitchFamily="34" charset="0"/>
              </a:rPr>
              <a:t>and </a:t>
            </a:r>
            <a:r>
              <a:rPr lang="en-US" altLang="en-US" sz="4000" b="1" i="1">
                <a:solidFill>
                  <a:srgbClr val="FFFF00"/>
                </a:solidFill>
                <a:latin typeface="Calibri" pitchFamily="34" charset="0"/>
              </a:rPr>
              <a:t>nobody else. </a:t>
            </a:r>
            <a:r>
              <a:rPr lang="en-US" altLang="en-US" sz="4000">
                <a:solidFill>
                  <a:srgbClr val="FFC000"/>
                </a:solidFill>
                <a:latin typeface="Calibri" pitchFamily="34" charset="0"/>
              </a:rPr>
              <a:t>So then, is this not the </a:t>
            </a:r>
            <a:r>
              <a:rPr lang="en-US" altLang="en-US" sz="4000" b="1" i="1">
                <a:solidFill>
                  <a:srgbClr val="FFFF00"/>
                </a:solidFill>
                <a:latin typeface="Calibri" pitchFamily="34" charset="0"/>
              </a:rPr>
              <a:t>Judgment Seat of Christ</a:t>
            </a:r>
            <a:r>
              <a:rPr lang="en-US" altLang="en-US" sz="4000">
                <a:solidFill>
                  <a:srgbClr val="FFC000"/>
                </a:solidFill>
                <a:latin typeface="Calibri" pitchFamily="34" charset="0"/>
              </a:rPr>
              <a:t>? As we saw, </a:t>
            </a:r>
            <a:r>
              <a:rPr lang="en-US" altLang="en-US" sz="4000" b="1" i="1">
                <a:solidFill>
                  <a:srgbClr val="FFFF00"/>
                </a:solidFill>
                <a:latin typeface="Calibri" pitchFamily="34" charset="0"/>
              </a:rPr>
              <a:t>Yom Kippur</a:t>
            </a:r>
            <a:r>
              <a:rPr lang="en-US" altLang="en-US" sz="4000">
                <a:solidFill>
                  <a:srgbClr val="FFC000"/>
                </a:solidFill>
                <a:latin typeface="Calibri" pitchFamily="34" charset="0"/>
              </a:rPr>
              <a:t> is a rehearsal for a final </a:t>
            </a:r>
            <a:r>
              <a:rPr lang="en-US" altLang="en-US" sz="4000" b="1" i="1">
                <a:solidFill>
                  <a:srgbClr val="FFFF00"/>
                </a:solidFill>
                <a:latin typeface="Calibri" pitchFamily="34" charset="0"/>
              </a:rPr>
              <a:t>Judgment Day</a:t>
            </a:r>
            <a:r>
              <a:rPr lang="en-US" altLang="en-US" sz="4000">
                <a:solidFill>
                  <a:srgbClr val="FFC000"/>
                </a:solidFill>
                <a:latin typeface="Calibri" pitchFamily="34" charset="0"/>
              </a:rPr>
              <a:t>. And in some future year the </a:t>
            </a:r>
            <a:r>
              <a:rPr lang="en-US" altLang="en-US" sz="4000">
                <a:solidFill>
                  <a:srgbClr val="FFFF00"/>
                </a:solidFill>
                <a:latin typeface="Calibri" pitchFamily="34" charset="0"/>
              </a:rPr>
              <a:t>tenth day of Tishri </a:t>
            </a:r>
            <a:r>
              <a:rPr lang="en-US" altLang="en-US" sz="4000">
                <a:solidFill>
                  <a:srgbClr val="FFC000"/>
                </a:solidFill>
                <a:latin typeface="Calibri" pitchFamily="34" charset="0"/>
              </a:rPr>
              <a:t>will in fact erupt into holy history and world history as the long awaited </a:t>
            </a:r>
            <a:r>
              <a:rPr lang="en-US" altLang="en-US" sz="4000" b="1" i="1">
                <a:solidFill>
                  <a:srgbClr val="FFFF00"/>
                </a:solidFill>
                <a:latin typeface="Calibri" pitchFamily="34" charset="0"/>
              </a:rPr>
              <a:t>Day  of Reckoning</a:t>
            </a:r>
            <a:r>
              <a:rPr lang="en-US" altLang="en-US" sz="40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descr="D:\Pictures\0-IMAGES for PowerPoint\ancient-of-days-daniel-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1"/>
          <p:cNvSpPr>
            <a:spLocks noChangeArrowheads="1"/>
          </p:cNvSpPr>
          <p:nvPr/>
        </p:nvSpPr>
        <p:spPr bwMode="auto">
          <a:xfrm>
            <a:off x="396875" y="228600"/>
            <a:ext cx="9601200" cy="64166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As we have seen, the </a:t>
            </a:r>
            <a:r>
              <a:rPr lang="en-US" altLang="en-US" sz="4000" b="1" i="1">
                <a:solidFill>
                  <a:srgbClr val="FFFF00"/>
                </a:solidFill>
                <a:latin typeface="Calibri" pitchFamily="34" charset="0"/>
              </a:rPr>
              <a:t>Day of Atonement </a:t>
            </a:r>
            <a:r>
              <a:rPr lang="en-US" altLang="en-US" sz="4000">
                <a:solidFill>
                  <a:srgbClr val="FFC000"/>
                </a:solidFill>
                <a:latin typeface="Calibri" pitchFamily="34" charset="0"/>
              </a:rPr>
              <a:t>is looking very much like it will be the last day of this present evil age. Most would agree that the very idea of </a:t>
            </a:r>
            <a:r>
              <a:rPr lang="en-US" altLang="en-US" sz="4000" b="1" i="1">
                <a:solidFill>
                  <a:srgbClr val="FFFF00"/>
                </a:solidFill>
                <a:latin typeface="Calibri" pitchFamily="34" charset="0"/>
              </a:rPr>
              <a:t>Judgment Day</a:t>
            </a:r>
            <a:r>
              <a:rPr lang="en-US" altLang="en-US" sz="4000">
                <a:solidFill>
                  <a:srgbClr val="FFC000"/>
                </a:solidFill>
                <a:latin typeface="Calibri" pitchFamily="34" charset="0"/>
              </a:rPr>
              <a:t> conveys a definite sense of finality and  closure. And when the sun sets on the </a:t>
            </a:r>
            <a:r>
              <a:rPr lang="en-US" altLang="en-US" sz="4000" b="1" i="1">
                <a:solidFill>
                  <a:srgbClr val="FFFF00"/>
                </a:solidFill>
                <a:latin typeface="Calibri" pitchFamily="34" charset="0"/>
              </a:rPr>
              <a:t>Day of Accounting </a:t>
            </a:r>
            <a:r>
              <a:rPr lang="en-US" altLang="en-US" sz="4000">
                <a:solidFill>
                  <a:srgbClr val="FFC000"/>
                </a:solidFill>
                <a:latin typeface="Calibri" pitchFamily="34" charset="0"/>
              </a:rPr>
              <a:t>the </a:t>
            </a:r>
            <a:r>
              <a:rPr lang="en-US" altLang="en-US" sz="4000" b="1" i="1">
                <a:solidFill>
                  <a:srgbClr val="FFFF00"/>
                </a:solidFill>
                <a:latin typeface="Calibri" pitchFamily="34" charset="0"/>
              </a:rPr>
              <a:t>Day of the Lord </a:t>
            </a:r>
            <a:r>
              <a:rPr lang="en-US" altLang="en-US" sz="4000">
                <a:solidFill>
                  <a:srgbClr val="FFC000"/>
                </a:solidFill>
                <a:latin typeface="Calibri" pitchFamily="34" charset="0"/>
              </a:rPr>
              <a:t>will then open up to </a:t>
            </a:r>
            <a:r>
              <a:rPr lang="en-US" altLang="en-US" sz="4000" b="1" i="1">
                <a:solidFill>
                  <a:srgbClr val="FFFF00"/>
                </a:solidFill>
                <a:latin typeface="Calibri" pitchFamily="34" charset="0"/>
              </a:rPr>
              <a:t>EXECUTE</a:t>
            </a:r>
            <a:r>
              <a:rPr lang="en-US" altLang="en-US" sz="4000">
                <a:solidFill>
                  <a:srgbClr val="FFC000"/>
                </a:solidFill>
                <a:latin typeface="Calibri" pitchFamily="34" charset="0"/>
              </a:rPr>
              <a:t> the Judgment. With this will </a:t>
            </a:r>
          </a:p>
          <a:p>
            <a:pPr algn="ctr"/>
            <a:r>
              <a:rPr lang="en-US" altLang="en-US" sz="4000">
                <a:solidFill>
                  <a:srgbClr val="FFC000"/>
                </a:solidFill>
                <a:latin typeface="Calibri" pitchFamily="34" charset="0"/>
              </a:rPr>
              <a:t>come our transport and our assignment </a:t>
            </a:r>
          </a:p>
          <a:p>
            <a:pPr algn="ctr"/>
            <a:r>
              <a:rPr lang="en-US" altLang="en-US" sz="4000">
                <a:solidFill>
                  <a:srgbClr val="FFC000"/>
                </a:solidFill>
                <a:latin typeface="Calibri" pitchFamily="34" charset="0"/>
              </a:rPr>
              <a:t>to a new destiny, hopefully a good one.</a:t>
            </a: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8153400" y="285750"/>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50813" y="1981200"/>
            <a:ext cx="2332037" cy="13430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Yom </a:t>
            </a:r>
            <a:r>
              <a:rPr lang="en-US" sz="3200" b="1" i="1" dirty="0" err="1">
                <a:solidFill>
                  <a:srgbClr val="FFC000"/>
                </a:solidFill>
              </a:rPr>
              <a:t>Teruah</a:t>
            </a:r>
            <a:endParaRPr lang="en-US" sz="3200" b="1" i="1" dirty="0">
              <a:solidFill>
                <a:srgbClr val="FFC000"/>
              </a:solidFill>
            </a:endParaRPr>
          </a:p>
          <a:p>
            <a:pPr algn="ctr">
              <a:defRPr/>
            </a:pPr>
            <a:r>
              <a:rPr lang="en-US" sz="3200" b="1" i="1" dirty="0">
                <a:solidFill>
                  <a:srgbClr val="FFC000"/>
                </a:solidFill>
              </a:rPr>
              <a:t>- Trumpets</a:t>
            </a:r>
          </a:p>
        </p:txBody>
      </p:sp>
      <p:sp>
        <p:nvSpPr>
          <p:cNvPr id="17" name="Rounded Rectangle 16"/>
          <p:cNvSpPr/>
          <p:nvPr/>
        </p:nvSpPr>
        <p:spPr>
          <a:xfrm>
            <a:off x="5265738" y="1993900"/>
            <a:ext cx="2849562" cy="12446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p:txBody>
      </p:sp>
      <p:pic>
        <p:nvPicPr>
          <p:cNvPr id="303111"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3475038"/>
            <a:ext cx="2328862"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58750" y="5638800"/>
            <a:ext cx="7956550" cy="993775"/>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r>
              <a:rPr lang="en-US" sz="5400" b="1" i="1" dirty="0">
                <a:solidFill>
                  <a:srgbClr val="FFFF00"/>
                </a:solidFill>
              </a:rPr>
              <a:t> </a:t>
            </a:r>
          </a:p>
        </p:txBody>
      </p:sp>
      <p:sp>
        <p:nvSpPr>
          <p:cNvPr id="4" name="Rounded Rectangle 3"/>
          <p:cNvSpPr/>
          <p:nvPr/>
        </p:nvSpPr>
        <p:spPr>
          <a:xfrm>
            <a:off x="173038" y="288925"/>
            <a:ext cx="2303462"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FF00"/>
                </a:solidFill>
              </a:rPr>
              <a:t> 7 year</a:t>
            </a:r>
          </a:p>
          <a:p>
            <a:pPr algn="ctr">
              <a:defRPr/>
            </a:pPr>
            <a:r>
              <a:rPr lang="en-US" sz="3200" b="1" dirty="0">
                <a:solidFill>
                  <a:srgbClr val="FFFF00"/>
                </a:solidFill>
              </a:rPr>
              <a:t>Covenant!</a:t>
            </a:r>
          </a:p>
          <a:p>
            <a:pPr algn="ctr">
              <a:defRPr/>
            </a:pPr>
            <a:r>
              <a:rPr lang="en-US" sz="3200" b="1" dirty="0">
                <a:solidFill>
                  <a:schemeClr val="bg1"/>
                </a:solidFill>
              </a:rPr>
              <a:t>Dan. 9:27</a:t>
            </a:r>
          </a:p>
        </p:txBody>
      </p:sp>
      <p:sp>
        <p:nvSpPr>
          <p:cNvPr id="18" name="Rounded Rectangle 17"/>
          <p:cNvSpPr/>
          <p:nvPr/>
        </p:nvSpPr>
        <p:spPr>
          <a:xfrm>
            <a:off x="5327650" y="288925"/>
            <a:ext cx="2724150"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C000"/>
                </a:solidFill>
              </a:rPr>
              <a:t>The Last Day</a:t>
            </a:r>
          </a:p>
          <a:p>
            <a:pPr algn="ctr">
              <a:defRPr/>
            </a:pPr>
            <a:r>
              <a:rPr lang="en-US" sz="3200" b="1" dirty="0">
                <a:solidFill>
                  <a:srgbClr val="FFC000"/>
                </a:solidFill>
              </a:rPr>
              <a:t>Yom Kippur</a:t>
            </a:r>
          </a:p>
          <a:p>
            <a:pPr algn="ctr">
              <a:defRPr/>
            </a:pPr>
            <a:r>
              <a:rPr lang="en-US" sz="3200" b="1" dirty="0">
                <a:solidFill>
                  <a:srgbClr val="FFC000"/>
                </a:solidFill>
              </a:rPr>
              <a:t>Judgment Day</a:t>
            </a:r>
          </a:p>
        </p:txBody>
      </p:sp>
      <p:sp>
        <p:nvSpPr>
          <p:cNvPr id="6" name="Rectangle 5"/>
          <p:cNvSpPr/>
          <p:nvPr/>
        </p:nvSpPr>
        <p:spPr>
          <a:xfrm>
            <a:off x="8164513" y="288925"/>
            <a:ext cx="1931987" cy="634365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The </a:t>
            </a:r>
          </a:p>
          <a:p>
            <a:pPr algn="ctr">
              <a:defRPr/>
            </a:pPr>
            <a:r>
              <a:rPr lang="en-US" sz="4000" b="1" dirty="0">
                <a:solidFill>
                  <a:srgbClr val="FFFF00"/>
                </a:solidFill>
              </a:rPr>
              <a:t>Day</a:t>
            </a:r>
          </a:p>
          <a:p>
            <a:pPr algn="ctr">
              <a:defRPr/>
            </a:pPr>
            <a:r>
              <a:rPr lang="en-US" sz="4000" b="1" dirty="0">
                <a:solidFill>
                  <a:srgbClr val="FFFF00"/>
                </a:solidFill>
              </a:rPr>
              <a:t>of</a:t>
            </a:r>
          </a:p>
          <a:p>
            <a:pPr algn="ctr">
              <a:defRPr/>
            </a:pPr>
            <a:r>
              <a:rPr lang="en-US" sz="4000" b="1" dirty="0">
                <a:solidFill>
                  <a:srgbClr val="FFFF00"/>
                </a:solidFill>
              </a:rPr>
              <a:t>the</a:t>
            </a:r>
          </a:p>
          <a:p>
            <a:pPr algn="ctr">
              <a:defRPr/>
            </a:pPr>
            <a:r>
              <a:rPr lang="en-US" sz="4000" b="1" dirty="0">
                <a:solidFill>
                  <a:srgbClr val="FFFF00"/>
                </a:solidFill>
              </a:rPr>
              <a:t>Lord </a:t>
            </a:r>
            <a:r>
              <a:rPr lang="en-US" sz="4000" dirty="0">
                <a:solidFill>
                  <a:srgbClr val="FFC000"/>
                </a:solidFill>
              </a:rPr>
              <a:t>and </a:t>
            </a:r>
          </a:p>
          <a:p>
            <a:pPr algn="ctr">
              <a:defRPr/>
            </a:pPr>
            <a:r>
              <a:rPr lang="en-US" sz="4000" b="1" i="1" dirty="0">
                <a:solidFill>
                  <a:srgbClr val="FFFF00"/>
                </a:solidFill>
              </a:rPr>
              <a:t>the</a:t>
            </a:r>
            <a:r>
              <a:rPr lang="en-US" sz="4000" dirty="0">
                <a:solidFill>
                  <a:srgbClr val="FFC000"/>
                </a:solidFill>
              </a:rPr>
              <a:t> </a:t>
            </a:r>
            <a:r>
              <a:rPr lang="en-US" sz="4000" b="1" i="1" dirty="0">
                <a:solidFill>
                  <a:srgbClr val="FFFF00"/>
                </a:solidFill>
              </a:rPr>
              <a:t>Harvest</a:t>
            </a:r>
          </a:p>
        </p:txBody>
      </p:sp>
      <p:cxnSp>
        <p:nvCxnSpPr>
          <p:cNvPr id="14" name="Straight Arrow Connector 13"/>
          <p:cNvCxnSpPr/>
          <p:nvPr/>
        </p:nvCxnSpPr>
        <p:spPr>
          <a:xfrm>
            <a:off x="4381500" y="2543175"/>
            <a:ext cx="609600" cy="695325"/>
          </a:xfrm>
          <a:prstGeom prst="straightConnector1">
            <a:avLst/>
          </a:prstGeom>
          <a:ln w="1270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303117" name="Picture 2" descr="D:\Pictures\0-IMAGES for PowerPoint\ancient-of-days-daniel-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0" y="3348038"/>
            <a:ext cx="3390900"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p:nvPr/>
        </p:nvCxnSpPr>
        <p:spPr>
          <a:xfrm>
            <a:off x="7658100" y="4267200"/>
            <a:ext cx="990600" cy="0"/>
          </a:xfrm>
          <a:prstGeom prst="straightConnector1">
            <a:avLst/>
          </a:prstGeom>
          <a:ln w="1270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1"/>
          <p:cNvSpPr>
            <a:spLocks noChangeArrowheads="1"/>
          </p:cNvSpPr>
          <p:nvPr/>
        </p:nvSpPr>
        <p:spPr bwMode="auto">
          <a:xfrm>
            <a:off x="309563" y="685800"/>
            <a:ext cx="967740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Yes, </a:t>
            </a:r>
            <a:r>
              <a:rPr lang="en-US" altLang="en-US" sz="4400" b="1" i="1">
                <a:solidFill>
                  <a:srgbClr val="FFFF00"/>
                </a:solidFill>
                <a:latin typeface="Calibri" pitchFamily="34" charset="0"/>
              </a:rPr>
              <a:t>Judgment Day </a:t>
            </a:r>
            <a:r>
              <a:rPr lang="en-US" altLang="en-US" sz="4400">
                <a:solidFill>
                  <a:srgbClr val="FFC000"/>
                </a:solidFill>
                <a:latin typeface="Calibri" pitchFamily="34" charset="0"/>
              </a:rPr>
              <a:t>is the end of the road for this age, the end of the term, and </a:t>
            </a:r>
          </a:p>
          <a:p>
            <a:pPr algn="ctr"/>
            <a:r>
              <a:rPr lang="en-US" altLang="en-US" sz="4400">
                <a:solidFill>
                  <a:srgbClr val="FFC000"/>
                </a:solidFill>
                <a:latin typeface="Calibri" pitchFamily="34" charset="0"/>
              </a:rPr>
              <a:t>the </a:t>
            </a:r>
            <a:r>
              <a:rPr lang="en-US" altLang="en-US" sz="4400" b="1" i="1">
                <a:solidFill>
                  <a:srgbClr val="FFFF00"/>
                </a:solidFill>
                <a:latin typeface="Calibri" pitchFamily="34" charset="0"/>
              </a:rPr>
              <a:t>final exam </a:t>
            </a:r>
            <a:r>
              <a:rPr lang="en-US" altLang="en-US" sz="4400">
                <a:solidFill>
                  <a:srgbClr val="FFC000"/>
                </a:solidFill>
                <a:latin typeface="Calibri" pitchFamily="34" charset="0"/>
              </a:rPr>
              <a:t>the day in which we pass or fail. After this school </a:t>
            </a:r>
            <a:r>
              <a:rPr lang="en-US" altLang="en-US" sz="4400">
                <a:solidFill>
                  <a:srgbClr val="FFFF00"/>
                </a:solidFill>
                <a:latin typeface="Calibri" pitchFamily="34" charset="0"/>
              </a:rPr>
              <a:t>“breaks up”. </a:t>
            </a:r>
            <a:r>
              <a:rPr lang="en-US" altLang="en-US" sz="4400">
                <a:solidFill>
                  <a:srgbClr val="FFC000"/>
                </a:solidFill>
                <a:latin typeface="Calibri" pitchFamily="34" charset="0"/>
              </a:rPr>
              <a:t>It is very important for us to understand that </a:t>
            </a:r>
          </a:p>
          <a:p>
            <a:pPr algn="ctr"/>
            <a:r>
              <a:rPr lang="en-US" altLang="en-US" sz="4400">
                <a:solidFill>
                  <a:srgbClr val="FFC000"/>
                </a:solidFill>
                <a:latin typeface="Calibri" pitchFamily="34" charset="0"/>
              </a:rPr>
              <a:t>there are two parts to a judgment. The first part is the legal judgment or the </a:t>
            </a:r>
          </a:p>
          <a:p>
            <a:pPr algn="ctr"/>
            <a:r>
              <a:rPr lang="en-US" altLang="en-US" sz="4400">
                <a:solidFill>
                  <a:srgbClr val="FFC000"/>
                </a:solidFill>
                <a:latin typeface="Calibri" pitchFamily="34" charset="0"/>
              </a:rPr>
              <a:t>verdict handed down by the court. </a:t>
            </a: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5155" name="TextBox 2"/>
          <p:cNvSpPr txBox="1">
            <a:spLocks noChangeArrowheads="1"/>
          </p:cNvSpPr>
          <p:nvPr/>
        </p:nvSpPr>
        <p:spPr bwMode="auto">
          <a:xfrm>
            <a:off x="107950" y="228600"/>
            <a:ext cx="5697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chemeClr val="bg1"/>
                </a:solidFill>
              </a:rPr>
              <a:t>The Judgment:</a:t>
            </a:r>
          </a:p>
        </p:txBody>
      </p:sp>
      <p:sp>
        <p:nvSpPr>
          <p:cNvPr id="305156" name="TextBox 3"/>
          <p:cNvSpPr txBox="1">
            <a:spLocks noChangeArrowheads="1"/>
          </p:cNvSpPr>
          <p:nvPr/>
        </p:nvSpPr>
        <p:spPr bwMode="auto">
          <a:xfrm>
            <a:off x="6134100" y="228600"/>
            <a:ext cx="40386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i="1">
                <a:solidFill>
                  <a:schemeClr val="bg1"/>
                </a:solidFill>
              </a:rPr>
              <a:t>Step 1</a:t>
            </a:r>
          </a:p>
          <a:p>
            <a:r>
              <a:rPr lang="en-US" altLang="en-US" sz="6000" b="1" i="1">
                <a:solidFill>
                  <a:srgbClr val="FFFF00"/>
                </a:solidFill>
              </a:rPr>
              <a:t>The</a:t>
            </a:r>
          </a:p>
          <a:p>
            <a:r>
              <a:rPr lang="en-US" altLang="en-US" sz="6000" b="1" i="1">
                <a:solidFill>
                  <a:srgbClr val="FFFF00"/>
                </a:solidFill>
              </a:rPr>
              <a:t>Legal</a:t>
            </a:r>
          </a:p>
          <a:p>
            <a:r>
              <a:rPr lang="en-US" altLang="en-US" sz="6000" b="1" i="1">
                <a:solidFill>
                  <a:srgbClr val="FFFF00"/>
                </a:solidFill>
              </a:rPr>
              <a:t>Decision,</a:t>
            </a:r>
          </a:p>
          <a:p>
            <a:r>
              <a:rPr lang="en-US" altLang="en-US" sz="6000" b="1" i="1">
                <a:solidFill>
                  <a:srgbClr val="FFFF00"/>
                </a:solidFill>
              </a:rPr>
              <a:t>the</a:t>
            </a:r>
          </a:p>
          <a:p>
            <a:r>
              <a:rPr lang="en-US" altLang="en-US" sz="6000" b="1" i="1">
                <a:solidFill>
                  <a:srgbClr val="FFFF00"/>
                </a:solidFill>
              </a:rPr>
              <a:t>Judgment,</a:t>
            </a:r>
          </a:p>
          <a:p>
            <a:r>
              <a:rPr lang="en-US" altLang="en-US" sz="6000" b="1" i="1">
                <a:solidFill>
                  <a:srgbClr val="FFFF00"/>
                </a:solidFill>
              </a:rPr>
              <a:t>or Verdict</a:t>
            </a: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1"/>
          <p:cNvSpPr>
            <a:spLocks noChangeArrowheads="1"/>
          </p:cNvSpPr>
          <p:nvPr/>
        </p:nvSpPr>
        <p:spPr bwMode="auto">
          <a:xfrm>
            <a:off x="419100" y="1676400"/>
            <a:ext cx="93726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We all stand guilty before God. Without a </a:t>
            </a:r>
            <a:r>
              <a:rPr lang="en-US" altLang="en-US" sz="4800" b="1" i="1">
                <a:solidFill>
                  <a:srgbClr val="FFFF00"/>
                </a:solidFill>
                <a:latin typeface="Calibri" pitchFamily="34" charset="0"/>
              </a:rPr>
              <a:t>an atonement</a:t>
            </a:r>
            <a:r>
              <a:rPr lang="en-US" altLang="en-US" sz="4800" b="1" i="1">
                <a:solidFill>
                  <a:srgbClr val="FFC000"/>
                </a:solidFill>
                <a:latin typeface="Calibri" pitchFamily="34" charset="0"/>
              </a:rPr>
              <a:t>, </a:t>
            </a:r>
            <a:r>
              <a:rPr lang="en-US" altLang="en-US" sz="4800">
                <a:solidFill>
                  <a:srgbClr val="FFC000"/>
                </a:solidFill>
                <a:latin typeface="Calibri" pitchFamily="34" charset="0"/>
              </a:rPr>
              <a:t>without someone standing in the gap for us</a:t>
            </a:r>
            <a:r>
              <a:rPr lang="en-US" altLang="en-US" sz="4800" b="1" i="1">
                <a:solidFill>
                  <a:srgbClr val="FFC000"/>
                </a:solidFill>
                <a:latin typeface="Calibri" pitchFamily="34" charset="0"/>
              </a:rPr>
              <a:t> </a:t>
            </a:r>
            <a:r>
              <a:rPr lang="en-US" altLang="en-US" sz="4800">
                <a:solidFill>
                  <a:srgbClr val="FFC000"/>
                </a:solidFill>
                <a:latin typeface="Calibri" pitchFamily="34" charset="0"/>
              </a:rPr>
              <a:t>on</a:t>
            </a:r>
            <a:r>
              <a:rPr lang="en-US" altLang="en-US" sz="4800" b="1" i="1">
                <a:solidFill>
                  <a:srgbClr val="FFC000"/>
                </a:solidFill>
                <a:latin typeface="Calibri" pitchFamily="34" charset="0"/>
              </a:rPr>
              <a:t> </a:t>
            </a:r>
            <a:r>
              <a:rPr lang="en-US" altLang="en-US" sz="4800" b="1" i="1">
                <a:solidFill>
                  <a:srgbClr val="FFFF00"/>
                </a:solidFill>
                <a:latin typeface="Calibri" pitchFamily="34" charset="0"/>
              </a:rPr>
              <a:t>That Day </a:t>
            </a:r>
            <a:r>
              <a:rPr lang="en-US" altLang="en-US" sz="4800">
                <a:solidFill>
                  <a:srgbClr val="FFC000"/>
                </a:solidFill>
                <a:latin typeface="Calibri" pitchFamily="34" charset="0"/>
              </a:rPr>
              <a:t>we will be of all men most miserable. </a:t>
            </a:r>
            <a:endParaRPr lang="en-US" altLang="en-US" sz="480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AutoShape 2" descr="data:image/jpeg;base64,/9j/4AAQSkZJRgABAQAAAQABAAD/2wCEAAkGBxQTEhUUExQWFBQVFxcXFBcXGBgUFxUXFxgYGBcYGBcYHCggGB4lHRcVITEhJSkrLi4uFx8zODMtNygtLiwBCgoKDg0OGhAQGiwkHyQsLCwsLCwsLCwsLCwsLCwsLCwsLCwsLCwsLCwsLCwsLCwsLCwsLCwsNywsLCw3LCwsLP/AABEIAMIBAwMBIgACEQEDEQH/xAAcAAACAgMBAQAAAAAAAAAAAAAEBQMGAAECBwj/xABJEAACAQMCBAMFBAcFBgMJAAABAgMABBESIQUGMUETIlEHMmFxgRSRsdEjM0JyocHwFVJikqJDU4LC4fGDs9IWJCU2VGOjsrT/xAAZAQEBAQEBAQAAAAAAAAAAAAABAgADBAX/xAAnEQEBAAICAQQBBAMBAAAAAAAAAQIRITESA0FRYQQTIjKBcZGxM//aAAwDAQACEQMRAD8A8/RAewqKe3A7UX4eK4kbNeWV6KVnrRvDYxnfes+wsxOgE4GcDc/PFHWdqV/ZOfkavK/tRJy7lRcdKH8AelEywtudJwOpxgVziuEtjtqFrWxzRkcGKMRAcVO8YxXT9Thz8eS2ZfSpVAokRCtSqK527VOEUaCpCox0oVWxUxn2xRyUTBc9K1oG2KjGDRkENVtnEUGKm0iu5dhUANHY26kxULKPStO5z1qaX3dqdcnfBb4YLbUUwAGcUKuQc4qaQFlrrY57RJIHPSjUiG21L4zoohbvPStYZRTop7UBowanWSo9OaOlO1ArmWMV2keK5lFBCypW7eL1qOZj0qe32G9PsnQgW+cYrmS2rpbsDauluhU+NPlA0VnjJIqGWEE9KbBwRQbgg0bbsdZQDQNh3/E1lE2cvkHlHft8TW6Numi8yChmxmoPtWwzXAfNXMXPZhwzifhSZAycEDPTenT8xSCN30rldGOv7RI9aU8It49eZsaNJ+/bGMb5o2b7JpdfNpbTn3v2TkVeMiMuHK8wtOhR1Azjcdsb96gfbpUbLaqjGIefK+9qzjIzjVREbBlrn6s1TheG4Z29TU5uj60EARXSoTURWQk3J9TUMl6R3rowbUVfcozhreMFDNcYKxg+ZA2NJfby5GT8ADVyRP8Akse9P97+IrFmP97+Iphw7kd57xrRJosqG/SDLoSoGoDGM7kj6VYm9jM3/wBZBt/hb/1VUw2dye6oRs397+IokXRH7X8RUPMHLj2kzQs6SaQDqXIByM9DSeRsbVPhyrj5PGuSR738aDnuN+uaBiOa7KZreOm1L7o7hjgmuLecmpSnpXIgb51flPceHPY1AD6US+kDqP4UTylyk9/K0SOsZVDJlgWyAyrjA/e/hRHL3JEl49wiyon2frkMdW7jbHT3D99T47P7YrF1jBoexyNj0qYWjEA7bj19fpVhg5Nkbh7X3iJpVivh4Oo4YL73TvVzoeM32VRgeo+8VNqHqPvFL/sx+H9fSsW0J9P6+lSrxnyLkYDv/Go3cVE1g3w/j+VQvAR6UHxnylkYVoGhzbmuktiKRqfLi4NZbnAb93+YrbQGsiXOod9J6/vLVSouGPyYcO6blR9R+dHPo9V+8UhXgztvlPvP5UDc2+hipxkdcdKm4zK9tOF9sHTQN179x6msqhxrtWUfo/bp5po5dqJsmyQDQLbUbZw7g10unDna28Hi8xGkMdDYBAOT261DLwmUknwjv2AAH3DpXXA5jrOGCnw2wTjr26/Go341cKxVnIIO+y7fwrjFoJ+EOiFmTSBjc47nAxQltJjpTO54lJIhVmDA47Abg56igUQVrTpOjZrvw6g0YNFRvUVnaTdQaud3zbE1zbXCwEGEEPuuqTKaR5gO2/WqPMvpW0yBVbsnA1ur9yXcpLxZpI4xEjo5CAABfKoPu7dQT9an4xyJFJNK/wBuhQu7tpKqSpJJwf0g6Uj9ml6q3qtIyouiTdiFGcDuar3NSh7q4ZSCDLIQRgggsdwauWePKbP3COVOWTdcUktGk1QW5dpJE21qjKoC7kLqJ9TsDVkgl4PNcC1+wgIzGJbjVhy2SAc51YJ75PUZFIPZzxxLG8LynEUqeG5xnQcqVY43wMEH97ParLYcpWsNwLo30Btkk8VRqGvGdSrsexxv1OOlXLxwL3yH5e5Hhi4q9tMomiEbOmruDp0k4xuPMPpQHPB4dEkltbQETpLhpSO2WLKrZyQDhQCMU95f5qiuOMPOWEcPhMkZchNl04JzjBJ1HFee8fu1a6uCCCDPKQQcggyNgg/dRldThsZyG4RHF4qeOWEOr9IVGW0+gHx2H1r1ng/DrK5l8JOFuICpxcurITtnPmw2/TOc/SqHyHe28d9C8+kRjVhm91H0nSx+vftse1ejG9MfEBNccViNuzMILdSADqGF1ldgF38x6nHSn05uctneeCT2b2Yg4xeQqcrHHIq566fFj05+OCK17KGBn4n9P/3nrnlK+iTj9+7SxiN42KPrXQ2p4SMNnGeu3wNC+yq7jjm4iZJEQP7hZgurzzHbJ36j76dSa/tu9vO7c5VfkPwr1jlgwjgLm4DNEsjllU4Z8SAhQe2TgfImvKbdNlGOw/CvRuG3EY4DJEXXWZGOjUNRHiqR5evSowul5xN/Z1jfcOuJobUWskGSNJznSobc/tAjI3GQaVcpCyWAlrSW9ui36sKxRVJ2wRkDbfJ33phyhexJwy/RnRWYPpUsAWzFjYHrTXgNysnC4orO7itJkOZy2kMT5tfXcZODqwdhir71UdF/PPAoI7WC7S2+zvrQSQMfKQQSVIGw3UbjGxpZz9yxHrtHskCxXYVFC9A5wVJ9Mq3+g075zvY34SiJdLcSRyL4jlsM5BYMwU7kZbb4V17NePW7WoiuXRWs5C8WtguzKxGn+9jMgx8vhW43pt3WwHH+VLZr+1sLdAmEDXEg3YjHfO2cKT83FMm4dw/7T9i/s2Qpnw/tOl86sddeM4ztqz17YqqcH5q08T+2SZ0u7au5WNhpGPXSunb4VerrU85nHF1SzbLaFZA65HuqT0Gd9xnG2O9aarXceWc08E+yXUsGSwQjST1KsAyk/HBx8xSVLcAsf8P81p5zJfLNcSOJZJlyAkkmA7KowCcAfHG3TFLYypDfu/zFcreVSbjiM4GBSLif6xvmPwFWAygdKr9+2ZGPx/kKr0+yijbasrUY2rK67CWFdRo+JCCKBtJcUwilzXPJoacMhjZ8SnCBSc5xg7Y3pgbKz/3x/wAw/wDTSe1tmkbSgycZxnHT51O3BZ8/qz9CD/OolNML60gSEuj6idly2c7jOMDrilFucmnTcNaO0cSAAllKjIODsM/M70iGxoyMMVFcOTnao4Jz3qfYiovBkcKM96nLAVDCm/rT48ItzZNMbgCcHAhyuSNQGcdem9bG7a8K41wM1Or5oNrfeiYenWul8dcJ5Q3DAGhJH2NM/CB61FNbAjap8oZCTxOoNdW6A/Ci7i2Cg0IBiugF7KOtBasnpW57kYwSM+lWzm/lJLK2tZlkZzcjJDBQF8ittj596qThN7VmFANqY20YNCwR5ouFgu2331ztdE4QCo5Ja4e5AOKidwT1+VaRkwStEgVGj/dTblbhi3V1HAW0hyQSMEjClun0qtDZXIc1A6055o4ctrdSwKSwjIAY4BOVDdvnRPJXLf2+4MRfQiprdhgtjIAAB7knr8DW1d6G5rar6jmop5gDk9afc3WlpC6raTvOPOJCy6dDKQMA6RnO+49Kq87Buhz8sGnXIt4cvdlqNsejfu/zWnnLvJqXHDbu8Mro1sXCoApVtMaPuTuPe7UVwzlVDwh+IeI2sMU8PA04EirnPWqs4RvlX8ZpVdr52/rtRzP6UBct5jmpx7dHcS7VqtwyjFZVrc2oycYpvFCAKit4sAUSK45VEE2KyK36POojAwMn44oy5ubqMjWzDPTIXB/hUnAGIZmUamCHSPU7CmdqZXJE8ZZANQ8vdegGOufSiGlEhmkj8SRiUXGM7AknGwH40slfFO+MXE7qcxmOJcbEYzvtn8hSGRqQIhkDCvR/ZVaQtFcMqxPdqf0ay7gLp8pxucFs5I9BXlinFWvlGfhzxyR3eqGY5MV0hbVHkDYYzpIIO+MEHFVhjynK8Lrzekptm+02KrIp8s8BUooyMFv2sHcEHb+QtvbJ/YTuVXXrPmwNX60ftdajn5ptrOymhW+l4jLKpVNY1CMFdO7Htvnck5Gwpbacy244K9u0g8cuSEw2SPEDZzjHTfrTZz/TTr+1jRoYeEW8zwRyuCNOoDBYlgC5AywAycHvitcVMd5wprl4kjlibAKADGHVSB3wVI2Peq9f8y278Igt1kBmVlLJhsgAvnfGO4711a8xQLwaa3MgE7OSqYbJGtD1xjoD3o3zr6bXv9rDrhg4TbTNBHK4I06gAC+XwXI3YAA7HuBUXHHjvOENdNEkcsbAZQY6SKhx3wVboe9I+J8wwNwe3gWQGZGUumGyAPEzvjHcd+9QpzLAOCTW5kAuGfKx4bJHioc5xj3QT17Vu+Poff2tsXCZLK0h+yWaXNxKA0zvg6cgHG5HqAAPQnrSLn/lVZUs7gQi1muJY4biMYwrSZ822xIIO/cEZqJOZbTiFpDHdXkljcQbF1JCyDAGdtjnCnBwQR3HVLzTx20RoEsXllaFkd5pHkZZHTphWO5yMkgDrgd8dOJBq7P+d+YoOFsljb2UEsYjDTCQbuGyMZxux0sSxz1G1c+2bQbTh5jGmM5KD0UxrpG/oK45nn4TxLRdTXMlvKECyxKuXcDfSMg7glgGG29L/anzDa3VvaLbPnwycpggxroUAEkYOMY2z0rW8VpOlR4Q6+LHrRpELLqRdmcZHlGO56V7fwk3EkqJ/Z0MFmRhhJoEgGk9FGc+bAwR0rxXkziyWt5BPKCURjqwMkAqV1AdyM5+lekXnMHDVvUvWv5pssNEC6ikRZdBLAjyqAdWOufWjCaOXIXl7hEScxXEIRTEqMVQgMq6khfYHbYucUZwXmSH+03sUtIRC808bMRqdpFMhZjnbTlWAXsMYpfY8xWqcemuzOpgki2cK+zaIk04xnPkPaq/wPiMScY+0u4EP2q5k14ONEnjaDjGd9S9u9aVtb/0s/AeUYH4xdRsgMFvh1jPu5cAqCO6gltvgKN5a5yiur+OI2sSJqb7O6jDoQpxnG2CurbtnvSq25xig4vPcA67afSrMAcgBVwwU4JwwO3oTRHC24RaXq3CXTSai2hAuUg1A5ZjpzsMgDr5u/Wtv4bXyqPtJf8A+J3X76/+WlXH2KcTy0sHhpsvieJjznJVdJPptmqPz1dxz308sTakdlKtuMgIo6HfqDTj2U8agtLiV7iQRq0QUEhjk6gceUGiZfuVZ+0Rw3jiXPEjI/DhOyIY44oANOVkJ8Vw23fGTt074q8W3DJru2uE4jZW8I0kw+GQzrs25x7pXC4IO/ptVJ9nPMttbyXSTuYhOTomAPl3bbIGV97IOOo37U65Y4vw6zadPt0tw8yDVPKGZPLqCquAST52JPSrlRYUez8Z4BxH4mQ//giqewQf+zMg/wDun/zlpfyhxeCHhN7bSSASyF/DXDHVmNFBBxgZIPWp7XjMA4I9t4g8cuW0YbOPFU5zjHT40b/4dPPvBpVxAYc/P+VWACkHE/1jfP8AkKnHtaCM7VlcRttW6sbNfteMVJ4+aUvJRVpcYrncW2s3Lpk8Q6NOdJ97YY2zRd5zDMhwCpx6AEH5Gg+W5AztqOFMb5PTAxuaYNw21P8At/8AUv5VGiFn408sZV9JBx0GCMHNLSab3PD4FjYxya2GNtQOASMnApGzksFUFmPQKCxPyA3NbVOwl/IcbCgre9Zdsd6L4grpgSRyR56a0aPPy1AZq08G5Yt5eCXV8wbx4XdUIchcL4WMr0PvtXXHH2rnb7qykmqtmM1EltKmGeKRFPulkZAfkWGD9KPtoyxAUFiegAJJ+QHWoymquXYa3yDRLSCu7mF0I1o6E9A6shP0YCoZYHK5CsR0yFJGScYzjHcUdnpOJRihLofGrHyPylJe3Jhk8SBUQu5aNgcBkGkagACdQIz2BODSPjcBjd00lcMwXUCCQGIB3G/TrVa0neycyb0TEvSl8hINNPskqIGeKVF7M0bqp+RYAGqsEqaoJTVp9mfLi391ol1CJFZm05GoggBdWNuufXAobnxLNJVSzimi0mRZfF1YfSwVWTUTkbPv8qPHXJ8vYhiUV2qDNWT2fcqHiEzIXMcaKGdgCSdwNKnoDv3z8qK9nHLcd1eyQXKuFWNnUZaM7OoB6ZI3NaS0XJW44qzFMbmxYPLoRyiO66grMoCsQMsBjoKAPWovC3emtNGKkmhkTBeN0B6F0ZAflqAzUMslFIeU71jJXdrbvIcIjOfRVZz88AUULVsHyNhfe8pwvrnbb606GwLLkV0PQVd5uWoBwb7ZhvH1hc6jpx4uj3enSqla2zMcIrOfRVLH7gM1VglRhMVNAuzfu/zFbkiK7OpUjqGBUj5g7itwxyEbRudey4Vjq7+XA8x2PSiRtoTSTiCedvn/ACp+bZ13ZGUZxllI36Y3HWkt3AzO5CsQp3IUkDYHcgYH1px7YNDFsKyiYB5R9fxrVWdAyBRdpAME0HitwzldqzmfcJvliY6l1AqVIzjrQ80g1eXOntnrj44oa1ieQ4jGogZxt0+tcvncEYI2PzqfE7ae9Kk16T7FuL2yfaEkkjgu5dIhkk0+7gjC6sAkNuVzvt6bebNw5jH4oAKDqQR5T6EdRVj5H5ktbdJre9thNBOMa1VfFj2wQDsSDsRgggjvnasZBd2PROdrHin9nzxzJbcQjwzCZQY5Y1AyHWIbFl3bIYntg0s9nF/9n5dvJgqyGOaVlVxqQsFh0EjuA2D9KXx878OsLaaLhiXDyTgjM7Noj2IDAMd8ZzgDfbJ2pLwPmqCLglzYEP40zsUIXyYIjxk5/wABroj2XrlDjsvE+G8QS90y+EpKnQFx+jZ12AxlWQEHrUHLTjh3BTexqrXEzaQ7DOgFygHrgBScdyaqns85rhs7a9hl1l7hcR6QCM+G6+Yk7bsKYcqc3Qx2r2V7E0ts+4KHzR5IJGNiRnzAg5B9a55WbVJVp5Q4o3F4Lm2vArlFDRyaQrIW1AHbYEEDcDoSK45K4t9n4DLcaFcxvIyqwypfUmjPybB+lJJucLK0t5YeGRya5tnml6qMEbA9SATgYAGSd6UWnNUMfBZrAh/GdiVIA0YLowyc+intRLybFz9l/OtzfX8qzaAht9ZVFI86NEgIJJIGGbavMucePzXdw7TkExl400rp8iu2M46n40b7NOZUsLszSqxjaJom0jLLlkcMB39zGPjQfOUlk02qxWUK2tpTLnd2bPlBOwGTTbuNrVWb2M8Mi/8Ae72VBIbWPMakZw2l3ZhnbVhQAe2T60y5F9oNxe3iW92I5YbkOpj8MaU8hcD4rhSCDnOapvIHN54dM5KeLDKoWZM4JxnSy52yNTbHrk1ZLDmrg1izXFlbzvcEEIjlljj1dQCSQB2yMnGwqkrP7PM2vFLzh8ZH2dS0qgjzAt4eBq9ADj6V5dztx6a7uXMxUmJ5Ik0qFwiyNgH1PxpryJzslvfz3l2XYzK2dCgnUzKemRgADH0qpXs4eWVx0eSRxnrhnZhn76i3hUnL1X2C8TkLz2+R4QUS4xvrJVCc+mANq79mXHZrziskk5Uutu8YKrp8qyqRsP3jvVO9mPNcfD7p3mVjHJHoJQZZSGDA47jYj7qdcv8ANHDbK/aa3WfwGhZW1DUxkaQNsCdlwKqXpNnNWLlHnWebijWxCLblplWNUA0hNWDkbknG/bc0bylwOJeIX8gRP0DkQqcBUL6mOOygdB6AmvNuU+Ox2/EvtThvD1TNsMth9WNs/Gntnz6sF/cTBDJbXLEOhwG09mAO2RuME7gmjc4Nl9l74OLmYTRcTks5IZF8oR1JRvQbDbG4PUEDevFbqHS7JnOlmXPrpJGfrjNXAca4Nbxym0tHmkkAAWdcpH3GNWcAE523OAM1Ro9zU5Kxj1eG8/szgsMtuqia4ZdTlQTlgzb+uFTSO1F8K4293wa8klVRKFkV2VQviYQFWIHfBA+lL+XpmfhvhXtpJNZ7tHLEyllCsTgqGDjS2dx67jG9NrW4j/se7EUBt4VDpEGJZnyBlmY9SWOPhgCr2gmuv/lv/wAQf/0UXxW9PCuHWq2wVZbgapJSoYk6VZuvXdgBnoBVdueY4jwn7Fh/F1hs48mBLr659PhRPDea7Wa0jtOIRyMIceFLH7wCjAyM5BA27gip3FaNbmb+0+ETTTqv2i2LaZAApOkK2PkVOCOmQDTKTjhsuDWcqIjSaY1j1glVJRsnYg50hh171TuZebIBafYbCN0gJzI8h877hiADk7nqc9BgDFC8f5qim4Za2iBxLBoMhIwpCoyHBzvu4plFi08D4m3FLG+hkx4ysZox6ZOtQud8BlK/JqUcdkFhwFUG03EH1N2Og4Jz/wCGqL/xUF7JpZV4hHoVmR1dZDg4CaSc56bMF/DvQftp4qJr/wAFfctUEYA6B2AZ8D/IP+GmdbMnOlMgPlH1/GsrmHoPr+NZUbejxRTRbUG9EfaMjFCk1cjzmnAI3Luqe8YpAvbc47074bw65SKRAoGdOjdTjfzY9NqT8AWQufCID6T19Ns4J2Bp8ttff3j/AJlrAE/DpIYJtYwG8PG4O4b4fCkEi1ZuIwXIibxWym2QSCc5GMY6UjMIoMC+FW1qZzioGbatsteIAc0bHcZFKWai7B+1GU4acDhWSV021cFs1zU7RK6mGBRHCbKSd/DhjaVyM6UBY49T6D4mmPF+Xrm3TM8DxqdgzAFc+mpSQPlTy3CqsaiHevXPZnyfG1vcXdzaG4IGbaNxlZAFJJUHYkt5cnpj41Qeb2U3T6bUWWAoaAfsNjJOwHXINdL0idkNdqcVfvZ9yhbywS39+xW0hJAUEjxGXGc43xkqAo3JP3t7DmTgM8ogbhohRyEWUqgwScAsUbUo365OO9bTbeT+JU0bU+585fisrxooJBLCVDoQwcpkkGNiO4x17gio+H8nX8yCSK0ldDuGwFyPUBiC30osOwCvXSyVBNC6MyOrKynDKwIZT6EHcVY7PlG9AjlktZRCWQliv7JIySudQGPUVOjskWTc7UXAverh7WuCwW1zGtvEsSmIMQowCdTDP8BS32fxRveRJNCZ0fK6ANW7YAY7jCruSewps50JeNieAc13NopWGQBCc6GAZcnqRncfQ11x7m+6ul0SuNGx0KAqkjpnufvpzwu0tW/tUGAFYjO0EuP0cSrqVFDZ6k4wMdqoUraRmtZflppJqqJ5QM0GLkkipLjpUWaMu0ckuamWLZv3f5rQcVMYDs37v81pl0bD3l3nG6tITBC6qhYtkqGYFsZwT8vSqfxSYtK5Y5JOSSckk7kk0zTFJuID9I39dhVS7bHh1CDj7/xrdSWvuj6/jWVtO3kWS7Go6LmUYoTIq5XmG8OvWjYlCQcYzjoCR91WG24nIYpT4rEjw8H0yxBpJy7caJSwRpMIw0qMk5I6/Cnh5qRSQbfB6EbD7xpraAG44hKylWcupxkHfGDsfhQk7YFMb3mFJYmQR6CSCDtvgg74pHNPnatoM1bVGzbVoHasIoXEemprZcHNdRxVPEBiprJC229cA1y9RF8UKev8rzGz5flubfaeSQhnABZB4gjBGQfdXcZ7sTR3su4pLeC5trp2nhMYJ8TzFdRKkZO+/X4adqofI/Oj2aPA8aXFtLkvE/qQASpORuBupGDsdt8vL7n2NIHg4faraiQYkfOXO2PLjvjuScZOBVbiLOzv2d8Tm/sriH6Vj9nDiA5/VgRahp9N968iv7p5naSVi8j7szbljjGT9BVn5Z5vFpaXdr4Wv7QCAwbSEzHo6Y39aqtbuRuq9Nt4Wn5WaOEFnhlJkVd2IW48Q7D/AAsG+lVDkmThIRxxJJXdnHg+GZMaSBsdDAZ1Vrk/m6fh0haLDo/6yJs6Xx0II91h6/eDti3r7S7JG8aPhUa3HXX+iG56nUE1dcb4zVbg1UnHeSbK34rwyGGPRDMWaRWZ31FPMo87HrjGO+aC9p/ON7DxGSOKZ4I4AnhquApyisWYY82SSMHIwKq/MXOF1eXMdxIwR4f1IjGBHhtQ65LHIGSfTpVol9otrOUkvuGxz3CAASKQA2NxqDDpnfHmxmjcbVXbjPDop7/hU8qqssiszqR7xSMSJkHrpY1UuZecryPjLIkrLHHMkSxD3GU6c5XHmLajv13GO1VbjXO9zc3cd2SI3hI8FFyVQA5xv72ejHbI9KsHEPadbu6XB4dH9tUKBKxBVcd1GMkjJxnpnrW20lFe3WQi8hx/uf8AneqRw+5dCWjcoSCupTpOlhgjI9RTzj3PaXd/bXZgwkAAaMsG8QAseunH7Xp2oDj/ABhbq5eZIhCrBRoGMDSoHYAb49KMvlWPWkMU7rGYw7BCwZkBOksvQkd8VHNHkGpEAqN5Ki06Lk2PSp5NxQ8rYNaE9NbFg2o+yOdX7v8ANaWvJmiOFy7t+7/zLQRmnek19+sb5/yFPgtV/iLfpW+f8hTiwi3Xyj6/jWq4t38o+v41lU6ADNmoqgQ6TU4Oa6POccqqTKyqdLGNwD6E4waNk5QlJyZFPxOrP1NMuTuS7hy0kqmCJo2UF8iRtQ2Kx+9jbOTirvwblO3twNKmWT/eTEtnPdV91fmBWFrzSflWVIy4852wqKSTv+FCcB5anvJSkQI0byMwICDfGR1ycHA617NdRg9cv88oB8AAfyoS3keFtSDGeowcN89X41tDanzez9FG0sjH1wqj7tzSublAjpIfqv8A1r2CKSO4GR5Je4O2fn+GaUX3C8HGnfPqd9+xHb762m8q80h5bbP61f8AK3/ama8oxshCzHxO2pdKE+mR0zT274fvjb780GqFT2OPjijxh8qpN/YvESkilWHbrn4g9CKWTDFenyKsq6JVDr238y/utnaqxx7lZ0BaHMiDqBu6/MDr9Kjx0qZbVu0femcY2NLrRd6NV8Cpyio4070NPsands1FKgpgqMSZxU4FQjAqUS1i6UVsiolbepFO1awS7aOMVC65qWVaioLUYxTG2alrtRdtIMU8tDJpNqGeWteOKGebep0doppfMajRzUujJziu1iFXxpHKDVvTDhce7Htp/wCZaCbGqmfD39793/mWpUPBqs8TP6V/n/IU+M4AJqv3x1Ox9T/KnGFkLbCsrI02rKVo+BcLNzcRxDPmPmI7KN2P3V7hyvyJaQJriHizjq0wDFf3F2CfP57+lA9k8cOuUl/05GFQj/Z9WKn9o56jsAPXb1GGUqdSnBH9b1zz9a4Z69nT0vxp6np7l5SMu5DHB75/mD8wazHw22xnHXb6H7iflTAlLgf3ZAP6+YpfcKysVbrjY9sb439O3pXoxylm48eeFxuq4ddXXbtn889R899+lDSxE7fPGMDP1HXv/GivD7nYdic/Qgd/wruV12BGPUnc/wANlHbG/wAelKSSW00nKnzdiu57Y3+XxNNbLi4f9HcDf9l+n8c7Vowg5y2F74GSfh8e1CtZl/1cefjgH49Sd/8Ar9azC+IcJxv7ynoe2+Ovodvl1pBeWwHb+GPXbc/A0dBzElq3hzTwkdChcZH3ZxUPMnN9rBEr2+iaSTOnDAhMdSSOnUYFTcpFTC3ome0bqoP3HH4VuJmH7WCP67iqpd823chz4gX5dB9BgVA/Mt2es7fco/Co/UdP0b8rfe8DiuAWwEkP7SAnUf8AGuMHtvnNU/jfBZYPfXy9nHun69vrXB47cn/byfQ6fwoSWd2993bP95mb8TRcpVT09d0LvXfDmzPEDuDLGCDuCC4BH3GuWYYqOzmCyxueiujHHXCsCf4CmIe/cV4TOL3QnC+HtYZTXK8cSsEKjxDnV2OrHl7D5150OVoJ7m+kjmWHh9q/63Bk2OMJGAfNvqA+Gnrmt33tAC8Xe8g1tbS6ElicY8SMIqOChyMggkfL41qz4/w9Pt1piUWF2UkiZU/SW7rggaM+ZQwGPgo9TV8I1UZ5D1z2YhuRLa3pYRThCCjIrMVeMnOrynv69MUX/wCwVv4U0g4gmLSUx3RMT6U3wAm+XbOFwNiSRXdrzpaW8vDoYBKbSyeSWSR1/SSySJICQnYZcnHx+G6g80Qi04rD59d5crLD5dtIn8Q6znynTRdNJRHF+UI4bm2jN5GLe5j8WOeQFMJttpzuxyMDbOe1a5h5KSK3huYJ3khlmWA+LC8Eisx2YK+7L91NuHc/2a3Fg7rIRb2bW7toy0Up0YkQHOrGlh/xUNzFztbS2i24mubiRLuOfxZkAMiKfMAAfIBvhcdj61pId11J7Mo/HuLVb9WuooxKsfhMAUwpOts4UnI2GcAqe+Kh4PyEhtYLi4umi+0qWj0wPLHGOxmkBwn1wOu+2aJtudrYcaur79J4E1v4SeTz6vDhXdc7DMbb/Kt8l83WtrbwL9pu7Z4j+miQfaYrjofLrB8HOOgx1Pzp4G6pFzGFkdA6SBSQHQ6kcDoynuDXp3K62l1bSp9gjFvBA3iylQ9284AIaMoNR23z2yB0rzzmPiK3NzPPGnhLK5ZVGPKNhnbbJxqPxJ+dXLhPNHC7d47yOKaK6SEx/Z0H6FnYYLGQ9t+59NiRUzs64U+OziFqspnUzGTQ0AHmCaSfEznpkAdO4r0Tg1xZXUU6iwjisYLfJndFE4nx2kBOSc9jn164rz0m2a2UkyLdNPl8D9EISDnSP7wJG1XrivMPB5baO2Bu0ihHkRFCqz499+pY53yT3ohqL2bG3mEdsLGCQgM17NOqu7KQSggAGrIOwHovrvVIuQqyyiMME1OqBgQwXXsGB3BwN/jVn5c4nwxVtZZo5Yrq1bUfBGVuGHulifd6D06nsar3Gr37RcTT40+LIz6Rvp1HIGe9F6M7Knz0pdJsxBpnKN6XXnvk/wBdKqGR3F0rK4i6VlZewdvMyMHQlWUgqw2II6EGvW+SeclugIZiFuR0PRZx6j0k9V79R6DyVVrkEgjBII6HoQR0we1bPCZTVR6fqZYXcfQ+vScgkEH6inVndpMAsmNQ6dNz6jtn4V5pydziLjTDcECf3Uc7Cb0DdhJ8f2vn1tRb5j8RXjly9LL6fSuPp/k4fZveW7K3mOc9Ce+PX0+X8qjt4y3urqPb0GNt+3r3++guJc2pbwFrhTJuFUKAS7dQDnYdCdXwrzXmHny5uQUTFvCekcRwzD/G4wT8hgeua9mPqyzcfOy/Hyxy8avnMHNVpaZUt9onAKmOI7KfR5P2R8Bv8K864/zldXWVZ/Dj7RRZVcf4j7z/AFOPhVdJA2P3D+Z7VJnbYYqbbTJjj9omdV6kD4f9BWkuCzYAbwwNtsYP9769PlipowD1AOOma7NbhrllW0iJ7j6fmal+y7dT/XyqFHosSbVLbrmK4K+n3D8qHub5j3/0j8q4kfehpW3qsXPJ0Lhj3/0r+VbO/wD2A/CuoY81KEFNMQopX/sD+NdGZvUfcv5VzNLQzSmsU7XB9R/lX8qhNy3qP8q/lUDyVHvToCkuW9R9y/lUglb1H3L+VBqKkDVmMFmbHX/Sv5VE90w7j/Kv5VrO1aBoYSt2fUfcv5Vszt/QX8qE8M9qmiGTUkUJmPf+A/Kt+K3qPuH5VCzV2oNYuq611tVqeOHNZnMSZFJrwedv67VaEAAqr3x/SN8/5CnC7rNxR7CtVkT7VlWduQK0wrdZWTHRG1e18OkLW9uzEszQRFiTksSgyST1NbrK8/5H8Z/l6/w//X+lR9pJ8sPzf8F/M1SE90/OsrKfR/jFfk/zrnFEgbVlZXWvNi0orbVlZUitCiF6VlZUlDIN6Hl61lZV4oySxHapMVlZWVEWKwoPQVlZVQVHKg9BXLqMdBW6ysEWP6+6tYrKyg3p2wrnvWVlZIgdK5SsrKC2OtSk7VlZWaN6jXaufU1qsorOJXPqfvpZJ1NZWVWAruPpWVlZVB//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pic>
        <p:nvPicPr>
          <p:cNvPr id="307203" name="Picture 4" descr="http://4.bp.blogspot.com/-IebjW26EN_4/TnndZgt-5YI/AAAAAAAAA2s/eKith1pAri8/s400/Roma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1"/>
          <p:cNvSpPr>
            <a:spLocks noChangeArrowheads="1"/>
          </p:cNvSpPr>
          <p:nvPr/>
        </p:nvSpPr>
        <p:spPr bwMode="auto">
          <a:xfrm>
            <a:off x="446088" y="1524000"/>
            <a:ext cx="93726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Without </a:t>
            </a:r>
            <a:r>
              <a:rPr lang="en-US" altLang="en-US" sz="4800" b="1" i="1">
                <a:solidFill>
                  <a:srgbClr val="FFFF00"/>
                </a:solidFill>
                <a:latin typeface="Calibri" pitchFamily="34" charset="0"/>
              </a:rPr>
              <a:t>a personal covering for sin </a:t>
            </a:r>
          </a:p>
          <a:p>
            <a:pPr algn="ctr"/>
            <a:r>
              <a:rPr lang="en-US" altLang="en-US" sz="4800">
                <a:solidFill>
                  <a:srgbClr val="FFC000"/>
                </a:solidFill>
                <a:latin typeface="Calibri" pitchFamily="34" charset="0"/>
              </a:rPr>
              <a:t>on that ultimate </a:t>
            </a:r>
            <a:r>
              <a:rPr lang="en-US" altLang="en-US" sz="4800" b="1" i="1">
                <a:solidFill>
                  <a:srgbClr val="FFFF00"/>
                </a:solidFill>
                <a:latin typeface="Calibri" pitchFamily="34" charset="0"/>
              </a:rPr>
              <a:t>Day of Reckoning </a:t>
            </a:r>
          </a:p>
          <a:p>
            <a:pPr algn="ctr"/>
            <a:r>
              <a:rPr lang="en-US" altLang="en-US" sz="4800">
                <a:solidFill>
                  <a:srgbClr val="FFC000"/>
                </a:solidFill>
                <a:latin typeface="Calibri" pitchFamily="34" charset="0"/>
              </a:rPr>
              <a:t>our guilty state before a holy God will </a:t>
            </a:r>
            <a:r>
              <a:rPr lang="en-US" altLang="en-US" sz="4800" b="1" i="1">
                <a:solidFill>
                  <a:srgbClr val="FFC000"/>
                </a:solidFill>
                <a:latin typeface="Calibri" pitchFamily="34" charset="0"/>
              </a:rPr>
              <a:t>condemn</a:t>
            </a:r>
            <a:r>
              <a:rPr lang="en-US" altLang="en-US" sz="4800">
                <a:solidFill>
                  <a:srgbClr val="FFC000"/>
                </a:solidFill>
                <a:latin typeface="Calibri" pitchFamily="34" charset="0"/>
              </a:rPr>
              <a:t> us to eternal damnation</a:t>
            </a:r>
            <a:r>
              <a:rPr lang="en-US" altLang="en-US" sz="4800">
                <a:solidFill>
                  <a:srgbClr val="FFFF00"/>
                </a:solidFill>
                <a:latin typeface="Calibri" pitchFamily="34" charset="0"/>
              </a:rPr>
              <a:t>. </a:t>
            </a: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0" name="Picture 2" descr="http://brianmont51.files.wordpress.com/2014/03/gave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51" name="TextBox 1"/>
          <p:cNvSpPr txBox="1">
            <a:spLocks noChangeArrowheads="1"/>
          </p:cNvSpPr>
          <p:nvPr/>
        </p:nvSpPr>
        <p:spPr bwMode="auto">
          <a:xfrm>
            <a:off x="6134100" y="228600"/>
            <a:ext cx="4038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i="1">
                <a:solidFill>
                  <a:schemeClr val="bg1"/>
                </a:solidFill>
              </a:rPr>
              <a:t>Step 1</a:t>
            </a:r>
          </a:p>
          <a:p>
            <a:r>
              <a:rPr lang="en-US" altLang="en-US" sz="6000" b="1" i="1">
                <a:solidFill>
                  <a:srgbClr val="FFFF00"/>
                </a:solidFill>
              </a:rPr>
              <a:t>The</a:t>
            </a:r>
          </a:p>
          <a:p>
            <a:r>
              <a:rPr lang="en-US" altLang="en-US" sz="6000" b="1" i="1">
                <a:solidFill>
                  <a:srgbClr val="FFFF00"/>
                </a:solidFill>
              </a:rPr>
              <a:t>Legal</a:t>
            </a:r>
          </a:p>
          <a:p>
            <a:r>
              <a:rPr lang="en-US" altLang="en-US" sz="6000" b="1" i="1">
                <a:solidFill>
                  <a:srgbClr val="FFFF00"/>
                </a:solidFill>
              </a:rPr>
              <a:t>Decision,</a:t>
            </a:r>
          </a:p>
          <a:p>
            <a:r>
              <a:rPr lang="en-US" altLang="en-US" sz="6000" b="1" i="1">
                <a:solidFill>
                  <a:srgbClr val="FFFF00"/>
                </a:solidFill>
              </a:rPr>
              <a:t>Judgment,</a:t>
            </a:r>
          </a:p>
          <a:p>
            <a:r>
              <a:rPr lang="en-US" altLang="en-US" sz="6000" b="1" i="1">
                <a:solidFill>
                  <a:srgbClr val="FFFF00"/>
                </a:solidFill>
              </a:rPr>
              <a:t>or Verdict</a:t>
            </a:r>
          </a:p>
        </p:txBody>
      </p:sp>
      <p:sp>
        <p:nvSpPr>
          <p:cNvPr id="309252" name="TextBox 2"/>
          <p:cNvSpPr txBox="1">
            <a:spLocks noChangeArrowheads="1"/>
          </p:cNvSpPr>
          <p:nvPr/>
        </p:nvSpPr>
        <p:spPr bwMode="auto">
          <a:xfrm>
            <a:off x="107950" y="228600"/>
            <a:ext cx="5697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chemeClr val="bg1"/>
                </a:solidFill>
              </a:rPr>
              <a:t>The Judgment:</a:t>
            </a:r>
          </a:p>
        </p:txBody>
      </p:sp>
      <p:sp>
        <p:nvSpPr>
          <p:cNvPr id="4" name="TextBox 3"/>
          <p:cNvSpPr txBox="1"/>
          <p:nvPr/>
        </p:nvSpPr>
        <p:spPr>
          <a:xfrm rot="2260765">
            <a:off x="-188913" y="3257550"/>
            <a:ext cx="7081838" cy="1446213"/>
          </a:xfrm>
          <a:prstGeom prst="rect">
            <a:avLst/>
          </a:prstGeom>
          <a:solidFill>
            <a:schemeClr val="bg1">
              <a:lumMod val="75000"/>
            </a:schemeClr>
          </a:solidFill>
        </p:spPr>
        <p:txBody>
          <a:bodyPr wrap="none">
            <a:spAutoFit/>
          </a:bodyPr>
          <a:lstStyle/>
          <a:p>
            <a:pPr>
              <a:defRPr/>
            </a:pPr>
            <a:r>
              <a:rPr lang="en-US" sz="8800" b="1" i="1" dirty="0">
                <a:solidFill>
                  <a:srgbClr val="FF0000"/>
                </a:solidFill>
              </a:rPr>
              <a:t>Condemned!</a:t>
            </a: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1"/>
          <p:cNvSpPr>
            <a:spLocks noChangeArrowheads="1"/>
          </p:cNvSpPr>
          <p:nvPr/>
        </p:nvSpPr>
        <p:spPr bwMode="auto">
          <a:xfrm>
            <a:off x="293688" y="1752600"/>
            <a:ext cx="9753600" cy="34305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5400">
                <a:solidFill>
                  <a:srgbClr val="FFC000"/>
                </a:solidFill>
                <a:latin typeface="Calibri" pitchFamily="34" charset="0"/>
              </a:rPr>
              <a:t>The Scriptures are very plain here. </a:t>
            </a:r>
            <a:r>
              <a:rPr lang="en-US" altLang="en-US" sz="5400" b="1" i="1">
                <a:solidFill>
                  <a:srgbClr val="FFFF00"/>
                </a:solidFill>
                <a:latin typeface="Calibri" pitchFamily="34" charset="0"/>
              </a:rPr>
              <a:t>“How shall we escape, if we neglect so great a salvation.”</a:t>
            </a:r>
          </a:p>
          <a:p>
            <a:pPr algn="ctr"/>
            <a:r>
              <a:rPr lang="en-US" altLang="en-US" sz="5400">
                <a:solidFill>
                  <a:schemeClr val="bg1"/>
                </a:solidFill>
                <a:latin typeface="Calibri" pitchFamily="34" charset="0"/>
              </a:rPr>
              <a:t>- Heb. 2:3</a:t>
            </a: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298" name="Picture 2" descr="http://biblepic.com/53/299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1"/>
          <p:cNvSpPr>
            <a:spLocks noChangeArrowheads="1"/>
          </p:cNvSpPr>
          <p:nvPr/>
        </p:nvSpPr>
        <p:spPr bwMode="auto">
          <a:xfrm>
            <a:off x="257175" y="1219200"/>
            <a:ext cx="9753600"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On that future </a:t>
            </a:r>
            <a:r>
              <a:rPr lang="en-US" altLang="en-US" sz="4800" b="1" i="1">
                <a:solidFill>
                  <a:srgbClr val="FFFF00"/>
                </a:solidFill>
                <a:latin typeface="Calibri" pitchFamily="34" charset="0"/>
              </a:rPr>
              <a:t>Day of Accounting </a:t>
            </a:r>
            <a:r>
              <a:rPr lang="en-US" altLang="en-US" sz="4800">
                <a:solidFill>
                  <a:srgbClr val="FFC000"/>
                </a:solidFill>
                <a:latin typeface="Calibri" pitchFamily="34" charset="0"/>
              </a:rPr>
              <a:t>those who know Messiah as Savior and Lord will be </a:t>
            </a:r>
            <a:r>
              <a:rPr lang="en-US" altLang="en-US" sz="4800" b="1" i="1">
                <a:solidFill>
                  <a:srgbClr val="00B0F0"/>
                </a:solidFill>
                <a:latin typeface="Calibri" pitchFamily="34" charset="0"/>
              </a:rPr>
              <a:t>justified</a:t>
            </a:r>
            <a:r>
              <a:rPr lang="en-US" altLang="en-US" sz="4800">
                <a:solidFill>
                  <a:srgbClr val="FFC000"/>
                </a:solidFill>
                <a:latin typeface="Calibri" pitchFamily="34" charset="0"/>
              </a:rPr>
              <a:t>. This justification is not based upon </a:t>
            </a:r>
          </a:p>
          <a:p>
            <a:pPr algn="ctr"/>
            <a:r>
              <a:rPr lang="en-US" altLang="en-US" sz="4800">
                <a:solidFill>
                  <a:srgbClr val="FFC000"/>
                </a:solidFill>
                <a:latin typeface="Calibri" pitchFamily="34" charset="0"/>
              </a:rPr>
              <a:t>any good works we have done. </a:t>
            </a:r>
          </a:p>
          <a:p>
            <a:pPr algn="ctr"/>
            <a:r>
              <a:rPr lang="en-US" altLang="en-US" sz="4800">
                <a:solidFill>
                  <a:srgbClr val="FFC000"/>
                </a:solidFill>
                <a:latin typeface="Calibri" pitchFamily="34" charset="0"/>
              </a:rPr>
              <a:t>So how then can we be saved?</a:t>
            </a:r>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46" name="Picture 2" descr="http://brianmont51.files.wordpress.com/2014/03/gave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3347" name="TextBox 1"/>
          <p:cNvSpPr txBox="1">
            <a:spLocks noChangeArrowheads="1"/>
          </p:cNvSpPr>
          <p:nvPr/>
        </p:nvSpPr>
        <p:spPr bwMode="auto">
          <a:xfrm>
            <a:off x="6134100" y="228600"/>
            <a:ext cx="4038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i="1">
                <a:solidFill>
                  <a:schemeClr val="bg1"/>
                </a:solidFill>
              </a:rPr>
              <a:t>Step 1</a:t>
            </a:r>
          </a:p>
          <a:p>
            <a:r>
              <a:rPr lang="en-US" altLang="en-US" sz="6000" b="1" i="1">
                <a:solidFill>
                  <a:srgbClr val="FFFF00"/>
                </a:solidFill>
              </a:rPr>
              <a:t>The</a:t>
            </a:r>
          </a:p>
          <a:p>
            <a:r>
              <a:rPr lang="en-US" altLang="en-US" sz="6000" b="1" i="1">
                <a:solidFill>
                  <a:srgbClr val="FFFF00"/>
                </a:solidFill>
              </a:rPr>
              <a:t>Legal</a:t>
            </a:r>
          </a:p>
          <a:p>
            <a:r>
              <a:rPr lang="en-US" altLang="en-US" sz="6000" b="1" i="1">
                <a:solidFill>
                  <a:srgbClr val="FFFF00"/>
                </a:solidFill>
              </a:rPr>
              <a:t>Decision,</a:t>
            </a:r>
          </a:p>
          <a:p>
            <a:r>
              <a:rPr lang="en-US" altLang="en-US" sz="6000" b="1" i="1">
                <a:solidFill>
                  <a:srgbClr val="FFFF00"/>
                </a:solidFill>
              </a:rPr>
              <a:t>Judgment,</a:t>
            </a:r>
          </a:p>
          <a:p>
            <a:r>
              <a:rPr lang="en-US" altLang="en-US" sz="6000" b="1" i="1">
                <a:solidFill>
                  <a:srgbClr val="FFFF00"/>
                </a:solidFill>
              </a:rPr>
              <a:t>or Verdict</a:t>
            </a:r>
          </a:p>
        </p:txBody>
      </p:sp>
      <p:sp>
        <p:nvSpPr>
          <p:cNvPr id="313348" name="TextBox 2"/>
          <p:cNvSpPr txBox="1">
            <a:spLocks noChangeArrowheads="1"/>
          </p:cNvSpPr>
          <p:nvPr/>
        </p:nvSpPr>
        <p:spPr bwMode="auto">
          <a:xfrm>
            <a:off x="107950" y="228600"/>
            <a:ext cx="5697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chemeClr val="bg1"/>
                </a:solidFill>
              </a:rPr>
              <a:t>The Judgment:</a:t>
            </a:r>
          </a:p>
        </p:txBody>
      </p:sp>
      <p:sp>
        <p:nvSpPr>
          <p:cNvPr id="4" name="TextBox 3"/>
          <p:cNvSpPr txBox="1"/>
          <p:nvPr/>
        </p:nvSpPr>
        <p:spPr>
          <a:xfrm rot="1792877">
            <a:off x="204788" y="3438525"/>
            <a:ext cx="5656262" cy="1570038"/>
          </a:xfrm>
          <a:prstGeom prst="rect">
            <a:avLst/>
          </a:prstGeom>
          <a:solidFill>
            <a:schemeClr val="bg1">
              <a:lumMod val="75000"/>
            </a:schemeClr>
          </a:solidFill>
        </p:spPr>
        <p:txBody>
          <a:bodyPr wrap="none">
            <a:spAutoFit/>
          </a:bodyPr>
          <a:lstStyle/>
          <a:p>
            <a:pPr>
              <a:defRPr/>
            </a:pPr>
            <a:r>
              <a:rPr lang="en-US" sz="9600" b="1" i="1" dirty="0">
                <a:solidFill>
                  <a:schemeClr val="tx2">
                    <a:lumMod val="75000"/>
                  </a:schemeClr>
                </a:solidFill>
              </a:rPr>
              <a:t>Justified!</a:t>
            </a: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1"/>
          <p:cNvSpPr>
            <a:spLocks noChangeArrowheads="1"/>
          </p:cNvSpPr>
          <p:nvPr/>
        </p:nvSpPr>
        <p:spPr bwMode="auto">
          <a:xfrm>
            <a:off x="342900" y="609600"/>
            <a:ext cx="962025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The Elect, the Chosen people from both sides of Calvary, are </a:t>
            </a:r>
            <a:r>
              <a:rPr lang="en-US" altLang="en-US" sz="3600">
                <a:solidFill>
                  <a:srgbClr val="FFFF00"/>
                </a:solidFill>
                <a:latin typeface="Calibri" pitchFamily="34" charset="0"/>
              </a:rPr>
              <a:t>all saved the same way</a:t>
            </a:r>
            <a:r>
              <a:rPr lang="en-US" altLang="en-US" sz="3600">
                <a:solidFill>
                  <a:srgbClr val="FFC000"/>
                </a:solidFill>
                <a:latin typeface="Calibri" pitchFamily="34" charset="0"/>
              </a:rPr>
              <a:t>. They are </a:t>
            </a:r>
            <a:r>
              <a:rPr lang="en-US" altLang="en-US" sz="3600" b="1" i="1">
                <a:solidFill>
                  <a:srgbClr val="FFFF00"/>
                </a:solidFill>
                <a:latin typeface="Calibri" pitchFamily="34" charset="0"/>
              </a:rPr>
              <a:t>saved by God’s grace through their faith in the shed blood of Israel’s promised Sacrifice Lamb. </a:t>
            </a:r>
            <a:r>
              <a:rPr lang="en-US" altLang="en-US" sz="3600">
                <a:solidFill>
                  <a:srgbClr val="FFC000"/>
                </a:solidFill>
                <a:latin typeface="Calibri" pitchFamily="34" charset="0"/>
              </a:rPr>
              <a:t>This is the blood we saw featured back in the </a:t>
            </a:r>
            <a:r>
              <a:rPr lang="en-US" altLang="en-US" sz="3600">
                <a:solidFill>
                  <a:srgbClr val="FFFF00"/>
                </a:solidFill>
                <a:latin typeface="Calibri" pitchFamily="34" charset="0"/>
              </a:rPr>
              <a:t>Spring Feast of Passover</a:t>
            </a:r>
            <a:r>
              <a:rPr lang="en-US" altLang="en-US" sz="3600">
                <a:solidFill>
                  <a:srgbClr val="FFC000"/>
                </a:solidFill>
                <a:latin typeface="Calibri" pitchFamily="34" charset="0"/>
              </a:rPr>
              <a:t>. The blood of Israel’s Sacrifice Lamb is ultimate and final </a:t>
            </a:r>
            <a:r>
              <a:rPr lang="en-US" altLang="en-US" sz="3600" b="1" i="1">
                <a:solidFill>
                  <a:srgbClr val="FFFF00"/>
                </a:solidFill>
                <a:latin typeface="Calibri" pitchFamily="34" charset="0"/>
              </a:rPr>
              <a:t>blood of atonement. </a:t>
            </a:r>
            <a:r>
              <a:rPr lang="en-US" altLang="en-US" sz="3600">
                <a:solidFill>
                  <a:srgbClr val="FFC000"/>
                </a:solidFill>
                <a:latin typeface="Calibri" pitchFamily="34" charset="0"/>
              </a:rPr>
              <a:t>That blood was shed 2000 years </a:t>
            </a:r>
          </a:p>
          <a:p>
            <a:pPr algn="ctr"/>
            <a:r>
              <a:rPr lang="en-US" altLang="en-US" sz="3600">
                <a:solidFill>
                  <a:srgbClr val="FFC000"/>
                </a:solidFill>
                <a:latin typeface="Calibri" pitchFamily="34" charset="0"/>
              </a:rPr>
              <a:t>ago by our Messiah in His first coming in </a:t>
            </a:r>
          </a:p>
          <a:p>
            <a:pPr algn="ctr"/>
            <a:r>
              <a:rPr lang="en-US" altLang="en-US" sz="3600">
                <a:solidFill>
                  <a:srgbClr val="FFC000"/>
                </a:solidFill>
                <a:latin typeface="Calibri" pitchFamily="34" charset="0"/>
              </a:rPr>
              <a:t>His priestly role as the </a:t>
            </a:r>
            <a:r>
              <a:rPr lang="en-US" altLang="en-US" sz="3600" b="1" i="1">
                <a:solidFill>
                  <a:srgbClr val="FFFF00"/>
                </a:solidFill>
                <a:latin typeface="Calibri" pitchFamily="34" charset="0"/>
              </a:rPr>
              <a:t>Suffering Servant. </a:t>
            </a: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4" name="Picture 2" descr="D:\00 IMAGES for PowerPoint\calvar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10287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1"/>
          <p:cNvSpPr>
            <a:spLocks noChangeArrowheads="1"/>
          </p:cNvSpPr>
          <p:nvPr/>
        </p:nvSpPr>
        <p:spPr bwMode="auto">
          <a:xfrm>
            <a:off x="190500" y="685800"/>
            <a:ext cx="9906000" cy="55086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900" b="1" i="1">
                <a:solidFill>
                  <a:srgbClr val="FFFF00"/>
                </a:solidFill>
                <a:latin typeface="Calibri" pitchFamily="34" charset="0"/>
              </a:rPr>
              <a:t>Judgment Day </a:t>
            </a:r>
            <a:r>
              <a:rPr lang="en-US" altLang="en-US" sz="3900">
                <a:solidFill>
                  <a:srgbClr val="FFC000"/>
                </a:solidFill>
                <a:latin typeface="Calibri" pitchFamily="34" charset="0"/>
              </a:rPr>
              <a:t>will surely come, for all of us. For some the verdict will be </a:t>
            </a:r>
            <a:r>
              <a:rPr lang="en-US" altLang="en-US" sz="3900" b="1" i="1">
                <a:solidFill>
                  <a:srgbClr val="FFFF00"/>
                </a:solidFill>
                <a:latin typeface="Calibri" pitchFamily="34" charset="0"/>
              </a:rPr>
              <a:t>“guilty as charged”. </a:t>
            </a:r>
            <a:r>
              <a:rPr lang="en-US" altLang="en-US" sz="3900">
                <a:solidFill>
                  <a:srgbClr val="FFC000"/>
                </a:solidFill>
                <a:latin typeface="Calibri" pitchFamily="34" charset="0"/>
              </a:rPr>
              <a:t>For others the verdict will be</a:t>
            </a:r>
            <a:r>
              <a:rPr lang="en-US" altLang="en-US" sz="3900">
                <a:solidFill>
                  <a:srgbClr val="FFFF00"/>
                </a:solidFill>
                <a:latin typeface="Calibri" pitchFamily="34" charset="0"/>
              </a:rPr>
              <a:t> </a:t>
            </a:r>
            <a:r>
              <a:rPr lang="en-US" altLang="en-US" sz="3900" b="1" i="1">
                <a:solidFill>
                  <a:srgbClr val="FFFF00"/>
                </a:solidFill>
                <a:latin typeface="Calibri" pitchFamily="34" charset="0"/>
              </a:rPr>
              <a:t>“not guilty”</a:t>
            </a:r>
            <a:r>
              <a:rPr lang="en-US" altLang="en-US" sz="3900">
                <a:solidFill>
                  <a:srgbClr val="FFC000"/>
                </a:solidFill>
                <a:latin typeface="Calibri" pitchFamily="34" charset="0"/>
              </a:rPr>
              <a:t>. Then we come to </a:t>
            </a:r>
            <a:r>
              <a:rPr lang="en-US" altLang="en-US" sz="3900" b="1" i="1">
                <a:solidFill>
                  <a:srgbClr val="FFFF00"/>
                </a:solidFill>
                <a:latin typeface="Calibri" pitchFamily="34" charset="0"/>
              </a:rPr>
              <a:t>Step 2</a:t>
            </a:r>
            <a:r>
              <a:rPr lang="en-US" altLang="en-US" sz="3900">
                <a:solidFill>
                  <a:srgbClr val="FFC000"/>
                </a:solidFill>
                <a:latin typeface="Calibri" pitchFamily="34" charset="0"/>
              </a:rPr>
              <a:t> which is the </a:t>
            </a:r>
            <a:r>
              <a:rPr lang="en-US" altLang="en-US" sz="3900" b="1" i="1">
                <a:solidFill>
                  <a:srgbClr val="FFFF00"/>
                </a:solidFill>
                <a:latin typeface="Calibri" pitchFamily="34" charset="0"/>
              </a:rPr>
              <a:t>EXECUTION</a:t>
            </a:r>
            <a:r>
              <a:rPr lang="en-US" altLang="en-US" sz="3900">
                <a:solidFill>
                  <a:srgbClr val="FFC000"/>
                </a:solidFill>
                <a:latin typeface="Calibri" pitchFamily="34" charset="0"/>
              </a:rPr>
              <a:t> of that judgment. Those who have been justified by faith in our Lord Jesus will be </a:t>
            </a:r>
            <a:r>
              <a:rPr lang="en-US" altLang="en-US" sz="3900">
                <a:solidFill>
                  <a:srgbClr val="FFFF00"/>
                </a:solidFill>
                <a:latin typeface="Calibri" pitchFamily="34" charset="0"/>
              </a:rPr>
              <a:t>released to </a:t>
            </a:r>
            <a:r>
              <a:rPr lang="en-US" altLang="en-US" sz="3900" b="1" i="1">
                <a:solidFill>
                  <a:srgbClr val="FFFF00"/>
                </a:solidFill>
                <a:latin typeface="Calibri" pitchFamily="34" charset="0"/>
              </a:rPr>
              <a:t>Eternal Life</a:t>
            </a:r>
            <a:r>
              <a:rPr lang="en-US" altLang="en-US" sz="3900">
                <a:solidFill>
                  <a:srgbClr val="FFC000"/>
                </a:solidFill>
                <a:latin typeface="Calibri" pitchFamily="34" charset="0"/>
              </a:rPr>
              <a:t>. Those who have rejected or neglected Him will be </a:t>
            </a:r>
            <a:r>
              <a:rPr lang="en-US" altLang="en-US" sz="3900" b="1" i="1">
                <a:solidFill>
                  <a:srgbClr val="FFFF00"/>
                </a:solidFill>
                <a:latin typeface="Calibri" pitchFamily="34" charset="0"/>
              </a:rPr>
              <a:t>condemned to death</a:t>
            </a:r>
            <a:r>
              <a:rPr lang="en-US" altLang="en-US" sz="3900">
                <a:solidFill>
                  <a:srgbClr val="FFFF00"/>
                </a:solidFill>
                <a:latin typeface="Calibri" pitchFamily="34" charset="0"/>
              </a:rPr>
              <a:t> </a:t>
            </a:r>
          </a:p>
          <a:p>
            <a:pPr algn="ctr"/>
            <a:r>
              <a:rPr lang="en-US" altLang="en-US" sz="3900">
                <a:solidFill>
                  <a:srgbClr val="FFFF00"/>
                </a:solidFill>
                <a:latin typeface="Calibri" pitchFamily="34" charset="0"/>
              </a:rPr>
              <a:t>and to eternal separation from God.</a:t>
            </a: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TextBox 1"/>
          <p:cNvSpPr txBox="1">
            <a:spLocks noChangeArrowheads="1"/>
          </p:cNvSpPr>
          <p:nvPr/>
        </p:nvSpPr>
        <p:spPr bwMode="auto">
          <a:xfrm>
            <a:off x="703263" y="381000"/>
            <a:ext cx="3754437"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FF00"/>
                </a:solidFill>
              </a:rPr>
              <a:t>Step 1</a:t>
            </a:r>
          </a:p>
          <a:p>
            <a:pPr algn="ctr"/>
            <a:r>
              <a:rPr lang="en-US" altLang="en-US" sz="3600">
                <a:solidFill>
                  <a:srgbClr val="FFFF00"/>
                </a:solidFill>
              </a:rPr>
              <a:t>The </a:t>
            </a:r>
            <a:r>
              <a:rPr lang="en-US" altLang="en-US" sz="3600" b="1" i="1">
                <a:solidFill>
                  <a:schemeClr val="bg1"/>
                </a:solidFill>
              </a:rPr>
              <a:t>Legal</a:t>
            </a:r>
          </a:p>
          <a:p>
            <a:pPr algn="ctr"/>
            <a:r>
              <a:rPr lang="en-US" altLang="en-US" sz="4800">
                <a:solidFill>
                  <a:srgbClr val="FFFF00"/>
                </a:solidFill>
              </a:rPr>
              <a:t>Judgment</a:t>
            </a:r>
          </a:p>
        </p:txBody>
      </p:sp>
      <p:sp>
        <p:nvSpPr>
          <p:cNvPr id="317443" name="TextBox 3"/>
          <p:cNvSpPr txBox="1">
            <a:spLocks noChangeArrowheads="1"/>
          </p:cNvSpPr>
          <p:nvPr/>
        </p:nvSpPr>
        <p:spPr bwMode="auto">
          <a:xfrm>
            <a:off x="5676900" y="381000"/>
            <a:ext cx="4038600" cy="21240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FF00"/>
                </a:solidFill>
              </a:rPr>
              <a:t>Step 2</a:t>
            </a:r>
          </a:p>
          <a:p>
            <a:pPr algn="ctr"/>
            <a:r>
              <a:rPr lang="en-US" altLang="en-US" sz="4800" b="1" i="1">
                <a:solidFill>
                  <a:srgbClr val="FF0000"/>
                </a:solidFill>
              </a:rPr>
              <a:t>EXECUTION</a:t>
            </a:r>
            <a:r>
              <a:rPr lang="en-US" altLang="en-US" sz="4800">
                <a:solidFill>
                  <a:srgbClr val="FFFF00"/>
                </a:solidFill>
              </a:rPr>
              <a:t> of Judgment </a:t>
            </a:r>
          </a:p>
        </p:txBody>
      </p:sp>
      <p:sp>
        <p:nvSpPr>
          <p:cNvPr id="317444"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7445"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7446"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cxnSp>
        <p:nvCxnSpPr>
          <p:cNvPr id="12" name="Straight Arrow Connector 11"/>
          <p:cNvCxnSpPr/>
          <p:nvPr/>
        </p:nvCxnSpPr>
        <p:spPr>
          <a:xfrm>
            <a:off x="5357813" y="3876675"/>
            <a:ext cx="1444625"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7448" name="TextBox 16"/>
          <p:cNvSpPr txBox="1">
            <a:spLocks noChangeArrowheads="1"/>
          </p:cNvSpPr>
          <p:nvPr/>
        </p:nvSpPr>
        <p:spPr bwMode="auto">
          <a:xfrm>
            <a:off x="6286500" y="5105400"/>
            <a:ext cx="3319463" cy="1446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8800" b="1" i="1"/>
              <a:t>Death</a:t>
            </a:r>
          </a:p>
        </p:txBody>
      </p:sp>
      <p:sp>
        <p:nvSpPr>
          <p:cNvPr id="317449" name="TextBox 17"/>
          <p:cNvSpPr txBox="1">
            <a:spLocks noChangeArrowheads="1"/>
          </p:cNvSpPr>
          <p:nvPr/>
        </p:nvSpPr>
        <p:spPr bwMode="auto">
          <a:xfrm>
            <a:off x="6924675" y="3276600"/>
            <a:ext cx="1825625"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7200" b="1" i="1">
                <a:solidFill>
                  <a:schemeClr val="bg1"/>
                </a:solidFill>
              </a:rPr>
              <a:t>Life</a:t>
            </a:r>
          </a:p>
        </p:txBody>
      </p:sp>
      <p:pic>
        <p:nvPicPr>
          <p:cNvPr id="317450" name="Picture 2" descr="http://brianmont51.files.wordpress.com/2014/03/gave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2667000"/>
            <a:ext cx="4597400" cy="367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5276850" y="4953000"/>
            <a:ext cx="1143000" cy="6096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1"/>
          <p:cNvSpPr>
            <a:spLocks noChangeArrowheads="1"/>
          </p:cNvSpPr>
          <p:nvPr/>
        </p:nvSpPr>
        <p:spPr bwMode="auto">
          <a:xfrm>
            <a:off x="266700" y="304800"/>
            <a:ext cx="9753600" cy="59229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We see these same two stages of a judgment in our courts here below. First comes the legal judgment or sentencing then comes the execution of that legal judgment. How is a </a:t>
            </a:r>
            <a:r>
              <a:rPr lang="en-US" altLang="en-US" sz="4200" b="1" i="1">
                <a:solidFill>
                  <a:srgbClr val="FFFF00"/>
                </a:solidFill>
                <a:latin typeface="Calibri" pitchFamily="34" charset="0"/>
              </a:rPr>
              <a:t>judgment</a:t>
            </a:r>
            <a:r>
              <a:rPr lang="en-US" altLang="en-US" sz="4200">
                <a:solidFill>
                  <a:srgbClr val="FFC000"/>
                </a:solidFill>
                <a:latin typeface="Calibri" pitchFamily="34" charset="0"/>
              </a:rPr>
              <a:t> </a:t>
            </a:r>
            <a:r>
              <a:rPr lang="en-US" altLang="en-US" sz="4200" b="1" i="1">
                <a:solidFill>
                  <a:srgbClr val="FFFF00"/>
                </a:solidFill>
                <a:latin typeface="Calibri" pitchFamily="34" charset="0"/>
              </a:rPr>
              <a:t>executed</a:t>
            </a:r>
            <a:r>
              <a:rPr lang="en-US" altLang="en-US" sz="4200">
                <a:solidFill>
                  <a:srgbClr val="FFC000"/>
                </a:solidFill>
                <a:latin typeface="Calibri" pitchFamily="34" charset="0"/>
              </a:rPr>
              <a:t>? In blood covenant cases the person standing trial will either be </a:t>
            </a:r>
            <a:r>
              <a:rPr lang="en-US" altLang="en-US" sz="4200" b="1" i="1">
                <a:solidFill>
                  <a:srgbClr val="FFFF00"/>
                </a:solidFill>
                <a:latin typeface="Calibri" pitchFamily="34" charset="0"/>
              </a:rPr>
              <a:t>pardoned</a:t>
            </a:r>
            <a:r>
              <a:rPr lang="en-US" altLang="en-US" sz="4200">
                <a:solidFill>
                  <a:srgbClr val="FFC000"/>
                </a:solidFill>
                <a:latin typeface="Calibri" pitchFamily="34" charset="0"/>
              </a:rPr>
              <a:t> or </a:t>
            </a:r>
            <a:r>
              <a:rPr lang="en-US" altLang="en-US" sz="4200" b="1" i="1">
                <a:solidFill>
                  <a:srgbClr val="FFFF00"/>
                </a:solidFill>
                <a:latin typeface="Calibri" pitchFamily="34" charset="0"/>
              </a:rPr>
              <a:t>condemned</a:t>
            </a:r>
            <a:r>
              <a:rPr lang="en-US" altLang="en-US" sz="4200">
                <a:solidFill>
                  <a:srgbClr val="FFC000"/>
                </a:solidFill>
                <a:latin typeface="Calibri" pitchFamily="34" charset="0"/>
              </a:rPr>
              <a:t>. The execution of the judgment will be either the </a:t>
            </a:r>
            <a:r>
              <a:rPr lang="en-US" altLang="en-US" sz="4200" b="1" i="1">
                <a:solidFill>
                  <a:srgbClr val="FFFF00"/>
                </a:solidFill>
                <a:latin typeface="Calibri" pitchFamily="34" charset="0"/>
              </a:rPr>
              <a:t>release</a:t>
            </a:r>
            <a:r>
              <a:rPr lang="en-US" altLang="en-US" sz="4200">
                <a:solidFill>
                  <a:srgbClr val="FFC000"/>
                </a:solidFill>
                <a:latin typeface="Calibri" pitchFamily="34" charset="0"/>
              </a:rPr>
              <a:t> of the person or </a:t>
            </a:r>
            <a:r>
              <a:rPr lang="en-US" altLang="en-US" sz="4200" b="1" i="1">
                <a:solidFill>
                  <a:srgbClr val="FFFF00"/>
                </a:solidFill>
                <a:latin typeface="Calibri" pitchFamily="34" charset="0"/>
              </a:rPr>
              <a:t>death</a:t>
            </a:r>
            <a:r>
              <a:rPr lang="en-US" altLang="en-US" sz="42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TextBox 1"/>
          <p:cNvSpPr txBox="1">
            <a:spLocks noChangeArrowheads="1"/>
          </p:cNvSpPr>
          <p:nvPr/>
        </p:nvSpPr>
        <p:spPr bwMode="auto">
          <a:xfrm>
            <a:off x="703263" y="381000"/>
            <a:ext cx="3754437"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FF00"/>
                </a:solidFill>
              </a:rPr>
              <a:t>Step 1</a:t>
            </a:r>
          </a:p>
          <a:p>
            <a:pPr algn="ctr"/>
            <a:r>
              <a:rPr lang="en-US" altLang="en-US" sz="3600">
                <a:solidFill>
                  <a:srgbClr val="FFFF00"/>
                </a:solidFill>
              </a:rPr>
              <a:t>The </a:t>
            </a:r>
            <a:r>
              <a:rPr lang="en-US" altLang="en-US" sz="3600" b="1" i="1">
                <a:solidFill>
                  <a:schemeClr val="bg1"/>
                </a:solidFill>
              </a:rPr>
              <a:t>Legal</a:t>
            </a:r>
          </a:p>
          <a:p>
            <a:pPr algn="ctr"/>
            <a:r>
              <a:rPr lang="en-US" altLang="en-US" sz="4800">
                <a:solidFill>
                  <a:srgbClr val="FFFF00"/>
                </a:solidFill>
              </a:rPr>
              <a:t>Judgment</a:t>
            </a:r>
          </a:p>
        </p:txBody>
      </p:sp>
      <p:sp>
        <p:nvSpPr>
          <p:cNvPr id="319491" name="TextBox 3"/>
          <p:cNvSpPr txBox="1">
            <a:spLocks noChangeArrowheads="1"/>
          </p:cNvSpPr>
          <p:nvPr/>
        </p:nvSpPr>
        <p:spPr bwMode="auto">
          <a:xfrm>
            <a:off x="5676900" y="381000"/>
            <a:ext cx="4038600" cy="21240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FF00"/>
                </a:solidFill>
              </a:rPr>
              <a:t>Step 2</a:t>
            </a:r>
          </a:p>
          <a:p>
            <a:pPr algn="ctr"/>
            <a:r>
              <a:rPr lang="en-US" altLang="en-US" sz="4800" b="1" i="1">
                <a:solidFill>
                  <a:srgbClr val="FF0000"/>
                </a:solidFill>
              </a:rPr>
              <a:t>EXECUTION</a:t>
            </a:r>
            <a:r>
              <a:rPr lang="en-US" altLang="en-US" sz="4800">
                <a:solidFill>
                  <a:srgbClr val="FFFF00"/>
                </a:solidFill>
              </a:rPr>
              <a:t> of Judgment </a:t>
            </a:r>
          </a:p>
        </p:txBody>
      </p:sp>
      <p:sp>
        <p:nvSpPr>
          <p:cNvPr id="319492"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9493"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9494"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cxnSp>
        <p:nvCxnSpPr>
          <p:cNvPr id="10" name="Straight Arrow Connector 9"/>
          <p:cNvCxnSpPr/>
          <p:nvPr/>
        </p:nvCxnSpPr>
        <p:spPr>
          <a:xfrm>
            <a:off x="5295900" y="4800600"/>
            <a:ext cx="1143000" cy="6096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357813" y="3876675"/>
            <a:ext cx="1444625"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9497" name="TextBox 16"/>
          <p:cNvSpPr txBox="1">
            <a:spLocks noChangeArrowheads="1"/>
          </p:cNvSpPr>
          <p:nvPr/>
        </p:nvSpPr>
        <p:spPr bwMode="auto">
          <a:xfrm>
            <a:off x="7004050" y="3276600"/>
            <a:ext cx="1827213"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7200" b="1" i="1">
                <a:solidFill>
                  <a:srgbClr val="7030A0"/>
                </a:solidFill>
              </a:rPr>
              <a:t>Life</a:t>
            </a:r>
          </a:p>
        </p:txBody>
      </p:sp>
      <p:sp>
        <p:nvSpPr>
          <p:cNvPr id="319498" name="TextBox 17"/>
          <p:cNvSpPr txBox="1">
            <a:spLocks noChangeArrowheads="1"/>
          </p:cNvSpPr>
          <p:nvPr/>
        </p:nvSpPr>
        <p:spPr bwMode="auto">
          <a:xfrm>
            <a:off x="6667500" y="4953000"/>
            <a:ext cx="2749550"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7200" b="1" i="1">
                <a:solidFill>
                  <a:schemeClr val="bg1"/>
                </a:solidFill>
              </a:rPr>
              <a:t>Death</a:t>
            </a:r>
          </a:p>
        </p:txBody>
      </p:sp>
      <p:pic>
        <p:nvPicPr>
          <p:cNvPr id="319499" name="Picture 12" descr="http://www.nuernberg.de/imperia/md/museen/bilder/bildarchiv/schwurgerichtssaal/urteilsverkuendung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2855913"/>
            <a:ext cx="4778375"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1"/>
          <p:cNvSpPr>
            <a:spLocks noChangeArrowheads="1"/>
          </p:cNvSpPr>
          <p:nvPr/>
        </p:nvSpPr>
        <p:spPr bwMode="auto">
          <a:xfrm>
            <a:off x="571500" y="838200"/>
            <a:ext cx="9164638" cy="51546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Here</a:t>
            </a:r>
            <a:r>
              <a:rPr lang="en-US" altLang="en-US" sz="3600">
                <a:solidFill>
                  <a:srgbClr val="FFC000"/>
                </a:solidFill>
                <a:latin typeface="Calibri" pitchFamily="34" charset="0"/>
              </a:rPr>
              <a:t> on the left is </a:t>
            </a:r>
            <a:r>
              <a:rPr lang="en-US" altLang="en-US" sz="3600" b="1" i="1">
                <a:solidFill>
                  <a:srgbClr val="FFFF00"/>
                </a:solidFill>
                <a:latin typeface="Calibri" pitchFamily="34" charset="0"/>
              </a:rPr>
              <a:t>a legal judgment concluding with a verdict</a:t>
            </a:r>
            <a:r>
              <a:rPr lang="en-US" altLang="en-US" sz="3600">
                <a:solidFill>
                  <a:srgbClr val="FFC000"/>
                </a:solidFill>
                <a:latin typeface="Calibri" pitchFamily="34" charset="0"/>
              </a:rPr>
              <a:t> </a:t>
            </a:r>
            <a:r>
              <a:rPr lang="en-US" altLang="en-US" sz="3600" b="1" i="1">
                <a:solidFill>
                  <a:srgbClr val="FFFF00"/>
                </a:solidFill>
                <a:latin typeface="Calibri" pitchFamily="34" charset="0"/>
              </a:rPr>
              <a:t>and a sentencing</a:t>
            </a:r>
            <a:r>
              <a:rPr lang="en-US" altLang="en-US" sz="3600">
                <a:solidFill>
                  <a:srgbClr val="FFC000"/>
                </a:solidFill>
                <a:latin typeface="Calibri" pitchFamily="34" charset="0"/>
              </a:rPr>
              <a:t> handed down by the court. This was one of the </a:t>
            </a:r>
            <a:r>
              <a:rPr lang="en-US" altLang="en-US" sz="3600">
                <a:solidFill>
                  <a:srgbClr val="FFFF00"/>
                </a:solidFill>
                <a:latin typeface="Calibri" pitchFamily="34" charset="0"/>
              </a:rPr>
              <a:t>Nurenberg trials</a:t>
            </a:r>
            <a:r>
              <a:rPr lang="en-US" altLang="en-US" sz="3600">
                <a:solidFill>
                  <a:srgbClr val="FFC000"/>
                </a:solidFill>
                <a:latin typeface="Calibri" pitchFamily="34" charset="0"/>
              </a:rPr>
              <a:t> for a Nazi war criminal. The legal judgment is over on the left. This officer was found guilty of war crimes and sentenced to death. Over on the right we see </a:t>
            </a:r>
            <a:r>
              <a:rPr lang="en-US" altLang="en-US" sz="3600" b="1" i="1">
                <a:solidFill>
                  <a:srgbClr val="FFFF00"/>
                </a:solidFill>
                <a:latin typeface="Calibri" pitchFamily="34" charset="0"/>
              </a:rPr>
              <a:t>the execution </a:t>
            </a:r>
            <a:r>
              <a:rPr lang="en-US" altLang="en-US" sz="3600">
                <a:solidFill>
                  <a:srgbClr val="FFC000"/>
                </a:solidFill>
                <a:latin typeface="Calibri" pitchFamily="34" charset="0"/>
              </a:rPr>
              <a:t>of that prior judgment. The condemned man was taken out to the gallows and hanged.</a:t>
            </a: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TextBox 1"/>
          <p:cNvSpPr txBox="1">
            <a:spLocks noChangeArrowheads="1"/>
          </p:cNvSpPr>
          <p:nvPr/>
        </p:nvSpPr>
        <p:spPr bwMode="auto">
          <a:xfrm>
            <a:off x="373063" y="231775"/>
            <a:ext cx="41275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1</a:t>
            </a:r>
          </a:p>
          <a:p>
            <a:pPr algn="ctr"/>
            <a:r>
              <a:rPr lang="en-US" altLang="en-US" sz="4800"/>
              <a:t>The Judgment</a:t>
            </a:r>
          </a:p>
          <a:p>
            <a:pPr algn="ctr"/>
            <a:r>
              <a:rPr lang="en-US" altLang="en-US" sz="4800"/>
              <a:t>(Sentencing)</a:t>
            </a:r>
          </a:p>
        </p:txBody>
      </p:sp>
      <p:sp>
        <p:nvSpPr>
          <p:cNvPr id="321539" name="TextBox 3"/>
          <p:cNvSpPr txBox="1">
            <a:spLocks noChangeArrowheads="1"/>
          </p:cNvSpPr>
          <p:nvPr/>
        </p:nvSpPr>
        <p:spPr bwMode="auto">
          <a:xfrm>
            <a:off x="5710238" y="231775"/>
            <a:ext cx="41243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2</a:t>
            </a:r>
          </a:p>
          <a:p>
            <a:pPr algn="ctr"/>
            <a:r>
              <a:rPr lang="en-US" altLang="en-US" sz="4800"/>
              <a:t>The Execution</a:t>
            </a:r>
          </a:p>
          <a:p>
            <a:pPr algn="ctr"/>
            <a:r>
              <a:rPr lang="en-US" altLang="en-US" sz="4800"/>
              <a:t>(of Sentence)</a:t>
            </a:r>
          </a:p>
        </p:txBody>
      </p:sp>
      <p:sp>
        <p:nvSpPr>
          <p:cNvPr id="321540"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1541"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1542"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pic>
        <p:nvPicPr>
          <p:cNvPr id="321543" name="Picture 12" descr="http://www.nuernberg.de/imperia/md/museen/bilder/bildarchiv/schwurgerichtssaal/urteilsverkuendung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2514600"/>
            <a:ext cx="4891088"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1544" name="Picture 14" descr="http://lalegalethics.org/wp-content/uploads/Nuremberg-Execu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7725" y="2514600"/>
            <a:ext cx="3865563"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flipV="1">
            <a:off x="4679950" y="1752600"/>
            <a:ext cx="1150938"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1"/>
          <p:cNvSpPr>
            <a:spLocks noChangeArrowheads="1"/>
          </p:cNvSpPr>
          <p:nvPr/>
        </p:nvSpPr>
        <p:spPr bwMode="auto">
          <a:xfrm>
            <a:off x="495300" y="838200"/>
            <a:ext cx="9301163"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We have a  </a:t>
            </a:r>
            <a:r>
              <a:rPr lang="en-US" altLang="en-US" sz="4800" b="1" i="1">
                <a:solidFill>
                  <a:srgbClr val="FFFF00"/>
                </a:solidFill>
                <a:latin typeface="Calibri" pitchFamily="34" charset="0"/>
              </a:rPr>
              <a:t>legal judgment </a:t>
            </a:r>
            <a:r>
              <a:rPr lang="en-US" altLang="en-US" sz="4800">
                <a:solidFill>
                  <a:srgbClr val="FFC000"/>
                </a:solidFill>
                <a:latin typeface="Calibri" pitchFamily="34" charset="0"/>
              </a:rPr>
              <a:t>and we have a </a:t>
            </a:r>
            <a:r>
              <a:rPr lang="en-US" altLang="en-US" sz="4800" b="1" i="1">
                <a:solidFill>
                  <a:srgbClr val="FFFF00"/>
                </a:solidFill>
                <a:latin typeface="Calibri" pitchFamily="34" charset="0"/>
              </a:rPr>
              <a:t>an execution of that judgment</a:t>
            </a:r>
            <a:r>
              <a:rPr lang="en-US" altLang="en-US" sz="4800">
                <a:solidFill>
                  <a:srgbClr val="FFC000"/>
                </a:solidFill>
                <a:latin typeface="Calibri" pitchFamily="34" charset="0"/>
              </a:rPr>
              <a:t>. Which one comes first? And which one comes after it? </a:t>
            </a:r>
          </a:p>
          <a:p>
            <a:pPr algn="ctr"/>
            <a:r>
              <a:rPr lang="en-US" altLang="en-US" sz="4800">
                <a:solidFill>
                  <a:srgbClr val="FFC000"/>
                </a:solidFill>
                <a:latin typeface="Calibri" pitchFamily="34" charset="0"/>
              </a:rPr>
              <a:t>We all should know the answer to that question. In point of fact we all </a:t>
            </a:r>
            <a:r>
              <a:rPr lang="en-US" altLang="en-US" sz="4800" i="1">
                <a:solidFill>
                  <a:srgbClr val="FFFF00"/>
                </a:solidFill>
                <a:latin typeface="Calibri" pitchFamily="34" charset="0"/>
              </a:rPr>
              <a:t>do</a:t>
            </a:r>
            <a:r>
              <a:rPr lang="en-US" altLang="en-US" sz="4800">
                <a:solidFill>
                  <a:srgbClr val="FFC000"/>
                </a:solidFill>
                <a:latin typeface="Calibri" pitchFamily="34" charset="0"/>
              </a:rPr>
              <a:t> know it. We know it very well.</a:t>
            </a: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TextBox 1"/>
          <p:cNvSpPr txBox="1">
            <a:spLocks noChangeArrowheads="1"/>
          </p:cNvSpPr>
          <p:nvPr/>
        </p:nvSpPr>
        <p:spPr bwMode="auto">
          <a:xfrm>
            <a:off x="373063" y="231775"/>
            <a:ext cx="41275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1</a:t>
            </a:r>
          </a:p>
          <a:p>
            <a:pPr algn="ctr"/>
            <a:r>
              <a:rPr lang="en-US" altLang="en-US" sz="4800"/>
              <a:t>The Judgment</a:t>
            </a:r>
          </a:p>
          <a:p>
            <a:pPr algn="ctr"/>
            <a:r>
              <a:rPr lang="en-US" altLang="en-US" sz="4800"/>
              <a:t>(Sentencing)</a:t>
            </a:r>
          </a:p>
        </p:txBody>
      </p:sp>
      <p:sp>
        <p:nvSpPr>
          <p:cNvPr id="323587" name="TextBox 3"/>
          <p:cNvSpPr txBox="1">
            <a:spLocks noChangeArrowheads="1"/>
          </p:cNvSpPr>
          <p:nvPr/>
        </p:nvSpPr>
        <p:spPr bwMode="auto">
          <a:xfrm>
            <a:off x="5589588" y="231775"/>
            <a:ext cx="43656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2</a:t>
            </a:r>
          </a:p>
          <a:p>
            <a:pPr algn="ctr"/>
            <a:r>
              <a:rPr lang="en-US" altLang="en-US" sz="4800"/>
              <a:t>The </a:t>
            </a:r>
            <a:r>
              <a:rPr lang="en-US" altLang="en-US" sz="4800" b="1" i="1"/>
              <a:t>Execution</a:t>
            </a:r>
          </a:p>
          <a:p>
            <a:pPr algn="ctr"/>
            <a:r>
              <a:rPr lang="en-US" altLang="en-US" sz="4800"/>
              <a:t>(of Sentence)</a:t>
            </a:r>
          </a:p>
        </p:txBody>
      </p:sp>
      <p:sp>
        <p:nvSpPr>
          <p:cNvPr id="323588"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3589"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3590"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pic>
        <p:nvPicPr>
          <p:cNvPr id="323591" name="Picture 12" descr="http://www.nuernberg.de/imperia/md/museen/bilder/bildarchiv/schwurgerichtssaal/urteilsverkuendung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2514600"/>
            <a:ext cx="4891088"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3592" name="Picture 14" descr="http://lalegalethics.org/wp-content/uploads/Nuremberg-Execu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7725" y="2514600"/>
            <a:ext cx="3865563"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flipV="1">
            <a:off x="4679950" y="1752600"/>
            <a:ext cx="1150938"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1"/>
          <p:cNvSpPr>
            <a:spLocks noChangeArrowheads="1"/>
          </p:cNvSpPr>
          <p:nvPr/>
        </p:nvSpPr>
        <p:spPr bwMode="auto">
          <a:xfrm>
            <a:off x="457200" y="309563"/>
            <a:ext cx="9372600" cy="60150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200">
                <a:solidFill>
                  <a:srgbClr val="FFC000"/>
                </a:solidFill>
                <a:latin typeface="Calibri" pitchFamily="34" charset="0"/>
              </a:rPr>
              <a:t>Here we have a happier  </a:t>
            </a:r>
            <a:r>
              <a:rPr lang="en-US" altLang="en-US" sz="3200" b="1" i="1">
                <a:solidFill>
                  <a:srgbClr val="FFFF00"/>
                </a:solidFill>
                <a:latin typeface="Calibri" pitchFamily="34" charset="0"/>
              </a:rPr>
              <a:t>legal judgment </a:t>
            </a:r>
            <a:r>
              <a:rPr lang="en-US" altLang="en-US" sz="3200">
                <a:solidFill>
                  <a:srgbClr val="FFC000"/>
                </a:solidFill>
                <a:latin typeface="Calibri" pitchFamily="34" charset="0"/>
              </a:rPr>
              <a:t>and after that we have a </a:t>
            </a:r>
            <a:r>
              <a:rPr lang="en-US" altLang="en-US" sz="3200" b="1" i="1">
                <a:solidFill>
                  <a:srgbClr val="FFFF00"/>
                </a:solidFill>
                <a:latin typeface="Calibri" pitchFamily="34" charset="0"/>
              </a:rPr>
              <a:t>much happier execution </a:t>
            </a:r>
            <a:r>
              <a:rPr lang="en-US" altLang="en-US" sz="3200">
                <a:solidFill>
                  <a:srgbClr val="FFFF00"/>
                </a:solidFill>
                <a:latin typeface="Calibri" pitchFamily="34" charset="0"/>
              </a:rPr>
              <a:t>of that judgment</a:t>
            </a:r>
            <a:r>
              <a:rPr lang="en-US" altLang="en-US" sz="3200">
                <a:solidFill>
                  <a:srgbClr val="FFC000"/>
                </a:solidFill>
                <a:latin typeface="Calibri" pitchFamily="34" charset="0"/>
              </a:rPr>
              <a:t>. In this case a man charged with a crime was found </a:t>
            </a:r>
            <a:r>
              <a:rPr lang="en-US" altLang="en-US" sz="3200">
                <a:solidFill>
                  <a:srgbClr val="FFFF00"/>
                </a:solidFill>
                <a:latin typeface="Calibri" pitchFamily="34" charset="0"/>
              </a:rPr>
              <a:t>“not guilty”. </a:t>
            </a:r>
            <a:r>
              <a:rPr lang="en-US" altLang="en-US" sz="3200">
                <a:solidFill>
                  <a:srgbClr val="FFC000"/>
                </a:solidFill>
                <a:latin typeface="Calibri" pitchFamily="34" charset="0"/>
              </a:rPr>
              <a:t>Evidence involving blood and DNA had proven him innocent and he was pardoned. So here the </a:t>
            </a:r>
            <a:r>
              <a:rPr lang="en-US" altLang="en-US" sz="3200">
                <a:solidFill>
                  <a:srgbClr val="FFFF00"/>
                </a:solidFill>
                <a:latin typeface="Calibri" pitchFamily="34" charset="0"/>
              </a:rPr>
              <a:t>execution</a:t>
            </a:r>
            <a:r>
              <a:rPr lang="en-US" altLang="en-US" sz="3200">
                <a:solidFill>
                  <a:srgbClr val="FFC000"/>
                </a:solidFill>
                <a:latin typeface="Calibri" pitchFamily="34" charset="0"/>
              </a:rPr>
              <a:t> of a judgment was the </a:t>
            </a:r>
            <a:r>
              <a:rPr lang="en-US" altLang="en-US" sz="3200" b="1" i="1">
                <a:solidFill>
                  <a:srgbClr val="FFFF00"/>
                </a:solidFill>
                <a:latin typeface="Calibri" pitchFamily="34" charset="0"/>
              </a:rPr>
              <a:t>release</a:t>
            </a:r>
            <a:r>
              <a:rPr lang="en-US" altLang="en-US" sz="3200">
                <a:solidFill>
                  <a:srgbClr val="FFC000"/>
                </a:solidFill>
                <a:latin typeface="Calibri" pitchFamily="34" charset="0"/>
              </a:rPr>
              <a:t> of the prisoner. This was a touching story. The previously condemned man and the advocate who had worked tirelessly to secure his justification and release fell in love with each other and married. Wouldn’t it be wonderful if Christians fell in love with the Advocate who has loved them and saved them. </a:t>
            </a: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TextBox 1"/>
          <p:cNvSpPr txBox="1">
            <a:spLocks noChangeArrowheads="1"/>
          </p:cNvSpPr>
          <p:nvPr/>
        </p:nvSpPr>
        <p:spPr bwMode="auto">
          <a:xfrm>
            <a:off x="1139825" y="247650"/>
            <a:ext cx="29273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1</a:t>
            </a:r>
          </a:p>
          <a:p>
            <a:pPr algn="ctr"/>
            <a:r>
              <a:rPr lang="en-US" altLang="en-US" sz="4800"/>
              <a:t>The Legal</a:t>
            </a:r>
          </a:p>
          <a:p>
            <a:pPr algn="ctr"/>
            <a:r>
              <a:rPr lang="en-US" altLang="en-US" sz="4800"/>
              <a:t>Judgment</a:t>
            </a:r>
          </a:p>
        </p:txBody>
      </p:sp>
      <p:sp>
        <p:nvSpPr>
          <p:cNvPr id="325635" name="TextBox 3"/>
          <p:cNvSpPr txBox="1">
            <a:spLocks noChangeArrowheads="1"/>
          </p:cNvSpPr>
          <p:nvPr/>
        </p:nvSpPr>
        <p:spPr bwMode="auto">
          <a:xfrm>
            <a:off x="5219700" y="247650"/>
            <a:ext cx="48577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t>Step 2</a:t>
            </a:r>
          </a:p>
          <a:p>
            <a:pPr algn="ctr"/>
            <a:r>
              <a:rPr lang="en-US" altLang="en-US" sz="4800"/>
              <a:t>The </a:t>
            </a:r>
            <a:r>
              <a:rPr lang="en-US" altLang="en-US" sz="4800" b="1" i="1"/>
              <a:t>Execution</a:t>
            </a:r>
            <a:r>
              <a:rPr lang="en-US" altLang="en-US" sz="4800"/>
              <a:t> </a:t>
            </a:r>
          </a:p>
          <a:p>
            <a:pPr algn="ctr"/>
            <a:r>
              <a:rPr lang="en-US" altLang="en-US" sz="4800"/>
              <a:t>of the Judgment</a:t>
            </a:r>
          </a:p>
        </p:txBody>
      </p:sp>
      <p:sp>
        <p:nvSpPr>
          <p:cNvPr id="325636"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5637"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cxnSp>
        <p:nvCxnSpPr>
          <p:cNvPr id="10" name="Straight Arrow Connector 9"/>
          <p:cNvCxnSpPr/>
          <p:nvPr/>
        </p:nvCxnSpPr>
        <p:spPr>
          <a:xfrm flipV="1">
            <a:off x="4252913" y="1600200"/>
            <a:ext cx="1150937"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25639" name="Picture 3" descr="C:\Users\Gavin-As\Desktop\just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0" y="2544763"/>
            <a:ext cx="4468813" cy="406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5640" name="Picture 2" descr="https://encrypted-tbn2.gstatic.com/images?q=tbn:ANd9GcTlxCBydg19bya7EcmphU8TmLOi0hAy39vSX_0ph6O0odq4Q0Ay2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2544763"/>
            <a:ext cx="4911725" cy="406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1"/>
          <p:cNvSpPr>
            <a:spLocks noChangeArrowheads="1"/>
          </p:cNvSpPr>
          <p:nvPr/>
        </p:nvSpPr>
        <p:spPr bwMode="auto">
          <a:xfrm>
            <a:off x="419100" y="587375"/>
            <a:ext cx="9482138"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So does an </a:t>
            </a:r>
            <a:r>
              <a:rPr lang="en-US" altLang="en-US" sz="4000" b="1" i="1">
                <a:solidFill>
                  <a:srgbClr val="FFFF00"/>
                </a:solidFill>
                <a:latin typeface="Calibri" pitchFamily="34" charset="0"/>
              </a:rPr>
              <a:t>execution</a:t>
            </a:r>
            <a:r>
              <a:rPr lang="en-US" altLang="en-US" sz="4000">
                <a:solidFill>
                  <a:srgbClr val="FFC000"/>
                </a:solidFill>
                <a:latin typeface="Calibri" pitchFamily="34" charset="0"/>
              </a:rPr>
              <a:t> of a judgment precede the judgment? Does a man’s hanging or his being set free come </a:t>
            </a:r>
            <a:r>
              <a:rPr lang="en-US" altLang="en-US" sz="4000" b="1" i="1">
                <a:solidFill>
                  <a:srgbClr val="FFFF00"/>
                </a:solidFill>
                <a:latin typeface="Calibri" pitchFamily="34" charset="0"/>
              </a:rPr>
              <a:t>before</a:t>
            </a:r>
            <a:r>
              <a:rPr lang="en-US" altLang="en-US" sz="4000">
                <a:solidFill>
                  <a:srgbClr val="FFC000"/>
                </a:solidFill>
                <a:latin typeface="Calibri" pitchFamily="34" charset="0"/>
              </a:rPr>
              <a:t> his day in court or </a:t>
            </a:r>
            <a:r>
              <a:rPr lang="en-US" altLang="en-US" sz="4000" b="1" i="1">
                <a:solidFill>
                  <a:srgbClr val="FFFF00"/>
                </a:solidFill>
                <a:latin typeface="Calibri" pitchFamily="34" charset="0"/>
              </a:rPr>
              <a:t>after</a:t>
            </a:r>
            <a:r>
              <a:rPr lang="en-US" altLang="en-US" sz="4000">
                <a:solidFill>
                  <a:srgbClr val="FFC000"/>
                </a:solidFill>
                <a:latin typeface="Calibri" pitchFamily="34" charset="0"/>
              </a:rPr>
              <a:t> his day in court? Well we know the answer to that question very well. An execution should always </a:t>
            </a:r>
            <a:r>
              <a:rPr lang="en-US" altLang="en-US" sz="4000" b="1" i="1">
                <a:solidFill>
                  <a:srgbClr val="FFFF00"/>
                </a:solidFill>
                <a:latin typeface="Calibri" pitchFamily="34" charset="0"/>
              </a:rPr>
              <a:t>follow</a:t>
            </a:r>
            <a:r>
              <a:rPr lang="en-US" altLang="en-US" sz="4000">
                <a:solidFill>
                  <a:srgbClr val="FFC000"/>
                </a:solidFill>
                <a:latin typeface="Calibri" pitchFamily="34" charset="0"/>
              </a:rPr>
              <a:t> a proper legal judgment, right? This is the normal procedure of righteous law. We have seen this sequence played out many times.</a:t>
            </a:r>
          </a:p>
        </p:txBody>
      </p:sp>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TextBox 1"/>
          <p:cNvSpPr txBox="1">
            <a:spLocks noChangeArrowheads="1"/>
          </p:cNvSpPr>
          <p:nvPr/>
        </p:nvSpPr>
        <p:spPr bwMode="auto">
          <a:xfrm>
            <a:off x="703263" y="381000"/>
            <a:ext cx="3754437"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FF00"/>
                </a:solidFill>
              </a:rPr>
              <a:t>Step 1</a:t>
            </a:r>
          </a:p>
          <a:p>
            <a:pPr algn="ctr"/>
            <a:r>
              <a:rPr lang="en-US" altLang="en-US" sz="3600">
                <a:solidFill>
                  <a:srgbClr val="FFFF00"/>
                </a:solidFill>
              </a:rPr>
              <a:t>The </a:t>
            </a:r>
            <a:r>
              <a:rPr lang="en-US" altLang="en-US" sz="3600" b="1" i="1">
                <a:solidFill>
                  <a:schemeClr val="bg1"/>
                </a:solidFill>
              </a:rPr>
              <a:t>Legal</a:t>
            </a:r>
          </a:p>
          <a:p>
            <a:pPr algn="ctr"/>
            <a:r>
              <a:rPr lang="en-US" altLang="en-US" sz="4800">
                <a:solidFill>
                  <a:srgbClr val="FFFF00"/>
                </a:solidFill>
              </a:rPr>
              <a:t>Judgment</a:t>
            </a:r>
          </a:p>
        </p:txBody>
      </p:sp>
      <p:sp>
        <p:nvSpPr>
          <p:cNvPr id="327683" name="TextBox 3"/>
          <p:cNvSpPr txBox="1">
            <a:spLocks noChangeArrowheads="1"/>
          </p:cNvSpPr>
          <p:nvPr/>
        </p:nvSpPr>
        <p:spPr bwMode="auto">
          <a:xfrm>
            <a:off x="5676900" y="381000"/>
            <a:ext cx="4038600" cy="21240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FF00"/>
                </a:solidFill>
              </a:rPr>
              <a:t>Step 2</a:t>
            </a:r>
          </a:p>
          <a:p>
            <a:pPr algn="ctr"/>
            <a:r>
              <a:rPr lang="en-US" altLang="en-US" sz="4800" b="1" i="1">
                <a:solidFill>
                  <a:srgbClr val="FF0000"/>
                </a:solidFill>
              </a:rPr>
              <a:t>EXECUTION</a:t>
            </a:r>
            <a:r>
              <a:rPr lang="en-US" altLang="en-US" sz="4800">
                <a:solidFill>
                  <a:srgbClr val="FFFF00"/>
                </a:solidFill>
              </a:rPr>
              <a:t> of Judgment </a:t>
            </a:r>
          </a:p>
        </p:txBody>
      </p:sp>
      <p:sp>
        <p:nvSpPr>
          <p:cNvPr id="327684"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7685"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7686"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cxnSp>
        <p:nvCxnSpPr>
          <p:cNvPr id="10" name="Straight Arrow Connector 9"/>
          <p:cNvCxnSpPr/>
          <p:nvPr/>
        </p:nvCxnSpPr>
        <p:spPr>
          <a:xfrm>
            <a:off x="5295900" y="4800600"/>
            <a:ext cx="1143000" cy="6096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357813" y="3876675"/>
            <a:ext cx="1444625"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7689" name="TextBox 16"/>
          <p:cNvSpPr txBox="1">
            <a:spLocks noChangeArrowheads="1"/>
          </p:cNvSpPr>
          <p:nvPr/>
        </p:nvSpPr>
        <p:spPr bwMode="auto">
          <a:xfrm>
            <a:off x="7004050" y="3276600"/>
            <a:ext cx="1827213"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7200" b="1" i="1">
                <a:solidFill>
                  <a:srgbClr val="7030A0"/>
                </a:solidFill>
              </a:rPr>
              <a:t>Life</a:t>
            </a:r>
          </a:p>
        </p:txBody>
      </p:sp>
      <p:sp>
        <p:nvSpPr>
          <p:cNvPr id="327690" name="TextBox 17"/>
          <p:cNvSpPr txBox="1">
            <a:spLocks noChangeArrowheads="1"/>
          </p:cNvSpPr>
          <p:nvPr/>
        </p:nvSpPr>
        <p:spPr bwMode="auto">
          <a:xfrm>
            <a:off x="6667500" y="4953000"/>
            <a:ext cx="2749550"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7200" b="1" i="1">
                <a:solidFill>
                  <a:schemeClr val="bg1"/>
                </a:solidFill>
              </a:rPr>
              <a:t>Death</a:t>
            </a:r>
          </a:p>
        </p:txBody>
      </p:sp>
      <p:pic>
        <p:nvPicPr>
          <p:cNvPr id="327691" name="Picture 12" descr="http://www.nuernberg.de/imperia/md/museen/bilder/bildarchiv/schwurgerichtssaal/urteilsverkuendung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2855913"/>
            <a:ext cx="4778375"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1"/>
          <p:cNvSpPr>
            <a:spLocks noChangeArrowheads="1"/>
          </p:cNvSpPr>
          <p:nvPr/>
        </p:nvSpPr>
        <p:spPr bwMode="auto">
          <a:xfrm>
            <a:off x="342900" y="762000"/>
            <a:ext cx="9599613"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OK, now, let’s look at our own day in court, our own </a:t>
            </a:r>
            <a:r>
              <a:rPr lang="en-US" altLang="en-US" sz="4200" b="1" i="1">
                <a:solidFill>
                  <a:srgbClr val="FFFF00"/>
                </a:solidFill>
                <a:latin typeface="Calibri" pitchFamily="34" charset="0"/>
              </a:rPr>
              <a:t>Judgment Day</a:t>
            </a:r>
            <a:r>
              <a:rPr lang="en-US" altLang="en-US" sz="4200">
                <a:solidFill>
                  <a:srgbClr val="FFC000"/>
                </a:solidFill>
                <a:latin typeface="Calibri" pitchFamily="34" charset="0"/>
              </a:rPr>
              <a:t>. Our Judgment and that of everyone else will come down on the </a:t>
            </a:r>
            <a:r>
              <a:rPr lang="en-US" altLang="en-US" sz="4200" b="1" i="1">
                <a:solidFill>
                  <a:srgbClr val="FFFF00"/>
                </a:solidFill>
                <a:latin typeface="Calibri" pitchFamily="34" charset="0"/>
              </a:rPr>
              <a:t>Day of Atonement</a:t>
            </a:r>
            <a:r>
              <a:rPr lang="en-US" altLang="en-US" sz="4200">
                <a:solidFill>
                  <a:srgbClr val="FFC000"/>
                </a:solidFill>
                <a:latin typeface="Calibri" pitchFamily="34" charset="0"/>
              </a:rPr>
              <a:t>, on the last day of this age. Let’s consider the sequence we should expect for </a:t>
            </a:r>
            <a:r>
              <a:rPr lang="en-US" altLang="en-US" sz="4200" b="1" i="1">
                <a:solidFill>
                  <a:srgbClr val="FFFF00"/>
                </a:solidFill>
                <a:latin typeface="Calibri" pitchFamily="34" charset="0"/>
              </a:rPr>
              <a:t>Judgment Day</a:t>
            </a:r>
            <a:r>
              <a:rPr lang="en-US" altLang="en-US" sz="4200">
                <a:solidFill>
                  <a:srgbClr val="FFC000"/>
                </a:solidFill>
                <a:latin typeface="Calibri" pitchFamily="34" charset="0"/>
              </a:rPr>
              <a:t>. Then lets ask ourselves when we might reasonably expect the </a:t>
            </a:r>
            <a:r>
              <a:rPr lang="en-US" altLang="en-US" sz="4200" b="1" i="1">
                <a:solidFill>
                  <a:srgbClr val="FFFF00"/>
                </a:solidFill>
                <a:latin typeface="Calibri" pitchFamily="34" charset="0"/>
              </a:rPr>
              <a:t>execution</a:t>
            </a:r>
            <a:r>
              <a:rPr lang="en-US" altLang="en-US" sz="4200">
                <a:solidFill>
                  <a:srgbClr val="FFC000"/>
                </a:solidFill>
                <a:latin typeface="Calibri" pitchFamily="34" charset="0"/>
              </a:rPr>
              <a:t> of that judgment.</a:t>
            </a: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730" name="Picture 2" descr="D:\Pictures\0-IMAGES for PowerPoint\ancient-of-days-daniel-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1"/>
          <p:cNvSpPr>
            <a:spLocks noChangeArrowheads="1"/>
          </p:cNvSpPr>
          <p:nvPr/>
        </p:nvSpPr>
        <p:spPr bwMode="auto">
          <a:xfrm>
            <a:off x="295275" y="609600"/>
            <a:ext cx="96774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 execution of all the verdicts handed down at Judgment Day will follow quickly. At sunset of that last day of this age the </a:t>
            </a:r>
            <a:r>
              <a:rPr lang="en-US" altLang="en-US" sz="4000" b="1" i="1">
                <a:solidFill>
                  <a:srgbClr val="FFFF00"/>
                </a:solidFill>
                <a:latin typeface="Calibri" pitchFamily="34" charset="0"/>
              </a:rPr>
              <a:t>Day of the Lord</a:t>
            </a:r>
            <a:r>
              <a:rPr lang="en-US" altLang="en-US" sz="4000">
                <a:solidFill>
                  <a:srgbClr val="FFC000"/>
                </a:solidFill>
                <a:latin typeface="Calibri" pitchFamily="34" charset="0"/>
              </a:rPr>
              <a:t> will open up. The heavens will unfold as a scroll, space-time will unzip and a vortex will open up between heaven and earth. This will be the opening of the </a:t>
            </a:r>
            <a:r>
              <a:rPr lang="en-US" altLang="en-US" sz="4000" b="1" i="1">
                <a:solidFill>
                  <a:srgbClr val="FFFF00"/>
                </a:solidFill>
                <a:latin typeface="Calibri" pitchFamily="34" charset="0"/>
              </a:rPr>
              <a:t>Day of the Lord</a:t>
            </a:r>
            <a:r>
              <a:rPr lang="en-US" altLang="en-US" sz="4000">
                <a:solidFill>
                  <a:srgbClr val="FFC000"/>
                </a:solidFill>
                <a:latin typeface="Calibri" pitchFamily="34" charset="0"/>
              </a:rPr>
              <a:t>. Out of this portal his will come angels of the Harvest Jesus spoke about in </a:t>
            </a:r>
            <a:r>
              <a:rPr lang="en-US" altLang="en-US" sz="4000">
                <a:solidFill>
                  <a:schemeClr val="bg1"/>
                </a:solidFill>
                <a:latin typeface="Calibri" pitchFamily="34" charset="0"/>
              </a:rPr>
              <a:t>Matthew 13</a:t>
            </a:r>
            <a:r>
              <a:rPr lang="en-US" altLang="en-US" sz="40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778" name="Picture 2" descr="https://encrypted-tbn0.gstatic.com/images?q=tbn:ANd9GcQGaShnYbmEPl9n0qcKvx7usTXuz2WsPCQrnfLvI_UkfW__wds8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342900" y="1081088"/>
            <a:ext cx="9553575" cy="48466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400" dirty="0">
                <a:solidFill>
                  <a:srgbClr val="FFC000"/>
                </a:solidFill>
                <a:latin typeface="Calibri" pitchFamily="34" charset="0"/>
              </a:rPr>
              <a:t>We are ALL going before the throne </a:t>
            </a:r>
          </a:p>
          <a:p>
            <a:pPr algn="ctr">
              <a:defRPr/>
            </a:pPr>
            <a:r>
              <a:rPr lang="en-US" altLang="en-US" sz="4400" dirty="0">
                <a:solidFill>
                  <a:srgbClr val="FFC000"/>
                </a:solidFill>
                <a:latin typeface="Calibri" pitchFamily="34" charset="0"/>
              </a:rPr>
              <a:t>of God on that last day to face the </a:t>
            </a:r>
            <a:r>
              <a:rPr lang="en-US" altLang="en-US" sz="4400" b="1" i="1" dirty="0">
                <a:solidFill>
                  <a:srgbClr val="FFFF00"/>
                </a:solidFill>
                <a:latin typeface="Calibri" pitchFamily="34" charset="0"/>
              </a:rPr>
              <a:t>Judgment</a:t>
            </a:r>
            <a:r>
              <a:rPr lang="en-US" altLang="en-US" sz="4400" dirty="0">
                <a:solidFill>
                  <a:srgbClr val="FFC000"/>
                </a:solidFill>
                <a:latin typeface="Calibri" pitchFamily="34" charset="0"/>
              </a:rPr>
              <a:t>. An idiom for the </a:t>
            </a:r>
            <a:r>
              <a:rPr lang="en-US" altLang="en-US" sz="4400" b="1" i="1" dirty="0">
                <a:solidFill>
                  <a:srgbClr val="FFFF00"/>
                </a:solidFill>
                <a:latin typeface="Calibri" pitchFamily="34" charset="0"/>
              </a:rPr>
              <a:t>Day of Atonement </a:t>
            </a:r>
            <a:r>
              <a:rPr lang="en-US" altLang="en-US" sz="4400" dirty="0">
                <a:solidFill>
                  <a:srgbClr val="FFC000"/>
                </a:solidFill>
                <a:latin typeface="Calibri" pitchFamily="34" charset="0"/>
              </a:rPr>
              <a:t>is this matter of being </a:t>
            </a:r>
            <a:r>
              <a:rPr lang="en-US" altLang="en-US" sz="4400" dirty="0">
                <a:solidFill>
                  <a:srgbClr val="FFFF00"/>
                </a:solidFill>
                <a:latin typeface="Calibri" pitchFamily="34" charset="0"/>
              </a:rPr>
              <a:t>“face to face” </a:t>
            </a:r>
            <a:r>
              <a:rPr lang="en-US" altLang="en-US" sz="4400" dirty="0">
                <a:solidFill>
                  <a:srgbClr val="FFC000"/>
                </a:solidFill>
                <a:latin typeface="Calibri" pitchFamily="34" charset="0"/>
              </a:rPr>
              <a:t>with God. No one passes into their eternal destiny without passing by Messiah at the </a:t>
            </a:r>
            <a:r>
              <a:rPr lang="en-US" altLang="en-US" sz="4400" b="1" i="1" dirty="0">
                <a:solidFill>
                  <a:srgbClr val="FFFF00"/>
                </a:solidFill>
                <a:latin typeface="Calibri" pitchFamily="34" charset="0"/>
              </a:rPr>
              <a:t>Judgment Seat of Christ</a:t>
            </a:r>
            <a:r>
              <a:rPr lang="en-US" altLang="en-US" sz="4400" dirty="0">
                <a:solidFill>
                  <a:srgbClr val="FFC000"/>
                </a:solidFill>
                <a:latin typeface="Calibri" pitchFamily="34" charset="0"/>
              </a:rPr>
              <a:t>.  </a:t>
            </a:r>
            <a:endParaRPr lang="en-US" altLang="en-US" sz="4400" dirty="0">
              <a:solidFill>
                <a:schemeClr val="bg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826" name="Picture 2" descr="clip_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88" y="0"/>
            <a:ext cx="95615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168275" y="914400"/>
            <a:ext cx="9907588"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400" dirty="0">
                <a:solidFill>
                  <a:srgbClr val="FFC000"/>
                </a:solidFill>
                <a:latin typeface="Calibri" pitchFamily="34" charset="0"/>
              </a:rPr>
              <a:t>The Bible lays this out very clearly. </a:t>
            </a:r>
            <a:endParaRPr lang="en-US" altLang="en-US" sz="4400" dirty="0">
              <a:solidFill>
                <a:schemeClr val="bg2">
                  <a:lumMod val="75000"/>
                </a:schemeClr>
              </a:solidFill>
              <a:latin typeface="Calibri" pitchFamily="34" charset="0"/>
            </a:endParaRPr>
          </a:p>
          <a:p>
            <a:pPr algn="ctr">
              <a:defRPr/>
            </a:pPr>
            <a:r>
              <a:rPr lang="en-US" altLang="en-US" sz="4400" dirty="0">
                <a:solidFill>
                  <a:srgbClr val="FFC000"/>
                </a:solidFill>
                <a:latin typeface="Calibri" pitchFamily="34" charset="0"/>
              </a:rPr>
              <a:t>In </a:t>
            </a:r>
            <a:r>
              <a:rPr lang="en-US" altLang="en-US" sz="4400" dirty="0">
                <a:solidFill>
                  <a:schemeClr val="bg1"/>
                </a:solidFill>
                <a:latin typeface="Calibri" pitchFamily="34" charset="0"/>
              </a:rPr>
              <a:t>1Corinthians 5:10 </a:t>
            </a:r>
            <a:r>
              <a:rPr lang="en-US" altLang="en-US" sz="4400" dirty="0">
                <a:solidFill>
                  <a:srgbClr val="FFC000"/>
                </a:solidFill>
                <a:latin typeface="Calibri" pitchFamily="34" charset="0"/>
              </a:rPr>
              <a:t>we read; </a:t>
            </a:r>
            <a:r>
              <a:rPr lang="en-US" altLang="en-US" sz="4400" dirty="0">
                <a:solidFill>
                  <a:schemeClr val="bg2">
                    <a:lumMod val="75000"/>
                  </a:schemeClr>
                </a:solidFill>
                <a:latin typeface="Calibri" pitchFamily="34" charset="0"/>
              </a:rPr>
              <a:t>“For we must </a:t>
            </a:r>
            <a:r>
              <a:rPr lang="en-US" altLang="en-US" sz="4400" b="1" i="1" dirty="0">
                <a:solidFill>
                  <a:srgbClr val="FFFF00"/>
                </a:solidFill>
                <a:latin typeface="Calibri" pitchFamily="34" charset="0"/>
              </a:rPr>
              <a:t>ALL</a:t>
            </a:r>
            <a:r>
              <a:rPr lang="en-US" altLang="en-US" sz="4400" dirty="0">
                <a:solidFill>
                  <a:schemeClr val="bg2">
                    <a:lumMod val="75000"/>
                  </a:schemeClr>
                </a:solidFill>
                <a:latin typeface="Calibri" pitchFamily="34" charset="0"/>
              </a:rPr>
              <a:t> appear before the </a:t>
            </a:r>
            <a:r>
              <a:rPr lang="en-US" altLang="en-US" sz="4400" b="1" i="1" dirty="0">
                <a:solidFill>
                  <a:srgbClr val="FFFF00"/>
                </a:solidFill>
                <a:latin typeface="Calibri" pitchFamily="34" charset="0"/>
              </a:rPr>
              <a:t>judgment seat of Christ</a:t>
            </a:r>
            <a:r>
              <a:rPr lang="en-US" altLang="en-US" sz="4400" dirty="0">
                <a:solidFill>
                  <a:schemeClr val="bg2">
                    <a:lumMod val="75000"/>
                  </a:schemeClr>
                </a:solidFill>
                <a:latin typeface="Calibri" pitchFamily="34" charset="0"/>
              </a:rPr>
              <a:t>, that everyone may be recompensed for the things done in His body, according to what he has done, </a:t>
            </a:r>
            <a:r>
              <a:rPr lang="en-US" altLang="en-US" sz="4400" dirty="0">
                <a:solidFill>
                  <a:srgbClr val="FFFF00"/>
                </a:solidFill>
                <a:latin typeface="Calibri" pitchFamily="34" charset="0"/>
              </a:rPr>
              <a:t>whether it be good </a:t>
            </a:r>
            <a:r>
              <a:rPr lang="en-US" altLang="en-US" sz="4400" b="1" i="1" dirty="0">
                <a:solidFill>
                  <a:srgbClr val="FFFF00"/>
                </a:solidFill>
                <a:latin typeface="Calibri" pitchFamily="34" charset="0"/>
              </a:rPr>
              <a:t>or bad</a:t>
            </a:r>
            <a:r>
              <a:rPr lang="en-US" altLang="en-US" sz="4400" dirty="0">
                <a:solidFill>
                  <a:schemeClr val="bg2">
                    <a:lumMod val="75000"/>
                  </a:schemeClr>
                </a:solidFill>
                <a:latin typeface="Calibri" pitchFamily="34" charset="0"/>
              </a:rPr>
              <a:t>.”</a:t>
            </a: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161925" y="1751013"/>
            <a:ext cx="9907588"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800" dirty="0">
                <a:solidFill>
                  <a:schemeClr val="bg2">
                    <a:lumMod val="75000"/>
                  </a:schemeClr>
                </a:solidFill>
                <a:latin typeface="Calibri" pitchFamily="34" charset="0"/>
              </a:rPr>
              <a:t>“For we must </a:t>
            </a:r>
            <a:r>
              <a:rPr lang="en-US" altLang="en-US" sz="4800" b="1" i="1" dirty="0">
                <a:solidFill>
                  <a:schemeClr val="bg2">
                    <a:lumMod val="75000"/>
                  </a:schemeClr>
                </a:solidFill>
                <a:latin typeface="Calibri" pitchFamily="34" charset="0"/>
              </a:rPr>
              <a:t>ALL</a:t>
            </a:r>
            <a:r>
              <a:rPr lang="en-US" altLang="en-US" sz="4800" dirty="0">
                <a:solidFill>
                  <a:schemeClr val="bg2">
                    <a:lumMod val="75000"/>
                  </a:schemeClr>
                </a:solidFill>
                <a:latin typeface="Calibri" pitchFamily="34" charset="0"/>
              </a:rPr>
              <a:t> appear before the </a:t>
            </a:r>
            <a:r>
              <a:rPr lang="en-US" altLang="en-US" sz="4800" b="1" i="1" dirty="0">
                <a:solidFill>
                  <a:schemeClr val="bg2">
                    <a:lumMod val="75000"/>
                  </a:schemeClr>
                </a:solidFill>
                <a:latin typeface="Calibri" pitchFamily="34" charset="0"/>
              </a:rPr>
              <a:t>judgment seat of Christ</a:t>
            </a:r>
            <a:r>
              <a:rPr lang="en-US" altLang="en-US" sz="4800" dirty="0">
                <a:solidFill>
                  <a:schemeClr val="bg2">
                    <a:lumMod val="75000"/>
                  </a:schemeClr>
                </a:solidFill>
                <a:latin typeface="Calibri" pitchFamily="34" charset="0"/>
              </a:rPr>
              <a:t>, that everyone may be recompensed for the things done in His body, according to what he has done, whether it be good or bad.”</a:t>
            </a: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193675" y="1524000"/>
            <a:ext cx="9907588"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800" dirty="0">
                <a:solidFill>
                  <a:srgbClr val="FFC000"/>
                </a:solidFill>
                <a:latin typeface="Calibri" pitchFamily="34" charset="0"/>
              </a:rPr>
              <a:t>And no unsaved adult living mortal person alive on this earth at the end of this age will enter the </a:t>
            </a:r>
            <a:r>
              <a:rPr lang="en-US" altLang="en-US" sz="4800" b="1" i="1" dirty="0">
                <a:solidFill>
                  <a:srgbClr val="FFFF00"/>
                </a:solidFill>
                <a:latin typeface="Calibri" pitchFamily="34" charset="0"/>
              </a:rPr>
              <a:t>Millennium of Messiah </a:t>
            </a:r>
            <a:r>
              <a:rPr lang="en-US" altLang="en-US" sz="4800" dirty="0">
                <a:solidFill>
                  <a:srgbClr val="FFC000"/>
                </a:solidFill>
                <a:latin typeface="Calibri" pitchFamily="34" charset="0"/>
              </a:rPr>
              <a:t>without going through the </a:t>
            </a:r>
          </a:p>
          <a:p>
            <a:pPr algn="ctr">
              <a:defRPr/>
            </a:pPr>
            <a:r>
              <a:rPr lang="en-US" altLang="en-US" sz="4800" b="1" i="1" dirty="0">
                <a:solidFill>
                  <a:srgbClr val="FFFF00"/>
                </a:solidFill>
                <a:latin typeface="Calibri" pitchFamily="34" charset="0"/>
              </a:rPr>
              <a:t>Sheep-Goat Judgment</a:t>
            </a:r>
            <a:r>
              <a:rPr lang="en-US" altLang="en-US" sz="4800" dirty="0">
                <a:solidFill>
                  <a:srgbClr val="FFC000"/>
                </a:solidFill>
                <a:latin typeface="Calibri" pitchFamily="34" charset="0"/>
              </a:rPr>
              <a:t>.  </a:t>
            </a:r>
            <a:endParaRPr lang="en-US" altLang="en-US" sz="4800" dirty="0">
              <a:solidFill>
                <a:schemeClr val="bg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2" name="Picture 2" descr="D:\00 IMAGES for PowerPoint\sheepgo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149225"/>
            <a:ext cx="8593138" cy="653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1"/>
          <p:cNvSpPr>
            <a:spLocks noChangeArrowheads="1"/>
          </p:cNvSpPr>
          <p:nvPr/>
        </p:nvSpPr>
        <p:spPr bwMode="auto">
          <a:xfrm>
            <a:off x="266700" y="914400"/>
            <a:ext cx="9705975" cy="50307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So the Judgment will come at the end of this age. After the judgment comes the </a:t>
            </a:r>
            <a:r>
              <a:rPr lang="en-US" altLang="en-US" sz="4000" b="1" i="1">
                <a:solidFill>
                  <a:srgbClr val="FFFF00"/>
                </a:solidFill>
                <a:latin typeface="Calibri" pitchFamily="34" charset="0"/>
              </a:rPr>
              <a:t>execution</a:t>
            </a:r>
            <a:r>
              <a:rPr lang="en-US" altLang="en-US" sz="4000">
                <a:solidFill>
                  <a:srgbClr val="FFC000"/>
                </a:solidFill>
                <a:latin typeface="Calibri" pitchFamily="34" charset="0"/>
              </a:rPr>
              <a:t> of that judgment. This is precisely the same sequence of events we see in courts all around the world. It is the pattern we have seen since ancient times. After Messiah renders His judgment the harvest angels will be loosed to execute the judgment.</a:t>
            </a: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0" name="Picture 2" descr="clip_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88" y="0"/>
            <a:ext cx="95615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1"/>
          <p:cNvSpPr>
            <a:spLocks noChangeArrowheads="1"/>
          </p:cNvSpPr>
          <p:nvPr/>
        </p:nvSpPr>
        <p:spPr bwMode="auto">
          <a:xfrm>
            <a:off x="266700" y="457200"/>
            <a:ext cx="9753600" cy="59229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How will Messiah judge us? Will it be on the basis of the preponderance of our good works? No, every person falls short there. As the Scriptures declare, </a:t>
            </a:r>
            <a:r>
              <a:rPr lang="en-US" altLang="en-US" sz="4200">
                <a:solidFill>
                  <a:srgbClr val="FFFF00"/>
                </a:solidFill>
                <a:latin typeface="Calibri" pitchFamily="34" charset="0"/>
              </a:rPr>
              <a:t>“All have sinned and come short of the glory of God” </a:t>
            </a:r>
            <a:r>
              <a:rPr lang="en-US" altLang="en-US" sz="4200">
                <a:solidFill>
                  <a:srgbClr val="FFC000"/>
                </a:solidFill>
                <a:latin typeface="Calibri" pitchFamily="34" charset="0"/>
              </a:rPr>
              <a:t>and </a:t>
            </a:r>
            <a:r>
              <a:rPr lang="en-US" altLang="en-US" sz="4200">
                <a:solidFill>
                  <a:srgbClr val="FFFF00"/>
                </a:solidFill>
                <a:latin typeface="Calibri" pitchFamily="34" charset="0"/>
              </a:rPr>
              <a:t>“There are none righteous, no not one” </a:t>
            </a:r>
            <a:r>
              <a:rPr lang="en-US" altLang="en-US" sz="4200">
                <a:solidFill>
                  <a:srgbClr val="FFC000"/>
                </a:solidFill>
                <a:latin typeface="Calibri" pitchFamily="34" charset="0"/>
              </a:rPr>
              <a:t>and </a:t>
            </a:r>
            <a:r>
              <a:rPr lang="en-US" altLang="en-US" sz="4200">
                <a:solidFill>
                  <a:srgbClr val="FFFF00"/>
                </a:solidFill>
                <a:latin typeface="Calibri" pitchFamily="34" charset="0"/>
              </a:rPr>
              <a:t>“All our works of righteousness are as filthy rags.” </a:t>
            </a:r>
            <a:r>
              <a:rPr lang="en-US" altLang="en-US" sz="4200">
                <a:solidFill>
                  <a:srgbClr val="FFC000"/>
                </a:solidFill>
                <a:latin typeface="Calibri" pitchFamily="34" charset="0"/>
              </a:rPr>
              <a:t>So then. By what means then can we hope to be justified before a holy God?</a:t>
            </a: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8" name="Picture 2" descr="http://www.astatulabaptist.com/resources/good%20works.jpg.opt720x540o0,0s720x5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28600"/>
            <a:ext cx="97536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1"/>
          <p:cNvSpPr>
            <a:spLocks noChangeArrowheads="1"/>
          </p:cNvSpPr>
          <p:nvPr/>
        </p:nvSpPr>
        <p:spPr bwMode="auto">
          <a:xfrm>
            <a:off x="171450" y="914400"/>
            <a:ext cx="9883775" cy="5092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5400">
                <a:solidFill>
                  <a:srgbClr val="FFC000"/>
                </a:solidFill>
                <a:latin typeface="Calibri" pitchFamily="34" charset="0"/>
              </a:rPr>
              <a:t>The Bible declares that it is </a:t>
            </a:r>
          </a:p>
          <a:p>
            <a:pPr algn="ctr"/>
            <a:r>
              <a:rPr lang="en-US" altLang="en-US" sz="5400">
                <a:solidFill>
                  <a:schemeClr val="bg1"/>
                </a:solidFill>
                <a:latin typeface="Calibri" pitchFamily="34" charset="0"/>
              </a:rPr>
              <a:t>“Not by works </a:t>
            </a:r>
          </a:p>
          <a:p>
            <a:pPr algn="ctr"/>
            <a:r>
              <a:rPr lang="en-US" altLang="en-US" sz="5400">
                <a:solidFill>
                  <a:schemeClr val="bg1"/>
                </a:solidFill>
                <a:latin typeface="Calibri" pitchFamily="34" charset="0"/>
              </a:rPr>
              <a:t>of righteousness </a:t>
            </a:r>
          </a:p>
          <a:p>
            <a:pPr algn="ctr"/>
            <a:r>
              <a:rPr lang="en-US" altLang="en-US" sz="5400">
                <a:solidFill>
                  <a:schemeClr val="bg1"/>
                </a:solidFill>
                <a:latin typeface="Calibri" pitchFamily="34" charset="0"/>
              </a:rPr>
              <a:t>that we have done </a:t>
            </a:r>
          </a:p>
          <a:p>
            <a:pPr algn="ctr"/>
            <a:r>
              <a:rPr lang="en-US" altLang="en-US" sz="5400">
                <a:solidFill>
                  <a:schemeClr val="bg1"/>
                </a:solidFill>
                <a:latin typeface="Calibri" pitchFamily="34" charset="0"/>
              </a:rPr>
              <a:t>but according to His </a:t>
            </a:r>
          </a:p>
          <a:p>
            <a:pPr algn="ctr"/>
            <a:r>
              <a:rPr lang="en-US" altLang="en-US" sz="5400" b="1" i="1">
                <a:solidFill>
                  <a:srgbClr val="FFFF00"/>
                </a:solidFill>
                <a:latin typeface="Calibri" pitchFamily="34" charset="0"/>
              </a:rPr>
              <a:t>mercy </a:t>
            </a:r>
            <a:r>
              <a:rPr lang="en-US" altLang="en-US" sz="5400">
                <a:solidFill>
                  <a:schemeClr val="bg1"/>
                </a:solidFill>
                <a:latin typeface="Calibri" pitchFamily="34" charset="0"/>
              </a:rPr>
              <a:t>He saves us.”</a:t>
            </a:r>
            <a:endParaRPr lang="en-US" altLang="en-US" sz="5400">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066" name="Picture 2" descr="http://media-cache-ak0.pinimg.com/236x/34/85/ab/3485aba04c8a997521eb1676ace2d3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60338"/>
            <a:ext cx="6705600" cy="655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ChangeArrowheads="1"/>
          </p:cNvSpPr>
          <p:nvPr/>
        </p:nvSpPr>
        <p:spPr bwMode="auto">
          <a:xfrm>
            <a:off x="242888" y="609600"/>
            <a:ext cx="9701212"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400" dirty="0">
                <a:solidFill>
                  <a:srgbClr val="FFFF00"/>
                </a:solidFill>
                <a:latin typeface="Calibri" pitchFamily="34" charset="0"/>
              </a:rPr>
              <a:t>So then, just how are we to avail ourselves </a:t>
            </a:r>
            <a:r>
              <a:rPr lang="en-US" altLang="en-US" sz="4400" dirty="0">
                <a:solidFill>
                  <a:srgbClr val="FFC000"/>
                </a:solidFill>
                <a:latin typeface="Calibri" pitchFamily="34" charset="0"/>
              </a:rPr>
              <a:t>of God’s mercy? How are we </a:t>
            </a:r>
          </a:p>
          <a:p>
            <a:pPr algn="ctr">
              <a:defRPr/>
            </a:pPr>
            <a:r>
              <a:rPr lang="en-US" altLang="en-US" sz="4400" dirty="0">
                <a:solidFill>
                  <a:srgbClr val="FFC000"/>
                </a:solidFill>
                <a:latin typeface="Calibri" pitchFamily="34" charset="0"/>
              </a:rPr>
              <a:t>to be saved from the wrath to come? </a:t>
            </a:r>
          </a:p>
          <a:p>
            <a:pPr algn="ctr">
              <a:defRPr/>
            </a:pPr>
            <a:r>
              <a:rPr lang="en-US" altLang="en-US" sz="4400" dirty="0">
                <a:solidFill>
                  <a:srgbClr val="FFC000"/>
                </a:solidFill>
                <a:latin typeface="Calibri" pitchFamily="34" charset="0"/>
              </a:rPr>
              <a:t>In </a:t>
            </a:r>
            <a:r>
              <a:rPr lang="en-US" altLang="en-US" sz="4400" dirty="0">
                <a:solidFill>
                  <a:schemeClr val="accent1">
                    <a:lumMod val="20000"/>
                    <a:lumOff val="80000"/>
                  </a:schemeClr>
                </a:solidFill>
                <a:latin typeface="Calibri" pitchFamily="34" charset="0"/>
              </a:rPr>
              <a:t>Ephesians 2:8-9 </a:t>
            </a:r>
            <a:r>
              <a:rPr lang="en-US" altLang="en-US" sz="4400" dirty="0">
                <a:solidFill>
                  <a:srgbClr val="FFC000"/>
                </a:solidFill>
                <a:latin typeface="Calibri" pitchFamily="34" charset="0"/>
              </a:rPr>
              <a:t>our Apostle Paul declares, </a:t>
            </a:r>
            <a:r>
              <a:rPr lang="en-US" altLang="en-US" sz="4400" dirty="0">
                <a:solidFill>
                  <a:schemeClr val="bg1"/>
                </a:solidFill>
                <a:latin typeface="Calibri" pitchFamily="34" charset="0"/>
              </a:rPr>
              <a:t>“For it is </a:t>
            </a:r>
            <a:r>
              <a:rPr lang="en-US" altLang="en-US" sz="4400" b="1" i="1" dirty="0">
                <a:solidFill>
                  <a:srgbClr val="FFFF00"/>
                </a:solidFill>
                <a:latin typeface="Calibri" pitchFamily="34" charset="0"/>
              </a:rPr>
              <a:t>by</a:t>
            </a:r>
            <a:r>
              <a:rPr lang="en-US" altLang="en-US" sz="4400" dirty="0">
                <a:solidFill>
                  <a:schemeClr val="bg1"/>
                </a:solidFill>
                <a:latin typeface="Calibri" pitchFamily="34" charset="0"/>
              </a:rPr>
              <a:t> </a:t>
            </a:r>
            <a:r>
              <a:rPr lang="en-US" altLang="en-US" sz="4400" b="1" i="1" dirty="0">
                <a:solidFill>
                  <a:srgbClr val="FFFF00"/>
                </a:solidFill>
                <a:latin typeface="Calibri" pitchFamily="34" charset="0"/>
              </a:rPr>
              <a:t>grace</a:t>
            </a:r>
            <a:r>
              <a:rPr lang="en-US" altLang="en-US" sz="4400" dirty="0">
                <a:solidFill>
                  <a:schemeClr val="bg1"/>
                </a:solidFill>
                <a:latin typeface="Calibri" pitchFamily="34" charset="0"/>
              </a:rPr>
              <a:t> that you have been saved, </a:t>
            </a:r>
            <a:r>
              <a:rPr lang="en-US" altLang="en-US" sz="4400" b="1" i="1" dirty="0">
                <a:solidFill>
                  <a:srgbClr val="FFFF00"/>
                </a:solidFill>
                <a:latin typeface="Calibri" pitchFamily="34" charset="0"/>
              </a:rPr>
              <a:t>through faith</a:t>
            </a:r>
            <a:r>
              <a:rPr lang="en-US" altLang="en-US" sz="4400" dirty="0">
                <a:solidFill>
                  <a:schemeClr val="bg1"/>
                </a:solidFill>
                <a:latin typeface="Calibri" pitchFamily="34" charset="0"/>
              </a:rPr>
              <a:t>, and that not of yourselves, it is the gift of God, not </a:t>
            </a:r>
          </a:p>
          <a:p>
            <a:pPr algn="ctr">
              <a:defRPr/>
            </a:pPr>
            <a:r>
              <a:rPr lang="en-US" altLang="en-US" sz="4400" dirty="0">
                <a:solidFill>
                  <a:schemeClr val="bg1"/>
                </a:solidFill>
                <a:latin typeface="Calibri" pitchFamily="34" charset="0"/>
              </a:rPr>
              <a:t>of works, lest any man should boast.”</a:t>
            </a:r>
            <a:endParaRPr lang="en-US" altLang="en-US" sz="4400" dirty="0">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114" name="Picture 2" descr="http://redeemingmoments.files.wordpress.com/2012/11/eph2-8-9.jpg?w=529&amp;h=2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10287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1"/>
          <p:cNvSpPr>
            <a:spLocks noChangeArrowheads="1"/>
          </p:cNvSpPr>
          <p:nvPr/>
        </p:nvSpPr>
        <p:spPr bwMode="auto">
          <a:xfrm>
            <a:off x="468313" y="1600200"/>
            <a:ext cx="92964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God has extended His grace to us. But how can a just God let us off the hook? The wages of sin is death. And all of us are guilty sinners. Who is going to be covering for us here?</a:t>
            </a: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descr="http://3.bp.blogspot.com/-mX5yLO3Nss8/TlPQjusWoPI/AAAAAAAAA6I/pIMplqLLAks/s320/for_the_wages_of_sin_is_death_mousepad-p144302960285792634trak_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0"/>
            <a:ext cx="853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1"/>
          <p:cNvSpPr>
            <a:spLocks noChangeArrowheads="1"/>
          </p:cNvSpPr>
          <p:nvPr/>
        </p:nvSpPr>
        <p:spPr bwMode="auto">
          <a:xfrm>
            <a:off x="565150" y="457200"/>
            <a:ext cx="9067800"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It is a fearful thing to fall into </a:t>
            </a:r>
          </a:p>
          <a:p>
            <a:pPr algn="ctr"/>
            <a:r>
              <a:rPr lang="en-US" altLang="en-US" sz="4800">
                <a:solidFill>
                  <a:srgbClr val="FFC000"/>
                </a:solidFill>
                <a:latin typeface="Calibri" pitchFamily="34" charset="0"/>
              </a:rPr>
              <a:t>the hands of the Living God. Remember what happened back </a:t>
            </a:r>
          </a:p>
          <a:p>
            <a:pPr algn="ctr"/>
            <a:r>
              <a:rPr lang="en-US" altLang="en-US" sz="4800">
                <a:solidFill>
                  <a:srgbClr val="FFC000"/>
                </a:solidFill>
                <a:latin typeface="Calibri" pitchFamily="34" charset="0"/>
              </a:rPr>
              <a:t>at Sinai? Moses had to put up boundary markers to protect the children of Israel lest God’s wrath flash out. They could not even approach the mountain of God. </a:t>
            </a:r>
            <a:endParaRPr lang="en-US" altLang="en-US" sz="48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998855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1"/>
          <p:cNvSpPr>
            <a:spLocks noChangeArrowheads="1"/>
          </p:cNvSpPr>
          <p:nvPr/>
        </p:nvSpPr>
        <p:spPr bwMode="auto">
          <a:xfrm>
            <a:off x="261938" y="1219200"/>
            <a:ext cx="9802812"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This wonderful image is by the </a:t>
            </a:r>
          </a:p>
          <a:p>
            <a:pPr algn="ctr"/>
            <a:r>
              <a:rPr lang="en-US" altLang="en-US" sz="4800">
                <a:solidFill>
                  <a:srgbClr val="FFC000"/>
                </a:solidFill>
                <a:latin typeface="Calibri" pitchFamily="34" charset="0"/>
              </a:rPr>
              <a:t>Jewish artist Eizen. I purchased a print of this from Dov at the bookstore in the Jewish quarter of Jerusalem. </a:t>
            </a:r>
          </a:p>
          <a:p>
            <a:pPr algn="ctr"/>
            <a:r>
              <a:rPr lang="en-US" altLang="en-US" sz="4800">
                <a:solidFill>
                  <a:srgbClr val="FFC000"/>
                </a:solidFill>
                <a:latin typeface="Calibri" pitchFamily="34" charset="0"/>
              </a:rPr>
              <a:t>Prints like this and many others are available online at </a:t>
            </a:r>
            <a:r>
              <a:rPr lang="en-US" altLang="en-US" sz="4800">
                <a:solidFill>
                  <a:srgbClr val="92D050"/>
                </a:solidFill>
                <a:latin typeface="Calibri" pitchFamily="34" charset="0"/>
              </a:rPr>
              <a:t>art.com</a:t>
            </a:r>
            <a:r>
              <a:rPr lang="en-US" altLang="en-US" sz="4800">
                <a:solidFill>
                  <a:srgbClr val="FFC000"/>
                </a:solidFill>
                <a:latin typeface="Calibri" pitchFamily="34" charset="0"/>
              </a:rPr>
              <a:t>.</a:t>
            </a:r>
            <a:endParaRPr lang="en-US" altLang="en-US" sz="48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1"/>
          <p:cNvSpPr>
            <a:spLocks noChangeArrowheads="1"/>
          </p:cNvSpPr>
          <p:nvPr/>
        </p:nvSpPr>
        <p:spPr bwMode="auto">
          <a:xfrm>
            <a:off x="495300" y="914400"/>
            <a:ext cx="9240838"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So how can we come face to face with the Judge of the Universe given our sinful fallen state? How are we to be </a:t>
            </a:r>
            <a:r>
              <a:rPr lang="en-US" altLang="en-US" sz="4800">
                <a:solidFill>
                  <a:srgbClr val="FFFF00"/>
                </a:solidFill>
                <a:latin typeface="Calibri" pitchFamily="34" charset="0"/>
              </a:rPr>
              <a:t>justified</a:t>
            </a:r>
            <a:r>
              <a:rPr lang="en-US" altLang="en-US" sz="4800">
                <a:solidFill>
                  <a:srgbClr val="FFC000"/>
                </a:solidFill>
                <a:latin typeface="Calibri" pitchFamily="34" charset="0"/>
              </a:rPr>
              <a:t> before a righteous holy God?  Who is covering for us here? And just how is our Savior </a:t>
            </a:r>
            <a:r>
              <a:rPr lang="en-US" altLang="en-US" sz="4800">
                <a:solidFill>
                  <a:srgbClr val="FFFF00"/>
                </a:solidFill>
                <a:latin typeface="Calibri" pitchFamily="34" charset="0"/>
              </a:rPr>
              <a:t>covering </a:t>
            </a:r>
            <a:r>
              <a:rPr lang="en-US" altLang="en-US" sz="4800">
                <a:solidFill>
                  <a:srgbClr val="FFC000"/>
                </a:solidFill>
                <a:latin typeface="Calibri" pitchFamily="34" charset="0"/>
              </a:rPr>
              <a:t>for us on </a:t>
            </a:r>
            <a:r>
              <a:rPr lang="en-US" altLang="en-US" sz="4800">
                <a:solidFill>
                  <a:srgbClr val="FFFF00"/>
                </a:solidFill>
                <a:latin typeface="Calibri" pitchFamily="34" charset="0"/>
              </a:rPr>
              <a:t>Judgment Day</a:t>
            </a:r>
            <a:r>
              <a:rPr lang="en-US" altLang="en-US" sz="48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descr="http://manualoflife.com/joeen/wp-content/uploads/2011/11/clip_image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
          <p:cNvSpPr>
            <a:spLocks noChangeArrowheads="1"/>
          </p:cNvSpPr>
          <p:nvPr/>
        </p:nvSpPr>
        <p:spPr bwMode="auto">
          <a:xfrm>
            <a:off x="233363" y="584200"/>
            <a:ext cx="9883775"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Covering is the key to our understanding. The </a:t>
            </a:r>
            <a:r>
              <a:rPr lang="en-US" altLang="en-US" sz="3600" b="1" i="1">
                <a:solidFill>
                  <a:srgbClr val="FFFF00"/>
                </a:solidFill>
                <a:latin typeface="Calibri" pitchFamily="34" charset="0"/>
              </a:rPr>
              <a:t>Day of Atonement </a:t>
            </a:r>
            <a:r>
              <a:rPr lang="en-US" altLang="en-US" sz="3600">
                <a:solidFill>
                  <a:srgbClr val="FFC000"/>
                </a:solidFill>
                <a:latin typeface="Calibri" pitchFamily="34" charset="0"/>
              </a:rPr>
              <a:t>is a Day of Covering for sin. This is a </a:t>
            </a:r>
            <a:r>
              <a:rPr lang="en-US" altLang="en-US" sz="3600" b="1" i="1">
                <a:solidFill>
                  <a:srgbClr val="FFFF00"/>
                </a:solidFill>
                <a:latin typeface="Calibri" pitchFamily="34" charset="0"/>
              </a:rPr>
              <a:t>kippah</a:t>
            </a:r>
            <a:r>
              <a:rPr lang="en-US" altLang="en-US" sz="3600">
                <a:solidFill>
                  <a:srgbClr val="FFC000"/>
                </a:solidFill>
                <a:latin typeface="Calibri" pitchFamily="34" charset="0"/>
              </a:rPr>
              <a:t>, in Jewish tradition and symbology it is a covering for the head. This is a wonderful reminder for us of our sinful condition before a holy God and our need for a covering before Him. But on that awesome </a:t>
            </a:r>
            <a:r>
              <a:rPr lang="en-US" altLang="en-US" sz="3600" b="1" i="1">
                <a:solidFill>
                  <a:srgbClr val="FFFF00"/>
                </a:solidFill>
                <a:latin typeface="Calibri" pitchFamily="34" charset="0"/>
              </a:rPr>
              <a:t>Day of Reckoning, Day of Reconciliation of Accounts,</a:t>
            </a:r>
            <a:r>
              <a:rPr lang="en-US" altLang="en-US" sz="3600">
                <a:solidFill>
                  <a:srgbClr val="FFC000"/>
                </a:solidFill>
                <a:latin typeface="Calibri" pitchFamily="34" charset="0"/>
              </a:rPr>
              <a:t> </a:t>
            </a:r>
            <a:r>
              <a:rPr lang="en-US" altLang="en-US" sz="3600" b="1" i="1">
                <a:solidFill>
                  <a:srgbClr val="FFFF00"/>
                </a:solidFill>
                <a:latin typeface="Calibri" pitchFamily="34" charset="0"/>
              </a:rPr>
              <a:t>Day of Atonement</a:t>
            </a:r>
            <a:r>
              <a:rPr lang="en-US" altLang="en-US" sz="3600">
                <a:solidFill>
                  <a:srgbClr val="FFC000"/>
                </a:solidFill>
                <a:latin typeface="Calibri" pitchFamily="34" charset="0"/>
              </a:rPr>
              <a:t>, we are going to need more than a kippah. How then can we </a:t>
            </a:r>
          </a:p>
          <a:p>
            <a:pPr algn="ctr"/>
            <a:r>
              <a:rPr lang="en-US" altLang="en-US" sz="3600">
                <a:solidFill>
                  <a:srgbClr val="FFC000"/>
                </a:solidFill>
                <a:latin typeface="Calibri" pitchFamily="34" charset="0"/>
              </a:rPr>
              <a:t>hope to be saved from the wrath of God?</a:t>
            </a:r>
          </a:p>
        </p:txBody>
      </p:sp>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descr="Handmade Gray DMC Knitted Kippah with orange white design by aJuda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200025"/>
            <a:ext cx="7391400" cy="639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1"/>
          <p:cNvSpPr>
            <a:spLocks noChangeArrowheads="1"/>
          </p:cNvSpPr>
          <p:nvPr/>
        </p:nvSpPr>
        <p:spPr bwMode="auto">
          <a:xfrm>
            <a:off x="571500" y="304800"/>
            <a:ext cx="9067800" cy="6384925"/>
          </a:xfrm>
          <a:prstGeom prst="rect">
            <a:avLst/>
          </a:prstGeom>
          <a:solidFill>
            <a:srgbClr val="002060"/>
          </a:solidFill>
          <a:ln w="9525">
            <a:solidFill>
              <a:srgbClr val="000000"/>
            </a:solidFill>
            <a:miter lim="800000"/>
            <a:headEnd/>
            <a:tailEnd/>
          </a:ln>
        </p:spPr>
        <p:txBody>
          <a:bodyPr lIns="105467" tIns="52733" rIns="105467" bIns="52733">
            <a:spAutoFit/>
          </a:bodyPr>
          <a:lstStyle/>
          <a:p>
            <a:pPr algn="ctr"/>
            <a:r>
              <a:rPr lang="en-US" altLang="en-US" sz="3400">
                <a:solidFill>
                  <a:srgbClr val="FFC000"/>
                </a:solidFill>
                <a:latin typeface="Calibri" pitchFamily="34" charset="0"/>
              </a:rPr>
              <a:t>We find our answer here. The Ark of the Covenant was showcased in the former times under Moses and under the Levitical priesthood. The High Priest went into the Holy of Holies to minister here </a:t>
            </a:r>
            <a:r>
              <a:rPr lang="en-US" altLang="en-US" sz="3400" i="1">
                <a:solidFill>
                  <a:srgbClr val="FFFF00"/>
                </a:solidFill>
                <a:latin typeface="Calibri" pitchFamily="34" charset="0"/>
              </a:rPr>
              <a:t>once a year</a:t>
            </a:r>
            <a:r>
              <a:rPr lang="en-US" altLang="en-US" sz="3400">
                <a:solidFill>
                  <a:srgbClr val="FFC000"/>
                </a:solidFill>
                <a:latin typeface="Calibri" pitchFamily="34" charset="0"/>
              </a:rPr>
              <a:t>. That day happened to be the </a:t>
            </a:r>
            <a:r>
              <a:rPr lang="en-US" altLang="en-US" sz="3400" b="1" i="1">
                <a:solidFill>
                  <a:srgbClr val="FFFF00"/>
                </a:solidFill>
                <a:latin typeface="Calibri" pitchFamily="34" charset="0"/>
              </a:rPr>
              <a:t>Day of Atonement, Yom Kippur, </a:t>
            </a:r>
            <a:r>
              <a:rPr lang="en-US" altLang="en-US" sz="3400">
                <a:solidFill>
                  <a:srgbClr val="FFC000"/>
                </a:solidFill>
                <a:latin typeface="Calibri" pitchFamily="34" charset="0"/>
              </a:rPr>
              <a:t>the</a:t>
            </a:r>
            <a:r>
              <a:rPr lang="en-US" altLang="en-US" sz="3400" b="1" i="1">
                <a:solidFill>
                  <a:srgbClr val="FFFF00"/>
                </a:solidFill>
                <a:latin typeface="Calibri" pitchFamily="34" charset="0"/>
              </a:rPr>
              <a:t> Day of Covering</a:t>
            </a:r>
            <a:r>
              <a:rPr lang="en-US" altLang="en-US" sz="3400">
                <a:solidFill>
                  <a:srgbClr val="FFC000"/>
                </a:solidFill>
                <a:latin typeface="Calibri" pitchFamily="34" charset="0"/>
              </a:rPr>
              <a:t>. The two angels are looking down at the mercy seat that sits atop the Ark. Are these the two witnesses that before the Lord of the earth? Certainly they are shown here being witness to a climactic blood atonement that will ultimately unfold up in the </a:t>
            </a:r>
            <a:r>
              <a:rPr lang="en-US" altLang="en-US" sz="3400">
                <a:solidFill>
                  <a:srgbClr val="FFFF00"/>
                </a:solidFill>
                <a:latin typeface="Calibri" pitchFamily="34" charset="0"/>
              </a:rPr>
              <a:t>heavenly sanctuary</a:t>
            </a:r>
            <a:r>
              <a:rPr lang="en-US" altLang="en-US" sz="34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
          <p:cNvSpPr>
            <a:spLocks noChangeArrowheads="1"/>
          </p:cNvSpPr>
          <p:nvPr/>
        </p:nvSpPr>
        <p:spPr bwMode="auto">
          <a:xfrm>
            <a:off x="190500" y="457200"/>
            <a:ext cx="9906000"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200">
                <a:solidFill>
                  <a:srgbClr val="FFC000"/>
                </a:solidFill>
                <a:latin typeface="Calibri" pitchFamily="34" charset="0"/>
              </a:rPr>
              <a:t>And this is where that </a:t>
            </a:r>
            <a:r>
              <a:rPr lang="en-US" altLang="en-US" sz="3200">
                <a:solidFill>
                  <a:srgbClr val="FFFF00"/>
                </a:solidFill>
                <a:latin typeface="Calibri" pitchFamily="34" charset="0"/>
              </a:rPr>
              <a:t>blood of atonement </a:t>
            </a:r>
            <a:r>
              <a:rPr lang="en-US" altLang="en-US" sz="3200">
                <a:solidFill>
                  <a:srgbClr val="FFC000"/>
                </a:solidFill>
                <a:latin typeface="Calibri" pitchFamily="34" charset="0"/>
              </a:rPr>
              <a:t>came from. Our Savior was Israel’s promised </a:t>
            </a:r>
            <a:r>
              <a:rPr lang="en-US" altLang="en-US" sz="3200">
                <a:solidFill>
                  <a:srgbClr val="FFFF00"/>
                </a:solidFill>
                <a:latin typeface="Calibri" pitchFamily="34" charset="0"/>
              </a:rPr>
              <a:t>Sacrifice Lamb</a:t>
            </a:r>
            <a:r>
              <a:rPr lang="en-US" altLang="en-US" sz="3200">
                <a:solidFill>
                  <a:srgbClr val="FFC000"/>
                </a:solidFill>
                <a:latin typeface="Calibri" pitchFamily="34" charset="0"/>
              </a:rPr>
              <a:t>, slain from the foundation of the world. </a:t>
            </a:r>
            <a:r>
              <a:rPr lang="en-US" altLang="en-US" sz="3200">
                <a:solidFill>
                  <a:srgbClr val="FFFF00"/>
                </a:solidFill>
                <a:latin typeface="Calibri" pitchFamily="34" charset="0"/>
              </a:rPr>
              <a:t>This blood</a:t>
            </a:r>
            <a:r>
              <a:rPr lang="en-US" altLang="en-US" sz="3200">
                <a:solidFill>
                  <a:srgbClr val="FFC000"/>
                </a:solidFill>
                <a:latin typeface="Calibri" pitchFamily="34" charset="0"/>
              </a:rPr>
              <a:t>, shed at Calvary on Passover by the sinless spotless </a:t>
            </a:r>
            <a:r>
              <a:rPr lang="en-US" altLang="en-US" sz="3200" b="1" i="1">
                <a:solidFill>
                  <a:srgbClr val="FFFF00"/>
                </a:solidFill>
                <a:latin typeface="Calibri" pitchFamily="34" charset="0"/>
              </a:rPr>
              <a:t>Lamb of God</a:t>
            </a:r>
            <a:r>
              <a:rPr lang="en-US" altLang="en-US" sz="3200">
                <a:solidFill>
                  <a:srgbClr val="FFC000"/>
                </a:solidFill>
                <a:latin typeface="Calibri" pitchFamily="34" charset="0"/>
              </a:rPr>
              <a:t> purchased our salvation.</a:t>
            </a:r>
            <a:r>
              <a:rPr lang="en-US" altLang="en-US" sz="3200" b="1">
                <a:solidFill>
                  <a:srgbClr val="FFFF00"/>
                </a:solidFill>
                <a:latin typeface="Calibri" pitchFamily="34" charset="0"/>
              </a:rPr>
              <a:t> </a:t>
            </a:r>
            <a:r>
              <a:rPr lang="en-US" altLang="en-US" sz="3200">
                <a:solidFill>
                  <a:srgbClr val="FFFF00"/>
                </a:solidFill>
                <a:latin typeface="Calibri" pitchFamily="34" charset="0"/>
              </a:rPr>
              <a:t>This blood </a:t>
            </a:r>
            <a:r>
              <a:rPr lang="en-US" altLang="en-US" sz="3200">
                <a:solidFill>
                  <a:srgbClr val="FFC000"/>
                </a:solidFill>
                <a:latin typeface="Calibri" pitchFamily="34" charset="0"/>
              </a:rPr>
              <a:t>is the only blood that can cleanse us from sin.  This blood is the only blood covering acceptable for that ultimate atonement. Was the blood shed back at Calvary applied to the mercy seat right then and there? Was the blood of atonement applied to the mercy seat when we were saved? No it was not. This ultimate final service performed by our High Priest awaits the final ingathering, and the ultimate </a:t>
            </a:r>
            <a:r>
              <a:rPr lang="en-US" altLang="en-US" sz="3200" b="1" i="1">
                <a:solidFill>
                  <a:srgbClr val="FFFF00"/>
                </a:solidFill>
                <a:latin typeface="Calibri" pitchFamily="34" charset="0"/>
              </a:rPr>
              <a:t>Day of Atonement</a:t>
            </a:r>
            <a:r>
              <a:rPr lang="en-US" altLang="en-US" sz="3200">
                <a:solidFill>
                  <a:srgbClr val="FFC000"/>
                </a:solidFill>
                <a:latin typeface="Calibri" pitchFamily="34" charset="0"/>
              </a:rPr>
              <a:t>.  </a:t>
            </a:r>
            <a:endParaRPr lang="en-US" altLang="en-US" sz="32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0" name="Picture 2" descr="C:\Users\Gavriel\Videos\Pictures\0-IMAGES for PowerPoint\calvary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1"/>
          <p:cNvSpPr>
            <a:spLocks noChangeArrowheads="1"/>
          </p:cNvSpPr>
          <p:nvPr/>
        </p:nvSpPr>
        <p:spPr bwMode="auto">
          <a:xfrm>
            <a:off x="495300" y="990600"/>
            <a:ext cx="9275763"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We can trace the blood of the Lamb of God in the </a:t>
            </a:r>
            <a:r>
              <a:rPr lang="en-US" altLang="en-US" sz="4400">
                <a:solidFill>
                  <a:srgbClr val="FFFF00"/>
                </a:solidFill>
                <a:latin typeface="Calibri" pitchFamily="34" charset="0"/>
              </a:rPr>
              <a:t>Seventy Weeks prophecy </a:t>
            </a:r>
            <a:r>
              <a:rPr lang="en-US" altLang="en-US" sz="4400">
                <a:solidFill>
                  <a:srgbClr val="FFC000"/>
                </a:solidFill>
                <a:latin typeface="Calibri" pitchFamily="34" charset="0"/>
              </a:rPr>
              <a:t>from the terminus of the 69 weeks and Calvary and then onward across </a:t>
            </a:r>
          </a:p>
          <a:p>
            <a:pPr algn="ctr"/>
            <a:r>
              <a:rPr lang="en-US" altLang="en-US" sz="4400">
                <a:solidFill>
                  <a:srgbClr val="FFFF00"/>
                </a:solidFill>
                <a:latin typeface="Calibri" pitchFamily="34" charset="0"/>
              </a:rPr>
              <a:t>a gap of 2,000 odd </a:t>
            </a:r>
            <a:r>
              <a:rPr lang="en-US" altLang="en-US" sz="4400">
                <a:solidFill>
                  <a:srgbClr val="FFC000"/>
                </a:solidFill>
                <a:latin typeface="Calibri" pitchFamily="34" charset="0"/>
              </a:rPr>
              <a:t>years. The </a:t>
            </a:r>
            <a:r>
              <a:rPr lang="en-US" altLang="en-US" sz="4400">
                <a:solidFill>
                  <a:srgbClr val="FFFF00"/>
                </a:solidFill>
                <a:latin typeface="Calibri" pitchFamily="34" charset="0"/>
              </a:rPr>
              <a:t>future 70</a:t>
            </a:r>
            <a:r>
              <a:rPr lang="en-US" altLang="en-US" sz="4400" baseline="30000">
                <a:solidFill>
                  <a:srgbClr val="FFFF00"/>
                </a:solidFill>
                <a:latin typeface="Calibri" pitchFamily="34" charset="0"/>
              </a:rPr>
              <a:t>th</a:t>
            </a:r>
            <a:r>
              <a:rPr lang="en-US" altLang="en-US" sz="4400">
                <a:solidFill>
                  <a:srgbClr val="FFFF00"/>
                </a:solidFill>
                <a:latin typeface="Calibri" pitchFamily="34" charset="0"/>
              </a:rPr>
              <a:t> Week </a:t>
            </a:r>
            <a:r>
              <a:rPr lang="en-US" altLang="en-US" sz="4400">
                <a:solidFill>
                  <a:srgbClr val="FFC000"/>
                </a:solidFill>
                <a:latin typeface="Calibri" pitchFamily="34" charset="0"/>
              </a:rPr>
              <a:t>will end and on the </a:t>
            </a:r>
            <a:r>
              <a:rPr lang="en-US" altLang="en-US" sz="4400" b="1" i="1">
                <a:solidFill>
                  <a:srgbClr val="FFFF00"/>
                </a:solidFill>
                <a:latin typeface="Calibri" pitchFamily="34" charset="0"/>
              </a:rPr>
              <a:t>Day of Atonement</a:t>
            </a:r>
            <a:r>
              <a:rPr lang="en-US" altLang="en-US" sz="4400">
                <a:solidFill>
                  <a:srgbClr val="FFC000"/>
                </a:solidFill>
                <a:latin typeface="Calibri" pitchFamily="34" charset="0"/>
              </a:rPr>
              <a:t> the </a:t>
            </a:r>
            <a:r>
              <a:rPr lang="en-US" altLang="en-US" sz="4400" b="1" i="1">
                <a:solidFill>
                  <a:srgbClr val="FFFF00"/>
                </a:solidFill>
                <a:latin typeface="Calibri" pitchFamily="34" charset="0"/>
              </a:rPr>
              <a:t>blood of atonement </a:t>
            </a:r>
            <a:r>
              <a:rPr lang="en-US" altLang="en-US" sz="4400">
                <a:solidFill>
                  <a:srgbClr val="FFC000"/>
                </a:solidFill>
                <a:latin typeface="Calibri" pitchFamily="34" charset="0"/>
              </a:rPr>
              <a:t>will be applied to the mercy seat.  </a:t>
            </a:r>
          </a:p>
        </p:txBody>
      </p:sp>
    </p:spTree>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0015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0574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91465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37719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462915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p:cNvSpPr/>
          <p:nvPr/>
        </p:nvSpPr>
        <p:spPr>
          <a:xfrm>
            <a:off x="54864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120015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20574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291465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ectangle 20"/>
          <p:cNvSpPr/>
          <p:nvPr/>
        </p:nvSpPr>
        <p:spPr>
          <a:xfrm>
            <a:off x="37719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462915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a:off x="54864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Rectangle 24"/>
          <p:cNvSpPr/>
          <p:nvPr/>
        </p:nvSpPr>
        <p:spPr>
          <a:xfrm>
            <a:off x="120015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p:cNvSpPr/>
          <p:nvPr/>
        </p:nvSpPr>
        <p:spPr>
          <a:xfrm>
            <a:off x="20574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Rectangle 26"/>
          <p:cNvSpPr/>
          <p:nvPr/>
        </p:nvSpPr>
        <p:spPr>
          <a:xfrm>
            <a:off x="291465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ectangle 27"/>
          <p:cNvSpPr/>
          <p:nvPr/>
        </p:nvSpPr>
        <p:spPr>
          <a:xfrm>
            <a:off x="37719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ectangle 28"/>
          <p:cNvSpPr/>
          <p:nvPr/>
        </p:nvSpPr>
        <p:spPr>
          <a:xfrm>
            <a:off x="462915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p:cNvSpPr/>
          <p:nvPr/>
        </p:nvSpPr>
        <p:spPr>
          <a:xfrm>
            <a:off x="54864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ectangle 31"/>
          <p:cNvSpPr/>
          <p:nvPr/>
        </p:nvSpPr>
        <p:spPr>
          <a:xfrm>
            <a:off x="120015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20574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291465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34"/>
          <p:cNvSpPr/>
          <p:nvPr/>
        </p:nvSpPr>
        <p:spPr>
          <a:xfrm>
            <a:off x="37719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462915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54864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120015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p:cNvSpPr/>
          <p:nvPr/>
        </p:nvSpPr>
        <p:spPr>
          <a:xfrm>
            <a:off x="20574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40"/>
          <p:cNvSpPr/>
          <p:nvPr/>
        </p:nvSpPr>
        <p:spPr>
          <a:xfrm>
            <a:off x="291465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41"/>
          <p:cNvSpPr/>
          <p:nvPr/>
        </p:nvSpPr>
        <p:spPr>
          <a:xfrm>
            <a:off x="37719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42"/>
          <p:cNvSpPr/>
          <p:nvPr/>
        </p:nvSpPr>
        <p:spPr>
          <a:xfrm>
            <a:off x="462915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ectangle 43"/>
          <p:cNvSpPr/>
          <p:nvPr/>
        </p:nvSpPr>
        <p:spPr>
          <a:xfrm>
            <a:off x="54864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120015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20574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Rectangle 47"/>
          <p:cNvSpPr/>
          <p:nvPr/>
        </p:nvSpPr>
        <p:spPr>
          <a:xfrm>
            <a:off x="291465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 name="Rectangle 48"/>
          <p:cNvSpPr/>
          <p:nvPr/>
        </p:nvSpPr>
        <p:spPr>
          <a:xfrm>
            <a:off x="37719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ectangle 49"/>
          <p:cNvSpPr/>
          <p:nvPr/>
        </p:nvSpPr>
        <p:spPr>
          <a:xfrm>
            <a:off x="462915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Rectangle 50"/>
          <p:cNvSpPr/>
          <p:nvPr/>
        </p:nvSpPr>
        <p:spPr>
          <a:xfrm>
            <a:off x="54864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Rectangle 52"/>
          <p:cNvSpPr/>
          <p:nvPr/>
        </p:nvSpPr>
        <p:spPr>
          <a:xfrm>
            <a:off x="1200150" y="5410200"/>
            <a:ext cx="6858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ectangle 53"/>
          <p:cNvSpPr/>
          <p:nvPr/>
        </p:nvSpPr>
        <p:spPr>
          <a:xfrm>
            <a:off x="2057400" y="5410200"/>
            <a:ext cx="6858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Rectangle 54"/>
          <p:cNvSpPr/>
          <p:nvPr/>
        </p:nvSpPr>
        <p:spPr>
          <a:xfrm>
            <a:off x="2914650" y="5410200"/>
            <a:ext cx="3429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Rectangle 55"/>
          <p:cNvSpPr/>
          <p:nvPr/>
        </p:nvSpPr>
        <p:spPr>
          <a:xfrm>
            <a:off x="3771900" y="5410200"/>
            <a:ext cx="685800" cy="53340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ectangle 56"/>
          <p:cNvSpPr/>
          <p:nvPr/>
        </p:nvSpPr>
        <p:spPr>
          <a:xfrm>
            <a:off x="4629150" y="5410200"/>
            <a:ext cx="685800" cy="53340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Rectangle 57"/>
          <p:cNvSpPr/>
          <p:nvPr/>
        </p:nvSpPr>
        <p:spPr>
          <a:xfrm>
            <a:off x="5486400" y="5410200"/>
            <a:ext cx="685800" cy="53340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 name="Rectangle 65"/>
          <p:cNvSpPr/>
          <p:nvPr/>
        </p:nvSpPr>
        <p:spPr>
          <a:xfrm>
            <a:off x="342900" y="762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Rectangle 66"/>
          <p:cNvSpPr/>
          <p:nvPr/>
        </p:nvSpPr>
        <p:spPr>
          <a:xfrm>
            <a:off x="342900" y="14478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 name="Rectangle 67"/>
          <p:cNvSpPr/>
          <p:nvPr/>
        </p:nvSpPr>
        <p:spPr>
          <a:xfrm>
            <a:off x="342900" y="21336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Rectangle 68"/>
          <p:cNvSpPr/>
          <p:nvPr/>
        </p:nvSpPr>
        <p:spPr>
          <a:xfrm>
            <a:off x="342900" y="28194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Rectangle 69"/>
          <p:cNvSpPr/>
          <p:nvPr/>
        </p:nvSpPr>
        <p:spPr>
          <a:xfrm>
            <a:off x="342900" y="35052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Rectangle 70"/>
          <p:cNvSpPr/>
          <p:nvPr/>
        </p:nvSpPr>
        <p:spPr>
          <a:xfrm>
            <a:off x="342900" y="4191000"/>
            <a:ext cx="68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Rectangle 71"/>
          <p:cNvSpPr/>
          <p:nvPr/>
        </p:nvSpPr>
        <p:spPr>
          <a:xfrm>
            <a:off x="342900" y="5410200"/>
            <a:ext cx="685800" cy="533400"/>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2547" name="TextBox 51"/>
          <p:cNvSpPr txBox="1">
            <a:spLocks noChangeArrowheads="1"/>
          </p:cNvSpPr>
          <p:nvPr/>
        </p:nvSpPr>
        <p:spPr bwMode="auto">
          <a:xfrm>
            <a:off x="1285875" y="4724400"/>
            <a:ext cx="3857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rgbClr val="00B050"/>
                </a:solidFill>
                <a:latin typeface="Arial" charset="0"/>
              </a:rPr>
              <a:t>2,000 Year Gap</a:t>
            </a:r>
          </a:p>
        </p:txBody>
      </p:sp>
      <p:sp>
        <p:nvSpPr>
          <p:cNvPr id="362548" name="TextBox 63"/>
          <p:cNvSpPr txBox="1">
            <a:spLocks noChangeArrowheads="1"/>
          </p:cNvSpPr>
          <p:nvPr/>
        </p:nvSpPr>
        <p:spPr bwMode="auto">
          <a:xfrm>
            <a:off x="190500" y="219075"/>
            <a:ext cx="6067425"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rgbClr val="002060"/>
                </a:solidFill>
                <a:latin typeface="Arial" charset="0"/>
              </a:rPr>
              <a:t>10th Jubilee cycle of the 70 Weeks</a:t>
            </a:r>
          </a:p>
        </p:txBody>
      </p:sp>
      <p:sp>
        <p:nvSpPr>
          <p:cNvPr id="362549" name="TextBox 84"/>
          <p:cNvSpPr txBox="1">
            <a:spLocks noChangeArrowheads="1"/>
          </p:cNvSpPr>
          <p:nvPr/>
        </p:nvSpPr>
        <p:spPr bwMode="auto">
          <a:xfrm>
            <a:off x="7543800" y="4038600"/>
            <a:ext cx="2486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2800" b="1">
              <a:solidFill>
                <a:srgbClr val="C00000"/>
              </a:solidFill>
              <a:latin typeface="Arial" charset="0"/>
            </a:endParaRPr>
          </a:p>
        </p:txBody>
      </p:sp>
      <p:sp>
        <p:nvSpPr>
          <p:cNvPr id="362550" name="TextBox 85"/>
          <p:cNvSpPr txBox="1">
            <a:spLocks noChangeArrowheads="1"/>
          </p:cNvSpPr>
          <p:nvPr/>
        </p:nvSpPr>
        <p:spPr bwMode="auto">
          <a:xfrm>
            <a:off x="6530975" y="217488"/>
            <a:ext cx="3638550" cy="522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rgbClr val="C00000"/>
                </a:solidFill>
                <a:latin typeface="Arial" charset="0"/>
              </a:rPr>
              <a:t>The Blood is shed</a:t>
            </a:r>
            <a:endParaRPr lang="en-US" altLang="en-US" b="1">
              <a:solidFill>
                <a:srgbClr val="C00000"/>
              </a:solidFill>
              <a:latin typeface="Arial" charset="0"/>
            </a:endParaRPr>
          </a:p>
        </p:txBody>
      </p:sp>
      <p:cxnSp>
        <p:nvCxnSpPr>
          <p:cNvPr id="64" name="Straight Arrow Connector 63"/>
          <p:cNvCxnSpPr/>
          <p:nvPr/>
        </p:nvCxnSpPr>
        <p:spPr>
          <a:xfrm flipV="1">
            <a:off x="6257925" y="3200400"/>
            <a:ext cx="1285875" cy="1143000"/>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342900" y="6096000"/>
            <a:ext cx="771525" cy="609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err="1">
                <a:solidFill>
                  <a:srgbClr val="002060"/>
                </a:solidFill>
              </a:rPr>
              <a:t>Ju</a:t>
            </a:r>
            <a:endParaRPr lang="en-US" sz="3200" b="1" dirty="0">
              <a:solidFill>
                <a:srgbClr val="002060"/>
              </a:solidFill>
            </a:endParaRPr>
          </a:p>
        </p:txBody>
      </p:sp>
      <p:sp>
        <p:nvSpPr>
          <p:cNvPr id="62" name="Rectangle 61"/>
          <p:cNvSpPr/>
          <p:nvPr/>
        </p:nvSpPr>
        <p:spPr>
          <a:xfrm>
            <a:off x="3257550" y="5410200"/>
            <a:ext cx="342900" cy="53340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1" name="Straight Arrow Connector 60"/>
          <p:cNvCxnSpPr/>
          <p:nvPr/>
        </p:nvCxnSpPr>
        <p:spPr>
          <a:xfrm>
            <a:off x="6257925" y="5638800"/>
            <a:ext cx="342900" cy="1588"/>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2555" name="TextBox 85"/>
          <p:cNvSpPr txBox="1">
            <a:spLocks noChangeArrowheads="1"/>
          </p:cNvSpPr>
          <p:nvPr/>
        </p:nvSpPr>
        <p:spPr bwMode="auto">
          <a:xfrm>
            <a:off x="6584950" y="3467100"/>
            <a:ext cx="3584575" cy="522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rgbClr val="C00000"/>
                </a:solidFill>
                <a:latin typeface="Arial" charset="0"/>
              </a:rPr>
              <a:t>The Blood Applied</a:t>
            </a:r>
            <a:endParaRPr lang="en-US" altLang="en-US" b="1">
              <a:solidFill>
                <a:srgbClr val="C00000"/>
              </a:solidFill>
              <a:latin typeface="Arial" charset="0"/>
            </a:endParaRPr>
          </a:p>
        </p:txBody>
      </p:sp>
      <p:cxnSp>
        <p:nvCxnSpPr>
          <p:cNvPr id="63" name="Straight Arrow Connector 62"/>
          <p:cNvCxnSpPr/>
          <p:nvPr/>
        </p:nvCxnSpPr>
        <p:spPr>
          <a:xfrm rot="10800000">
            <a:off x="1200150" y="6400800"/>
            <a:ext cx="771525" cy="1588"/>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2557" name="TextBox 73"/>
          <p:cNvSpPr txBox="1">
            <a:spLocks noChangeArrowheads="1"/>
          </p:cNvSpPr>
          <p:nvPr/>
        </p:nvSpPr>
        <p:spPr bwMode="auto">
          <a:xfrm>
            <a:off x="1971675" y="6096000"/>
            <a:ext cx="3086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b="1" i="1">
                <a:solidFill>
                  <a:srgbClr val="C00000"/>
                </a:solidFill>
                <a:latin typeface="Arial" charset="0"/>
              </a:rPr>
              <a:t>Jubilee Year</a:t>
            </a:r>
          </a:p>
        </p:txBody>
      </p:sp>
      <p:pic>
        <p:nvPicPr>
          <p:cNvPr id="3625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25" y="3998913"/>
            <a:ext cx="3568700"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59" name="Picture 2" descr="C:\Users\Gavriel\Videos\Pictures\0-IMAGES for PowerPoint\calvary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0975" y="762000"/>
            <a:ext cx="363855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
          <p:cNvSpPr>
            <a:spLocks noChangeArrowheads="1"/>
          </p:cNvSpPr>
          <p:nvPr/>
        </p:nvSpPr>
        <p:spPr bwMode="auto">
          <a:xfrm>
            <a:off x="406400" y="304800"/>
            <a:ext cx="9494838"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And similarly in the layout of the Tabernacle we can see at the altar the </a:t>
            </a:r>
            <a:r>
              <a:rPr lang="en-US" altLang="en-US" sz="4400">
                <a:solidFill>
                  <a:srgbClr val="FFFF00"/>
                </a:solidFill>
                <a:latin typeface="Calibri" pitchFamily="34" charset="0"/>
              </a:rPr>
              <a:t>Lamb of God </a:t>
            </a:r>
            <a:r>
              <a:rPr lang="en-US" altLang="en-US" sz="4400">
                <a:solidFill>
                  <a:srgbClr val="FFC000"/>
                </a:solidFill>
                <a:latin typeface="Calibri" pitchFamily="34" charset="0"/>
              </a:rPr>
              <a:t>slain from the foundation of the world. And on the </a:t>
            </a:r>
            <a:r>
              <a:rPr lang="en-US" altLang="en-US" sz="4400">
                <a:solidFill>
                  <a:srgbClr val="FFFF00"/>
                </a:solidFill>
                <a:latin typeface="Calibri" pitchFamily="34" charset="0"/>
              </a:rPr>
              <a:t>Yom Kippur </a:t>
            </a:r>
            <a:r>
              <a:rPr lang="en-US" altLang="en-US" sz="4400">
                <a:solidFill>
                  <a:srgbClr val="FFC000"/>
                </a:solidFill>
                <a:latin typeface="Calibri" pitchFamily="34" charset="0"/>
              </a:rPr>
              <a:t>service showcased there we see the blood of the </a:t>
            </a:r>
            <a:r>
              <a:rPr lang="en-US" altLang="en-US" sz="4400" b="1" i="1">
                <a:solidFill>
                  <a:srgbClr val="FFFF00"/>
                </a:solidFill>
                <a:latin typeface="Calibri" pitchFamily="34" charset="0"/>
              </a:rPr>
              <a:t>Sacrifice Lamb </a:t>
            </a:r>
            <a:r>
              <a:rPr lang="en-US" altLang="en-US" sz="4400">
                <a:solidFill>
                  <a:srgbClr val="FFC000"/>
                </a:solidFill>
                <a:latin typeface="Calibri" pitchFamily="34" charset="0"/>
              </a:rPr>
              <a:t>as it is carried on into the Sanctuary, </a:t>
            </a:r>
            <a:r>
              <a:rPr lang="en-US" altLang="en-US" sz="4400">
                <a:solidFill>
                  <a:srgbClr val="FFFF00"/>
                </a:solidFill>
                <a:latin typeface="Calibri" pitchFamily="34" charset="0"/>
              </a:rPr>
              <a:t>through the veil</a:t>
            </a:r>
            <a:r>
              <a:rPr lang="en-US" altLang="en-US" sz="4400">
                <a:solidFill>
                  <a:srgbClr val="FFC000"/>
                </a:solidFill>
                <a:latin typeface="Calibri" pitchFamily="34" charset="0"/>
              </a:rPr>
              <a:t>, and into the Holy of holies to </a:t>
            </a:r>
            <a:r>
              <a:rPr lang="en-US" altLang="en-US" sz="4400">
                <a:solidFill>
                  <a:srgbClr val="FFFF00"/>
                </a:solidFill>
                <a:latin typeface="Calibri" pitchFamily="34" charset="0"/>
              </a:rPr>
              <a:t>the Ark </a:t>
            </a:r>
            <a:r>
              <a:rPr lang="en-US" altLang="en-US" sz="4400">
                <a:solidFill>
                  <a:srgbClr val="FFC000"/>
                </a:solidFill>
                <a:latin typeface="Calibri" pitchFamily="34" charset="0"/>
              </a:rPr>
              <a:t>and the </a:t>
            </a:r>
            <a:r>
              <a:rPr lang="en-US" altLang="en-US" sz="4400">
                <a:solidFill>
                  <a:srgbClr val="FFFF00"/>
                </a:solidFill>
                <a:latin typeface="Calibri" pitchFamily="34" charset="0"/>
              </a:rPr>
              <a:t>mercy seat</a:t>
            </a:r>
            <a:r>
              <a:rPr lang="en-US" altLang="en-US" sz="44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6" name="Picture 2" descr="http://ebenezergospelhall.org/d/sites/default/files/styles/large/public/Tabernacle%20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0287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59088"/>
            <a:ext cx="22860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p:nvCxnSpPr>
        <p:spPr>
          <a:xfrm flipH="1">
            <a:off x="2514600" y="2071688"/>
            <a:ext cx="419100" cy="838200"/>
          </a:xfrm>
          <a:prstGeom prst="line">
            <a:avLst/>
          </a:prstGeom>
          <a:ln w="1016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7429500" y="2286000"/>
            <a:ext cx="1200150" cy="1247775"/>
          </a:xfrm>
          <a:prstGeom prst="line">
            <a:avLst/>
          </a:prstGeom>
          <a:ln w="101600">
            <a:solidFill>
              <a:srgbClr val="002060"/>
            </a:solidFill>
          </a:ln>
        </p:spPr>
        <p:style>
          <a:lnRef idx="1">
            <a:schemeClr val="accent1"/>
          </a:lnRef>
          <a:fillRef idx="0">
            <a:schemeClr val="accent1"/>
          </a:fillRef>
          <a:effectRef idx="0">
            <a:schemeClr val="accent1"/>
          </a:effectRef>
          <a:fontRef idx="minor">
            <a:schemeClr val="tx1"/>
          </a:fontRef>
        </p:style>
      </p:cxnSp>
      <p:pic>
        <p:nvPicPr>
          <p:cNvPr id="364550" name="Picture 7" descr="C:\Users\Gavriel\Videos\Pictures\0-IMAGES for PowerPoint\calvary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0925" y="560388"/>
            <a:ext cx="25527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4551" name="TextBox 85"/>
          <p:cNvSpPr txBox="1">
            <a:spLocks noChangeArrowheads="1"/>
          </p:cNvSpPr>
          <p:nvPr/>
        </p:nvSpPr>
        <p:spPr bwMode="auto">
          <a:xfrm>
            <a:off x="7400925" y="90488"/>
            <a:ext cx="2552700" cy="522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rgbClr val="C00000"/>
                </a:solidFill>
                <a:latin typeface="Arial" charset="0"/>
              </a:rPr>
              <a:t>1</a:t>
            </a:r>
            <a:r>
              <a:rPr lang="en-US" altLang="en-US" sz="2800" b="1" baseline="30000">
                <a:solidFill>
                  <a:srgbClr val="C00000"/>
                </a:solidFill>
                <a:latin typeface="Arial" charset="0"/>
              </a:rPr>
              <a:t>st</a:t>
            </a:r>
            <a:r>
              <a:rPr lang="en-US" altLang="en-US" sz="2800" b="1">
                <a:solidFill>
                  <a:srgbClr val="C00000"/>
                </a:solidFill>
                <a:latin typeface="Arial" charset="0"/>
              </a:rPr>
              <a:t> Coming</a:t>
            </a:r>
          </a:p>
        </p:txBody>
      </p:sp>
      <p:sp>
        <p:nvSpPr>
          <p:cNvPr id="364552" name="TextBox 85"/>
          <p:cNvSpPr txBox="1">
            <a:spLocks noChangeArrowheads="1"/>
          </p:cNvSpPr>
          <p:nvPr/>
        </p:nvSpPr>
        <p:spPr bwMode="auto">
          <a:xfrm>
            <a:off x="190500" y="2311400"/>
            <a:ext cx="228600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rgbClr val="C00000"/>
                </a:solidFill>
                <a:latin typeface="Arial" charset="0"/>
              </a:rPr>
              <a:t>2nd Coming</a:t>
            </a:r>
          </a:p>
        </p:txBody>
      </p:sp>
      <p:sp>
        <p:nvSpPr>
          <p:cNvPr id="364553" name="TextBox 12"/>
          <p:cNvSpPr txBox="1">
            <a:spLocks noChangeArrowheads="1"/>
          </p:cNvSpPr>
          <p:nvPr/>
        </p:nvSpPr>
        <p:spPr bwMode="auto">
          <a:xfrm>
            <a:off x="6362700" y="4724400"/>
            <a:ext cx="3743325"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a:solidFill>
                  <a:srgbClr val="FFC000"/>
                </a:solidFill>
              </a:rPr>
              <a:t>Follow the </a:t>
            </a:r>
            <a:r>
              <a:rPr lang="en-US" altLang="en-US" sz="2400">
                <a:solidFill>
                  <a:srgbClr val="FFFF00"/>
                </a:solidFill>
              </a:rPr>
              <a:t>blood of the Sacrifice Lamb </a:t>
            </a:r>
            <a:r>
              <a:rPr lang="en-US" altLang="en-US" sz="2400">
                <a:solidFill>
                  <a:srgbClr val="FFC000"/>
                </a:solidFill>
              </a:rPr>
              <a:t>from the </a:t>
            </a:r>
            <a:r>
              <a:rPr lang="en-US" altLang="en-US" sz="2400">
                <a:solidFill>
                  <a:srgbClr val="FFFF00"/>
                </a:solidFill>
              </a:rPr>
              <a:t>Brazen Altar </a:t>
            </a:r>
            <a:r>
              <a:rPr lang="en-US" altLang="en-US" sz="2400">
                <a:solidFill>
                  <a:srgbClr val="FFC000"/>
                </a:solidFill>
              </a:rPr>
              <a:t>and </a:t>
            </a:r>
            <a:r>
              <a:rPr lang="en-US" altLang="en-US" sz="2400">
                <a:solidFill>
                  <a:srgbClr val="FFFF00"/>
                </a:solidFill>
              </a:rPr>
              <a:t>at Calvary</a:t>
            </a:r>
            <a:r>
              <a:rPr lang="en-US" altLang="en-US" sz="2400">
                <a:solidFill>
                  <a:srgbClr val="FFC000"/>
                </a:solidFill>
              </a:rPr>
              <a:t> and on into the </a:t>
            </a:r>
            <a:r>
              <a:rPr lang="en-US" altLang="en-US" sz="2400">
                <a:solidFill>
                  <a:srgbClr val="FFFF00"/>
                </a:solidFill>
              </a:rPr>
              <a:t>Holy of Holies. </a:t>
            </a:r>
          </a:p>
        </p:txBody>
      </p:sp>
      <p:cxnSp>
        <p:nvCxnSpPr>
          <p:cNvPr id="15" name="Straight Arrow Connector 14"/>
          <p:cNvCxnSpPr/>
          <p:nvPr/>
        </p:nvCxnSpPr>
        <p:spPr>
          <a:xfrm flipH="1" flipV="1">
            <a:off x="3162300" y="2071688"/>
            <a:ext cx="3429000" cy="1585912"/>
          </a:xfrm>
          <a:prstGeom prst="straightConnector1">
            <a:avLst/>
          </a:prstGeom>
          <a:ln w="1016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4555" name="TextBox 17"/>
          <p:cNvSpPr txBox="1">
            <a:spLocks noChangeArrowheads="1"/>
          </p:cNvSpPr>
          <p:nvPr/>
        </p:nvSpPr>
        <p:spPr bwMode="auto">
          <a:xfrm>
            <a:off x="165100" y="4724400"/>
            <a:ext cx="5588000"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a:solidFill>
                  <a:srgbClr val="FFC000"/>
                </a:solidFill>
              </a:rPr>
              <a:t>On a future </a:t>
            </a:r>
            <a:r>
              <a:rPr lang="en-US" altLang="en-US" sz="2400">
                <a:solidFill>
                  <a:srgbClr val="FFFF00"/>
                </a:solidFill>
              </a:rPr>
              <a:t>Day of Atonement </a:t>
            </a:r>
            <a:r>
              <a:rPr lang="en-US" altLang="en-US" sz="2400">
                <a:solidFill>
                  <a:srgbClr val="FFC000"/>
                </a:solidFill>
              </a:rPr>
              <a:t>in the heavenly Tabernacle </a:t>
            </a:r>
            <a:r>
              <a:rPr lang="en-US" altLang="en-US" sz="2400">
                <a:solidFill>
                  <a:srgbClr val="FFFF00"/>
                </a:solidFill>
              </a:rPr>
              <a:t>the blood of Jesus our Messiah, Israel’s promised Sacrifice Lamb</a:t>
            </a:r>
            <a:r>
              <a:rPr lang="en-US" altLang="en-US" sz="2400">
                <a:solidFill>
                  <a:srgbClr val="FFC000"/>
                </a:solidFill>
              </a:rPr>
              <a:t> will be sprinkled on the </a:t>
            </a:r>
            <a:r>
              <a:rPr lang="en-US" altLang="en-US" sz="2400">
                <a:solidFill>
                  <a:srgbClr val="FFFF00"/>
                </a:solidFill>
              </a:rPr>
              <a:t>mercy seat</a:t>
            </a:r>
            <a:r>
              <a:rPr lang="en-US" altLang="en-US" sz="2400">
                <a:solidFill>
                  <a:srgbClr val="FFC000"/>
                </a:solidFill>
              </a:rPr>
              <a:t> atop the </a:t>
            </a:r>
            <a:r>
              <a:rPr lang="en-US" altLang="en-US" sz="2400">
                <a:solidFill>
                  <a:srgbClr val="FFFF00"/>
                </a:solidFill>
              </a:rPr>
              <a:t>Ark of the Covenant</a:t>
            </a:r>
            <a:r>
              <a:rPr lang="en-US" altLang="en-US" sz="2400">
                <a:solidFill>
                  <a:srgbClr val="FFC000"/>
                </a:solidFill>
              </a:rPr>
              <a:t>.</a:t>
            </a:r>
          </a:p>
        </p:txBody>
      </p:sp>
      <p:cxnSp>
        <p:nvCxnSpPr>
          <p:cNvPr id="20" name="Straight Connector 19"/>
          <p:cNvCxnSpPr/>
          <p:nvPr/>
        </p:nvCxnSpPr>
        <p:spPr>
          <a:xfrm flipH="1">
            <a:off x="1333500" y="4254500"/>
            <a:ext cx="0" cy="469900"/>
          </a:xfrm>
          <a:prstGeom prst="line">
            <a:avLst/>
          </a:prstGeom>
          <a:ln w="1016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972300" y="4213225"/>
            <a:ext cx="0" cy="552450"/>
          </a:xfrm>
          <a:prstGeom prst="line">
            <a:avLst/>
          </a:prstGeom>
          <a:ln w="101600">
            <a:solidFill>
              <a:srgbClr val="002060"/>
            </a:solidFill>
          </a:ln>
        </p:spPr>
        <p:style>
          <a:lnRef idx="1">
            <a:schemeClr val="accent1"/>
          </a:lnRef>
          <a:fillRef idx="0">
            <a:schemeClr val="accent1"/>
          </a:fillRef>
          <a:effectRef idx="0">
            <a:schemeClr val="accent1"/>
          </a:effectRef>
          <a:fontRef idx="minor">
            <a:schemeClr val="tx1"/>
          </a:fontRef>
        </p:style>
      </p:cxnSp>
      <p:sp>
        <p:nvSpPr>
          <p:cNvPr id="364558" name="TextBox 24"/>
          <p:cNvSpPr txBox="1">
            <a:spLocks noChangeArrowheads="1"/>
          </p:cNvSpPr>
          <p:nvPr/>
        </p:nvSpPr>
        <p:spPr bwMode="auto">
          <a:xfrm>
            <a:off x="165100" y="90488"/>
            <a:ext cx="63912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b="1" i="1">
                <a:solidFill>
                  <a:srgbClr val="002060"/>
                </a:solidFill>
              </a:rPr>
              <a:t>The Melchizedek Priesthood</a:t>
            </a:r>
          </a:p>
          <a:p>
            <a:pPr algn="ctr"/>
            <a:r>
              <a:rPr lang="en-US" altLang="en-US" sz="2800" b="1" i="1">
                <a:solidFill>
                  <a:srgbClr val="002060"/>
                </a:solidFill>
              </a:rPr>
              <a:t>overlays the Levitical Priesthood.</a:t>
            </a:r>
          </a:p>
        </p:txBody>
      </p:sp>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1"/>
          <p:cNvSpPr>
            <a:spLocks noChangeArrowheads="1"/>
          </p:cNvSpPr>
          <p:nvPr/>
        </p:nvSpPr>
        <p:spPr bwMode="auto">
          <a:xfrm>
            <a:off x="231775" y="533400"/>
            <a:ext cx="9753600" cy="58483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400">
                <a:solidFill>
                  <a:srgbClr val="FFC000"/>
                </a:solidFill>
                <a:latin typeface="Calibri" pitchFamily="34" charset="0"/>
              </a:rPr>
              <a:t>Every year the High Priest entered beyond the veil into the most Holy Place. We need to be respectful of God’s order of things. There is only </a:t>
            </a:r>
            <a:r>
              <a:rPr lang="en-US" altLang="en-US" sz="3400" b="1" i="1">
                <a:solidFill>
                  <a:srgbClr val="FFFF00"/>
                </a:solidFill>
                <a:latin typeface="Calibri" pitchFamily="34" charset="0"/>
              </a:rPr>
              <a:t>one day </a:t>
            </a:r>
            <a:r>
              <a:rPr lang="en-US" altLang="en-US" sz="3400">
                <a:solidFill>
                  <a:srgbClr val="FFC000"/>
                </a:solidFill>
                <a:latin typeface="Calibri" pitchFamily="34" charset="0"/>
              </a:rPr>
              <a:t>in the year in which the </a:t>
            </a:r>
            <a:r>
              <a:rPr lang="en-US" altLang="en-US" sz="3400" b="1" i="1">
                <a:solidFill>
                  <a:srgbClr val="FFFF00"/>
                </a:solidFill>
                <a:latin typeface="Calibri" pitchFamily="34" charset="0"/>
              </a:rPr>
              <a:t>blood of atonement </a:t>
            </a:r>
            <a:r>
              <a:rPr lang="en-US" altLang="en-US" sz="3400">
                <a:solidFill>
                  <a:srgbClr val="FFC000"/>
                </a:solidFill>
                <a:latin typeface="Calibri" pitchFamily="34" charset="0"/>
              </a:rPr>
              <a:t>could pass through curtain and into the </a:t>
            </a:r>
            <a:r>
              <a:rPr lang="en-US" altLang="en-US" sz="3400" b="1" i="1">
                <a:solidFill>
                  <a:srgbClr val="FFFF00"/>
                </a:solidFill>
                <a:latin typeface="Calibri" pitchFamily="34" charset="0"/>
              </a:rPr>
              <a:t>Holy of Holies</a:t>
            </a:r>
            <a:r>
              <a:rPr lang="en-US" altLang="en-US" sz="3400">
                <a:solidFill>
                  <a:srgbClr val="FFC000"/>
                </a:solidFill>
                <a:latin typeface="Calibri" pitchFamily="34" charset="0"/>
              </a:rPr>
              <a:t>. That Day is </a:t>
            </a:r>
            <a:r>
              <a:rPr lang="en-US" altLang="en-US" sz="3400" b="1" i="1">
                <a:solidFill>
                  <a:srgbClr val="FFFF00"/>
                </a:solidFill>
                <a:latin typeface="Calibri" pitchFamily="34" charset="0"/>
              </a:rPr>
              <a:t>Yom Kippur</a:t>
            </a:r>
            <a:r>
              <a:rPr lang="en-US" altLang="en-US" sz="3400">
                <a:solidFill>
                  <a:srgbClr val="FFC000"/>
                </a:solidFill>
                <a:latin typeface="Calibri" pitchFamily="34" charset="0"/>
              </a:rPr>
              <a:t>. God is telling us something here. Yeshua’s </a:t>
            </a:r>
            <a:r>
              <a:rPr lang="en-US" altLang="en-US" sz="3400" b="1" i="1">
                <a:solidFill>
                  <a:srgbClr val="FFFF00"/>
                </a:solidFill>
                <a:latin typeface="Calibri" pitchFamily="34" charset="0"/>
              </a:rPr>
              <a:t>High Priestly ministry </a:t>
            </a:r>
            <a:r>
              <a:rPr lang="en-US" altLang="en-US" sz="3400">
                <a:solidFill>
                  <a:srgbClr val="FFC000"/>
                </a:solidFill>
                <a:latin typeface="Calibri" pitchFamily="34" charset="0"/>
              </a:rPr>
              <a:t>at the Holy of Holies </a:t>
            </a:r>
            <a:r>
              <a:rPr lang="en-US" altLang="en-US" sz="3400" i="1">
                <a:solidFill>
                  <a:srgbClr val="FF0000"/>
                </a:solidFill>
                <a:latin typeface="Calibri" pitchFamily="34" charset="0"/>
              </a:rPr>
              <a:t>cannot happen on just any old day</a:t>
            </a:r>
            <a:r>
              <a:rPr lang="en-US" altLang="en-US" sz="3400">
                <a:solidFill>
                  <a:srgbClr val="FFC000"/>
                </a:solidFill>
                <a:latin typeface="Calibri" pitchFamily="34" charset="0"/>
              </a:rPr>
              <a:t>. The final atonement must occur on the </a:t>
            </a:r>
            <a:r>
              <a:rPr lang="en-US" altLang="en-US" sz="3400" b="1" i="1">
                <a:solidFill>
                  <a:srgbClr val="FFFF00"/>
                </a:solidFill>
                <a:latin typeface="Calibri" pitchFamily="34" charset="0"/>
              </a:rPr>
              <a:t>Day of Atonement</a:t>
            </a:r>
            <a:r>
              <a:rPr lang="en-US" altLang="en-US" sz="3400">
                <a:solidFill>
                  <a:srgbClr val="FFC000"/>
                </a:solidFill>
                <a:latin typeface="Calibri" pitchFamily="34" charset="0"/>
              </a:rPr>
              <a:t>! This is the set time, the appointed time when the </a:t>
            </a:r>
            <a:r>
              <a:rPr lang="en-US" altLang="en-US" sz="3400" b="1" i="1">
                <a:solidFill>
                  <a:srgbClr val="FFFF00"/>
                </a:solidFill>
                <a:latin typeface="Calibri" pitchFamily="34" charset="0"/>
              </a:rPr>
              <a:t>Presence of God </a:t>
            </a:r>
            <a:r>
              <a:rPr lang="en-US" altLang="en-US" sz="3400">
                <a:solidFill>
                  <a:srgbClr val="FFC000"/>
                </a:solidFill>
                <a:latin typeface="Calibri" pitchFamily="34" charset="0"/>
              </a:rPr>
              <a:t>is manifest over the </a:t>
            </a:r>
            <a:r>
              <a:rPr lang="en-US" altLang="en-US" sz="3400">
                <a:solidFill>
                  <a:srgbClr val="FFFF00"/>
                </a:solidFill>
                <a:latin typeface="Calibri" pitchFamily="34" charset="0"/>
              </a:rPr>
              <a:t>Mercy Seat </a:t>
            </a:r>
            <a:r>
              <a:rPr lang="en-US" altLang="en-US" sz="3400">
                <a:solidFill>
                  <a:srgbClr val="FFC000"/>
                </a:solidFill>
                <a:latin typeface="Calibri" pitchFamily="34" charset="0"/>
              </a:rPr>
              <a:t>in the </a:t>
            </a:r>
            <a:r>
              <a:rPr lang="en-US" altLang="en-US" sz="3400">
                <a:solidFill>
                  <a:srgbClr val="FFFF00"/>
                </a:solidFill>
                <a:latin typeface="Calibri" pitchFamily="34" charset="0"/>
              </a:rPr>
              <a:t>Holy of Holies</a:t>
            </a:r>
            <a:r>
              <a:rPr lang="en-US" altLang="en-US" sz="34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711200"/>
            <a:ext cx="10271125" cy="614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6595" name="TextBox 1"/>
          <p:cNvSpPr txBox="1">
            <a:spLocks noChangeArrowheads="1"/>
          </p:cNvSpPr>
          <p:nvPr/>
        </p:nvSpPr>
        <p:spPr bwMode="auto">
          <a:xfrm>
            <a:off x="495300" y="4800600"/>
            <a:ext cx="66230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800">
                <a:solidFill>
                  <a:srgbClr val="FFFF00"/>
                </a:solidFill>
              </a:rPr>
              <a:t>Tishri 10</a:t>
            </a:r>
          </a:p>
          <a:p>
            <a:r>
              <a:rPr lang="en-US" altLang="en-US" sz="2800">
                <a:solidFill>
                  <a:srgbClr val="FFFF00"/>
                </a:solidFill>
              </a:rPr>
              <a:t>Yom Kippur</a:t>
            </a:r>
          </a:p>
          <a:p>
            <a:r>
              <a:rPr lang="en-US" altLang="en-US" sz="2800">
                <a:solidFill>
                  <a:srgbClr val="FFFF00"/>
                </a:solidFill>
              </a:rPr>
              <a:t>The Day of Atonement</a:t>
            </a:r>
          </a:p>
          <a:p>
            <a:r>
              <a:rPr lang="en-US" altLang="en-US" sz="2800">
                <a:solidFill>
                  <a:srgbClr val="FFFF00"/>
                </a:solidFill>
              </a:rPr>
              <a:t>The high priest enters the Holy of holies.</a:t>
            </a:r>
          </a:p>
        </p:txBody>
      </p:sp>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1"/>
          <p:cNvSpPr>
            <a:spLocks noChangeArrowheads="1"/>
          </p:cNvSpPr>
          <p:nvPr/>
        </p:nvSpPr>
        <p:spPr bwMode="auto">
          <a:xfrm>
            <a:off x="327025" y="609600"/>
            <a:ext cx="96774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 general theme and an idiom for the </a:t>
            </a:r>
            <a:r>
              <a:rPr lang="en-US" altLang="en-US" sz="4000" b="1" i="1">
                <a:solidFill>
                  <a:srgbClr val="FFFF00"/>
                </a:solidFill>
                <a:latin typeface="Calibri" pitchFamily="34" charset="0"/>
              </a:rPr>
              <a:t>Day of Atonement </a:t>
            </a:r>
            <a:r>
              <a:rPr lang="en-US" altLang="en-US" sz="4000">
                <a:solidFill>
                  <a:srgbClr val="FFC000"/>
                </a:solidFill>
                <a:latin typeface="Calibri" pitchFamily="34" charset="0"/>
              </a:rPr>
              <a:t>is this matter of coming </a:t>
            </a:r>
            <a:r>
              <a:rPr lang="en-US" altLang="en-US" sz="4000" b="1" i="1">
                <a:solidFill>
                  <a:srgbClr val="FFFF00"/>
                </a:solidFill>
                <a:latin typeface="Calibri" pitchFamily="34" charset="0"/>
              </a:rPr>
              <a:t>face to face </a:t>
            </a:r>
            <a:r>
              <a:rPr lang="en-US" altLang="en-US" sz="4000">
                <a:solidFill>
                  <a:srgbClr val="FFC000"/>
                </a:solidFill>
                <a:latin typeface="Calibri" pitchFamily="34" charset="0"/>
              </a:rPr>
              <a:t>with God. At the end of the age we must all present ourselves before the </a:t>
            </a:r>
            <a:r>
              <a:rPr lang="en-US" altLang="en-US" sz="4000" b="1" i="1">
                <a:solidFill>
                  <a:srgbClr val="FFFF00"/>
                </a:solidFill>
                <a:latin typeface="Calibri" pitchFamily="34" charset="0"/>
              </a:rPr>
              <a:t>Ancient of Days</a:t>
            </a:r>
            <a:r>
              <a:rPr lang="en-US" altLang="en-US" sz="4000">
                <a:solidFill>
                  <a:srgbClr val="FFC000"/>
                </a:solidFill>
                <a:latin typeface="Calibri" pitchFamily="34" charset="0"/>
              </a:rPr>
              <a:t>. But we cannot even hope to approach Him without </a:t>
            </a:r>
            <a:r>
              <a:rPr lang="en-US" altLang="en-US" sz="4000">
                <a:solidFill>
                  <a:srgbClr val="FFFF00"/>
                </a:solidFill>
                <a:latin typeface="Calibri" pitchFamily="34" charset="0"/>
              </a:rPr>
              <a:t>a covering</a:t>
            </a:r>
            <a:r>
              <a:rPr lang="en-US" altLang="en-US" sz="4000">
                <a:solidFill>
                  <a:srgbClr val="FFC000"/>
                </a:solidFill>
                <a:latin typeface="Calibri" pitchFamily="34" charset="0"/>
              </a:rPr>
              <a:t>, </a:t>
            </a:r>
            <a:r>
              <a:rPr lang="en-US" altLang="en-US" sz="4000">
                <a:solidFill>
                  <a:srgbClr val="FFFF00"/>
                </a:solidFill>
                <a:latin typeface="Calibri" pitchFamily="34" charset="0"/>
              </a:rPr>
              <a:t>an atonement for sin</a:t>
            </a:r>
            <a:r>
              <a:rPr lang="en-US" altLang="en-US" sz="4000">
                <a:solidFill>
                  <a:srgbClr val="FFC000"/>
                </a:solidFill>
                <a:latin typeface="Calibri" pitchFamily="34" charset="0"/>
              </a:rPr>
              <a:t>. The name,</a:t>
            </a:r>
            <a:r>
              <a:rPr lang="en-US" altLang="en-US" sz="4000" b="1" i="1">
                <a:solidFill>
                  <a:srgbClr val="FFFF00"/>
                </a:solidFill>
                <a:latin typeface="Calibri" pitchFamily="34" charset="0"/>
              </a:rPr>
              <a:t> Yom Kippur</a:t>
            </a:r>
            <a:r>
              <a:rPr lang="en-US" altLang="en-US" sz="4000">
                <a:solidFill>
                  <a:srgbClr val="FFC000"/>
                </a:solidFill>
                <a:latin typeface="Calibri" pitchFamily="34" charset="0"/>
              </a:rPr>
              <a:t>, </a:t>
            </a:r>
            <a:r>
              <a:rPr lang="en-US" altLang="en-US" sz="4000" b="1" i="1">
                <a:solidFill>
                  <a:srgbClr val="FFFF00"/>
                </a:solidFill>
                <a:latin typeface="Calibri" pitchFamily="34" charset="0"/>
              </a:rPr>
              <a:t>Day of Covering</a:t>
            </a:r>
            <a:r>
              <a:rPr lang="en-US" altLang="en-US" sz="4000">
                <a:solidFill>
                  <a:srgbClr val="FFC000"/>
                </a:solidFill>
                <a:latin typeface="Calibri" pitchFamily="34" charset="0"/>
              </a:rPr>
              <a:t>, points to the necessity of a person being </a:t>
            </a:r>
            <a:r>
              <a:rPr lang="en-US" altLang="en-US" sz="4000" b="1" i="1">
                <a:solidFill>
                  <a:srgbClr val="FFFF00"/>
                </a:solidFill>
                <a:latin typeface="Calibri" pitchFamily="34" charset="0"/>
              </a:rPr>
              <a:t>covered</a:t>
            </a:r>
            <a:r>
              <a:rPr lang="en-US" altLang="en-US" sz="4000">
                <a:solidFill>
                  <a:srgbClr val="FFC000"/>
                </a:solidFill>
                <a:latin typeface="Calibri" pitchFamily="34" charset="0"/>
              </a:rPr>
              <a:t> on that awesome day</a:t>
            </a:r>
            <a:endParaRPr lang="en-US" altLang="en-US" sz="40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1"/>
          <p:cNvSpPr>
            <a:spLocks noChangeArrowheads="1"/>
          </p:cNvSpPr>
          <p:nvPr/>
        </p:nvSpPr>
        <p:spPr bwMode="auto">
          <a:xfrm>
            <a:off x="542925" y="685800"/>
            <a:ext cx="9324975"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If we are to come before God </a:t>
            </a:r>
            <a:r>
              <a:rPr lang="en-US" altLang="en-US" sz="4400" b="1" i="1">
                <a:solidFill>
                  <a:srgbClr val="FFFF00"/>
                </a:solidFill>
                <a:latin typeface="Calibri" pitchFamily="34" charset="0"/>
              </a:rPr>
              <a:t>face to face</a:t>
            </a:r>
            <a:r>
              <a:rPr lang="en-US" altLang="en-US" sz="4400">
                <a:solidFill>
                  <a:srgbClr val="FFC000"/>
                </a:solidFill>
                <a:latin typeface="Calibri" pitchFamily="34" charset="0"/>
              </a:rPr>
              <a:t> without His covering then our sins, our debts,  our transgressions will be our doom. Unless an intermediary, Somebody who is without sin, provides a blood covering for our sin, </a:t>
            </a:r>
            <a:r>
              <a:rPr lang="en-US" altLang="en-US" sz="4400" b="1" i="1">
                <a:solidFill>
                  <a:srgbClr val="FFFF00"/>
                </a:solidFill>
                <a:latin typeface="Calibri" pitchFamily="34" charset="0"/>
              </a:rPr>
              <a:t>God’s wrath </a:t>
            </a:r>
            <a:r>
              <a:rPr lang="en-US" altLang="en-US" sz="4400">
                <a:solidFill>
                  <a:srgbClr val="FFC000"/>
                </a:solidFill>
                <a:latin typeface="Calibri" pitchFamily="34" charset="0"/>
              </a:rPr>
              <a:t>will surely fall on us and we shall be totally and absolutely damned!</a:t>
            </a:r>
            <a:endParaRPr lang="en-US" altLang="en-US" sz="44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914400"/>
            <a:ext cx="10104438"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1"/>
          <p:cNvSpPr>
            <a:spLocks noChangeArrowheads="1"/>
          </p:cNvSpPr>
          <p:nvPr/>
        </p:nvSpPr>
        <p:spPr bwMode="auto">
          <a:xfrm>
            <a:off x="342900" y="609600"/>
            <a:ext cx="9583738"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But for those who have by faith surrendered themselves to Jesus / Yeshua the judgment will be a happier one. Because </a:t>
            </a:r>
            <a:r>
              <a:rPr lang="en-US" altLang="en-US" sz="4000" b="1" i="1">
                <a:solidFill>
                  <a:srgbClr val="FFFF00"/>
                </a:solidFill>
                <a:latin typeface="Calibri" pitchFamily="34" charset="0"/>
              </a:rPr>
              <a:t>Jesus is our High Priest</a:t>
            </a:r>
            <a:r>
              <a:rPr lang="en-US" altLang="en-US" sz="4000">
                <a:solidFill>
                  <a:srgbClr val="FFC000"/>
                </a:solidFill>
                <a:latin typeface="Calibri" pitchFamily="34" charset="0"/>
              </a:rPr>
              <a:t> after the Order of Melchizedek. And on an epic future </a:t>
            </a:r>
            <a:r>
              <a:rPr lang="en-US" altLang="en-US" sz="4000" b="1" i="1">
                <a:solidFill>
                  <a:srgbClr val="FFFF00"/>
                </a:solidFill>
                <a:latin typeface="Calibri" pitchFamily="34" charset="0"/>
              </a:rPr>
              <a:t>Yom Kippur </a:t>
            </a:r>
            <a:r>
              <a:rPr lang="en-US" altLang="en-US" sz="4000">
                <a:solidFill>
                  <a:srgbClr val="FFC000"/>
                </a:solidFill>
                <a:latin typeface="Calibri" pitchFamily="34" charset="0"/>
              </a:rPr>
              <a:t>He will provide that </a:t>
            </a:r>
            <a:r>
              <a:rPr lang="en-US" altLang="en-US" sz="4000" b="1" i="1">
                <a:solidFill>
                  <a:srgbClr val="FFFF00"/>
                </a:solidFill>
                <a:latin typeface="Calibri" pitchFamily="34" charset="0"/>
              </a:rPr>
              <a:t>blood covering </a:t>
            </a:r>
            <a:r>
              <a:rPr lang="en-US" altLang="en-US" sz="4000">
                <a:solidFill>
                  <a:srgbClr val="FFC000"/>
                </a:solidFill>
                <a:latin typeface="Calibri" pitchFamily="34" charset="0"/>
              </a:rPr>
              <a:t>for all of us. On that Day our Messiah will sprinkle His own blood, the ultimate blood covering on the mercy seat in the </a:t>
            </a:r>
            <a:r>
              <a:rPr lang="en-US" altLang="en-US" sz="4000">
                <a:solidFill>
                  <a:srgbClr val="FFFF00"/>
                </a:solidFill>
                <a:latin typeface="Calibri" pitchFamily="34" charset="0"/>
              </a:rPr>
              <a:t>Heavenly Sanctuary</a:t>
            </a:r>
            <a:r>
              <a:rPr lang="en-US" altLang="en-US" sz="4000">
                <a:solidFill>
                  <a:srgbClr val="FFC000"/>
                </a:solidFill>
                <a:latin typeface="Calibri" pitchFamily="34" charset="0"/>
              </a:rPr>
              <a:t>. </a:t>
            </a:r>
            <a:endParaRPr lang="en-US" altLang="en-US" sz="40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0"/>
            <a:ext cx="694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TextBox 4"/>
          <p:cNvSpPr txBox="1">
            <a:spLocks noChangeArrowheads="1"/>
          </p:cNvSpPr>
          <p:nvPr/>
        </p:nvSpPr>
        <p:spPr bwMode="auto">
          <a:xfrm>
            <a:off x="266700" y="271463"/>
            <a:ext cx="9753600" cy="62944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 typeface="Arial" charset="0"/>
              <a:buNone/>
            </a:pPr>
            <a:r>
              <a:rPr lang="en-US" altLang="en-US" sz="3100">
                <a:solidFill>
                  <a:srgbClr val="FFC000"/>
                </a:solidFill>
              </a:rPr>
              <a:t>And on </a:t>
            </a:r>
            <a:r>
              <a:rPr lang="en-US" altLang="en-US" sz="3100" b="1" i="1">
                <a:solidFill>
                  <a:srgbClr val="FFFF00"/>
                </a:solidFill>
              </a:rPr>
              <a:t>That Day</a:t>
            </a:r>
            <a:r>
              <a:rPr lang="en-US" altLang="en-US" sz="3100">
                <a:solidFill>
                  <a:srgbClr val="FFC000"/>
                </a:solidFill>
              </a:rPr>
              <a:t>, all the previous blood sacrifices offered up by faith to God in all the times past before and under the Levitical Priesthood will be covered. Under the Old Covenant the children of the faith of Abraham were saved just as people are saved today. They were </a:t>
            </a:r>
            <a:r>
              <a:rPr lang="en-US" altLang="en-US" sz="3100">
                <a:solidFill>
                  <a:srgbClr val="FFFF00"/>
                </a:solidFill>
              </a:rPr>
              <a:t>justified by faith</a:t>
            </a:r>
            <a:r>
              <a:rPr lang="en-US" altLang="en-US" sz="3100">
                <a:solidFill>
                  <a:srgbClr val="FFC000"/>
                </a:solidFill>
              </a:rPr>
              <a:t>, faith in God and in what He had spoken. And for those who believed it was counted for them as righteousness. </a:t>
            </a:r>
            <a:r>
              <a:rPr lang="en-US" altLang="en-US" sz="3100">
                <a:solidFill>
                  <a:srgbClr val="FFFF00"/>
                </a:solidFill>
              </a:rPr>
              <a:t>People were never saved by the blood of these animal sacrifices per se.</a:t>
            </a:r>
            <a:r>
              <a:rPr lang="en-US" altLang="en-US" sz="3100">
                <a:solidFill>
                  <a:srgbClr val="FFC000"/>
                </a:solidFill>
              </a:rPr>
              <a:t> These were a show-and-tell of an ultimate sacrifice yet to come. It was not by the keeping of the law but by God’s </a:t>
            </a:r>
            <a:r>
              <a:rPr lang="en-US" altLang="en-US" sz="3100" b="1" i="1">
                <a:solidFill>
                  <a:srgbClr val="FFFF00"/>
                </a:solidFill>
              </a:rPr>
              <a:t>grace</a:t>
            </a:r>
            <a:r>
              <a:rPr lang="en-US" altLang="en-US" sz="3100">
                <a:solidFill>
                  <a:srgbClr val="FFC000"/>
                </a:solidFill>
              </a:rPr>
              <a:t> through </a:t>
            </a:r>
            <a:r>
              <a:rPr lang="en-US" altLang="en-US" sz="3100" b="1" i="1">
                <a:solidFill>
                  <a:srgbClr val="FFFF00"/>
                </a:solidFill>
              </a:rPr>
              <a:t>faith</a:t>
            </a:r>
            <a:r>
              <a:rPr lang="en-US" altLang="en-US" sz="3100">
                <a:solidFill>
                  <a:srgbClr val="FFC000"/>
                </a:solidFill>
              </a:rPr>
              <a:t> that they were saved. </a:t>
            </a:r>
            <a:r>
              <a:rPr lang="en-US" altLang="en-US" sz="3100" b="1" i="1">
                <a:solidFill>
                  <a:srgbClr val="FFFF00"/>
                </a:solidFill>
              </a:rPr>
              <a:t>The</a:t>
            </a:r>
            <a:r>
              <a:rPr lang="en-US" altLang="en-US" sz="3100" b="1" i="1">
                <a:solidFill>
                  <a:srgbClr val="FFC000"/>
                </a:solidFill>
              </a:rPr>
              <a:t> </a:t>
            </a:r>
            <a:r>
              <a:rPr lang="en-US" altLang="en-US" sz="3100" b="1" i="1">
                <a:solidFill>
                  <a:srgbClr val="FFFF00"/>
                </a:solidFill>
              </a:rPr>
              <a:t>ultimate blood covering and the final atonement </a:t>
            </a:r>
          </a:p>
          <a:p>
            <a:pPr algn="ctr" eaLnBrk="1" hangingPunct="1">
              <a:spcBef>
                <a:spcPct val="0"/>
              </a:spcBef>
              <a:buFont typeface="Arial" charset="0"/>
              <a:buNone/>
            </a:pPr>
            <a:r>
              <a:rPr lang="en-US" altLang="en-US" sz="3100" b="1" i="1">
                <a:solidFill>
                  <a:srgbClr val="FFFF00"/>
                </a:solidFill>
              </a:rPr>
              <a:t>for sin, was to be provided in a time yet future.</a:t>
            </a:r>
          </a:p>
        </p:txBody>
      </p:sp>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Picture 2" descr="C:\Users\Gavriel\Documents\0-POWERPoint PRESENTATIONS\passover jpgs\Slide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TextBox 4"/>
          <p:cNvSpPr txBox="1">
            <a:spLocks noChangeArrowheads="1"/>
          </p:cNvSpPr>
          <p:nvPr/>
        </p:nvSpPr>
        <p:spPr bwMode="auto">
          <a:xfrm>
            <a:off x="220663" y="381000"/>
            <a:ext cx="9863137"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 typeface="Arial" charset="0"/>
              <a:buNone/>
            </a:pPr>
            <a:r>
              <a:rPr lang="en-US" altLang="en-US" sz="3600">
                <a:solidFill>
                  <a:srgbClr val="FFC000"/>
                </a:solidFill>
              </a:rPr>
              <a:t>God was not looking for the blood of bulls and goats and sheep. And with His friend Abraham God was not looking for the blood of Isaac to be shed. He was looking </a:t>
            </a:r>
            <a:r>
              <a:rPr lang="en-US" altLang="en-US" sz="3600">
                <a:solidFill>
                  <a:srgbClr val="FFFF00"/>
                </a:solidFill>
              </a:rPr>
              <a:t>for a sacrificial willingness of heart and a declaration of faith</a:t>
            </a:r>
            <a:r>
              <a:rPr lang="en-US" altLang="en-US" sz="3600">
                <a:solidFill>
                  <a:srgbClr val="FFC000"/>
                </a:solidFill>
              </a:rPr>
              <a:t> in his partner Abraham. God asked him to surrender up the very thing most </a:t>
            </a:r>
          </a:p>
          <a:p>
            <a:pPr algn="ctr" eaLnBrk="1" hangingPunct="1">
              <a:spcBef>
                <a:spcPct val="0"/>
              </a:spcBef>
              <a:buFont typeface="Arial" charset="0"/>
              <a:buNone/>
            </a:pPr>
            <a:r>
              <a:rPr lang="en-US" altLang="en-US" sz="3600">
                <a:solidFill>
                  <a:srgbClr val="FFC000"/>
                </a:solidFill>
              </a:rPr>
              <a:t>dear to his heart, his only son. When God saw that Abraham was willing to do this</a:t>
            </a:r>
            <a:r>
              <a:rPr lang="en-US" altLang="en-US" sz="3600" b="1" i="1">
                <a:solidFill>
                  <a:srgbClr val="FFC000"/>
                </a:solidFill>
              </a:rPr>
              <a:t> </a:t>
            </a:r>
            <a:r>
              <a:rPr lang="en-US" altLang="en-US" sz="3600" b="1" i="1">
                <a:solidFill>
                  <a:srgbClr val="FFFF00"/>
                </a:solidFill>
              </a:rPr>
              <a:t>it was enough</a:t>
            </a:r>
            <a:r>
              <a:rPr lang="en-US" altLang="en-US" sz="3600">
                <a:solidFill>
                  <a:srgbClr val="FFC000"/>
                </a:solidFill>
              </a:rPr>
              <a:t>. </a:t>
            </a:r>
          </a:p>
          <a:p>
            <a:pPr algn="ctr" eaLnBrk="1" hangingPunct="1">
              <a:spcBef>
                <a:spcPct val="0"/>
              </a:spcBef>
              <a:buFont typeface="Arial" charset="0"/>
              <a:buNone/>
            </a:pPr>
            <a:r>
              <a:rPr lang="en-US" altLang="en-US" sz="3600">
                <a:solidFill>
                  <a:srgbClr val="FFC000"/>
                </a:solidFill>
              </a:rPr>
              <a:t>He sent the angel to stop the sacrifice. In the </a:t>
            </a:r>
            <a:r>
              <a:rPr lang="en-US" altLang="en-US" sz="3600">
                <a:solidFill>
                  <a:srgbClr val="FFFF00"/>
                </a:solidFill>
              </a:rPr>
              <a:t>two way </a:t>
            </a:r>
            <a:r>
              <a:rPr lang="en-US" altLang="en-US" sz="3600">
                <a:solidFill>
                  <a:srgbClr val="FFC000"/>
                </a:solidFill>
              </a:rPr>
              <a:t>but</a:t>
            </a:r>
            <a:r>
              <a:rPr lang="en-US" altLang="en-US" sz="3600">
                <a:solidFill>
                  <a:srgbClr val="FFFF00"/>
                </a:solidFill>
              </a:rPr>
              <a:t> unconditional  Abrahamic Covenant</a:t>
            </a:r>
            <a:r>
              <a:rPr lang="en-US" altLang="en-US" sz="3600">
                <a:solidFill>
                  <a:srgbClr val="FFC000"/>
                </a:solidFill>
              </a:rPr>
              <a:t>,  God would then send</a:t>
            </a:r>
            <a:r>
              <a:rPr lang="en-US" altLang="en-US" sz="3600" b="1" i="1">
                <a:solidFill>
                  <a:srgbClr val="FFFF00"/>
                </a:solidFill>
              </a:rPr>
              <a:t> His son</a:t>
            </a:r>
            <a:r>
              <a:rPr lang="en-US" altLang="en-US" sz="3600">
                <a:solidFill>
                  <a:srgbClr val="FFC000"/>
                </a:solidFill>
              </a:rPr>
              <a:t> to be our </a:t>
            </a:r>
            <a:r>
              <a:rPr lang="en-US" altLang="en-US" sz="3600">
                <a:solidFill>
                  <a:srgbClr val="FFFF00"/>
                </a:solidFill>
              </a:rPr>
              <a:t>Sacrifice Lamb</a:t>
            </a:r>
            <a:r>
              <a:rPr lang="en-US" altLang="en-US" sz="3600">
                <a:solidFill>
                  <a:srgbClr val="FFC000"/>
                </a:solidFill>
              </a:rPr>
              <a:t>.</a:t>
            </a:r>
            <a:endParaRPr lang="en-US" altLang="en-US" sz="3600">
              <a:solidFill>
                <a:srgbClr val="FFFF00"/>
              </a:solidFill>
            </a:endParaRPr>
          </a:p>
        </p:txBody>
      </p:sp>
    </p:spTree>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834" name="Picture 2" descr="http://www.diocese-frejus-toulon.com/IMG/jpg/Rembrandt_Abraham_And_Isaa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9050"/>
            <a:ext cx="10296525"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1"/>
          <p:cNvSpPr>
            <a:spLocks noChangeArrowheads="1"/>
          </p:cNvSpPr>
          <p:nvPr/>
        </p:nvSpPr>
        <p:spPr bwMode="auto">
          <a:xfrm>
            <a:off x="646113" y="990600"/>
            <a:ext cx="8915400" cy="49085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900">
                <a:solidFill>
                  <a:srgbClr val="FFC000"/>
                </a:solidFill>
                <a:latin typeface="Calibri" pitchFamily="34" charset="0"/>
              </a:rPr>
              <a:t>Abraham was then given a wonderful promise, that great salvation verse from the Old Testament. He was told, </a:t>
            </a:r>
            <a:r>
              <a:rPr lang="en-US" altLang="en-US" sz="3900">
                <a:solidFill>
                  <a:srgbClr val="FFFF00"/>
                </a:solidFill>
                <a:latin typeface="Calibri" pitchFamily="34" charset="0"/>
              </a:rPr>
              <a:t>“God will provide </a:t>
            </a:r>
            <a:r>
              <a:rPr lang="en-US" altLang="en-US" sz="3900" b="1" i="1">
                <a:solidFill>
                  <a:srgbClr val="FFFF00"/>
                </a:solidFill>
                <a:latin typeface="Calibri" pitchFamily="34" charset="0"/>
              </a:rPr>
              <a:t>HIMSELF,</a:t>
            </a:r>
            <a:r>
              <a:rPr lang="en-US" altLang="en-US" sz="3900">
                <a:solidFill>
                  <a:srgbClr val="FFFF00"/>
                </a:solidFill>
                <a:latin typeface="Calibri" pitchFamily="34" charset="0"/>
              </a:rPr>
              <a:t> a </a:t>
            </a:r>
            <a:r>
              <a:rPr lang="en-US" altLang="en-US" sz="3900" b="1" i="1">
                <a:solidFill>
                  <a:srgbClr val="FFFF00"/>
                </a:solidFill>
                <a:latin typeface="Calibri" pitchFamily="34" charset="0"/>
              </a:rPr>
              <a:t>Lamb</a:t>
            </a:r>
            <a:r>
              <a:rPr lang="en-US" altLang="en-US" sz="3900">
                <a:solidFill>
                  <a:srgbClr val="FFFF00"/>
                </a:solidFill>
                <a:latin typeface="Calibri" pitchFamily="34" charset="0"/>
              </a:rPr>
              <a:t>.” </a:t>
            </a:r>
            <a:r>
              <a:rPr lang="en-US" altLang="en-US" sz="3900">
                <a:solidFill>
                  <a:srgbClr val="FFC000"/>
                </a:solidFill>
                <a:latin typeface="Calibri" pitchFamily="34" charset="0"/>
              </a:rPr>
              <a:t>He looked around and saw the lamb caught in the briars. The thorns were wrapped around His head. This was a foreshadowing of the ultimate future </a:t>
            </a:r>
            <a:r>
              <a:rPr lang="en-US" altLang="en-US" sz="3900">
                <a:solidFill>
                  <a:srgbClr val="FFFF00"/>
                </a:solidFill>
                <a:latin typeface="Calibri" pitchFamily="34" charset="0"/>
              </a:rPr>
              <a:t>Sacrifice Lamb</a:t>
            </a:r>
            <a:r>
              <a:rPr lang="en-US" altLang="en-US" sz="3900">
                <a:solidFill>
                  <a:srgbClr val="FFC000"/>
                </a:solidFill>
                <a:latin typeface="Calibri" pitchFamily="34" charset="0"/>
              </a:rPr>
              <a:t>.</a:t>
            </a:r>
            <a:endParaRPr lang="en-US" altLang="en-US" sz="3900" b="1" i="1">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82" name="Picture 2" descr="http://2.bp.blogspot.com/--rJVx6zVg0k/UrsUGlDzlWI/AAAAAAAABkk/1mSegE2RwS8/s400/r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0700" y="152400"/>
            <a:ext cx="4495800" cy="657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883" name="TextBox 1"/>
          <p:cNvSpPr txBox="1">
            <a:spLocks noChangeArrowheads="1"/>
          </p:cNvSpPr>
          <p:nvPr/>
        </p:nvSpPr>
        <p:spPr bwMode="auto">
          <a:xfrm>
            <a:off x="114300" y="163513"/>
            <a:ext cx="5410200" cy="65547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800" b="1" baseline="30000">
                <a:solidFill>
                  <a:srgbClr val="FFC000"/>
                </a:solidFill>
              </a:rPr>
              <a:t>7 </a:t>
            </a:r>
            <a:r>
              <a:rPr lang="en-US" altLang="en-US" sz="2800">
                <a:solidFill>
                  <a:srgbClr val="FFC000"/>
                </a:solidFill>
              </a:rPr>
              <a:t>And Isaac spoke to Abraham his father, and said, “My father:” and he said, “Here am I, my son.” And he said, “Behold the fire and the wood: but where is the lamb for a burnt offering?” </a:t>
            </a:r>
            <a:r>
              <a:rPr lang="en-US" altLang="en-US" sz="2800" b="1" baseline="30000">
                <a:solidFill>
                  <a:srgbClr val="FFC000"/>
                </a:solidFill>
              </a:rPr>
              <a:t>8 </a:t>
            </a:r>
            <a:r>
              <a:rPr lang="en-US" altLang="en-US" sz="2800">
                <a:solidFill>
                  <a:srgbClr val="FFC000"/>
                </a:solidFill>
              </a:rPr>
              <a:t>And Abraham said, “My son, God will provide </a:t>
            </a:r>
            <a:r>
              <a:rPr lang="en-US" altLang="en-US" sz="2800" b="1" i="1">
                <a:solidFill>
                  <a:srgbClr val="FFC000"/>
                </a:solidFill>
              </a:rPr>
              <a:t>HIMSELF</a:t>
            </a:r>
            <a:r>
              <a:rPr lang="en-US" altLang="en-US" sz="2800">
                <a:solidFill>
                  <a:srgbClr val="FFC000"/>
                </a:solidFill>
              </a:rPr>
              <a:t> a lamb . . .”</a:t>
            </a:r>
            <a:r>
              <a:rPr lang="en-US" altLang="en-US" sz="2800" b="1" baseline="30000">
                <a:solidFill>
                  <a:srgbClr val="FFC000"/>
                </a:solidFill>
              </a:rPr>
              <a:t> 13 </a:t>
            </a:r>
            <a:r>
              <a:rPr lang="en-US" altLang="en-US" sz="2800">
                <a:solidFill>
                  <a:srgbClr val="FFC000"/>
                </a:solidFill>
              </a:rPr>
              <a:t>And Abraham lifted up his eyes, and looked, and behold behind him a ram caught in a thicket by his horns: and Abraham went and took the ram, and offered him up for a burnt offering in the stead of his son.</a:t>
            </a:r>
          </a:p>
        </p:txBody>
      </p:sp>
    </p:spTree>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1"/>
          <p:cNvSpPr>
            <a:spLocks noChangeArrowheads="1"/>
          </p:cNvSpPr>
          <p:nvPr/>
        </p:nvSpPr>
        <p:spPr bwMode="auto">
          <a:xfrm>
            <a:off x="469900" y="381000"/>
            <a:ext cx="9339263" cy="6108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900">
                <a:solidFill>
                  <a:srgbClr val="FFC000"/>
                </a:solidFill>
                <a:latin typeface="Calibri" pitchFamily="34" charset="0"/>
              </a:rPr>
              <a:t>At the set time the spotless Lamb of God was provided from heaven. As was foreshadowed the thorns were wrapped around His head. Our Lord Jesus would </a:t>
            </a:r>
            <a:r>
              <a:rPr lang="en-US" altLang="en-US" sz="3900">
                <a:solidFill>
                  <a:srgbClr val="FFFF00"/>
                </a:solidFill>
                <a:latin typeface="Calibri" pitchFamily="34" charset="0"/>
              </a:rPr>
              <a:t>shoulder the cost of our redemption</a:t>
            </a:r>
            <a:r>
              <a:rPr lang="en-US" altLang="en-US" sz="3900">
                <a:solidFill>
                  <a:srgbClr val="FFC000"/>
                </a:solidFill>
                <a:latin typeface="Calibri" pitchFamily="34" charset="0"/>
              </a:rPr>
              <a:t>. His blood would purchase salvation for the sinners that we all are. This blood of the Lamb covers and justifies us before a holy God. Only by this blood can </a:t>
            </a:r>
          </a:p>
          <a:p>
            <a:pPr algn="ctr"/>
            <a:r>
              <a:rPr lang="en-US" altLang="en-US" sz="3900">
                <a:solidFill>
                  <a:srgbClr val="FFC000"/>
                </a:solidFill>
                <a:latin typeface="Calibri" pitchFamily="34" charset="0"/>
              </a:rPr>
              <a:t>we face the Judge and hope to have Him hand down to us a verdict of </a:t>
            </a:r>
            <a:r>
              <a:rPr lang="en-US" altLang="en-US" sz="3900" b="1" i="1">
                <a:solidFill>
                  <a:srgbClr val="FFFF00"/>
                </a:solidFill>
                <a:latin typeface="Calibri" pitchFamily="34" charset="0"/>
              </a:rPr>
              <a:t>“not guilty”.  </a:t>
            </a:r>
          </a:p>
        </p:txBody>
      </p:sp>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0" name="Picture 2" descr="I:\IMAGES for PowerPoint\Pas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1"/>
          <p:cNvSpPr>
            <a:spLocks noChangeArrowheads="1"/>
          </p:cNvSpPr>
          <p:nvPr/>
        </p:nvSpPr>
        <p:spPr bwMode="auto">
          <a:xfrm>
            <a:off x="331788" y="234950"/>
            <a:ext cx="9601200" cy="63865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400">
                <a:solidFill>
                  <a:srgbClr val="FFC000"/>
                </a:solidFill>
                <a:latin typeface="Calibri" pitchFamily="34" charset="0"/>
              </a:rPr>
              <a:t>The cutting of a covenant brings the </a:t>
            </a:r>
            <a:r>
              <a:rPr lang="en-US" altLang="en-US" sz="3400">
                <a:solidFill>
                  <a:srgbClr val="FFFF00"/>
                </a:solidFill>
                <a:latin typeface="Calibri" pitchFamily="34" charset="0"/>
              </a:rPr>
              <a:t>blood of atonement</a:t>
            </a:r>
            <a:r>
              <a:rPr lang="en-US" altLang="en-US" sz="3400">
                <a:solidFill>
                  <a:srgbClr val="FFC000"/>
                </a:solidFill>
                <a:latin typeface="Calibri" pitchFamily="34" charset="0"/>
              </a:rPr>
              <a:t>. This brings peace between God and man.  Men of faith have always known that through the blood God will provide for them. The patriarchs of old all understood by. It is a central theme throughout Holy Scripture. Our spiritual father Abraham showcased this blood covenant with Yehovah-God 4,000 years ago. It was an unconditional blood covenant cut between God and Abraham’s family of faith. This </a:t>
            </a:r>
            <a:r>
              <a:rPr lang="en-US" altLang="en-US" sz="3400">
                <a:solidFill>
                  <a:srgbClr val="FFFF00"/>
                </a:solidFill>
                <a:latin typeface="Calibri" pitchFamily="34" charset="0"/>
              </a:rPr>
              <a:t>faith in the atoning blood of Israel’s Promised Sacrifice Lamb </a:t>
            </a:r>
          </a:p>
          <a:p>
            <a:pPr algn="ctr"/>
            <a:r>
              <a:rPr lang="en-US" altLang="en-US" sz="3400">
                <a:solidFill>
                  <a:srgbClr val="FFC000"/>
                </a:solidFill>
                <a:latin typeface="Calibri" pitchFamily="34" charset="0"/>
              </a:rPr>
              <a:t>is the essence of the </a:t>
            </a:r>
            <a:r>
              <a:rPr lang="en-US" altLang="en-US" sz="3400">
                <a:solidFill>
                  <a:srgbClr val="FFFF00"/>
                </a:solidFill>
                <a:latin typeface="Calibri" pitchFamily="34" charset="0"/>
              </a:rPr>
              <a:t>New Covenant</a:t>
            </a:r>
            <a:r>
              <a:rPr lang="en-US" altLang="en-US" sz="34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382978" name="Picture 2" descr="C:\Users\Gavriel\Pictures\0-IMAGES for PowerPoint\bloodcovenan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900" y="0"/>
            <a:ext cx="5791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1"/>
          <p:cNvSpPr>
            <a:spLocks noChangeArrowheads="1"/>
          </p:cNvSpPr>
          <p:nvPr/>
        </p:nvSpPr>
        <p:spPr bwMode="auto">
          <a:xfrm>
            <a:off x="365125" y="300038"/>
            <a:ext cx="9463088" cy="6308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100">
                <a:solidFill>
                  <a:srgbClr val="FFFF00"/>
                </a:solidFill>
                <a:latin typeface="Calibri" pitchFamily="34" charset="0"/>
              </a:rPr>
              <a:t>Faith in the God who provides the ultimate blood of atonement </a:t>
            </a:r>
            <a:r>
              <a:rPr lang="en-US" altLang="en-US" sz="3100">
                <a:solidFill>
                  <a:srgbClr val="FFC000"/>
                </a:solidFill>
                <a:latin typeface="Calibri" pitchFamily="34" charset="0"/>
              </a:rPr>
              <a:t>is the foundation for the </a:t>
            </a:r>
            <a:r>
              <a:rPr lang="en-US" altLang="en-US" sz="3100">
                <a:solidFill>
                  <a:srgbClr val="FFFF00"/>
                </a:solidFill>
                <a:latin typeface="Calibri" pitchFamily="34" charset="0"/>
              </a:rPr>
              <a:t>Everlasting Covenant</a:t>
            </a:r>
            <a:r>
              <a:rPr lang="en-US" altLang="en-US" sz="3100">
                <a:solidFill>
                  <a:srgbClr val="FFC000"/>
                </a:solidFill>
                <a:latin typeface="Calibri" pitchFamily="34" charset="0"/>
              </a:rPr>
              <a:t>. The blood of the animals was never the object. The sacrifices served only to showcase the gravity of our transgressions. Before we can walk with God we need to see the terrible consequences of our sin. We need to ponder the cost of our reconciliation before a holy God. The ultimate and final and acceptable blood of atonement was shed at Calvary. This blood covers our sin and restores the fellowship between God and His people. </a:t>
            </a:r>
          </a:p>
          <a:p>
            <a:pPr algn="ctr"/>
            <a:r>
              <a:rPr lang="en-US" altLang="en-US" sz="3100">
                <a:solidFill>
                  <a:srgbClr val="FFC000"/>
                </a:solidFill>
                <a:latin typeface="Calibri" pitchFamily="34" charset="0"/>
              </a:rPr>
              <a:t>Out of this realization comes a </a:t>
            </a:r>
            <a:r>
              <a:rPr lang="en-US" altLang="en-US" sz="3100">
                <a:solidFill>
                  <a:srgbClr val="FFFF00"/>
                </a:solidFill>
                <a:latin typeface="Calibri" pitchFamily="34" charset="0"/>
              </a:rPr>
              <a:t>broken and contrite </a:t>
            </a:r>
          </a:p>
          <a:p>
            <a:pPr algn="ctr"/>
            <a:r>
              <a:rPr lang="en-US" altLang="en-US" sz="3100">
                <a:solidFill>
                  <a:srgbClr val="FFFF00"/>
                </a:solidFill>
                <a:latin typeface="Calibri" pitchFamily="34" charset="0"/>
              </a:rPr>
              <a:t>heart</a:t>
            </a:r>
            <a:r>
              <a:rPr lang="en-US" altLang="en-US" sz="3100">
                <a:solidFill>
                  <a:srgbClr val="FFC000"/>
                </a:solidFill>
                <a:latin typeface="Calibri" pitchFamily="34" charset="0"/>
              </a:rPr>
              <a:t>. This in turn brings us into a deep fellowship </a:t>
            </a:r>
          </a:p>
          <a:p>
            <a:pPr algn="ctr"/>
            <a:r>
              <a:rPr lang="en-US" altLang="en-US" sz="3100">
                <a:solidFill>
                  <a:srgbClr val="FFC000"/>
                </a:solidFill>
                <a:latin typeface="Calibri" pitchFamily="34" charset="0"/>
              </a:rPr>
              <a:t>with the one who made the sacrifice for us. </a:t>
            </a: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1"/>
          <p:cNvSpPr>
            <a:spLocks noChangeArrowheads="1"/>
          </p:cNvSpPr>
          <p:nvPr/>
        </p:nvSpPr>
        <p:spPr bwMode="auto">
          <a:xfrm>
            <a:off x="407988" y="533400"/>
            <a:ext cx="9356725"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chemeClr val="bg1"/>
                </a:solidFill>
              </a:rPr>
              <a:t>Psalm 51</a:t>
            </a:r>
          </a:p>
          <a:p>
            <a:pPr algn="ctr"/>
            <a:r>
              <a:rPr lang="en-US" altLang="en-US" sz="4800">
                <a:solidFill>
                  <a:srgbClr val="FFC000"/>
                </a:solidFill>
              </a:rPr>
              <a:t>17. For thou desirest not sacrifice; else would I give </a:t>
            </a:r>
            <a:r>
              <a:rPr lang="en-US" altLang="en-US" sz="4800" i="1">
                <a:solidFill>
                  <a:srgbClr val="FFC000"/>
                </a:solidFill>
              </a:rPr>
              <a:t>it</a:t>
            </a:r>
            <a:r>
              <a:rPr lang="en-US" altLang="en-US" sz="4800">
                <a:solidFill>
                  <a:srgbClr val="FFC000"/>
                </a:solidFill>
              </a:rPr>
              <a:t>: thou delightest not in burnt offering.</a:t>
            </a:r>
            <a:r>
              <a:rPr lang="en-US" altLang="en-US" sz="4800"/>
              <a:t> </a:t>
            </a:r>
            <a:r>
              <a:rPr lang="en-US" altLang="en-US" sz="4800">
                <a:solidFill>
                  <a:srgbClr val="FFC000"/>
                </a:solidFill>
              </a:rPr>
              <a:t>18.</a:t>
            </a:r>
            <a:r>
              <a:rPr lang="en-US" altLang="en-US" sz="4800"/>
              <a:t> </a:t>
            </a:r>
            <a:r>
              <a:rPr lang="en-US" altLang="en-US" sz="4800">
                <a:solidFill>
                  <a:srgbClr val="FFC000"/>
                </a:solidFill>
              </a:rPr>
              <a:t>The sacrifices of God </a:t>
            </a:r>
            <a:r>
              <a:rPr lang="en-US" altLang="en-US" sz="4800" i="1">
                <a:solidFill>
                  <a:srgbClr val="FFC000"/>
                </a:solidFill>
              </a:rPr>
              <a:t>are</a:t>
            </a:r>
            <a:r>
              <a:rPr lang="en-US" altLang="en-US" sz="4800">
                <a:solidFill>
                  <a:srgbClr val="FFC000"/>
                </a:solidFill>
              </a:rPr>
              <a:t> a broken spirit: a broken and a contrite heart, O God, thou wilt not despise. </a:t>
            </a:r>
            <a:endParaRPr lang="en-US" altLang="en-US" sz="4600">
              <a:solidFill>
                <a:srgbClr val="FFC000"/>
              </a:solidFill>
              <a:latin typeface="Calibri" pitchFamily="34" charset="0"/>
            </a:endParaRPr>
          </a:p>
        </p:txBody>
      </p:sp>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1"/>
          <p:cNvSpPr>
            <a:spLocks noChangeArrowheads="1"/>
          </p:cNvSpPr>
          <p:nvPr/>
        </p:nvSpPr>
        <p:spPr bwMode="auto">
          <a:xfrm>
            <a:off x="200025" y="685800"/>
            <a:ext cx="990600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200">
                <a:solidFill>
                  <a:srgbClr val="FFC000"/>
                </a:solidFill>
                <a:latin typeface="Calibri" pitchFamily="34" charset="0"/>
              </a:rPr>
              <a:t>So out of the promises of Abraham and from the faith that calls out to God from a broken and penitent heart comes our great salvation. The promised </a:t>
            </a:r>
            <a:r>
              <a:rPr lang="en-US" altLang="en-US" sz="3200" b="1" i="1">
                <a:solidFill>
                  <a:srgbClr val="FFFF00"/>
                </a:solidFill>
                <a:latin typeface="Calibri" pitchFamily="34" charset="0"/>
              </a:rPr>
              <a:t>Seed of Abraham, </a:t>
            </a:r>
            <a:r>
              <a:rPr lang="en-US" altLang="en-US" sz="3200">
                <a:solidFill>
                  <a:srgbClr val="FFC000"/>
                </a:solidFill>
                <a:latin typeface="Calibri" pitchFamily="34" charset="0"/>
              </a:rPr>
              <a:t>the</a:t>
            </a:r>
            <a:r>
              <a:rPr lang="en-US" altLang="en-US" sz="3200" b="1" i="1">
                <a:solidFill>
                  <a:srgbClr val="FFFF00"/>
                </a:solidFill>
                <a:latin typeface="Calibri" pitchFamily="34" charset="0"/>
              </a:rPr>
              <a:t> Lamb of God,</a:t>
            </a:r>
            <a:r>
              <a:rPr lang="en-US" altLang="en-US" sz="3200">
                <a:solidFill>
                  <a:srgbClr val="FFC000"/>
                </a:solidFill>
                <a:latin typeface="Calibri" pitchFamily="34" charset="0"/>
              </a:rPr>
              <a:t> came to us as </a:t>
            </a:r>
            <a:r>
              <a:rPr lang="en-US" altLang="en-US" sz="3200" b="1">
                <a:solidFill>
                  <a:srgbClr val="FFFF00"/>
                </a:solidFill>
                <a:latin typeface="Calibri" pitchFamily="34" charset="0"/>
              </a:rPr>
              <a:t>Immanuel</a:t>
            </a:r>
            <a:r>
              <a:rPr lang="en-US" altLang="en-US" sz="3200">
                <a:solidFill>
                  <a:srgbClr val="FFC000"/>
                </a:solidFill>
                <a:latin typeface="Calibri" pitchFamily="34" charset="0"/>
              </a:rPr>
              <a:t>, God with us, God incarnate, God in the flesh. Israel’s </a:t>
            </a:r>
            <a:r>
              <a:rPr lang="en-US" altLang="en-US" sz="3200" b="1" i="1">
                <a:solidFill>
                  <a:srgbClr val="FFFF00"/>
                </a:solidFill>
                <a:latin typeface="Calibri" pitchFamily="34" charset="0"/>
              </a:rPr>
              <a:t>Suffering Servant </a:t>
            </a:r>
            <a:r>
              <a:rPr lang="en-US" altLang="en-US" sz="3200">
                <a:solidFill>
                  <a:srgbClr val="FFC000"/>
                </a:solidFill>
                <a:latin typeface="Calibri" pitchFamily="34" charset="0"/>
              </a:rPr>
              <a:t>came to this earth to fulfill the role as our </a:t>
            </a:r>
            <a:r>
              <a:rPr lang="en-US" altLang="en-US" sz="3200" b="1" i="1">
                <a:solidFill>
                  <a:srgbClr val="FFFF00"/>
                </a:solidFill>
                <a:latin typeface="Calibri" pitchFamily="34" charset="0"/>
              </a:rPr>
              <a:t>Redeemer</a:t>
            </a:r>
            <a:r>
              <a:rPr lang="en-US" altLang="en-US" sz="3200">
                <a:solidFill>
                  <a:srgbClr val="FFC000"/>
                </a:solidFill>
                <a:latin typeface="Calibri" pitchFamily="34" charset="0"/>
              </a:rPr>
              <a:t>. He walked among us. Then He offered Himself up, shedding His </a:t>
            </a:r>
          </a:p>
          <a:p>
            <a:pPr algn="ctr"/>
            <a:r>
              <a:rPr lang="en-US" altLang="en-US" sz="3200">
                <a:solidFill>
                  <a:srgbClr val="FFC000"/>
                </a:solidFill>
                <a:latin typeface="Calibri" pitchFamily="34" charset="0"/>
              </a:rPr>
              <a:t>blood to provide the ultimate and final atonement for sin. </a:t>
            </a:r>
          </a:p>
          <a:p>
            <a:pPr algn="ctr"/>
            <a:r>
              <a:rPr lang="en-US" altLang="en-US" sz="3200">
                <a:solidFill>
                  <a:srgbClr val="FFC000"/>
                </a:solidFill>
                <a:latin typeface="Calibri" pitchFamily="34" charset="0"/>
              </a:rPr>
              <a:t>He explained all this to His disciples at the </a:t>
            </a:r>
            <a:r>
              <a:rPr lang="en-US" altLang="en-US" sz="3200" b="1" i="1">
                <a:solidFill>
                  <a:srgbClr val="FFFF00"/>
                </a:solidFill>
                <a:latin typeface="Calibri" pitchFamily="34" charset="0"/>
              </a:rPr>
              <a:t>Last Supper</a:t>
            </a:r>
            <a:r>
              <a:rPr lang="en-US" altLang="en-US" sz="3200">
                <a:solidFill>
                  <a:srgbClr val="FFC000"/>
                </a:solidFill>
                <a:latin typeface="Calibri" pitchFamily="34" charset="0"/>
              </a:rPr>
              <a:t>. Even now He is calling all who will hear His voice to </a:t>
            </a:r>
          </a:p>
          <a:p>
            <a:pPr algn="ctr"/>
            <a:r>
              <a:rPr lang="en-US" altLang="en-US" sz="3200">
                <a:solidFill>
                  <a:srgbClr val="FFC000"/>
                </a:solidFill>
                <a:latin typeface="Calibri" pitchFamily="34" charset="0"/>
              </a:rPr>
              <a:t>come into His great salvation and follow Him. </a:t>
            </a:r>
            <a:endParaRPr lang="en-US" altLang="en-US" sz="32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87074" name="Picture 1" descr="I:\IMAGES for PowerPoint\last-sup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4075"/>
            <a:ext cx="1028700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1"/>
          <p:cNvSpPr>
            <a:spLocks noChangeArrowheads="1"/>
          </p:cNvSpPr>
          <p:nvPr/>
        </p:nvSpPr>
        <p:spPr bwMode="auto">
          <a:xfrm>
            <a:off x="569913" y="603250"/>
            <a:ext cx="90678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And on a future epic </a:t>
            </a:r>
            <a:r>
              <a:rPr lang="en-US" altLang="en-US" sz="4000" b="1" i="1">
                <a:solidFill>
                  <a:srgbClr val="FFFF00"/>
                </a:solidFill>
                <a:latin typeface="Calibri" pitchFamily="34" charset="0"/>
              </a:rPr>
              <a:t>Day of Atonement </a:t>
            </a:r>
          </a:p>
          <a:p>
            <a:pPr algn="ctr"/>
            <a:r>
              <a:rPr lang="en-US" altLang="en-US" sz="4000">
                <a:solidFill>
                  <a:srgbClr val="FFC000"/>
                </a:solidFill>
                <a:latin typeface="Calibri" pitchFamily="34" charset="0"/>
              </a:rPr>
              <a:t>this same Jesus/Yeshua our High Priest </a:t>
            </a:r>
          </a:p>
          <a:p>
            <a:pPr algn="ctr"/>
            <a:r>
              <a:rPr lang="en-US" altLang="en-US" sz="4000">
                <a:solidFill>
                  <a:srgbClr val="FFC000"/>
                </a:solidFill>
                <a:latin typeface="Calibri" pitchFamily="34" charset="0"/>
              </a:rPr>
              <a:t>of the high </a:t>
            </a:r>
            <a:r>
              <a:rPr lang="en-US" altLang="en-US" sz="4000" b="1" i="1">
                <a:solidFill>
                  <a:srgbClr val="FFFF00"/>
                </a:solidFill>
                <a:latin typeface="Calibri" pitchFamily="34" charset="0"/>
              </a:rPr>
              <a:t>Order of Melchizedek </a:t>
            </a:r>
            <a:r>
              <a:rPr lang="en-US" altLang="en-US" sz="4000">
                <a:solidFill>
                  <a:srgbClr val="FFC000"/>
                </a:solidFill>
                <a:latin typeface="Calibri" pitchFamily="34" charset="0"/>
              </a:rPr>
              <a:t>will minister in the new covenant on our behalf up in the heavenly sanctuary. On That Day He will sprinkle His own blood, the ultimate </a:t>
            </a:r>
            <a:r>
              <a:rPr lang="en-US" altLang="en-US" sz="4000" b="1" i="1">
                <a:solidFill>
                  <a:srgbClr val="FFFF00"/>
                </a:solidFill>
                <a:latin typeface="Calibri" pitchFamily="34" charset="0"/>
              </a:rPr>
              <a:t>blood of Atonement </a:t>
            </a:r>
            <a:r>
              <a:rPr lang="en-US" altLang="en-US" sz="4000">
                <a:solidFill>
                  <a:srgbClr val="FFC000"/>
                </a:solidFill>
                <a:latin typeface="Calibri" pitchFamily="34" charset="0"/>
              </a:rPr>
              <a:t>upon </a:t>
            </a:r>
          </a:p>
          <a:p>
            <a:pPr algn="ctr"/>
            <a:r>
              <a:rPr lang="en-US" altLang="en-US" sz="4000">
                <a:solidFill>
                  <a:srgbClr val="FFC000"/>
                </a:solidFill>
                <a:latin typeface="Calibri" pitchFamily="34" charset="0"/>
              </a:rPr>
              <a:t>the </a:t>
            </a:r>
            <a:r>
              <a:rPr lang="en-US" altLang="en-US" sz="4000" b="1" i="1">
                <a:solidFill>
                  <a:srgbClr val="FFFF00"/>
                </a:solidFill>
                <a:latin typeface="Calibri" pitchFamily="34" charset="0"/>
              </a:rPr>
              <a:t>mercy seat</a:t>
            </a:r>
            <a:r>
              <a:rPr lang="en-US" altLang="en-US" sz="4000">
                <a:solidFill>
                  <a:srgbClr val="FFC000"/>
                </a:solidFill>
                <a:latin typeface="Calibri" pitchFamily="34" charset="0"/>
              </a:rPr>
              <a:t>. This is described in the </a:t>
            </a:r>
            <a:r>
              <a:rPr lang="en-US" altLang="en-US" sz="4000">
                <a:solidFill>
                  <a:schemeClr val="bg1"/>
                </a:solidFill>
                <a:latin typeface="Calibri" pitchFamily="34" charset="0"/>
              </a:rPr>
              <a:t>Book of Hebrews, chapter 7, 8 &amp; 9</a:t>
            </a:r>
            <a:r>
              <a:rPr lang="en-US" altLang="en-US" sz="40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0"/>
            <a:ext cx="694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1"/>
          <p:cNvSpPr>
            <a:spLocks noChangeArrowheads="1"/>
          </p:cNvSpPr>
          <p:nvPr/>
        </p:nvSpPr>
        <p:spPr bwMode="auto">
          <a:xfrm>
            <a:off x="266700" y="609600"/>
            <a:ext cx="9748838"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 timing of this future atonement and covering for sin is laid out for us in </a:t>
            </a:r>
            <a:r>
              <a:rPr lang="en-US" altLang="en-US" sz="4000">
                <a:solidFill>
                  <a:schemeClr val="bg1"/>
                </a:solidFill>
                <a:latin typeface="Calibri" pitchFamily="34" charset="0"/>
              </a:rPr>
              <a:t>Hebrews </a:t>
            </a:r>
          </a:p>
          <a:p>
            <a:pPr algn="ctr"/>
            <a:r>
              <a:rPr lang="en-US" altLang="en-US" sz="4000">
                <a:solidFill>
                  <a:schemeClr val="bg1"/>
                </a:solidFill>
                <a:latin typeface="Calibri" pitchFamily="34" charset="0"/>
              </a:rPr>
              <a:t>9</a:t>
            </a:r>
            <a:r>
              <a:rPr lang="en-US" altLang="en-US" sz="4000">
                <a:solidFill>
                  <a:srgbClr val="FFC000"/>
                </a:solidFill>
                <a:latin typeface="Calibri" pitchFamily="34" charset="0"/>
              </a:rPr>
              <a:t>. This Scripture couldn’t be clearer. The atonement will occur </a:t>
            </a:r>
            <a:r>
              <a:rPr lang="en-US" altLang="en-US" sz="4000" b="1" i="1">
                <a:solidFill>
                  <a:srgbClr val="FFFF00"/>
                </a:solidFill>
                <a:latin typeface="Calibri" pitchFamily="34" charset="0"/>
              </a:rPr>
              <a:t>at the end of the age</a:t>
            </a:r>
            <a:r>
              <a:rPr lang="en-US" altLang="en-US" sz="4000">
                <a:solidFill>
                  <a:srgbClr val="FFC000"/>
                </a:solidFill>
                <a:latin typeface="Calibri" pitchFamily="34" charset="0"/>
              </a:rPr>
              <a:t>. This ultimate atonement will be witnessed, </a:t>
            </a:r>
          </a:p>
          <a:p>
            <a:pPr algn="ctr"/>
            <a:r>
              <a:rPr lang="en-US" altLang="en-US" sz="4000">
                <a:solidFill>
                  <a:srgbClr val="FFC000"/>
                </a:solidFill>
                <a:latin typeface="Calibri" pitchFamily="34" charset="0"/>
              </a:rPr>
              <a:t>at the Ark of the covenant in the heavenly sanctuary. On </a:t>
            </a:r>
            <a:r>
              <a:rPr lang="en-US" altLang="en-US" sz="4000" b="1" i="1">
                <a:solidFill>
                  <a:srgbClr val="FFFF00"/>
                </a:solidFill>
                <a:latin typeface="Calibri" pitchFamily="34" charset="0"/>
              </a:rPr>
              <a:t>That Day, </a:t>
            </a:r>
            <a:r>
              <a:rPr lang="en-US" altLang="en-US" sz="4000">
                <a:solidFill>
                  <a:srgbClr val="FFC000"/>
                </a:solidFill>
                <a:latin typeface="Calibri" pitchFamily="34" charset="0"/>
              </a:rPr>
              <a:t>and not before, the sacrifice will be accepted and our justification ratified before God and His courts above. </a:t>
            </a:r>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
          <p:cNvSpPr>
            <a:spLocks noChangeArrowheads="1"/>
          </p:cNvSpPr>
          <p:nvPr/>
        </p:nvSpPr>
        <p:spPr bwMode="auto">
          <a:xfrm>
            <a:off x="158750" y="228600"/>
            <a:ext cx="9982200" cy="6308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200" dirty="0">
                <a:solidFill>
                  <a:schemeClr val="bg1"/>
                </a:solidFill>
              </a:rPr>
              <a:t> </a:t>
            </a:r>
            <a:r>
              <a:rPr lang="en-US" altLang="en-US" sz="3100" dirty="0">
                <a:solidFill>
                  <a:schemeClr val="accent4">
                    <a:lumMod val="60000"/>
                    <a:lumOff val="40000"/>
                  </a:schemeClr>
                </a:solidFill>
              </a:rPr>
              <a:t>23 It was therefore necessary that the </a:t>
            </a:r>
            <a:r>
              <a:rPr lang="en-US" altLang="en-US" sz="3100" b="1" i="1" dirty="0">
                <a:solidFill>
                  <a:schemeClr val="accent4">
                    <a:lumMod val="60000"/>
                    <a:lumOff val="40000"/>
                  </a:schemeClr>
                </a:solidFill>
              </a:rPr>
              <a:t>patterns</a:t>
            </a:r>
            <a:r>
              <a:rPr lang="en-US" altLang="en-US" sz="3100" dirty="0">
                <a:solidFill>
                  <a:schemeClr val="accent4">
                    <a:lumMod val="60000"/>
                    <a:lumOff val="40000"/>
                  </a:schemeClr>
                </a:solidFill>
              </a:rPr>
              <a:t> of things in the heavens should be purified with these; but the heavenly things themselves with </a:t>
            </a:r>
            <a:r>
              <a:rPr lang="en-US" altLang="en-US" sz="3100" b="1" i="1" dirty="0">
                <a:solidFill>
                  <a:schemeClr val="accent4">
                    <a:lumMod val="60000"/>
                    <a:lumOff val="40000"/>
                  </a:schemeClr>
                </a:solidFill>
              </a:rPr>
              <a:t>better sacrifices than these</a:t>
            </a:r>
            <a:r>
              <a:rPr lang="en-US" altLang="en-US" sz="3100" dirty="0">
                <a:solidFill>
                  <a:schemeClr val="accent4">
                    <a:lumMod val="60000"/>
                    <a:lumOff val="40000"/>
                  </a:schemeClr>
                </a:solidFill>
              </a:rPr>
              <a:t>. 24 For </a:t>
            </a:r>
            <a:r>
              <a:rPr lang="en-US" altLang="en-US" sz="3100" b="1" i="1" dirty="0">
                <a:solidFill>
                  <a:schemeClr val="accent4">
                    <a:lumMod val="60000"/>
                    <a:lumOff val="40000"/>
                  </a:schemeClr>
                </a:solidFill>
              </a:rPr>
              <a:t>Christ is not entered into the holy places made with hands, which are the figures of the true; </a:t>
            </a:r>
            <a:r>
              <a:rPr lang="en-US" altLang="en-US" sz="3100" b="1" i="1" dirty="0">
                <a:solidFill>
                  <a:srgbClr val="FFFF00"/>
                </a:solidFill>
              </a:rPr>
              <a:t>but into heaven itself</a:t>
            </a:r>
            <a:r>
              <a:rPr lang="en-US" altLang="en-US" sz="3100" dirty="0">
                <a:solidFill>
                  <a:schemeClr val="accent4">
                    <a:lumMod val="60000"/>
                    <a:lumOff val="40000"/>
                  </a:schemeClr>
                </a:solidFill>
              </a:rPr>
              <a:t>, now to appear in the presence of God for us: 25 Nor yet that he should offer himself often, as the high priest </a:t>
            </a:r>
            <a:r>
              <a:rPr lang="en-US" altLang="en-US" sz="3100" dirty="0" err="1">
                <a:solidFill>
                  <a:schemeClr val="accent4">
                    <a:lumMod val="60000"/>
                    <a:lumOff val="40000"/>
                  </a:schemeClr>
                </a:solidFill>
              </a:rPr>
              <a:t>entereth</a:t>
            </a:r>
            <a:r>
              <a:rPr lang="en-US" altLang="en-US" sz="3100" dirty="0">
                <a:solidFill>
                  <a:schemeClr val="accent4">
                    <a:lumMod val="60000"/>
                    <a:lumOff val="40000"/>
                  </a:schemeClr>
                </a:solidFill>
              </a:rPr>
              <a:t> into the holy place every year with blood of others; 26 For then must he often have suffered since the foundation of the world: </a:t>
            </a:r>
            <a:r>
              <a:rPr lang="en-US" altLang="en-US" sz="3100" b="1" i="1" dirty="0">
                <a:solidFill>
                  <a:srgbClr val="FFFF00"/>
                </a:solidFill>
              </a:rPr>
              <a:t>BUT NOW, ONCE, in the END OF THE WORLD / AGE hath he appeared to put away sin by the sacrifice of himself.”</a:t>
            </a:r>
            <a:r>
              <a:rPr lang="en-US" altLang="en-US" sz="3100" dirty="0">
                <a:solidFill>
                  <a:schemeClr val="bg1"/>
                </a:solidFill>
              </a:rPr>
              <a:t> - Hebrews 9:23-26 </a:t>
            </a:r>
          </a:p>
        </p:txBody>
      </p:sp>
    </p:spTree>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1"/>
          <p:cNvSpPr>
            <a:spLocks noChangeArrowheads="1"/>
          </p:cNvSpPr>
          <p:nvPr/>
        </p:nvSpPr>
        <p:spPr bwMode="auto">
          <a:xfrm>
            <a:off x="495300" y="1219200"/>
            <a:ext cx="9251950" cy="4340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FFC000"/>
                </a:solidFill>
              </a:rPr>
              <a:t>Let’s read what is written in the Scriptures. </a:t>
            </a:r>
            <a:r>
              <a:rPr lang="en-US" altLang="en-US" sz="3200">
                <a:solidFill>
                  <a:schemeClr val="bg1"/>
                </a:solidFill>
              </a:rPr>
              <a:t> </a:t>
            </a:r>
          </a:p>
          <a:p>
            <a:pPr algn="ctr"/>
            <a:r>
              <a:rPr lang="en-US" altLang="en-US" sz="4800" b="1" i="1">
                <a:solidFill>
                  <a:srgbClr val="FFFF00"/>
                </a:solidFill>
              </a:rPr>
              <a:t>BUT NOW, ONCE, in the END OF THE WORLD / END OF THE AGE hath he appeared to put away sin by the SACRIFICE OF HIMSELF.”</a:t>
            </a:r>
            <a:r>
              <a:rPr lang="en-US" altLang="en-US" sz="4800">
                <a:solidFill>
                  <a:schemeClr val="bg1"/>
                </a:solidFill>
              </a:rPr>
              <a:t> - Hebrews 9:23-26 </a:t>
            </a:r>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1"/>
          <p:cNvSpPr>
            <a:spLocks noChangeArrowheads="1"/>
          </p:cNvSpPr>
          <p:nvPr/>
        </p:nvSpPr>
        <p:spPr bwMode="auto">
          <a:xfrm>
            <a:off x="527050" y="395288"/>
            <a:ext cx="9212263" cy="60007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chemeClr val="bg1"/>
                </a:solidFill>
              </a:rPr>
              <a:t> </a:t>
            </a:r>
            <a:r>
              <a:rPr lang="en-US" altLang="en-US" sz="4800" b="1" i="1">
                <a:solidFill>
                  <a:srgbClr val="FFFF00"/>
                </a:solidFill>
              </a:rPr>
              <a:t>BUT NOW, </a:t>
            </a:r>
          </a:p>
          <a:p>
            <a:pPr algn="ctr"/>
            <a:r>
              <a:rPr lang="en-US" altLang="en-US" sz="4800" b="1" i="1">
                <a:solidFill>
                  <a:srgbClr val="FFFF00"/>
                </a:solidFill>
              </a:rPr>
              <a:t>ONCE, </a:t>
            </a:r>
          </a:p>
          <a:p>
            <a:pPr algn="ctr"/>
            <a:r>
              <a:rPr lang="en-US" altLang="en-US" sz="4800" b="1" i="1">
                <a:solidFill>
                  <a:srgbClr val="FFFF00"/>
                </a:solidFill>
              </a:rPr>
              <a:t>in the END OF THE WORLD  </a:t>
            </a:r>
          </a:p>
          <a:p>
            <a:pPr algn="ctr"/>
            <a:r>
              <a:rPr lang="en-US" altLang="en-US" sz="4800" b="1" i="1">
                <a:solidFill>
                  <a:srgbClr val="FFFF00"/>
                </a:solidFill>
              </a:rPr>
              <a:t>(END OF THE AGE) </a:t>
            </a:r>
          </a:p>
          <a:p>
            <a:pPr algn="ctr"/>
            <a:r>
              <a:rPr lang="en-US" altLang="en-US" sz="4800" b="1" i="1">
                <a:solidFill>
                  <a:srgbClr val="FFFF00"/>
                </a:solidFill>
              </a:rPr>
              <a:t>hath he appeared </a:t>
            </a:r>
          </a:p>
          <a:p>
            <a:pPr algn="ctr"/>
            <a:r>
              <a:rPr lang="en-US" altLang="en-US" sz="4800" b="1" i="1">
                <a:solidFill>
                  <a:srgbClr val="FFFF00"/>
                </a:solidFill>
              </a:rPr>
              <a:t>to put away sin by the</a:t>
            </a:r>
          </a:p>
          <a:p>
            <a:pPr algn="ctr"/>
            <a:r>
              <a:rPr lang="en-US" altLang="en-US" sz="4800" b="1" i="1">
                <a:solidFill>
                  <a:srgbClr val="FFFF00"/>
                </a:solidFill>
              </a:rPr>
              <a:t>SACRIFICE OF HIMSELF.”</a:t>
            </a:r>
          </a:p>
          <a:p>
            <a:pPr algn="ctr"/>
            <a:r>
              <a:rPr lang="en-US" altLang="en-US" sz="4800">
                <a:solidFill>
                  <a:schemeClr val="bg1"/>
                </a:solidFill>
              </a:rPr>
              <a:t> - Hebrews 9:23-26 </a:t>
            </a:r>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1"/>
          <p:cNvSpPr>
            <a:spLocks noChangeArrowheads="1"/>
          </p:cNvSpPr>
          <p:nvPr/>
        </p:nvSpPr>
        <p:spPr bwMode="auto">
          <a:xfrm>
            <a:off x="571500" y="620713"/>
            <a:ext cx="9067800" cy="56467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The two angels will be there to witness this ultimate </a:t>
            </a:r>
            <a:r>
              <a:rPr lang="en-US" altLang="en-US" sz="3600" b="1" i="1">
                <a:solidFill>
                  <a:srgbClr val="FFFF00"/>
                </a:solidFill>
                <a:latin typeface="Calibri" pitchFamily="34" charset="0"/>
              </a:rPr>
              <a:t>Yom Kippur</a:t>
            </a:r>
            <a:r>
              <a:rPr lang="en-US" altLang="en-US" sz="3600">
                <a:solidFill>
                  <a:srgbClr val="FFC000"/>
                </a:solidFill>
                <a:latin typeface="Calibri" pitchFamily="34" charset="0"/>
              </a:rPr>
              <a:t>. One of these angels is a witness to </a:t>
            </a:r>
            <a:r>
              <a:rPr lang="en-US" altLang="en-US" sz="3600" b="1" i="1">
                <a:solidFill>
                  <a:srgbClr val="FFFF00"/>
                </a:solidFill>
                <a:latin typeface="Calibri" pitchFamily="34" charset="0"/>
              </a:rPr>
              <a:t>God’s Grace and Mercy </a:t>
            </a:r>
            <a:r>
              <a:rPr lang="en-US" altLang="en-US" sz="3600">
                <a:solidFill>
                  <a:srgbClr val="FFC000"/>
                </a:solidFill>
                <a:latin typeface="Calibri" pitchFamily="34" charset="0"/>
              </a:rPr>
              <a:t>such as we see in the Gospel. The other angel is a witness to the fulfillment of </a:t>
            </a:r>
            <a:r>
              <a:rPr lang="en-US" altLang="en-US" sz="3600" b="1" i="1">
                <a:solidFill>
                  <a:srgbClr val="FFFF00"/>
                </a:solidFill>
                <a:latin typeface="Calibri" pitchFamily="34" charset="0"/>
              </a:rPr>
              <a:t>His righteousness in the Law</a:t>
            </a:r>
            <a:r>
              <a:rPr lang="en-US" altLang="en-US" sz="3600">
                <a:solidFill>
                  <a:srgbClr val="FFC000"/>
                </a:solidFill>
                <a:latin typeface="Calibri" pitchFamily="34" charset="0"/>
              </a:rPr>
              <a:t>. Jesus/Yeshua, our High Priest  and coming King, will satisfy both. His blood will cover the sins of all the Elect coming from both sides of Calvary. And on </a:t>
            </a:r>
            <a:r>
              <a:rPr lang="en-US" altLang="en-US" sz="3600" b="1" i="1">
                <a:solidFill>
                  <a:srgbClr val="FFFF00"/>
                </a:solidFill>
                <a:latin typeface="Calibri" pitchFamily="34" charset="0"/>
              </a:rPr>
              <a:t>That Day </a:t>
            </a:r>
            <a:r>
              <a:rPr lang="en-US" altLang="en-US" sz="3600">
                <a:solidFill>
                  <a:srgbClr val="FFC000"/>
                </a:solidFill>
                <a:latin typeface="Calibri" pitchFamily="34" charset="0"/>
              </a:rPr>
              <a:t>all who have lived and died in the faith will be justified.</a:t>
            </a:r>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6350"/>
            <a:ext cx="9220200" cy="692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1"/>
          <p:cNvSpPr>
            <a:spLocks noChangeArrowheads="1"/>
          </p:cNvSpPr>
          <p:nvPr/>
        </p:nvSpPr>
        <p:spPr bwMode="auto">
          <a:xfrm>
            <a:off x="495300" y="838200"/>
            <a:ext cx="9177338" cy="52625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latin typeface="Calibri" pitchFamily="34" charset="0"/>
              </a:rPr>
              <a:t>The </a:t>
            </a:r>
            <a:r>
              <a:rPr lang="en-US" altLang="en-US" sz="4800">
                <a:solidFill>
                  <a:srgbClr val="FFFF00"/>
                </a:solidFill>
                <a:latin typeface="Calibri" pitchFamily="34" charset="0"/>
              </a:rPr>
              <a:t>Ark of the Covenant </a:t>
            </a:r>
            <a:r>
              <a:rPr lang="en-US" altLang="en-US" sz="4800">
                <a:solidFill>
                  <a:srgbClr val="FFC000"/>
                </a:solidFill>
                <a:latin typeface="Calibri" pitchFamily="34" charset="0"/>
              </a:rPr>
              <a:t>was revered as the very </a:t>
            </a:r>
            <a:r>
              <a:rPr lang="en-US" altLang="en-US" sz="4800">
                <a:solidFill>
                  <a:srgbClr val="FFFF00"/>
                </a:solidFill>
                <a:latin typeface="Calibri" pitchFamily="34" charset="0"/>
              </a:rPr>
              <a:t>Throne </a:t>
            </a:r>
          </a:p>
          <a:p>
            <a:pPr algn="ctr"/>
            <a:r>
              <a:rPr lang="en-US" altLang="en-US" sz="4800">
                <a:solidFill>
                  <a:srgbClr val="FFFF00"/>
                </a:solidFill>
                <a:latin typeface="Calibri" pitchFamily="34" charset="0"/>
              </a:rPr>
              <a:t>of Yehovah, the Eternal </a:t>
            </a:r>
          </a:p>
          <a:p>
            <a:pPr algn="ctr"/>
            <a:r>
              <a:rPr lang="en-US" altLang="en-US" sz="4800">
                <a:solidFill>
                  <a:srgbClr val="FFFF00"/>
                </a:solidFill>
                <a:latin typeface="Calibri" pitchFamily="34" charset="0"/>
              </a:rPr>
              <a:t>Almighty God</a:t>
            </a:r>
            <a:r>
              <a:rPr lang="en-US" altLang="en-US" sz="4800">
                <a:solidFill>
                  <a:srgbClr val="FFC000"/>
                </a:solidFill>
                <a:latin typeface="Calibri" pitchFamily="34" charset="0"/>
              </a:rPr>
              <a:t>. God was </a:t>
            </a:r>
          </a:p>
          <a:p>
            <a:pPr algn="ctr"/>
            <a:r>
              <a:rPr lang="en-US" altLang="en-US" sz="4800">
                <a:solidFill>
                  <a:srgbClr val="FFC000"/>
                </a:solidFill>
                <a:latin typeface="Calibri" pitchFamily="34" charset="0"/>
              </a:rPr>
              <a:t>envisioned by Israel as sitting </a:t>
            </a:r>
            <a:r>
              <a:rPr lang="en-US" altLang="en-US" sz="4800">
                <a:solidFill>
                  <a:srgbClr val="FFFF00"/>
                </a:solidFill>
                <a:latin typeface="Calibri" pitchFamily="34" charset="0"/>
              </a:rPr>
              <a:t>enthroned upon the Mercy Seat</a:t>
            </a:r>
            <a:r>
              <a:rPr lang="en-US" altLang="en-US" sz="4800">
                <a:solidFill>
                  <a:srgbClr val="FFC000"/>
                </a:solidFill>
                <a:latin typeface="Calibri" pitchFamily="34" charset="0"/>
              </a:rPr>
              <a:t> with the two angels by His side. </a:t>
            </a:r>
          </a:p>
        </p:txBody>
      </p:sp>
    </p:spTree>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1"/>
          <p:cNvSpPr>
            <a:spLocks noChangeArrowheads="1"/>
          </p:cNvSpPr>
          <p:nvPr/>
        </p:nvSpPr>
        <p:spPr bwMode="auto">
          <a:xfrm>
            <a:off x="246063" y="457200"/>
            <a:ext cx="9879012" cy="6002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latin typeface="Calibri" pitchFamily="34" charset="0"/>
              </a:rPr>
              <a:t>As our Scripture passage from Hebrews 9:27 goes on to say, </a:t>
            </a:r>
          </a:p>
          <a:p>
            <a:pPr algn="ctr"/>
            <a:r>
              <a:rPr lang="en-US" altLang="en-US" sz="4800">
                <a:solidFill>
                  <a:schemeClr val="bg1"/>
                </a:solidFill>
                <a:latin typeface="Calibri" pitchFamily="34" charset="0"/>
              </a:rPr>
              <a:t>“It is appointed unto men once to </a:t>
            </a:r>
          </a:p>
          <a:p>
            <a:pPr algn="ctr"/>
            <a:r>
              <a:rPr lang="en-US" altLang="en-US" sz="4800">
                <a:solidFill>
                  <a:schemeClr val="bg1"/>
                </a:solidFill>
                <a:latin typeface="Calibri" pitchFamily="34" charset="0"/>
              </a:rPr>
              <a:t>die, and after this, the Judgment.” </a:t>
            </a:r>
          </a:p>
          <a:p>
            <a:pPr algn="ctr"/>
            <a:r>
              <a:rPr lang="en-US" altLang="en-US" sz="4800">
                <a:solidFill>
                  <a:srgbClr val="FFC000"/>
                </a:solidFill>
                <a:latin typeface="Calibri" pitchFamily="34" charset="0"/>
              </a:rPr>
              <a:t>So whether we pass from this life </a:t>
            </a:r>
          </a:p>
          <a:p>
            <a:pPr algn="ctr"/>
            <a:r>
              <a:rPr lang="en-US" altLang="en-US" sz="4800">
                <a:solidFill>
                  <a:srgbClr val="FFC000"/>
                </a:solidFill>
                <a:latin typeface="Calibri" pitchFamily="34" charset="0"/>
              </a:rPr>
              <a:t>by death or we live here on earth right up to the last day of the age we shall still arrive here, at </a:t>
            </a:r>
            <a:r>
              <a:rPr lang="en-US" altLang="en-US" sz="4800" b="1" i="1">
                <a:solidFill>
                  <a:srgbClr val="FFFF00"/>
                </a:solidFill>
                <a:latin typeface="Calibri" pitchFamily="34" charset="0"/>
              </a:rPr>
              <a:t>the Judgment</a:t>
            </a:r>
            <a:r>
              <a:rPr lang="en-US" altLang="en-US" sz="4800">
                <a:solidFill>
                  <a:srgbClr val="FFC000"/>
                </a:solidFill>
                <a:latin typeface="Calibri" pitchFamily="34" charset="0"/>
              </a:rPr>
              <a:t>.</a:t>
            </a:r>
            <a:endParaRPr lang="en-US" altLang="en-US" sz="48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62" name="Picture 2" descr="http://4.bp.blogspot.com/-xFiWDjAlvUE/T843hAoHfHI/AAAAAAAAEpk/mKagW-VVtb8/s1600/jso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228600"/>
            <a:ext cx="897890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63" name="Rectangle 1"/>
          <p:cNvSpPr>
            <a:spLocks noChangeArrowheads="1"/>
          </p:cNvSpPr>
          <p:nvPr/>
        </p:nvSpPr>
        <p:spPr bwMode="auto">
          <a:xfrm>
            <a:off x="200025" y="5029200"/>
            <a:ext cx="9879013" cy="1570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chemeClr val="bg1"/>
                </a:solidFill>
                <a:latin typeface="Calibri" pitchFamily="34" charset="0"/>
              </a:rPr>
              <a:t>“It is appointed unto men once to die, and after this, the Judgment.” </a:t>
            </a:r>
            <a:r>
              <a:rPr lang="en-US" altLang="en-US" sz="3600">
                <a:solidFill>
                  <a:srgbClr val="FFC000"/>
                </a:solidFill>
                <a:latin typeface="Calibri" pitchFamily="34" charset="0"/>
              </a:rPr>
              <a:t>Heb. 9:27</a:t>
            </a:r>
          </a:p>
        </p:txBody>
      </p:sp>
    </p:spTree>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1"/>
          <p:cNvSpPr>
            <a:spLocks noChangeArrowheads="1"/>
          </p:cNvSpPr>
          <p:nvPr/>
        </p:nvSpPr>
        <p:spPr bwMode="auto">
          <a:xfrm>
            <a:off x="266700" y="685800"/>
            <a:ext cx="98298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The </a:t>
            </a:r>
            <a:r>
              <a:rPr lang="en-US" altLang="en-US" sz="4200" b="1" i="1">
                <a:solidFill>
                  <a:srgbClr val="FFFF00"/>
                </a:solidFill>
                <a:latin typeface="Calibri" pitchFamily="34" charset="0"/>
              </a:rPr>
              <a:t>Day of Judgment</a:t>
            </a:r>
            <a:r>
              <a:rPr lang="en-US" altLang="en-US" sz="4200">
                <a:solidFill>
                  <a:srgbClr val="FFC000"/>
                </a:solidFill>
                <a:latin typeface="Calibri" pitchFamily="34" charset="0"/>
              </a:rPr>
              <a:t> is the final </a:t>
            </a:r>
            <a:r>
              <a:rPr lang="en-US" altLang="en-US" sz="4200" b="1" i="1">
                <a:solidFill>
                  <a:srgbClr val="FFFF00"/>
                </a:solidFill>
                <a:latin typeface="Calibri" pitchFamily="34" charset="0"/>
              </a:rPr>
              <a:t>Day of Atonement</a:t>
            </a:r>
            <a:r>
              <a:rPr lang="en-US" altLang="en-US" sz="4200">
                <a:solidFill>
                  <a:srgbClr val="FFC000"/>
                </a:solidFill>
                <a:latin typeface="Calibri" pitchFamily="34" charset="0"/>
              </a:rPr>
              <a:t>. It is the ultimate </a:t>
            </a:r>
            <a:r>
              <a:rPr lang="en-US" altLang="en-US" sz="4200" b="1" i="1">
                <a:solidFill>
                  <a:srgbClr val="FFFF00"/>
                </a:solidFill>
                <a:latin typeface="Calibri" pitchFamily="34" charset="0"/>
              </a:rPr>
              <a:t>Yom Kippur</a:t>
            </a:r>
            <a:r>
              <a:rPr lang="en-US" altLang="en-US" sz="4200">
                <a:solidFill>
                  <a:srgbClr val="FFC000"/>
                </a:solidFill>
                <a:latin typeface="Calibri" pitchFamily="34" charset="0"/>
              </a:rPr>
              <a:t>, the conclusive</a:t>
            </a:r>
            <a:r>
              <a:rPr lang="en-US" altLang="en-US" sz="4200" b="1" i="1">
                <a:solidFill>
                  <a:srgbClr val="FFFF00"/>
                </a:solidFill>
                <a:latin typeface="Calibri" pitchFamily="34" charset="0"/>
              </a:rPr>
              <a:t> Day of Covering</a:t>
            </a:r>
            <a:r>
              <a:rPr lang="en-US" altLang="en-US" sz="4200">
                <a:solidFill>
                  <a:srgbClr val="FFC000"/>
                </a:solidFill>
                <a:latin typeface="Calibri" pitchFamily="34" charset="0"/>
              </a:rPr>
              <a:t>. All who have known and trusted Christ our coming Messiah will be blessed. They will see Him </a:t>
            </a:r>
            <a:r>
              <a:rPr lang="en-US" altLang="en-US" sz="4200" b="1" i="1">
                <a:solidFill>
                  <a:srgbClr val="FFFF00"/>
                </a:solidFill>
                <a:latin typeface="Calibri" pitchFamily="34" charset="0"/>
              </a:rPr>
              <a:t>”face to face”</a:t>
            </a:r>
            <a:r>
              <a:rPr lang="en-US" altLang="en-US" sz="4200">
                <a:solidFill>
                  <a:srgbClr val="FFC000"/>
                </a:solidFill>
                <a:latin typeface="Calibri" pitchFamily="34" charset="0"/>
              </a:rPr>
              <a:t> and they will live and not die. The Elect will be glorified, passing beyond the veil of flesh on into Life eternal. </a:t>
            </a:r>
            <a:endParaRPr lang="en-US" altLang="en-US" sz="42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6350"/>
            <a:ext cx="9220200" cy="692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1"/>
          <p:cNvSpPr>
            <a:spLocks noChangeArrowheads="1"/>
          </p:cNvSpPr>
          <p:nvPr/>
        </p:nvSpPr>
        <p:spPr bwMode="auto">
          <a:xfrm>
            <a:off x="266700" y="609600"/>
            <a:ext cx="97536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So as we can see, the </a:t>
            </a:r>
            <a:r>
              <a:rPr lang="en-US" altLang="en-US" sz="3600" b="1" i="1">
                <a:solidFill>
                  <a:srgbClr val="FFFF00"/>
                </a:solidFill>
                <a:latin typeface="Calibri" pitchFamily="34" charset="0"/>
              </a:rPr>
              <a:t>Day of Atonement </a:t>
            </a:r>
            <a:r>
              <a:rPr lang="en-US" altLang="en-US" sz="3600">
                <a:solidFill>
                  <a:srgbClr val="FFC000"/>
                </a:solidFill>
                <a:latin typeface="Calibri" pitchFamily="34" charset="0"/>
              </a:rPr>
              <a:t>is a very somber moment of closure for all who live upon this earth. When the sun sets on that final </a:t>
            </a:r>
            <a:r>
              <a:rPr lang="en-US" altLang="en-US" sz="3600" b="1" i="1">
                <a:solidFill>
                  <a:srgbClr val="FFFF00"/>
                </a:solidFill>
                <a:latin typeface="Calibri" pitchFamily="34" charset="0"/>
              </a:rPr>
              <a:t>Yom Kippur of all Yom Kippurs</a:t>
            </a:r>
            <a:r>
              <a:rPr lang="en-US" altLang="en-US" sz="3600">
                <a:solidFill>
                  <a:srgbClr val="FFC000"/>
                </a:solidFill>
                <a:latin typeface="Calibri" pitchFamily="34" charset="0"/>
              </a:rPr>
              <a:t> it will truly be the last chance to repent. As we have seen, an idiom for the </a:t>
            </a:r>
            <a:r>
              <a:rPr lang="en-US" altLang="en-US" sz="3600" b="1" i="1">
                <a:solidFill>
                  <a:srgbClr val="FFFF00"/>
                </a:solidFill>
                <a:latin typeface="Calibri" pitchFamily="34" charset="0"/>
              </a:rPr>
              <a:t>Day of Atonement </a:t>
            </a:r>
            <a:r>
              <a:rPr lang="en-US" altLang="en-US" sz="3600">
                <a:solidFill>
                  <a:srgbClr val="FFC000"/>
                </a:solidFill>
                <a:latin typeface="Calibri" pitchFamily="34" charset="0"/>
              </a:rPr>
              <a:t>and the meaning of the word </a:t>
            </a:r>
            <a:r>
              <a:rPr lang="en-US" altLang="en-US" sz="3600" b="1" i="1">
                <a:solidFill>
                  <a:srgbClr val="FFFF00"/>
                </a:solidFill>
                <a:latin typeface="Calibri" pitchFamily="34" charset="0"/>
              </a:rPr>
              <a:t>Neilah </a:t>
            </a:r>
            <a:r>
              <a:rPr lang="en-US" altLang="en-US" sz="3600">
                <a:solidFill>
                  <a:srgbClr val="FFC000"/>
                </a:solidFill>
                <a:latin typeface="Calibri" pitchFamily="34" charset="0"/>
              </a:rPr>
              <a:t>is </a:t>
            </a:r>
            <a:r>
              <a:rPr lang="en-US" altLang="en-US" sz="3600" b="1" i="1">
                <a:solidFill>
                  <a:srgbClr val="FFFF00"/>
                </a:solidFill>
                <a:latin typeface="Calibri" pitchFamily="34" charset="0"/>
              </a:rPr>
              <a:t>”closing of the gates”</a:t>
            </a:r>
            <a:r>
              <a:rPr lang="en-US" altLang="en-US" sz="3600">
                <a:solidFill>
                  <a:srgbClr val="FFC000"/>
                </a:solidFill>
                <a:latin typeface="Calibri" pitchFamily="34" charset="0"/>
              </a:rPr>
              <a:t>. For those who would seek reconciliation with God the time has run out. Would that not be a suitable and auspicious time for the </a:t>
            </a:r>
            <a:r>
              <a:rPr lang="en-US" altLang="en-US" sz="3600" b="1" i="1">
                <a:solidFill>
                  <a:srgbClr val="FFFF00"/>
                </a:solidFill>
                <a:latin typeface="Calibri" pitchFamily="34" charset="0"/>
              </a:rPr>
              <a:t>Last Trumpet</a:t>
            </a:r>
            <a:r>
              <a:rPr lang="en-US" altLang="en-US" sz="3600">
                <a:solidFill>
                  <a:srgbClr val="FFC000"/>
                </a:solidFill>
                <a:latin typeface="Calibri" pitchFamily="34" charset="0"/>
              </a:rPr>
              <a:t> to sound? </a:t>
            </a:r>
            <a:endParaRPr lang="en-US" altLang="en-US" sz="36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58" name="Picture 2" descr="http://www.templeinstitute.org/yom_kippur_images/neil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675" y="304800"/>
            <a:ext cx="46894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9" name="TextBox 2"/>
          <p:cNvSpPr txBox="1">
            <a:spLocks noChangeArrowheads="1"/>
          </p:cNvSpPr>
          <p:nvPr/>
        </p:nvSpPr>
        <p:spPr bwMode="auto">
          <a:xfrm>
            <a:off x="266700" y="2767013"/>
            <a:ext cx="38862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6000" b="1" i="1">
                <a:latin typeface="Papyrus" pitchFamily="66" charset="0"/>
              </a:rPr>
              <a:t>The </a:t>
            </a:r>
          </a:p>
          <a:p>
            <a:r>
              <a:rPr lang="en-US" altLang="en-US" sz="6000" b="1" i="1">
                <a:latin typeface="Papyrus" pitchFamily="66" charset="0"/>
              </a:rPr>
              <a:t>Closing</a:t>
            </a:r>
          </a:p>
          <a:p>
            <a:r>
              <a:rPr lang="en-US" altLang="en-US" sz="6000" b="1" i="1">
                <a:latin typeface="Papyrus" pitchFamily="66" charset="0"/>
              </a:rPr>
              <a:t>of the </a:t>
            </a:r>
          </a:p>
          <a:p>
            <a:r>
              <a:rPr lang="en-US" altLang="en-US" sz="6000" b="1" i="1">
                <a:latin typeface="Papyrus" pitchFamily="66" charset="0"/>
              </a:rPr>
              <a:t>Gates</a:t>
            </a:r>
          </a:p>
        </p:txBody>
      </p:sp>
      <p:sp>
        <p:nvSpPr>
          <p:cNvPr id="403460" name="TextBox 1"/>
          <p:cNvSpPr txBox="1">
            <a:spLocks noChangeArrowheads="1"/>
          </p:cNvSpPr>
          <p:nvPr/>
        </p:nvSpPr>
        <p:spPr bwMode="auto">
          <a:xfrm>
            <a:off x="495300" y="304800"/>
            <a:ext cx="3733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4800" b="1" i="1">
                <a:solidFill>
                  <a:srgbClr val="C00000"/>
                </a:solidFill>
                <a:latin typeface="Papyrus" pitchFamily="66" charset="0"/>
              </a:rPr>
              <a:t>Yom Kippur</a:t>
            </a:r>
          </a:p>
          <a:p>
            <a:r>
              <a:rPr lang="en-US" altLang="en-US" sz="4800" b="1" i="1">
                <a:solidFill>
                  <a:srgbClr val="C00000"/>
                </a:solidFill>
                <a:latin typeface="Papyrus" pitchFamily="66" charset="0"/>
              </a:rPr>
              <a:t>The Day of </a:t>
            </a:r>
          </a:p>
          <a:p>
            <a:r>
              <a:rPr lang="en-US" altLang="en-US" sz="4800" b="1" i="1">
                <a:solidFill>
                  <a:srgbClr val="C00000"/>
                </a:solidFill>
                <a:latin typeface="Papyrus" pitchFamily="66" charset="0"/>
              </a:rPr>
              <a:t>Atonement</a:t>
            </a:r>
          </a:p>
        </p:txBody>
      </p:sp>
    </p:spTree>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1"/>
          <p:cNvSpPr>
            <a:spLocks noChangeArrowheads="1"/>
          </p:cNvSpPr>
          <p:nvPr/>
        </p:nvSpPr>
        <p:spPr bwMode="auto">
          <a:xfrm>
            <a:off x="266700" y="304800"/>
            <a:ext cx="98298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3600" dirty="0">
                <a:solidFill>
                  <a:schemeClr val="bg1"/>
                </a:solidFill>
                <a:latin typeface="Calibri" pitchFamily="34" charset="0"/>
              </a:rPr>
              <a:t>Revelation 10:7 and 11:15 </a:t>
            </a:r>
            <a:r>
              <a:rPr lang="en-US" altLang="en-US" sz="3600" dirty="0">
                <a:solidFill>
                  <a:srgbClr val="FFC000"/>
                </a:solidFill>
                <a:latin typeface="Calibri" pitchFamily="34" charset="0"/>
              </a:rPr>
              <a:t>are the two references </a:t>
            </a:r>
          </a:p>
          <a:p>
            <a:pPr algn="ctr">
              <a:defRPr/>
            </a:pPr>
            <a:r>
              <a:rPr lang="en-US" altLang="en-US" sz="3600" dirty="0">
                <a:solidFill>
                  <a:srgbClr val="FFC000"/>
                </a:solidFill>
                <a:latin typeface="Calibri" pitchFamily="34" charset="0"/>
              </a:rPr>
              <a:t>to the</a:t>
            </a:r>
            <a:r>
              <a:rPr lang="en-US" altLang="en-US" sz="3600" b="1" i="1" dirty="0">
                <a:solidFill>
                  <a:srgbClr val="FFFF00"/>
                </a:solidFill>
                <a:latin typeface="Calibri" pitchFamily="34" charset="0"/>
              </a:rPr>
              <a:t> 7</a:t>
            </a:r>
            <a:r>
              <a:rPr lang="en-US" altLang="en-US" sz="3600" b="1" i="1" baseline="30000" dirty="0">
                <a:solidFill>
                  <a:srgbClr val="FFFF00"/>
                </a:solidFill>
                <a:latin typeface="Calibri" pitchFamily="34" charset="0"/>
              </a:rPr>
              <a:t>th</a:t>
            </a:r>
            <a:r>
              <a:rPr lang="en-US" altLang="en-US" sz="3600" b="1" i="1" dirty="0">
                <a:solidFill>
                  <a:srgbClr val="FFFF00"/>
                </a:solidFill>
                <a:latin typeface="Calibri" pitchFamily="34" charset="0"/>
              </a:rPr>
              <a:t> Trumpet</a:t>
            </a:r>
            <a:r>
              <a:rPr lang="en-US" altLang="en-US" sz="3600" dirty="0">
                <a:solidFill>
                  <a:srgbClr val="FFC000"/>
                </a:solidFill>
                <a:latin typeface="Calibri" pitchFamily="34" charset="0"/>
              </a:rPr>
              <a:t>. This is </a:t>
            </a:r>
            <a:r>
              <a:rPr lang="en-US" altLang="en-US" sz="3600" b="1" i="1" dirty="0">
                <a:solidFill>
                  <a:srgbClr val="FFFF00"/>
                </a:solidFill>
                <a:latin typeface="Calibri" pitchFamily="34" charset="0"/>
              </a:rPr>
              <a:t>a single trumpet blast </a:t>
            </a:r>
          </a:p>
          <a:p>
            <a:pPr algn="ctr">
              <a:defRPr/>
            </a:pPr>
            <a:r>
              <a:rPr lang="en-US" altLang="en-US" sz="3600" dirty="0">
                <a:solidFill>
                  <a:srgbClr val="FFC000"/>
                </a:solidFill>
                <a:latin typeface="Calibri" pitchFamily="34" charset="0"/>
              </a:rPr>
              <a:t>As we see, it will be sounded </a:t>
            </a:r>
            <a:r>
              <a:rPr lang="en-US" altLang="en-US" sz="3600" b="1" i="1" dirty="0">
                <a:solidFill>
                  <a:srgbClr val="FFFF00"/>
                </a:solidFill>
                <a:latin typeface="Calibri" pitchFamily="34" charset="0"/>
              </a:rPr>
              <a:t>by an angel </a:t>
            </a:r>
            <a:r>
              <a:rPr lang="en-US" altLang="en-US" sz="3600" dirty="0">
                <a:solidFill>
                  <a:srgbClr val="FFC000"/>
                </a:solidFill>
                <a:latin typeface="Calibri" pitchFamily="34" charset="0"/>
              </a:rPr>
              <a:t>and </a:t>
            </a:r>
          </a:p>
          <a:p>
            <a:pPr algn="ctr">
              <a:defRPr/>
            </a:pPr>
            <a:r>
              <a:rPr lang="en-US" altLang="en-US" sz="3600" dirty="0">
                <a:solidFill>
                  <a:srgbClr val="FFC000"/>
                </a:solidFill>
                <a:latin typeface="Calibri" pitchFamily="34" charset="0"/>
              </a:rPr>
              <a:t>not </a:t>
            </a:r>
            <a:r>
              <a:rPr lang="en-US" altLang="en-US" sz="3600" b="1" i="1" dirty="0">
                <a:solidFill>
                  <a:srgbClr val="FFFF00"/>
                </a:solidFill>
                <a:latin typeface="Calibri" pitchFamily="34" charset="0"/>
              </a:rPr>
              <a:t>by men</a:t>
            </a:r>
            <a:r>
              <a:rPr lang="en-US" altLang="en-US" sz="3600" dirty="0">
                <a:solidFill>
                  <a:srgbClr val="FFC000"/>
                </a:solidFill>
                <a:latin typeface="Calibri" pitchFamily="34" charset="0"/>
              </a:rPr>
              <a:t>. The two verses here tell the story. </a:t>
            </a:r>
          </a:p>
          <a:p>
            <a:pPr algn="ctr">
              <a:defRPr/>
            </a:pPr>
            <a:r>
              <a:rPr lang="en-US" altLang="en-US" sz="3600" dirty="0">
                <a:solidFill>
                  <a:srgbClr val="FFC000"/>
                </a:solidFill>
                <a:latin typeface="Calibri" pitchFamily="34" charset="0"/>
              </a:rPr>
              <a:t>And the time reference here could not be clearer. </a:t>
            </a:r>
          </a:p>
          <a:p>
            <a:pPr algn="ctr">
              <a:defRPr/>
            </a:pPr>
            <a:r>
              <a:rPr lang="en-US" altLang="en-US" sz="3600" dirty="0">
                <a:solidFill>
                  <a:srgbClr val="FFC000"/>
                </a:solidFill>
                <a:latin typeface="Calibri" pitchFamily="34" charset="0"/>
              </a:rPr>
              <a:t>The </a:t>
            </a:r>
            <a:r>
              <a:rPr lang="en-US" altLang="en-US" sz="3600" b="1" i="1" dirty="0">
                <a:solidFill>
                  <a:srgbClr val="FFFF00"/>
                </a:solidFill>
                <a:latin typeface="Calibri" pitchFamily="34" charset="0"/>
              </a:rPr>
              <a:t>7</a:t>
            </a:r>
            <a:r>
              <a:rPr lang="en-US" altLang="en-US" sz="3600" b="1" i="1" baseline="30000" dirty="0">
                <a:solidFill>
                  <a:srgbClr val="FFFF00"/>
                </a:solidFill>
                <a:latin typeface="Calibri" pitchFamily="34" charset="0"/>
              </a:rPr>
              <a:t>th</a:t>
            </a:r>
            <a:r>
              <a:rPr lang="en-US" altLang="en-US" sz="3600" b="1" i="1" dirty="0">
                <a:solidFill>
                  <a:srgbClr val="FFFF00"/>
                </a:solidFill>
                <a:latin typeface="Calibri" pitchFamily="34" charset="0"/>
              </a:rPr>
              <a:t> trumpet </a:t>
            </a:r>
            <a:r>
              <a:rPr lang="en-US" altLang="en-US" sz="3600" dirty="0">
                <a:solidFill>
                  <a:srgbClr val="FFC000"/>
                </a:solidFill>
                <a:latin typeface="Calibri" pitchFamily="34" charset="0"/>
              </a:rPr>
              <a:t>marks the time when </a:t>
            </a:r>
          </a:p>
          <a:p>
            <a:pPr marL="742950" indent="-742950">
              <a:buFontTx/>
              <a:buAutoNum type="arabicPeriod"/>
              <a:defRPr/>
            </a:pPr>
            <a:r>
              <a:rPr lang="en-US" altLang="en-US" sz="3600" dirty="0">
                <a:solidFill>
                  <a:schemeClr val="bg1"/>
                </a:solidFill>
                <a:latin typeface="Calibri" pitchFamily="34" charset="0"/>
              </a:rPr>
              <a:t>the mystery of God is finished </a:t>
            </a:r>
            <a:r>
              <a:rPr lang="en-US" altLang="en-US" sz="3600" dirty="0">
                <a:solidFill>
                  <a:srgbClr val="FFC000"/>
                </a:solidFill>
                <a:latin typeface="Calibri" pitchFamily="34" charset="0"/>
              </a:rPr>
              <a:t>and </a:t>
            </a:r>
          </a:p>
          <a:p>
            <a:pPr>
              <a:defRPr/>
            </a:pPr>
            <a:r>
              <a:rPr lang="en-US" altLang="en-US" sz="3600" dirty="0">
                <a:solidFill>
                  <a:schemeClr val="accent1">
                    <a:lumMod val="20000"/>
                    <a:lumOff val="80000"/>
                  </a:schemeClr>
                </a:solidFill>
                <a:latin typeface="Calibri" pitchFamily="34" charset="0"/>
              </a:rPr>
              <a:t>2.</a:t>
            </a:r>
            <a:r>
              <a:rPr lang="en-US" altLang="en-US" sz="3600" dirty="0">
                <a:solidFill>
                  <a:srgbClr val="FFC000"/>
                </a:solidFill>
                <a:latin typeface="Calibri" pitchFamily="34" charset="0"/>
              </a:rPr>
              <a:t> </a:t>
            </a:r>
            <a:r>
              <a:rPr lang="en-US" altLang="en-US" sz="3600" dirty="0">
                <a:solidFill>
                  <a:schemeClr val="bg1"/>
                </a:solidFill>
                <a:latin typeface="Calibri" pitchFamily="34" charset="0"/>
              </a:rPr>
              <a:t>the kingdoms of this world become </a:t>
            </a:r>
          </a:p>
          <a:p>
            <a:pPr>
              <a:defRPr/>
            </a:pPr>
            <a:r>
              <a:rPr lang="en-US" altLang="en-US" sz="3600" dirty="0">
                <a:solidFill>
                  <a:schemeClr val="bg1"/>
                </a:solidFill>
                <a:latin typeface="Calibri" pitchFamily="34" charset="0"/>
              </a:rPr>
              <a:t>the kingdoms of our Lord and of His Messiah</a:t>
            </a:r>
            <a:r>
              <a:rPr lang="en-US" altLang="en-US" sz="3600" dirty="0">
                <a:solidFill>
                  <a:srgbClr val="FFC000"/>
                </a:solidFill>
                <a:latin typeface="Calibri" pitchFamily="34" charset="0"/>
              </a:rPr>
              <a:t>.</a:t>
            </a:r>
            <a:r>
              <a:rPr lang="en-US" altLang="en-US" sz="3600" b="1" dirty="0">
                <a:solidFill>
                  <a:srgbClr val="FFC000"/>
                </a:solidFill>
                <a:latin typeface="Calibri" pitchFamily="34" charset="0"/>
              </a:rPr>
              <a:t> </a:t>
            </a:r>
          </a:p>
          <a:p>
            <a:pPr algn="ctr">
              <a:defRPr/>
            </a:pPr>
            <a:r>
              <a:rPr lang="en-US" altLang="en-US" sz="3600" dirty="0">
                <a:solidFill>
                  <a:srgbClr val="FFC000"/>
                </a:solidFill>
                <a:latin typeface="Calibri" pitchFamily="34" charset="0"/>
              </a:rPr>
              <a:t>So if the </a:t>
            </a:r>
            <a:r>
              <a:rPr lang="en-US" altLang="en-US" sz="3600" b="1" i="1" dirty="0">
                <a:solidFill>
                  <a:srgbClr val="FFFF00"/>
                </a:solidFill>
                <a:latin typeface="Calibri" pitchFamily="34" charset="0"/>
              </a:rPr>
              <a:t>7</a:t>
            </a:r>
            <a:r>
              <a:rPr lang="en-US" altLang="en-US" sz="3600" b="1" i="1" baseline="30000" dirty="0">
                <a:solidFill>
                  <a:srgbClr val="FFFF00"/>
                </a:solidFill>
                <a:latin typeface="Calibri" pitchFamily="34" charset="0"/>
              </a:rPr>
              <a:t>th</a:t>
            </a:r>
            <a:r>
              <a:rPr lang="en-US" altLang="en-US" sz="3600" b="1" i="1" dirty="0">
                <a:solidFill>
                  <a:srgbClr val="FFFF00"/>
                </a:solidFill>
                <a:latin typeface="Calibri" pitchFamily="34" charset="0"/>
              </a:rPr>
              <a:t> Trumpet </a:t>
            </a:r>
            <a:r>
              <a:rPr lang="en-US" altLang="en-US" sz="3600" dirty="0">
                <a:solidFill>
                  <a:srgbClr val="FFC000"/>
                </a:solidFill>
                <a:latin typeface="Calibri" pitchFamily="34" charset="0"/>
              </a:rPr>
              <a:t>sounds at the consummation</a:t>
            </a:r>
          </a:p>
          <a:p>
            <a:pPr algn="ctr">
              <a:defRPr/>
            </a:pPr>
            <a:r>
              <a:rPr lang="en-US" altLang="en-US" sz="3600" dirty="0">
                <a:solidFill>
                  <a:srgbClr val="FFC000"/>
                </a:solidFill>
                <a:latin typeface="Calibri" pitchFamily="34" charset="0"/>
              </a:rPr>
              <a:t>of the age then it is indeed the </a:t>
            </a:r>
            <a:r>
              <a:rPr lang="en-US" altLang="en-US" sz="3600" b="1" i="1" dirty="0">
                <a:solidFill>
                  <a:srgbClr val="FFFF00"/>
                </a:solidFill>
                <a:latin typeface="Calibri" pitchFamily="34" charset="0"/>
              </a:rPr>
              <a:t>last trumpet</a:t>
            </a:r>
            <a:r>
              <a:rPr lang="en-US" altLang="en-US" sz="3600" dirty="0">
                <a:solidFill>
                  <a:srgbClr val="FFC000"/>
                </a:solidFill>
                <a:latin typeface="Calibri" pitchFamily="34" charset="0"/>
              </a:rPr>
              <a:t>. </a:t>
            </a:r>
            <a:endParaRPr lang="en-US" altLang="en-US" sz="36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1"/>
          <p:cNvSpPr>
            <a:spLocks noChangeArrowheads="1"/>
          </p:cNvSpPr>
          <p:nvPr/>
        </p:nvSpPr>
        <p:spPr bwMode="auto">
          <a:xfrm>
            <a:off x="266700" y="3581400"/>
            <a:ext cx="97536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b="1">
                <a:solidFill>
                  <a:schemeClr val="bg1"/>
                </a:solidFill>
              </a:rPr>
              <a:t>Revelation 10:7</a:t>
            </a:r>
            <a:r>
              <a:rPr lang="en-US" altLang="en-US" sz="2400">
                <a:solidFill>
                  <a:schemeClr val="bg1"/>
                </a:solidFill>
              </a:rPr>
              <a:t> (KJV)</a:t>
            </a:r>
          </a:p>
          <a:p>
            <a:r>
              <a:rPr lang="en-US" altLang="en-US" sz="2400">
                <a:solidFill>
                  <a:srgbClr val="FFC000"/>
                </a:solidFill>
              </a:rPr>
              <a:t>But in the days of the voice of the </a:t>
            </a:r>
            <a:r>
              <a:rPr lang="en-US" altLang="en-US" sz="2400" b="1" i="1">
                <a:solidFill>
                  <a:srgbClr val="FFFF00"/>
                </a:solidFill>
              </a:rPr>
              <a:t>seventh angel</a:t>
            </a:r>
            <a:r>
              <a:rPr lang="en-US" altLang="en-US" sz="2400">
                <a:solidFill>
                  <a:srgbClr val="FFC000"/>
                </a:solidFill>
              </a:rPr>
              <a:t>, when he shall begin to sound, the mystery of God should be finished, as he hath declared to his servants the prophets.</a:t>
            </a:r>
          </a:p>
          <a:p>
            <a:r>
              <a:rPr lang="en-US" altLang="en-US" sz="2400" b="1">
                <a:solidFill>
                  <a:schemeClr val="bg1"/>
                </a:solidFill>
              </a:rPr>
              <a:t>Revelation 11:15</a:t>
            </a:r>
            <a:r>
              <a:rPr lang="en-US" altLang="en-US" sz="2400">
                <a:solidFill>
                  <a:schemeClr val="bg1"/>
                </a:solidFill>
              </a:rPr>
              <a:t> (KJV)</a:t>
            </a:r>
          </a:p>
          <a:p>
            <a:r>
              <a:rPr lang="en-US" altLang="en-US" sz="2400">
                <a:solidFill>
                  <a:srgbClr val="FFC000"/>
                </a:solidFill>
              </a:rPr>
              <a:t>And the </a:t>
            </a:r>
            <a:r>
              <a:rPr lang="en-US" altLang="en-US" sz="2400" b="1" i="1">
                <a:solidFill>
                  <a:srgbClr val="FFFF00"/>
                </a:solidFill>
              </a:rPr>
              <a:t>seventh angel sounded</a:t>
            </a:r>
            <a:r>
              <a:rPr lang="en-US" altLang="en-US" sz="2400">
                <a:solidFill>
                  <a:srgbClr val="FFC000"/>
                </a:solidFill>
              </a:rPr>
              <a:t>; and there were great voices in heaven, saying, The kingdoms of this world are become the kingdoms of our Lord, and of his Christ; and he shall reign for ever and ever.</a:t>
            </a:r>
          </a:p>
        </p:txBody>
      </p:sp>
      <p:pic>
        <p:nvPicPr>
          <p:cNvPr id="405507" name="Picture 2" descr="D:\Pictures\0-IMAGES for PowerPoint\ancient-of-days-daniel-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36538"/>
            <a:ext cx="4724400"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508" name="Picture 4" descr="http://www.atotheword.com/wp-content/uploads/2011/02/resurrection-of-the-dead-466x3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222250"/>
            <a:ext cx="48006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3848100" y="1219200"/>
            <a:ext cx="1600200" cy="0"/>
          </a:xfrm>
          <a:prstGeom prst="straightConnector1">
            <a:avLst/>
          </a:prstGeom>
          <a:ln w="889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991100" y="3475038"/>
            <a:ext cx="5181600" cy="460375"/>
          </a:xfrm>
          <a:prstGeom prst="rect">
            <a:avLst/>
          </a:prstGeom>
          <a:solidFill>
            <a:schemeClr val="accent4">
              <a:lumMod val="20000"/>
              <a:lumOff val="80000"/>
            </a:schemeClr>
          </a:solidFill>
        </p:spPr>
        <p:txBody>
          <a:bodyPr>
            <a:spAutoFit/>
          </a:bodyPr>
          <a:lstStyle/>
          <a:p>
            <a:pPr>
              <a:defRPr/>
            </a:pPr>
            <a:r>
              <a:rPr lang="en-US" sz="2400" b="1" dirty="0">
                <a:solidFill>
                  <a:srgbClr val="FF0000"/>
                </a:solidFill>
              </a:rPr>
              <a:t>The 7</a:t>
            </a:r>
            <a:r>
              <a:rPr lang="en-US" sz="2400" b="1" baseline="30000" dirty="0">
                <a:solidFill>
                  <a:srgbClr val="FF0000"/>
                </a:solidFill>
              </a:rPr>
              <a:t>th</a:t>
            </a:r>
            <a:r>
              <a:rPr lang="en-US" sz="2400" b="1" dirty="0">
                <a:solidFill>
                  <a:srgbClr val="FF0000"/>
                </a:solidFill>
              </a:rPr>
              <a:t> Trumpet is the Last Trump</a:t>
            </a:r>
          </a:p>
        </p:txBody>
      </p:sp>
    </p:spTree>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1"/>
          <p:cNvSpPr>
            <a:spLocks noChangeArrowheads="1"/>
          </p:cNvSpPr>
          <p:nvPr/>
        </p:nvSpPr>
        <p:spPr bwMode="auto">
          <a:xfrm>
            <a:off x="323850" y="304800"/>
            <a:ext cx="9675813"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So now we come to this question. Might this </a:t>
            </a:r>
            <a:r>
              <a:rPr lang="en-US" altLang="en-US" sz="4000" b="1">
                <a:solidFill>
                  <a:srgbClr val="FFFF00"/>
                </a:solidFill>
                <a:latin typeface="Calibri" pitchFamily="34" charset="0"/>
              </a:rPr>
              <a:t>Last Trumpet </a:t>
            </a:r>
            <a:r>
              <a:rPr lang="en-US" altLang="en-US" sz="4000">
                <a:solidFill>
                  <a:srgbClr val="FFC000"/>
                </a:solidFill>
                <a:latin typeface="Calibri" pitchFamily="34" charset="0"/>
              </a:rPr>
              <a:t>sound be the one rehearsed and featured by our Jewish friends at the final </a:t>
            </a:r>
            <a:r>
              <a:rPr lang="en-US" altLang="en-US" sz="4000">
                <a:solidFill>
                  <a:srgbClr val="FFFF00"/>
                </a:solidFill>
                <a:latin typeface="Calibri" pitchFamily="34" charset="0"/>
              </a:rPr>
              <a:t>Neilah service </a:t>
            </a:r>
            <a:r>
              <a:rPr lang="en-US" altLang="en-US" sz="4000">
                <a:solidFill>
                  <a:srgbClr val="FFC000"/>
                </a:solidFill>
                <a:latin typeface="Calibri" pitchFamily="34" charset="0"/>
              </a:rPr>
              <a:t>on </a:t>
            </a:r>
            <a:r>
              <a:rPr lang="en-US" altLang="en-US" sz="4000">
                <a:solidFill>
                  <a:srgbClr val="FFFF00"/>
                </a:solidFill>
                <a:latin typeface="Calibri" pitchFamily="34" charset="0"/>
              </a:rPr>
              <a:t>Yom Kippur? </a:t>
            </a:r>
            <a:r>
              <a:rPr lang="en-US" altLang="en-US" sz="4000">
                <a:solidFill>
                  <a:srgbClr val="FFC000"/>
                </a:solidFill>
                <a:latin typeface="Calibri" pitchFamily="34" charset="0"/>
              </a:rPr>
              <a:t>Will it be the great long </a:t>
            </a:r>
            <a:r>
              <a:rPr lang="en-US" altLang="en-US" sz="4000" b="1" i="1">
                <a:solidFill>
                  <a:srgbClr val="FFFF00"/>
                </a:solidFill>
                <a:latin typeface="Calibri" pitchFamily="34" charset="0"/>
              </a:rPr>
              <a:t>Tekia Gedolah? </a:t>
            </a:r>
            <a:r>
              <a:rPr lang="en-US" altLang="en-US" sz="4000">
                <a:solidFill>
                  <a:srgbClr val="FFC000"/>
                </a:solidFill>
                <a:latin typeface="Calibri" pitchFamily="34" charset="0"/>
              </a:rPr>
              <a:t>After all, this is the</a:t>
            </a:r>
            <a:r>
              <a:rPr lang="en-US" altLang="en-US" sz="4000" b="1" i="1">
                <a:solidFill>
                  <a:srgbClr val="FF0000"/>
                </a:solidFill>
                <a:latin typeface="Calibri" pitchFamily="34" charset="0"/>
              </a:rPr>
              <a:t> </a:t>
            </a:r>
            <a:r>
              <a:rPr lang="en-US" altLang="en-US" sz="4000">
                <a:solidFill>
                  <a:srgbClr val="FFFF00"/>
                </a:solidFill>
                <a:latin typeface="Calibri" pitchFamily="34" charset="0"/>
              </a:rPr>
              <a:t>last of the four classic shofar blasts. </a:t>
            </a:r>
            <a:r>
              <a:rPr lang="en-US" altLang="en-US" sz="4000">
                <a:solidFill>
                  <a:srgbClr val="FFC000"/>
                </a:solidFill>
                <a:latin typeface="Calibri" pitchFamily="34" charset="0"/>
              </a:rPr>
              <a:t>And on top of that, the spirit of climax and closure we hear in the great </a:t>
            </a:r>
            <a:r>
              <a:rPr lang="en-US" altLang="en-US" sz="4000" b="1" i="1">
                <a:solidFill>
                  <a:srgbClr val="FFFF00"/>
                </a:solidFill>
                <a:latin typeface="Calibri" pitchFamily="34" charset="0"/>
              </a:rPr>
              <a:t>Tekia Gedolah </a:t>
            </a:r>
            <a:r>
              <a:rPr lang="en-US" altLang="en-US" sz="4000">
                <a:solidFill>
                  <a:srgbClr val="FFC000"/>
                </a:solidFill>
                <a:latin typeface="Calibri" pitchFamily="34" charset="0"/>
              </a:rPr>
              <a:t>does match that sense of </a:t>
            </a:r>
            <a:r>
              <a:rPr lang="en-US" altLang="en-US" sz="4000">
                <a:solidFill>
                  <a:srgbClr val="FFFF00"/>
                </a:solidFill>
                <a:latin typeface="Calibri" pitchFamily="34" charset="0"/>
              </a:rPr>
              <a:t>finality</a:t>
            </a:r>
            <a:r>
              <a:rPr lang="en-US" altLang="en-US" sz="4000">
                <a:solidFill>
                  <a:srgbClr val="FFC000"/>
                </a:solidFill>
                <a:latin typeface="Calibri" pitchFamily="34" charset="0"/>
              </a:rPr>
              <a:t> we might expect to hear in the</a:t>
            </a:r>
            <a:r>
              <a:rPr lang="en-US" altLang="en-US" sz="4000" b="1" i="1">
                <a:solidFill>
                  <a:srgbClr val="FFFF00"/>
                </a:solidFill>
                <a:latin typeface="Calibri" pitchFamily="34" charset="0"/>
              </a:rPr>
              <a:t> Last Trump</a:t>
            </a:r>
            <a:r>
              <a:rPr lang="en-US" altLang="en-US" sz="4000">
                <a:solidFill>
                  <a:srgbClr val="FFC000"/>
                </a:solidFill>
                <a:latin typeface="Calibri" pitchFamily="34" charset="0"/>
              </a:rPr>
              <a:t>. Let’s listen. </a:t>
            </a:r>
          </a:p>
        </p:txBody>
      </p:sp>
    </p:spTree>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1"/>
          <p:cNvSpPr>
            <a:spLocks noChangeArrowheads="1"/>
          </p:cNvSpPr>
          <p:nvPr/>
        </p:nvSpPr>
        <p:spPr bwMode="auto">
          <a:xfrm>
            <a:off x="266700" y="228600"/>
            <a:ext cx="9586913" cy="60769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r"/>
            <a:endParaRPr lang="en-US" altLang="en-US" sz="4800">
              <a:solidFill>
                <a:srgbClr val="FFC000"/>
              </a:solidFill>
              <a:latin typeface="Calibri" pitchFamily="34" charset="0"/>
            </a:endParaRPr>
          </a:p>
          <a:p>
            <a:pPr algn="r"/>
            <a:endParaRPr lang="en-US" altLang="en-US" sz="4800">
              <a:solidFill>
                <a:srgbClr val="FFC000"/>
              </a:solidFill>
              <a:latin typeface="Calibri" pitchFamily="34" charset="0"/>
            </a:endParaRPr>
          </a:p>
          <a:p>
            <a:pPr algn="r"/>
            <a:r>
              <a:rPr lang="en-US" altLang="en-US" sz="4000">
                <a:solidFill>
                  <a:srgbClr val="FFC000"/>
                </a:solidFill>
                <a:latin typeface="Calibri" pitchFamily="34" charset="0"/>
              </a:rPr>
              <a:t>1. The Tekia, </a:t>
            </a:r>
          </a:p>
          <a:p>
            <a:pPr algn="r"/>
            <a:r>
              <a:rPr lang="en-US" altLang="en-US" sz="4000">
                <a:solidFill>
                  <a:srgbClr val="FFC000"/>
                </a:solidFill>
                <a:latin typeface="Calibri" pitchFamily="34" charset="0"/>
              </a:rPr>
              <a:t>2.  Shevarim, </a:t>
            </a:r>
          </a:p>
          <a:p>
            <a:pPr algn="r"/>
            <a:r>
              <a:rPr lang="en-US" altLang="en-US" sz="4000">
                <a:solidFill>
                  <a:srgbClr val="FFC000"/>
                </a:solidFill>
                <a:latin typeface="Calibri" pitchFamily="34" charset="0"/>
              </a:rPr>
              <a:t>3. The </a:t>
            </a:r>
            <a:r>
              <a:rPr lang="en-US" altLang="en-US" sz="4000" i="1">
                <a:solidFill>
                  <a:srgbClr val="FFC000"/>
                </a:solidFill>
                <a:latin typeface="Calibri" pitchFamily="34" charset="0"/>
              </a:rPr>
              <a:t>Teruah</a:t>
            </a:r>
            <a:r>
              <a:rPr lang="en-US" altLang="en-US" sz="4000">
                <a:solidFill>
                  <a:srgbClr val="FFC000"/>
                </a:solidFill>
                <a:latin typeface="Calibri" pitchFamily="34" charset="0"/>
              </a:rPr>
              <a:t>,</a:t>
            </a:r>
          </a:p>
          <a:p>
            <a:pPr algn="r"/>
            <a:r>
              <a:rPr lang="en-US" altLang="en-US" sz="4000">
                <a:solidFill>
                  <a:srgbClr val="FFC000"/>
                </a:solidFill>
                <a:latin typeface="Calibri" pitchFamily="34" charset="0"/>
              </a:rPr>
              <a:t> </a:t>
            </a:r>
          </a:p>
          <a:p>
            <a:pPr algn="r"/>
            <a:endParaRPr lang="en-US" altLang="en-US" sz="6600" b="1" i="1">
              <a:solidFill>
                <a:srgbClr val="FF0000"/>
              </a:solidFill>
              <a:latin typeface="Calibri" pitchFamily="34" charset="0"/>
            </a:endParaRPr>
          </a:p>
          <a:p>
            <a:pPr algn="r"/>
            <a:r>
              <a:rPr lang="en-US" altLang="en-US" sz="6000" b="1" i="1">
                <a:solidFill>
                  <a:srgbClr val="FFFF00"/>
                </a:solidFill>
                <a:latin typeface="Calibri" pitchFamily="34" charset="0"/>
              </a:rPr>
              <a:t>4. The Great Tekia Gedolah</a:t>
            </a:r>
            <a:r>
              <a:rPr lang="en-US" altLang="en-US" sz="6000">
                <a:solidFill>
                  <a:srgbClr val="FFFF00"/>
                </a:solidFill>
                <a:latin typeface="Calibri" pitchFamily="34" charset="0"/>
              </a:rPr>
              <a:t> </a:t>
            </a:r>
            <a:endParaRPr lang="en-US" altLang="en-US" sz="6000" b="1">
              <a:solidFill>
                <a:srgbClr val="FFFF00"/>
              </a:solidFill>
              <a:latin typeface="Calibri" pitchFamily="34" charset="0"/>
            </a:endParaRPr>
          </a:p>
        </p:txBody>
      </p:sp>
      <p:pic>
        <p:nvPicPr>
          <p:cNvPr id="407555" name="Picture 4" descr="http://www.atotheword.com/wp-content/uploads/2011/02/resurrection-of-the-dead-466x3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28600"/>
            <a:ext cx="64897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1"/>
          <p:cNvSpPr>
            <a:spLocks noChangeArrowheads="1"/>
          </p:cNvSpPr>
          <p:nvPr/>
        </p:nvSpPr>
        <p:spPr bwMode="auto">
          <a:xfrm>
            <a:off x="315913" y="2209800"/>
            <a:ext cx="9675812" cy="22304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Here sound the long great climactic </a:t>
            </a:r>
          </a:p>
          <a:p>
            <a:pPr algn="ctr"/>
            <a:r>
              <a:rPr lang="en-US" altLang="en-US" sz="9600" b="1" i="1">
                <a:solidFill>
                  <a:srgbClr val="FFFF00"/>
                </a:solidFill>
                <a:latin typeface="Calibri" pitchFamily="34" charset="0"/>
              </a:rPr>
              <a:t>Tekia Gedolah!</a:t>
            </a:r>
          </a:p>
        </p:txBody>
      </p:sp>
    </p:spTree>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1"/>
          <p:cNvSpPr>
            <a:spLocks noChangeArrowheads="1"/>
          </p:cNvSpPr>
          <p:nvPr/>
        </p:nvSpPr>
        <p:spPr bwMode="auto">
          <a:xfrm>
            <a:off x="338138" y="457200"/>
            <a:ext cx="9634537" cy="59547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800">
                <a:solidFill>
                  <a:srgbClr val="FFC000"/>
                </a:solidFill>
                <a:latin typeface="Calibri" pitchFamily="34" charset="0"/>
              </a:rPr>
              <a:t>So as we can tell, the great long </a:t>
            </a:r>
            <a:r>
              <a:rPr lang="en-US" altLang="en-US" sz="3800" b="1" i="1">
                <a:solidFill>
                  <a:srgbClr val="FFFF00"/>
                </a:solidFill>
                <a:latin typeface="Calibri" pitchFamily="34" charset="0"/>
              </a:rPr>
              <a:t>Tekia Gedolah </a:t>
            </a:r>
            <a:r>
              <a:rPr lang="en-US" altLang="en-US" sz="3800">
                <a:solidFill>
                  <a:srgbClr val="FFC000"/>
                </a:solidFill>
                <a:latin typeface="Calibri" pitchFamily="34" charset="0"/>
              </a:rPr>
              <a:t>is quite different from the broken staccato trumpet blast of alarm we hear in the </a:t>
            </a:r>
            <a:r>
              <a:rPr lang="en-US" altLang="en-US" sz="3800" b="1" i="1">
                <a:solidFill>
                  <a:srgbClr val="FFFF00"/>
                </a:solidFill>
                <a:latin typeface="Calibri" pitchFamily="34" charset="0"/>
              </a:rPr>
              <a:t>Teruah</a:t>
            </a:r>
            <a:r>
              <a:rPr lang="en-US" altLang="en-US" sz="3800">
                <a:solidFill>
                  <a:srgbClr val="FFC000"/>
                </a:solidFill>
                <a:latin typeface="Calibri" pitchFamily="34" charset="0"/>
              </a:rPr>
              <a:t>. The shouting and the blowing of multiple trumpets by men and women all over the world will break out dramatically on a future </a:t>
            </a:r>
            <a:r>
              <a:rPr lang="en-US" altLang="en-US" sz="3800" b="1" i="1">
                <a:solidFill>
                  <a:srgbClr val="FFFF00"/>
                </a:solidFill>
                <a:latin typeface="Calibri" pitchFamily="34" charset="0"/>
              </a:rPr>
              <a:t>Yom Teruah</a:t>
            </a:r>
            <a:r>
              <a:rPr lang="en-US" altLang="en-US" sz="3800">
                <a:solidFill>
                  <a:srgbClr val="FFC000"/>
                </a:solidFill>
                <a:latin typeface="Calibri" pitchFamily="34" charset="0"/>
              </a:rPr>
              <a:t>. But that single long unbroken trumpet blast is quite a different sound. Will the </a:t>
            </a:r>
            <a:r>
              <a:rPr lang="en-US" altLang="en-US" sz="3800" b="1" i="1">
                <a:solidFill>
                  <a:srgbClr val="FFFF00"/>
                </a:solidFill>
                <a:latin typeface="Calibri" pitchFamily="34" charset="0"/>
              </a:rPr>
              <a:t>Last Trump </a:t>
            </a:r>
            <a:r>
              <a:rPr lang="en-US" altLang="en-US" sz="3800">
                <a:solidFill>
                  <a:srgbClr val="FFC000"/>
                </a:solidFill>
                <a:latin typeface="Calibri" pitchFamily="34" charset="0"/>
              </a:rPr>
              <a:t>sounded by </a:t>
            </a:r>
            <a:r>
              <a:rPr lang="en-US" altLang="en-US" sz="3800" b="1" i="1">
                <a:solidFill>
                  <a:srgbClr val="FFFF00"/>
                </a:solidFill>
                <a:latin typeface="Calibri" pitchFamily="34" charset="0"/>
              </a:rPr>
              <a:t>an angel </a:t>
            </a:r>
            <a:r>
              <a:rPr lang="en-US" altLang="en-US" sz="3800">
                <a:solidFill>
                  <a:srgbClr val="FFC000"/>
                </a:solidFill>
                <a:latin typeface="Calibri" pitchFamily="34" charset="0"/>
              </a:rPr>
              <a:t>at the end of the age be the great long drawn-out </a:t>
            </a:r>
            <a:r>
              <a:rPr lang="en-US" altLang="en-US" sz="3800">
                <a:solidFill>
                  <a:srgbClr val="FFFF00"/>
                </a:solidFill>
                <a:latin typeface="Calibri" pitchFamily="34" charset="0"/>
              </a:rPr>
              <a:t>Tekia Gedolah</a:t>
            </a:r>
            <a:r>
              <a:rPr lang="en-US" altLang="en-US" sz="3800">
                <a:solidFill>
                  <a:srgbClr val="FFC000"/>
                </a:solidFill>
                <a:latin typeface="Calibri" pitchFamily="34" charset="0"/>
              </a:rPr>
              <a:t>?  </a:t>
            </a:r>
            <a:endParaRPr lang="en-US" altLang="en-US" sz="38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634038"/>
            <a:ext cx="542925"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988" y="4867275"/>
            <a:ext cx="995362"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2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3371850"/>
            <a:ext cx="184943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630" name="TextBox 1"/>
          <p:cNvSpPr txBox="1">
            <a:spLocks noChangeArrowheads="1"/>
          </p:cNvSpPr>
          <p:nvPr/>
        </p:nvSpPr>
        <p:spPr bwMode="auto">
          <a:xfrm rot="-3435543">
            <a:off x="542925" y="2303463"/>
            <a:ext cx="1381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Tekia</a:t>
            </a:r>
          </a:p>
        </p:txBody>
      </p:sp>
      <p:sp>
        <p:nvSpPr>
          <p:cNvPr id="410631" name="TextBox 10"/>
          <p:cNvSpPr txBox="1">
            <a:spLocks noChangeArrowheads="1"/>
          </p:cNvSpPr>
          <p:nvPr/>
        </p:nvSpPr>
        <p:spPr bwMode="auto">
          <a:xfrm rot="-3471488">
            <a:off x="1935957" y="3328194"/>
            <a:ext cx="2351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Shevarim</a:t>
            </a:r>
          </a:p>
        </p:txBody>
      </p:sp>
      <p:sp>
        <p:nvSpPr>
          <p:cNvPr id="410632" name="TextBox 11"/>
          <p:cNvSpPr txBox="1">
            <a:spLocks noChangeArrowheads="1"/>
          </p:cNvSpPr>
          <p:nvPr/>
        </p:nvSpPr>
        <p:spPr bwMode="auto">
          <a:xfrm rot="-3301237">
            <a:off x="2974182" y="4256881"/>
            <a:ext cx="2300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5400">
                <a:solidFill>
                  <a:srgbClr val="FFC000"/>
                </a:solidFill>
              </a:rPr>
              <a:t>Teruah</a:t>
            </a:r>
          </a:p>
        </p:txBody>
      </p:sp>
      <p:cxnSp>
        <p:nvCxnSpPr>
          <p:cNvPr id="4" name="Straight Arrow Connector 3"/>
          <p:cNvCxnSpPr/>
          <p:nvPr/>
        </p:nvCxnSpPr>
        <p:spPr>
          <a:xfrm>
            <a:off x="1638300" y="5019675"/>
            <a:ext cx="914400" cy="3048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903538" y="5621338"/>
            <a:ext cx="914400" cy="2111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037013" y="5726113"/>
            <a:ext cx="1258887" cy="3762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1696700" y="4913313"/>
            <a:ext cx="914400" cy="212725"/>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10637" name="Picture 4" descr="http://www.atotheword.com/wp-content/uploads/2011/02/resurrection-of-the-dead-466x3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1588" y="788988"/>
            <a:ext cx="51244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38" name="TextBox 12"/>
          <p:cNvSpPr txBox="1">
            <a:spLocks noChangeArrowheads="1"/>
          </p:cNvSpPr>
          <p:nvPr/>
        </p:nvSpPr>
        <p:spPr bwMode="auto">
          <a:xfrm rot="-2502156">
            <a:off x="4983163" y="2359025"/>
            <a:ext cx="56689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rgbClr val="FFFF00"/>
                </a:solidFill>
              </a:rPr>
              <a:t>Tekia Gedolah!</a:t>
            </a:r>
          </a:p>
        </p:txBody>
      </p:sp>
    </p:spTree>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1"/>
          <p:cNvSpPr>
            <a:spLocks noChangeArrowheads="1"/>
          </p:cNvSpPr>
          <p:nvPr/>
        </p:nvSpPr>
        <p:spPr bwMode="auto">
          <a:xfrm>
            <a:off x="277813" y="533400"/>
            <a:ext cx="97536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When the verdicts of </a:t>
            </a:r>
            <a:r>
              <a:rPr lang="en-US" altLang="en-US" sz="4000" b="1" i="1">
                <a:solidFill>
                  <a:srgbClr val="FFFF00"/>
                </a:solidFill>
                <a:latin typeface="Calibri" pitchFamily="34" charset="0"/>
              </a:rPr>
              <a:t>Judgment Day </a:t>
            </a:r>
            <a:r>
              <a:rPr lang="en-US" altLang="en-US" sz="4000">
                <a:solidFill>
                  <a:srgbClr val="FFC000"/>
                </a:solidFill>
                <a:latin typeface="Calibri" pitchFamily="34" charset="0"/>
              </a:rPr>
              <a:t>have been handed down the </a:t>
            </a:r>
            <a:r>
              <a:rPr lang="en-US" altLang="en-US" sz="4000" b="1" i="1">
                <a:solidFill>
                  <a:srgbClr val="FFFF00"/>
                </a:solidFill>
                <a:latin typeface="Calibri" pitchFamily="34" charset="0"/>
              </a:rPr>
              <a:t>Last Trumpet </a:t>
            </a:r>
            <a:r>
              <a:rPr lang="en-US" altLang="en-US" sz="4000">
                <a:solidFill>
                  <a:srgbClr val="FFC000"/>
                </a:solidFill>
                <a:latin typeface="Calibri" pitchFamily="34" charset="0"/>
              </a:rPr>
              <a:t>will sound. And when the sun sets on that final </a:t>
            </a:r>
            <a:r>
              <a:rPr lang="en-US" altLang="en-US" sz="4000" b="1" i="1">
                <a:solidFill>
                  <a:srgbClr val="FFFF00"/>
                </a:solidFill>
                <a:latin typeface="Calibri" pitchFamily="34" charset="0"/>
              </a:rPr>
              <a:t>Day of Accounting </a:t>
            </a:r>
            <a:r>
              <a:rPr lang="en-US" altLang="en-US" sz="4000">
                <a:solidFill>
                  <a:srgbClr val="FFC000"/>
                </a:solidFill>
                <a:latin typeface="Calibri" pitchFamily="34" charset="0"/>
              </a:rPr>
              <a:t>space-time will be unzipped. The heavens will roll back for the unveiling or Apocalypse of Messiah in the </a:t>
            </a:r>
          </a:p>
          <a:p>
            <a:pPr algn="ctr"/>
            <a:r>
              <a:rPr lang="en-US" altLang="en-US" sz="4000" b="1" i="1">
                <a:solidFill>
                  <a:srgbClr val="FFFF00"/>
                </a:solidFill>
                <a:latin typeface="Calibri" pitchFamily="34" charset="0"/>
              </a:rPr>
              <a:t>Day of the Lord. </a:t>
            </a:r>
            <a:r>
              <a:rPr lang="en-US" altLang="en-US" sz="4000">
                <a:solidFill>
                  <a:srgbClr val="FFC000"/>
                </a:solidFill>
                <a:latin typeface="Calibri" pitchFamily="34" charset="0"/>
              </a:rPr>
              <a:t>And right inside the </a:t>
            </a:r>
            <a:r>
              <a:rPr lang="en-US" altLang="en-US" sz="4000" b="1" i="1">
                <a:solidFill>
                  <a:srgbClr val="FFFF00"/>
                </a:solidFill>
                <a:latin typeface="Calibri" pitchFamily="34" charset="0"/>
              </a:rPr>
              <a:t>Day </a:t>
            </a:r>
          </a:p>
          <a:p>
            <a:pPr algn="ctr"/>
            <a:r>
              <a:rPr lang="en-US" altLang="en-US" sz="4000" b="1" i="1">
                <a:solidFill>
                  <a:srgbClr val="FFFF00"/>
                </a:solidFill>
                <a:latin typeface="Calibri" pitchFamily="34" charset="0"/>
              </a:rPr>
              <a:t>of the Lord</a:t>
            </a:r>
            <a:r>
              <a:rPr lang="en-US" altLang="en-US" sz="4000">
                <a:solidFill>
                  <a:srgbClr val="FFC000"/>
                </a:solidFill>
                <a:latin typeface="Calibri" pitchFamily="34" charset="0"/>
              </a:rPr>
              <a:t> will come the </a:t>
            </a:r>
            <a:r>
              <a:rPr lang="en-US" altLang="en-US" sz="4000" b="1" i="1">
                <a:solidFill>
                  <a:srgbClr val="FF0000"/>
                </a:solidFill>
                <a:latin typeface="Calibri" pitchFamily="34" charset="0"/>
              </a:rPr>
              <a:t>execution of the Judgment</a:t>
            </a:r>
            <a:r>
              <a:rPr lang="en-US" altLang="en-US" sz="4000">
                <a:solidFill>
                  <a:srgbClr val="FFC000"/>
                </a:solidFill>
                <a:latin typeface="Calibri" pitchFamily="34" charset="0"/>
              </a:rPr>
              <a:t> by the angels of</a:t>
            </a:r>
            <a:r>
              <a:rPr lang="en-US" altLang="en-US" sz="4000" b="1" i="1">
                <a:solidFill>
                  <a:srgbClr val="FFFF00"/>
                </a:solidFill>
                <a:latin typeface="Calibri" pitchFamily="34" charset="0"/>
              </a:rPr>
              <a:t> the Harvest.</a:t>
            </a:r>
            <a:r>
              <a:rPr lang="en-US" altLang="en-US" sz="4000" b="1">
                <a:solidFill>
                  <a:srgbClr val="FFFF00"/>
                </a:solidFill>
                <a:latin typeface="Calibri" pitchFamily="34" charset="0"/>
              </a:rPr>
              <a:t> </a:t>
            </a:r>
          </a:p>
        </p:txBody>
      </p:sp>
    </p:spTree>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8153400" y="285750"/>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50813" y="1981200"/>
            <a:ext cx="2173287" cy="13430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000" b="1" i="1" dirty="0" err="1">
                <a:solidFill>
                  <a:srgbClr val="FFC000"/>
                </a:solidFill>
              </a:rPr>
              <a:t>Teruah</a:t>
            </a:r>
            <a:endParaRPr lang="en-US" sz="3000" b="1" i="1" dirty="0">
              <a:solidFill>
                <a:srgbClr val="FFC000"/>
              </a:solidFill>
            </a:endParaRPr>
          </a:p>
          <a:p>
            <a:pPr algn="ctr">
              <a:defRPr/>
            </a:pPr>
            <a:r>
              <a:rPr lang="en-US" sz="3000" b="1" i="1" dirty="0">
                <a:solidFill>
                  <a:srgbClr val="FFC000"/>
                </a:solidFill>
              </a:rPr>
              <a:t>- Trumpets</a:t>
            </a:r>
          </a:p>
        </p:txBody>
      </p:sp>
      <p:sp>
        <p:nvSpPr>
          <p:cNvPr id="17" name="Rounded Rectangle 16"/>
          <p:cNvSpPr/>
          <p:nvPr/>
        </p:nvSpPr>
        <p:spPr>
          <a:xfrm>
            <a:off x="5981700" y="1931988"/>
            <a:ext cx="2065338" cy="1392237"/>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000" b="1" i="1" dirty="0">
                <a:solidFill>
                  <a:srgbClr val="FFC000"/>
                </a:solidFill>
              </a:rPr>
              <a:t>7</a:t>
            </a:r>
            <a:r>
              <a:rPr lang="en-US" sz="3000" b="1" i="1" baseline="30000" dirty="0">
                <a:solidFill>
                  <a:srgbClr val="FFC000"/>
                </a:solidFill>
              </a:rPr>
              <a:t>th</a:t>
            </a:r>
            <a:r>
              <a:rPr lang="en-US" sz="3000" b="1" i="1" dirty="0">
                <a:solidFill>
                  <a:srgbClr val="FFC000"/>
                </a:solidFill>
              </a:rPr>
              <a:t> Trumpet</a:t>
            </a:r>
          </a:p>
          <a:p>
            <a:pPr algn="ctr">
              <a:defRPr/>
            </a:pPr>
            <a:r>
              <a:rPr lang="en-US" sz="3000" b="1" i="1" dirty="0">
                <a:solidFill>
                  <a:srgbClr val="FFC000"/>
                </a:solidFill>
              </a:rPr>
              <a:t>Last Trump</a:t>
            </a:r>
          </a:p>
        </p:txBody>
      </p:sp>
      <p:pic>
        <p:nvPicPr>
          <p:cNvPr id="412679"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3473450"/>
            <a:ext cx="2674937"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58750" y="5638800"/>
            <a:ext cx="7893050" cy="993775"/>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r>
              <a:rPr lang="en-US" sz="5400" b="1" i="1" dirty="0">
                <a:solidFill>
                  <a:srgbClr val="FFFF00"/>
                </a:solidFill>
              </a:rPr>
              <a:t> </a:t>
            </a:r>
          </a:p>
        </p:txBody>
      </p:sp>
      <p:sp>
        <p:nvSpPr>
          <p:cNvPr id="4" name="Rounded Rectangle 3"/>
          <p:cNvSpPr/>
          <p:nvPr/>
        </p:nvSpPr>
        <p:spPr>
          <a:xfrm>
            <a:off x="173038" y="288925"/>
            <a:ext cx="2379662"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FF00"/>
                </a:solidFill>
              </a:rPr>
              <a:t> </a:t>
            </a:r>
            <a:r>
              <a:rPr lang="en-US" sz="3200" b="1" dirty="0">
                <a:solidFill>
                  <a:schemeClr val="bg1"/>
                </a:solidFill>
              </a:rPr>
              <a:t>Dan. 9:27</a:t>
            </a:r>
          </a:p>
          <a:p>
            <a:pPr algn="ctr">
              <a:defRPr/>
            </a:pPr>
            <a:r>
              <a:rPr lang="en-US" sz="3200" b="1" dirty="0">
                <a:solidFill>
                  <a:srgbClr val="FFC000"/>
                </a:solidFill>
              </a:rPr>
              <a:t>Yom </a:t>
            </a:r>
            <a:r>
              <a:rPr lang="en-US" sz="3200" b="1" dirty="0" err="1">
                <a:solidFill>
                  <a:srgbClr val="FFC000"/>
                </a:solidFill>
              </a:rPr>
              <a:t>Teruah</a:t>
            </a:r>
            <a:endParaRPr lang="en-US" sz="3200" b="1" dirty="0">
              <a:solidFill>
                <a:srgbClr val="FFC000"/>
              </a:solidFill>
            </a:endParaRPr>
          </a:p>
          <a:p>
            <a:pPr algn="ctr">
              <a:defRPr/>
            </a:pPr>
            <a:r>
              <a:rPr lang="en-US" sz="3200" b="1" dirty="0">
                <a:solidFill>
                  <a:srgbClr val="FFFF00"/>
                </a:solidFill>
              </a:rPr>
              <a:t>Alarm!</a:t>
            </a:r>
          </a:p>
        </p:txBody>
      </p:sp>
      <p:sp>
        <p:nvSpPr>
          <p:cNvPr id="18" name="Rounded Rectangle 17"/>
          <p:cNvSpPr/>
          <p:nvPr/>
        </p:nvSpPr>
        <p:spPr>
          <a:xfrm>
            <a:off x="5327650" y="288925"/>
            <a:ext cx="2724150"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chemeClr val="bg1"/>
                </a:solidFill>
              </a:rPr>
              <a:t>The Last Day</a:t>
            </a:r>
          </a:p>
          <a:p>
            <a:pPr algn="ctr">
              <a:defRPr/>
            </a:pPr>
            <a:r>
              <a:rPr lang="en-US" sz="3200" b="1" dirty="0">
                <a:solidFill>
                  <a:srgbClr val="FFC000"/>
                </a:solidFill>
              </a:rPr>
              <a:t>Yom Kippur</a:t>
            </a:r>
          </a:p>
          <a:p>
            <a:pPr algn="ctr">
              <a:defRPr/>
            </a:pPr>
            <a:r>
              <a:rPr lang="en-US" sz="3200" b="1" dirty="0">
                <a:solidFill>
                  <a:srgbClr val="FFFF00"/>
                </a:solidFill>
              </a:rPr>
              <a:t>Judgment Day</a:t>
            </a:r>
          </a:p>
        </p:txBody>
      </p:sp>
      <p:sp>
        <p:nvSpPr>
          <p:cNvPr id="6" name="Rectangle 5"/>
          <p:cNvSpPr/>
          <p:nvPr/>
        </p:nvSpPr>
        <p:spPr>
          <a:xfrm>
            <a:off x="8051800" y="288925"/>
            <a:ext cx="2235200" cy="6370638"/>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rgbClr val="FFFF00"/>
                </a:solidFill>
              </a:rPr>
              <a:t>The</a:t>
            </a:r>
          </a:p>
          <a:p>
            <a:pPr algn="ctr">
              <a:defRPr/>
            </a:pPr>
            <a:r>
              <a:rPr lang="en-US" sz="3600" b="1" dirty="0">
                <a:solidFill>
                  <a:srgbClr val="FFFF00"/>
                </a:solidFill>
              </a:rPr>
              <a:t>Harvest</a:t>
            </a:r>
          </a:p>
          <a:p>
            <a:pPr algn="ctr">
              <a:defRPr/>
            </a:pPr>
            <a:r>
              <a:rPr lang="en-US" sz="3600" b="1" dirty="0">
                <a:solidFill>
                  <a:srgbClr val="FFFF00"/>
                </a:solidFill>
              </a:rPr>
              <a:t>Executes</a:t>
            </a:r>
          </a:p>
          <a:p>
            <a:pPr algn="ctr">
              <a:defRPr/>
            </a:pPr>
            <a:r>
              <a:rPr lang="en-US" sz="3600" b="1" dirty="0">
                <a:solidFill>
                  <a:srgbClr val="FFFF00"/>
                </a:solidFill>
              </a:rPr>
              <a:t>the</a:t>
            </a:r>
          </a:p>
          <a:p>
            <a:pPr algn="ctr">
              <a:defRPr/>
            </a:pPr>
            <a:r>
              <a:rPr lang="en-US" sz="3600" b="1" dirty="0">
                <a:solidFill>
                  <a:srgbClr val="FFFF00"/>
                </a:solidFill>
              </a:rPr>
              <a:t>Judgment</a:t>
            </a:r>
          </a:p>
          <a:p>
            <a:pPr algn="ctr">
              <a:defRPr/>
            </a:pPr>
            <a:r>
              <a:rPr lang="en-US" sz="3600" b="1" dirty="0">
                <a:solidFill>
                  <a:srgbClr val="FFFF00"/>
                </a:solidFill>
              </a:rPr>
              <a:t>in </a:t>
            </a:r>
          </a:p>
          <a:p>
            <a:pPr algn="ctr">
              <a:defRPr/>
            </a:pPr>
            <a:r>
              <a:rPr lang="en-US" sz="3600" b="1" dirty="0">
                <a:solidFill>
                  <a:srgbClr val="FFFF00"/>
                </a:solidFill>
              </a:rPr>
              <a:t>the </a:t>
            </a:r>
          </a:p>
          <a:p>
            <a:pPr algn="ctr">
              <a:defRPr/>
            </a:pPr>
            <a:r>
              <a:rPr lang="en-US" sz="3600" b="1" dirty="0">
                <a:solidFill>
                  <a:srgbClr val="FFFF00"/>
                </a:solidFill>
              </a:rPr>
              <a:t>Day</a:t>
            </a:r>
          </a:p>
          <a:p>
            <a:pPr algn="ctr">
              <a:defRPr/>
            </a:pPr>
            <a:r>
              <a:rPr lang="en-US" sz="3600" b="1" dirty="0">
                <a:solidFill>
                  <a:srgbClr val="FFFF00"/>
                </a:solidFill>
              </a:rPr>
              <a:t>of</a:t>
            </a:r>
          </a:p>
          <a:p>
            <a:pPr algn="ctr">
              <a:defRPr/>
            </a:pPr>
            <a:r>
              <a:rPr lang="en-US" sz="3600" b="1" dirty="0">
                <a:solidFill>
                  <a:srgbClr val="FFFF00"/>
                </a:solidFill>
              </a:rPr>
              <a:t>the</a:t>
            </a:r>
          </a:p>
          <a:p>
            <a:pPr algn="ctr">
              <a:defRPr/>
            </a:pPr>
            <a:r>
              <a:rPr lang="en-US" sz="3600" b="1" dirty="0">
                <a:solidFill>
                  <a:srgbClr val="FFFF00"/>
                </a:solidFill>
              </a:rPr>
              <a:t>Lord</a:t>
            </a:r>
          </a:p>
        </p:txBody>
      </p:sp>
      <p:cxnSp>
        <p:nvCxnSpPr>
          <p:cNvPr id="21" name="Straight Arrow Connector 20"/>
          <p:cNvCxnSpPr/>
          <p:nvPr/>
        </p:nvCxnSpPr>
        <p:spPr>
          <a:xfrm>
            <a:off x="7810500" y="4497388"/>
            <a:ext cx="990600" cy="0"/>
          </a:xfrm>
          <a:prstGeom prst="straightConnector1">
            <a:avLst/>
          </a:prstGeom>
          <a:ln w="1270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7" idx="1"/>
          </p:cNvCxnSpPr>
          <p:nvPr/>
        </p:nvCxnSpPr>
        <p:spPr>
          <a:xfrm flipV="1">
            <a:off x="5143500" y="2628900"/>
            <a:ext cx="8382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12686" name="Picture 4" descr="http://www.atotheword.com/wp-content/uploads/2011/02/resurrection-of-the-dead-466x3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300" y="3490913"/>
            <a:ext cx="2603500"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p:nvPr/>
        </p:nvCxnSpPr>
        <p:spPr>
          <a:xfrm flipH="1">
            <a:off x="2324100" y="2628900"/>
            <a:ext cx="701675"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12688" name="TextBox 6"/>
          <p:cNvSpPr txBox="1">
            <a:spLocks noChangeArrowheads="1"/>
          </p:cNvSpPr>
          <p:nvPr/>
        </p:nvSpPr>
        <p:spPr bwMode="auto">
          <a:xfrm>
            <a:off x="3025775" y="1398588"/>
            <a:ext cx="2117725"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b="1" i="1">
                <a:solidFill>
                  <a:srgbClr val="FFC000"/>
                </a:solidFill>
              </a:rPr>
              <a:t>(The </a:t>
            </a:r>
          </a:p>
          <a:p>
            <a:pPr algn="ctr"/>
            <a:r>
              <a:rPr lang="en-US" altLang="en-US" sz="3600" b="1" i="1">
                <a:solidFill>
                  <a:srgbClr val="FFC000"/>
                </a:solidFill>
              </a:rPr>
              <a:t>Ultimate</a:t>
            </a:r>
          </a:p>
          <a:p>
            <a:pPr algn="ctr"/>
            <a:r>
              <a:rPr lang="en-US" altLang="en-US" sz="3600" b="1" i="1">
                <a:solidFill>
                  <a:srgbClr val="FFC000"/>
                </a:solidFill>
              </a:rPr>
              <a:t>“Days of Awe”)</a:t>
            </a:r>
          </a:p>
        </p:txBody>
      </p:sp>
    </p:spTree>
  </p:cSld>
  <p:clrMapOvr>
    <a:masterClrMapping/>
  </p:clrMapOvr>
  <p:transition/>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1"/>
          <p:cNvSpPr>
            <a:spLocks noChangeArrowheads="1"/>
          </p:cNvSpPr>
          <p:nvPr/>
        </p:nvSpPr>
        <p:spPr bwMode="auto">
          <a:xfrm>
            <a:off x="315913" y="685800"/>
            <a:ext cx="97536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6000">
                <a:solidFill>
                  <a:srgbClr val="FFC000"/>
                </a:solidFill>
                <a:latin typeface="Calibri" pitchFamily="34" charset="0"/>
              </a:rPr>
              <a:t>Ah yes. </a:t>
            </a:r>
          </a:p>
          <a:p>
            <a:pPr algn="ctr"/>
            <a:r>
              <a:rPr lang="en-US" altLang="en-US" sz="6000" b="1" i="1">
                <a:solidFill>
                  <a:srgbClr val="FFFF00"/>
                </a:solidFill>
                <a:latin typeface="Calibri" pitchFamily="34" charset="0"/>
              </a:rPr>
              <a:t>The dreaded </a:t>
            </a:r>
          </a:p>
          <a:p>
            <a:pPr algn="ctr"/>
            <a:r>
              <a:rPr lang="en-US" altLang="en-US" sz="6000" b="1" i="1">
                <a:solidFill>
                  <a:srgbClr val="FFFF00"/>
                </a:solidFill>
                <a:latin typeface="Calibri" pitchFamily="34" charset="0"/>
              </a:rPr>
              <a:t>Day of the Lord; </a:t>
            </a:r>
          </a:p>
          <a:p>
            <a:pPr algn="ctr"/>
            <a:r>
              <a:rPr lang="en-US" altLang="en-US" sz="6000">
                <a:solidFill>
                  <a:srgbClr val="FFC000"/>
                </a:solidFill>
                <a:latin typeface="Calibri" pitchFamily="34" charset="0"/>
              </a:rPr>
              <a:t>and</a:t>
            </a:r>
          </a:p>
          <a:p>
            <a:pPr algn="ctr"/>
            <a:r>
              <a:rPr lang="en-US" altLang="en-US" sz="6000" b="1" i="1">
                <a:solidFill>
                  <a:srgbClr val="FF0000"/>
                </a:solidFill>
                <a:latin typeface="Calibri" pitchFamily="34" charset="0"/>
              </a:rPr>
              <a:t>The Harvest</a:t>
            </a:r>
            <a:r>
              <a:rPr lang="en-US" altLang="en-US" sz="6000" b="1">
                <a:solidFill>
                  <a:srgbClr val="FF0000"/>
                </a:solidFill>
                <a:latin typeface="Calibri" pitchFamily="34" charset="0"/>
              </a:rPr>
              <a:t>!</a:t>
            </a:r>
          </a:p>
          <a:p>
            <a:pPr algn="ctr"/>
            <a:r>
              <a:rPr lang="en-US" altLang="en-US" sz="6000" b="1">
                <a:solidFill>
                  <a:srgbClr val="FFFF00"/>
                </a:solidFill>
                <a:latin typeface="Calibri" pitchFamily="34" charset="0"/>
              </a:rPr>
              <a:t>Let’s talk about that.</a:t>
            </a:r>
          </a:p>
        </p:txBody>
      </p:sp>
    </p:spTree>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722" name="Picture 2" descr="http://www.wolflodge.org/sananda/black-su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1"/>
          <p:cNvSpPr>
            <a:spLocks noChangeArrowheads="1"/>
          </p:cNvSpPr>
          <p:nvPr/>
        </p:nvSpPr>
        <p:spPr bwMode="auto">
          <a:xfrm>
            <a:off x="276225" y="1371600"/>
            <a:ext cx="9753600" cy="4168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Jesus said in His </a:t>
            </a:r>
            <a:r>
              <a:rPr lang="en-US" altLang="en-US" sz="4400" b="1" i="1">
                <a:solidFill>
                  <a:srgbClr val="FFFF00"/>
                </a:solidFill>
                <a:latin typeface="Calibri" pitchFamily="34" charset="0"/>
              </a:rPr>
              <a:t>parable of the wheat and the tares </a:t>
            </a:r>
            <a:r>
              <a:rPr lang="en-US" altLang="en-US" sz="4400">
                <a:solidFill>
                  <a:srgbClr val="FFC000"/>
                </a:solidFill>
                <a:latin typeface="Calibri" pitchFamily="34" charset="0"/>
              </a:rPr>
              <a:t>that</a:t>
            </a:r>
            <a:r>
              <a:rPr lang="en-US" altLang="en-US" sz="4400" b="1" i="1">
                <a:solidFill>
                  <a:srgbClr val="FFFF00"/>
                </a:solidFill>
                <a:latin typeface="Calibri" pitchFamily="34" charset="0"/>
              </a:rPr>
              <a:t> the Harvest</a:t>
            </a:r>
            <a:r>
              <a:rPr lang="en-US" altLang="en-US" sz="4400">
                <a:solidFill>
                  <a:srgbClr val="FFC000"/>
                </a:solidFill>
                <a:latin typeface="Calibri" pitchFamily="34" charset="0"/>
              </a:rPr>
              <a:t> is the </a:t>
            </a:r>
          </a:p>
          <a:p>
            <a:pPr algn="ctr"/>
            <a:r>
              <a:rPr lang="en-US" altLang="en-US" sz="4400" b="1" i="1">
                <a:solidFill>
                  <a:srgbClr val="FFFF00"/>
                </a:solidFill>
                <a:latin typeface="Calibri" pitchFamily="34" charset="0"/>
              </a:rPr>
              <a:t>end of the age</a:t>
            </a:r>
            <a:r>
              <a:rPr lang="en-US" altLang="en-US" sz="4400">
                <a:solidFill>
                  <a:srgbClr val="FFC000"/>
                </a:solidFill>
                <a:latin typeface="Calibri" pitchFamily="34" charset="0"/>
              </a:rPr>
              <a:t>. The harvest is spoken of throughout Holy Scripture. In particular we hear of a harvest in which the </a:t>
            </a:r>
          </a:p>
          <a:p>
            <a:pPr algn="ctr"/>
            <a:r>
              <a:rPr lang="en-US" altLang="en-US" sz="4400">
                <a:solidFill>
                  <a:srgbClr val="FFC000"/>
                </a:solidFill>
                <a:latin typeface="Calibri" pitchFamily="34" charset="0"/>
              </a:rPr>
              <a:t>sheaves are reaped and brought in. </a:t>
            </a:r>
            <a:endParaRPr lang="en-US" altLang="en-US" sz="44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0" name="Picture 2" descr="http://4.bp.blogspot.com/-YNN6SvbixBc/TpCTFg1WgWI/AAAAAAAAJsU/JGOS-zG0nQQ/s1600/3217583_f5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1"/>
          <p:cNvSpPr>
            <a:spLocks noChangeArrowheads="1"/>
          </p:cNvSpPr>
          <p:nvPr/>
        </p:nvSpPr>
        <p:spPr bwMode="auto">
          <a:xfrm>
            <a:off x="309563" y="2057400"/>
            <a:ext cx="9671050" cy="29384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600">
                <a:solidFill>
                  <a:srgbClr val="FFC000"/>
                </a:solidFill>
                <a:latin typeface="Calibri" pitchFamily="34" charset="0"/>
              </a:rPr>
              <a:t>The sheaves are featured in </a:t>
            </a:r>
          </a:p>
          <a:p>
            <a:pPr algn="ctr"/>
            <a:r>
              <a:rPr lang="en-US" altLang="en-US" sz="4600">
                <a:solidFill>
                  <a:srgbClr val="FFC000"/>
                </a:solidFill>
                <a:latin typeface="Calibri" pitchFamily="34" charset="0"/>
              </a:rPr>
              <a:t>Joseph’s dream. He dreamed of </a:t>
            </a:r>
          </a:p>
          <a:p>
            <a:pPr algn="ctr"/>
            <a:r>
              <a:rPr lang="en-US" altLang="en-US" sz="4600">
                <a:solidFill>
                  <a:srgbClr val="FFC000"/>
                </a:solidFill>
                <a:latin typeface="Calibri" pitchFamily="34" charset="0"/>
              </a:rPr>
              <a:t>the sheaves of his brothers all </a:t>
            </a:r>
          </a:p>
          <a:p>
            <a:pPr algn="ctr"/>
            <a:r>
              <a:rPr lang="en-US" altLang="en-US" sz="4600">
                <a:solidFill>
                  <a:srgbClr val="FFC000"/>
                </a:solidFill>
                <a:latin typeface="Calibri" pitchFamily="34" charset="0"/>
              </a:rPr>
              <a:t>bowing down to his sheave. </a:t>
            </a:r>
            <a:endParaRPr lang="en-US" altLang="en-US" sz="460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8" name="Picture 2" descr="http://2.bp.blogspot.com/-iJm94R_e-Xo/UZ_5wbNLoqI/AAAAAAAABsE/VKqa16ioj1Y/s400/009-joseph-dream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52400"/>
            <a:ext cx="10017125" cy="659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1"/>
          <p:cNvSpPr>
            <a:spLocks noChangeArrowheads="1"/>
          </p:cNvSpPr>
          <p:nvPr/>
        </p:nvSpPr>
        <p:spPr bwMode="auto">
          <a:xfrm>
            <a:off x="314325" y="533400"/>
            <a:ext cx="9671050" cy="58007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700">
                <a:solidFill>
                  <a:srgbClr val="FFC000"/>
                </a:solidFill>
                <a:latin typeface="Calibri" pitchFamily="34" charset="0"/>
              </a:rPr>
              <a:t>That dream caused his brothers such anger that they sought to kill him. Apparently the House and gate of </a:t>
            </a:r>
            <a:r>
              <a:rPr lang="en-US" altLang="en-US" sz="3700" b="1" i="1">
                <a:solidFill>
                  <a:srgbClr val="FFFF00"/>
                </a:solidFill>
                <a:latin typeface="Calibri" pitchFamily="34" charset="0"/>
              </a:rPr>
              <a:t>Joseph</a:t>
            </a:r>
            <a:r>
              <a:rPr lang="en-US" altLang="en-US" sz="3700">
                <a:solidFill>
                  <a:srgbClr val="FFC000"/>
                </a:solidFill>
                <a:latin typeface="Calibri" pitchFamily="34" charset="0"/>
              </a:rPr>
              <a:t> has a prominent part to play in the </a:t>
            </a:r>
            <a:r>
              <a:rPr lang="en-US" altLang="en-US" sz="3700" b="1" i="1">
                <a:solidFill>
                  <a:srgbClr val="FFFF00"/>
                </a:solidFill>
                <a:latin typeface="Calibri" pitchFamily="34" charset="0"/>
              </a:rPr>
              <a:t>end-time harvest</a:t>
            </a:r>
            <a:r>
              <a:rPr lang="en-US" altLang="en-US" sz="3700">
                <a:solidFill>
                  <a:srgbClr val="FFC000"/>
                </a:solidFill>
                <a:latin typeface="Calibri" pitchFamily="34" charset="0"/>
              </a:rPr>
              <a:t> of the wheat. During a 7 year famine when people thought they were all going to die Joseph was feeding the world the Bread of Life. He had a coat of many colors, many flags, many nations. Pharaoh gave Joseph a special name that means </a:t>
            </a:r>
            <a:r>
              <a:rPr lang="en-US" altLang="en-US" sz="3700">
                <a:solidFill>
                  <a:srgbClr val="FFFF00"/>
                </a:solidFill>
                <a:latin typeface="Calibri" pitchFamily="34" charset="0"/>
              </a:rPr>
              <a:t>“treasure of the glorious rest”</a:t>
            </a:r>
            <a:r>
              <a:rPr lang="en-US" altLang="en-US" sz="3700">
                <a:solidFill>
                  <a:srgbClr val="FFC000"/>
                </a:solidFill>
                <a:latin typeface="Calibri" pitchFamily="34" charset="0"/>
              </a:rPr>
              <a:t>. But this is another story for another time.</a:t>
            </a:r>
            <a:endParaRPr lang="en-US" altLang="en-US" sz="370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pic>
        <p:nvPicPr>
          <p:cNvPr id="420866" name="Picture 2" descr="http://ih.constantcontact.com/fs100/1102838631876/img/331.jpg?a=11126579474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0" y="0"/>
            <a:ext cx="594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1"/>
          <p:cNvSpPr>
            <a:spLocks noChangeArrowheads="1"/>
          </p:cNvSpPr>
          <p:nvPr/>
        </p:nvSpPr>
        <p:spPr bwMode="auto">
          <a:xfrm>
            <a:off x="419100" y="381000"/>
            <a:ext cx="9421813"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Another description of the end-time harvest come from the words of Jesus in His parable of the </a:t>
            </a:r>
            <a:r>
              <a:rPr lang="en-US" altLang="en-US" sz="4400" b="1" i="1">
                <a:solidFill>
                  <a:srgbClr val="FFFF00"/>
                </a:solidFill>
                <a:latin typeface="Calibri" pitchFamily="34" charset="0"/>
              </a:rPr>
              <a:t>dragnet</a:t>
            </a:r>
            <a:r>
              <a:rPr lang="en-US" altLang="en-US" sz="4400">
                <a:solidFill>
                  <a:srgbClr val="FFC000"/>
                </a:solidFill>
                <a:latin typeface="Calibri" pitchFamily="34" charset="0"/>
              </a:rPr>
              <a:t>. Many fish are caught in the net and brought in from the sea. The first job of the fishermen is to pluck out the bad fish and throw them away. Jesus tells us very plainly that this is how it is going to be at </a:t>
            </a:r>
            <a:r>
              <a:rPr lang="en-US" altLang="en-US" sz="4400" b="1" i="1">
                <a:solidFill>
                  <a:srgbClr val="FFFF00"/>
                </a:solidFill>
                <a:latin typeface="Calibri" pitchFamily="34" charset="0"/>
              </a:rPr>
              <a:t>the harvest </a:t>
            </a:r>
            <a:r>
              <a:rPr lang="en-US" altLang="en-US" sz="4400">
                <a:solidFill>
                  <a:srgbClr val="FFC000"/>
                </a:solidFill>
                <a:latin typeface="Calibri" pitchFamily="34" charset="0"/>
              </a:rPr>
              <a:t>at the end of the age.</a:t>
            </a:r>
            <a:endParaRPr lang="en-US" altLang="en-US" sz="44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4" name="Picture 2" descr="http://nancysullivan.typepad.com/.a/6a00d8346fb29c53ef0134857d9c40970c-p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1"/>
          <p:cNvSpPr>
            <a:spLocks noChangeArrowheads="1"/>
          </p:cNvSpPr>
          <p:nvPr/>
        </p:nvSpPr>
        <p:spPr bwMode="auto">
          <a:xfrm>
            <a:off x="228600" y="609600"/>
            <a:ext cx="98679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This same theme of </a:t>
            </a:r>
            <a:r>
              <a:rPr lang="en-US" altLang="en-US" sz="4000" b="1" i="1">
                <a:solidFill>
                  <a:srgbClr val="FFFF00"/>
                </a:solidFill>
                <a:latin typeface="Calibri" pitchFamily="34" charset="0"/>
              </a:rPr>
              <a:t>the dragnet </a:t>
            </a:r>
            <a:r>
              <a:rPr lang="en-US" altLang="en-US" sz="4000">
                <a:solidFill>
                  <a:srgbClr val="FFC000"/>
                </a:solidFill>
                <a:latin typeface="Calibri" pitchFamily="34" charset="0"/>
              </a:rPr>
              <a:t>was picked </a:t>
            </a:r>
          </a:p>
          <a:p>
            <a:pPr algn="ctr"/>
            <a:r>
              <a:rPr lang="en-US" altLang="en-US" sz="4000">
                <a:solidFill>
                  <a:srgbClr val="FFC000"/>
                </a:solidFill>
                <a:latin typeface="Calibri" pitchFamily="34" charset="0"/>
              </a:rPr>
              <a:t>up and featured by a popular TV series back </a:t>
            </a:r>
          </a:p>
          <a:p>
            <a:pPr algn="ctr"/>
            <a:r>
              <a:rPr lang="en-US" altLang="en-US" sz="4000">
                <a:solidFill>
                  <a:srgbClr val="FFC000"/>
                </a:solidFill>
                <a:latin typeface="Calibri" pitchFamily="34" charset="0"/>
              </a:rPr>
              <a:t>in the 60’s. Los Angeles police sergeant Joe Friday was the man who was coming around. And yes, he was sifting through everyone he saw in his dragnet. Was he out to identify </a:t>
            </a:r>
          </a:p>
          <a:p>
            <a:pPr algn="ctr"/>
            <a:r>
              <a:rPr lang="en-US" altLang="en-US" sz="4000">
                <a:solidFill>
                  <a:srgbClr val="FFC000"/>
                </a:solidFill>
                <a:latin typeface="Calibri" pitchFamily="34" charset="0"/>
              </a:rPr>
              <a:t>and collar the good people? No, he was not. </a:t>
            </a:r>
          </a:p>
          <a:p>
            <a:pPr algn="ctr"/>
            <a:r>
              <a:rPr lang="en-US" altLang="en-US" sz="4000">
                <a:solidFill>
                  <a:srgbClr val="FFC000"/>
                </a:solidFill>
                <a:latin typeface="Calibri" pitchFamily="34" charset="0"/>
              </a:rPr>
              <a:t>He was out to identify, pluck out, and </a:t>
            </a:r>
          </a:p>
          <a:p>
            <a:pPr algn="ctr"/>
            <a:r>
              <a:rPr lang="en-US" altLang="en-US" sz="4000">
                <a:solidFill>
                  <a:srgbClr val="FFC000"/>
                </a:solidFill>
                <a:latin typeface="Calibri" pitchFamily="34" charset="0"/>
              </a:rPr>
              <a:t>put away the </a:t>
            </a:r>
            <a:r>
              <a:rPr lang="en-US" altLang="en-US" sz="4000" b="1" i="1">
                <a:solidFill>
                  <a:srgbClr val="FFFF00"/>
                </a:solidFill>
                <a:latin typeface="Calibri" pitchFamily="34" charset="0"/>
              </a:rPr>
              <a:t>BAD</a:t>
            </a:r>
            <a:r>
              <a:rPr lang="en-US" altLang="en-US" sz="4000">
                <a:solidFill>
                  <a:srgbClr val="FFC000"/>
                </a:solidFill>
                <a:latin typeface="Calibri" pitchFamily="34" charset="0"/>
              </a:rPr>
              <a:t> people. </a:t>
            </a:r>
            <a:endParaRPr lang="en-US" altLang="en-US" sz="40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962" name="Picture 2" descr="http://www.artsjournal.com/aboutlastnight/485579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1"/>
          <p:cNvSpPr>
            <a:spLocks noChangeArrowheads="1"/>
          </p:cNvSpPr>
          <p:nvPr/>
        </p:nvSpPr>
        <p:spPr bwMode="auto">
          <a:xfrm>
            <a:off x="287338" y="990600"/>
            <a:ext cx="97536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In the parable of the </a:t>
            </a:r>
            <a:r>
              <a:rPr lang="en-US" altLang="en-US" sz="4400" b="1" i="1">
                <a:solidFill>
                  <a:srgbClr val="FFFF00"/>
                </a:solidFill>
                <a:latin typeface="Calibri" pitchFamily="34" charset="0"/>
              </a:rPr>
              <a:t>wheat and the tares</a:t>
            </a:r>
          </a:p>
          <a:p>
            <a:pPr algn="ctr"/>
            <a:r>
              <a:rPr lang="en-US" altLang="en-US" sz="4400">
                <a:solidFill>
                  <a:srgbClr val="FFC000"/>
                </a:solidFill>
                <a:latin typeface="Calibri" pitchFamily="34" charset="0"/>
              </a:rPr>
              <a:t>We see a similar story. The </a:t>
            </a:r>
            <a:r>
              <a:rPr lang="en-US" altLang="en-US" sz="4400" b="1" i="1">
                <a:solidFill>
                  <a:srgbClr val="FFFF00"/>
                </a:solidFill>
                <a:latin typeface="Calibri" pitchFamily="34" charset="0"/>
              </a:rPr>
              <a:t>tares</a:t>
            </a:r>
            <a:r>
              <a:rPr lang="en-US" altLang="en-US" sz="4400">
                <a:solidFill>
                  <a:srgbClr val="FFFF00"/>
                </a:solidFill>
                <a:latin typeface="Calibri" pitchFamily="34" charset="0"/>
              </a:rPr>
              <a:t>, the </a:t>
            </a:r>
            <a:r>
              <a:rPr lang="en-US" altLang="en-US" sz="4400" b="1" i="1">
                <a:solidFill>
                  <a:srgbClr val="FFFF00"/>
                </a:solidFill>
                <a:latin typeface="Calibri" pitchFamily="34" charset="0"/>
              </a:rPr>
              <a:t>wicked</a:t>
            </a:r>
            <a:r>
              <a:rPr lang="en-US" altLang="en-US" sz="4400">
                <a:solidFill>
                  <a:srgbClr val="FFFF00"/>
                </a:solidFill>
                <a:latin typeface="Calibri" pitchFamily="34" charset="0"/>
              </a:rPr>
              <a:t>, are plucked up </a:t>
            </a:r>
            <a:r>
              <a:rPr lang="en-US" altLang="en-US" sz="4400" b="1" i="1">
                <a:solidFill>
                  <a:srgbClr val="FFFF00"/>
                </a:solidFill>
                <a:latin typeface="Calibri" pitchFamily="34" charset="0"/>
              </a:rPr>
              <a:t>first</a:t>
            </a:r>
            <a:r>
              <a:rPr lang="en-US" altLang="en-US" sz="4400">
                <a:solidFill>
                  <a:srgbClr val="FFC000"/>
                </a:solidFill>
                <a:latin typeface="Calibri" pitchFamily="34" charset="0"/>
              </a:rPr>
              <a:t>. Here we are given some very valuable information as to what will happen after the judgment. The judgment will be executed in the harvest at the end of the age. </a:t>
            </a:r>
            <a:endParaRPr lang="en-US" altLang="en-US" sz="44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010" name="Picture 2" descr="D:\Pictures\0-IMAGES for PowerPoint\ta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393700"/>
            <a:ext cx="10160000" cy="607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1"/>
          <p:cNvSpPr>
            <a:spLocks noChangeArrowheads="1"/>
          </p:cNvSpPr>
          <p:nvPr/>
        </p:nvSpPr>
        <p:spPr bwMode="auto">
          <a:xfrm>
            <a:off x="320675" y="762000"/>
            <a:ext cx="96774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In </a:t>
            </a:r>
            <a:r>
              <a:rPr lang="en-US" altLang="en-US" sz="4800">
                <a:solidFill>
                  <a:schemeClr val="bg1"/>
                </a:solidFill>
                <a:latin typeface="Calibri" pitchFamily="34" charset="0"/>
              </a:rPr>
              <a:t>Matthew 13:36-42 </a:t>
            </a:r>
            <a:r>
              <a:rPr lang="en-US" altLang="en-US" sz="4800">
                <a:solidFill>
                  <a:srgbClr val="FFC000"/>
                </a:solidFill>
                <a:latin typeface="Calibri" pitchFamily="34" charset="0"/>
              </a:rPr>
              <a:t>Jesus states quite categorically that </a:t>
            </a:r>
            <a:r>
              <a:rPr lang="en-US" altLang="en-US" sz="4800">
                <a:solidFill>
                  <a:srgbClr val="FFFF00"/>
                </a:solidFill>
                <a:latin typeface="Calibri" pitchFamily="34" charset="0"/>
              </a:rPr>
              <a:t>the angels </a:t>
            </a:r>
          </a:p>
          <a:p>
            <a:pPr algn="ctr"/>
            <a:r>
              <a:rPr lang="en-US" altLang="en-US" sz="4800">
                <a:solidFill>
                  <a:srgbClr val="FFFF00"/>
                </a:solidFill>
                <a:latin typeface="Calibri" pitchFamily="34" charset="0"/>
              </a:rPr>
              <a:t>of the harvest </a:t>
            </a:r>
            <a:r>
              <a:rPr lang="en-US" altLang="en-US" sz="4800">
                <a:solidFill>
                  <a:srgbClr val="FFC000"/>
                </a:solidFill>
                <a:latin typeface="Calibri" pitchFamily="34" charset="0"/>
              </a:rPr>
              <a:t>would be loosed at </a:t>
            </a:r>
          </a:p>
          <a:p>
            <a:pPr algn="ctr"/>
            <a:r>
              <a:rPr lang="en-US" altLang="en-US" sz="4800">
                <a:solidFill>
                  <a:srgbClr val="FFC000"/>
                </a:solidFill>
                <a:latin typeface="Calibri" pitchFamily="34" charset="0"/>
              </a:rPr>
              <a:t>the </a:t>
            </a:r>
            <a:r>
              <a:rPr lang="en-US" altLang="en-US" sz="4800">
                <a:solidFill>
                  <a:srgbClr val="FFFF00"/>
                </a:solidFill>
                <a:latin typeface="Calibri" pitchFamily="34" charset="0"/>
              </a:rPr>
              <a:t>end of world</a:t>
            </a:r>
            <a:r>
              <a:rPr lang="en-US" altLang="en-US" sz="4800">
                <a:solidFill>
                  <a:srgbClr val="FFC000"/>
                </a:solidFill>
                <a:latin typeface="Calibri" pitchFamily="34" charset="0"/>
              </a:rPr>
              <a:t>. In the Greek it is end of the “eon”, or in other words the </a:t>
            </a:r>
            <a:r>
              <a:rPr lang="en-US" altLang="en-US" sz="4800" b="1" i="1">
                <a:solidFill>
                  <a:srgbClr val="FFFF00"/>
                </a:solidFill>
                <a:latin typeface="Calibri" pitchFamily="34" charset="0"/>
              </a:rPr>
              <a:t>end of the age</a:t>
            </a:r>
            <a:r>
              <a:rPr lang="en-US" altLang="en-US" sz="4800">
                <a:solidFill>
                  <a:srgbClr val="FFC000"/>
                </a:solidFill>
                <a:latin typeface="Calibri" pitchFamily="34" charset="0"/>
              </a:rPr>
              <a:t>. You can pause the video here and read what He said.</a:t>
            </a:r>
            <a:endParaRPr lang="en-US" altLang="en-US" sz="48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29058" name="Picture 2" descr="C:\Users\Gavin-As\Documents\02 ETP barebones\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65100"/>
            <a:ext cx="3436938"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9059" name="Rectangle 1"/>
          <p:cNvSpPr>
            <a:spLocks noChangeArrowheads="1"/>
          </p:cNvSpPr>
          <p:nvPr/>
        </p:nvSpPr>
        <p:spPr bwMode="auto">
          <a:xfrm>
            <a:off x="190500" y="2895600"/>
            <a:ext cx="9982200"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lang="en-US" altLang="en-US" sz="2500">
                <a:solidFill>
                  <a:srgbClr val="FFC000"/>
                </a:solidFill>
                <a:latin typeface="Arial" charset="0"/>
              </a:rPr>
              <a:t>He that soweth the good seed is the Son of man; The field is the world; the good seed are the children of the kingdom; but</a:t>
            </a:r>
            <a:r>
              <a:rPr lang="en-US" altLang="en-US" sz="2500">
                <a:solidFill>
                  <a:srgbClr val="FFFF00"/>
                </a:solidFill>
                <a:latin typeface="Arial" charset="0"/>
              </a:rPr>
              <a:t> the tares are the children of the wicked one;</a:t>
            </a:r>
            <a:r>
              <a:rPr lang="en-US" altLang="en-US" sz="2500">
                <a:solidFill>
                  <a:srgbClr val="FFC000"/>
                </a:solidFill>
                <a:latin typeface="Arial" charset="0"/>
              </a:rPr>
              <a:t> The enemy that sowed them is the devil; </a:t>
            </a:r>
            <a:r>
              <a:rPr lang="en-US" altLang="en-US" sz="2500">
                <a:solidFill>
                  <a:srgbClr val="FFFF00"/>
                </a:solidFill>
                <a:latin typeface="Arial" charset="0"/>
              </a:rPr>
              <a:t>the harvest is the end of the world</a:t>
            </a:r>
            <a:r>
              <a:rPr lang="en-US" altLang="en-US" sz="2500">
                <a:solidFill>
                  <a:srgbClr val="FFC000"/>
                </a:solidFill>
                <a:latin typeface="Arial" charset="0"/>
              </a:rPr>
              <a:t>; and the reapers are the angels. As therefore the tares are gathered and burned in the fire; so shall it be in the end of this world. The Son of man shall send forth his angels, and they shall gather out of his kingdom all things that offend, and them which do iniquity; And shall cast them into a furnace of fire: there shall be wailing and gnashing of teeth.”</a:t>
            </a:r>
          </a:p>
        </p:txBody>
      </p:sp>
      <p:sp>
        <p:nvSpPr>
          <p:cNvPr id="429060" name="TextBox 2"/>
          <p:cNvSpPr txBox="1">
            <a:spLocks noChangeArrowheads="1"/>
          </p:cNvSpPr>
          <p:nvPr/>
        </p:nvSpPr>
        <p:spPr bwMode="auto">
          <a:xfrm>
            <a:off x="4533900" y="153988"/>
            <a:ext cx="47053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a:solidFill>
                  <a:schemeClr val="bg1"/>
                </a:solidFill>
                <a:latin typeface="Arial" charset="0"/>
              </a:rPr>
              <a:t>Matthew 13:36-42</a:t>
            </a:r>
          </a:p>
        </p:txBody>
      </p:sp>
      <p:sp>
        <p:nvSpPr>
          <p:cNvPr id="429061" name="TextBox 3"/>
          <p:cNvSpPr txBox="1">
            <a:spLocks noChangeArrowheads="1"/>
          </p:cNvSpPr>
          <p:nvPr/>
        </p:nvSpPr>
        <p:spPr bwMode="auto">
          <a:xfrm>
            <a:off x="3771900" y="1241425"/>
            <a:ext cx="635317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500">
                <a:solidFill>
                  <a:srgbClr val="FFC000"/>
                </a:solidFill>
              </a:rPr>
              <a:t>“Then Jesus sent the multitude away, . . . and his disciples came unto him, saying, Declare unto us the </a:t>
            </a:r>
            <a:r>
              <a:rPr lang="en-US" altLang="en-US" sz="2500">
                <a:solidFill>
                  <a:srgbClr val="FFFF00"/>
                </a:solidFill>
              </a:rPr>
              <a:t>parable of the tares </a:t>
            </a:r>
            <a:r>
              <a:rPr lang="en-US" altLang="en-US" sz="2500">
                <a:solidFill>
                  <a:srgbClr val="FFC000"/>
                </a:solidFill>
              </a:rPr>
              <a:t>of the field. He answered and said unto them,</a:t>
            </a:r>
            <a:endParaRPr lang="en-US" altLang="en-US" sz="2500"/>
          </a:p>
        </p:txBody>
      </p:sp>
    </p:spTree>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1"/>
          <p:cNvSpPr>
            <a:spLocks noChangeArrowheads="1"/>
          </p:cNvSpPr>
          <p:nvPr/>
        </p:nvSpPr>
        <p:spPr bwMode="auto">
          <a:xfrm>
            <a:off x="417513" y="381000"/>
            <a:ext cx="94488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In both of these harvest parables we </a:t>
            </a:r>
          </a:p>
          <a:p>
            <a:pPr algn="ctr"/>
            <a:r>
              <a:rPr lang="en-US" altLang="en-US" sz="4400">
                <a:solidFill>
                  <a:srgbClr val="FFC000"/>
                </a:solidFill>
                <a:latin typeface="Calibri" pitchFamily="34" charset="0"/>
              </a:rPr>
              <a:t>see the same pattern and sequence of events. People at the end of the age </a:t>
            </a:r>
          </a:p>
          <a:p>
            <a:pPr algn="ctr"/>
            <a:r>
              <a:rPr lang="en-US" altLang="en-US" sz="4400">
                <a:solidFill>
                  <a:srgbClr val="FFC000"/>
                </a:solidFill>
                <a:latin typeface="Calibri" pitchFamily="34" charset="0"/>
              </a:rPr>
              <a:t>are gathered together, tested by various trials, and then judged. Then with the harvest comes the </a:t>
            </a:r>
            <a:r>
              <a:rPr lang="en-US" altLang="en-US" sz="4400" b="1" i="1">
                <a:solidFill>
                  <a:srgbClr val="FFFF00"/>
                </a:solidFill>
                <a:latin typeface="Calibri" pitchFamily="34" charset="0"/>
              </a:rPr>
              <a:t>execution</a:t>
            </a:r>
            <a:r>
              <a:rPr lang="en-US" altLang="en-US" sz="4400">
                <a:solidFill>
                  <a:srgbClr val="FFC000"/>
                </a:solidFill>
                <a:latin typeface="Calibri" pitchFamily="34" charset="0"/>
              </a:rPr>
              <a:t> of the judgment.  The</a:t>
            </a:r>
            <a:r>
              <a:rPr lang="en-US" altLang="en-US" sz="4400">
                <a:solidFill>
                  <a:srgbClr val="FFFF00"/>
                </a:solidFill>
                <a:latin typeface="Calibri" pitchFamily="34" charset="0"/>
              </a:rPr>
              <a:t> wicked are dealt with first</a:t>
            </a:r>
            <a:r>
              <a:rPr lang="en-US" altLang="en-US" sz="4400">
                <a:solidFill>
                  <a:srgbClr val="FFC000"/>
                </a:solidFill>
                <a:latin typeface="Calibri" pitchFamily="34" charset="0"/>
              </a:rPr>
              <a:t>.  They are plucked up, dispatched, and carried away to a place of death. </a:t>
            </a:r>
            <a:endParaRPr lang="en-US" altLang="en-US" sz="44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TextBox 1"/>
          <p:cNvSpPr txBox="1">
            <a:spLocks noChangeArrowheads="1"/>
          </p:cNvSpPr>
          <p:nvPr/>
        </p:nvSpPr>
        <p:spPr bwMode="auto">
          <a:xfrm>
            <a:off x="387350" y="381000"/>
            <a:ext cx="3522663"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1</a:t>
            </a:r>
          </a:p>
          <a:p>
            <a:pPr algn="ctr"/>
            <a:r>
              <a:rPr lang="en-US" altLang="en-US" sz="4000" b="1" i="1"/>
              <a:t>Judgment</a:t>
            </a:r>
            <a:r>
              <a:rPr lang="en-US" altLang="en-US" sz="4000"/>
              <a:t>:</a:t>
            </a:r>
          </a:p>
          <a:p>
            <a:pPr algn="ctr"/>
            <a:r>
              <a:rPr lang="en-US" altLang="en-US" sz="4000"/>
              <a:t>Condemnation</a:t>
            </a:r>
          </a:p>
        </p:txBody>
      </p:sp>
      <p:sp>
        <p:nvSpPr>
          <p:cNvPr id="431107" name="TextBox 3"/>
          <p:cNvSpPr txBox="1">
            <a:spLocks noChangeArrowheads="1"/>
          </p:cNvSpPr>
          <p:nvPr/>
        </p:nvSpPr>
        <p:spPr bwMode="auto">
          <a:xfrm>
            <a:off x="5521325" y="381000"/>
            <a:ext cx="457517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2</a:t>
            </a:r>
          </a:p>
          <a:p>
            <a:pPr algn="ctr"/>
            <a:r>
              <a:rPr lang="en-US" altLang="en-US" sz="4000" b="1" i="1"/>
              <a:t>Execution</a:t>
            </a:r>
            <a:r>
              <a:rPr lang="en-US" altLang="en-US" sz="4000"/>
              <a:t>: The </a:t>
            </a:r>
          </a:p>
          <a:p>
            <a:pPr algn="ctr"/>
            <a:r>
              <a:rPr lang="en-US" altLang="en-US" sz="4000"/>
              <a:t>Wicked Dispatched</a:t>
            </a:r>
          </a:p>
        </p:txBody>
      </p:sp>
      <p:sp>
        <p:nvSpPr>
          <p:cNvPr id="431108"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1109"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1110"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cxnSp>
        <p:nvCxnSpPr>
          <p:cNvPr id="10" name="Straight Arrow Connector 9"/>
          <p:cNvCxnSpPr/>
          <p:nvPr/>
        </p:nvCxnSpPr>
        <p:spPr>
          <a:xfrm>
            <a:off x="4994275" y="4202113"/>
            <a:ext cx="509588"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311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643188"/>
            <a:ext cx="4838700" cy="332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Arrow Connector 10"/>
          <p:cNvCxnSpPr>
            <a:endCxn id="431107" idx="1"/>
          </p:cNvCxnSpPr>
          <p:nvPr/>
        </p:nvCxnSpPr>
        <p:spPr>
          <a:xfrm>
            <a:off x="4076700" y="1309688"/>
            <a:ext cx="1444625" cy="9525"/>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311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0050" y="2643188"/>
            <a:ext cx="4616450" cy="332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1"/>
          <p:cNvSpPr>
            <a:spLocks noChangeArrowheads="1"/>
          </p:cNvSpPr>
          <p:nvPr/>
        </p:nvSpPr>
        <p:spPr bwMode="auto">
          <a:xfrm>
            <a:off x="419100" y="762000"/>
            <a:ext cx="95250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In the </a:t>
            </a:r>
            <a:r>
              <a:rPr lang="en-US" altLang="en-US" sz="4800">
                <a:solidFill>
                  <a:srgbClr val="FFFF00"/>
                </a:solidFill>
                <a:latin typeface="Calibri" pitchFamily="34" charset="0"/>
              </a:rPr>
              <a:t>Olivet Discourse </a:t>
            </a:r>
            <a:r>
              <a:rPr lang="en-US" altLang="en-US" sz="4800">
                <a:solidFill>
                  <a:srgbClr val="FFC000"/>
                </a:solidFill>
                <a:latin typeface="Calibri" pitchFamily="34" charset="0"/>
              </a:rPr>
              <a:t>Jesus speaks of this initial rapture event, the </a:t>
            </a:r>
            <a:r>
              <a:rPr lang="en-US" altLang="en-US" sz="4800">
                <a:solidFill>
                  <a:srgbClr val="FFFF00"/>
                </a:solidFill>
                <a:latin typeface="Calibri" pitchFamily="34" charset="0"/>
              </a:rPr>
              <a:t>rapture or plucking up of the wicked</a:t>
            </a:r>
            <a:r>
              <a:rPr lang="en-US" altLang="en-US" sz="4800">
                <a:solidFill>
                  <a:srgbClr val="FFC000"/>
                </a:solidFill>
                <a:latin typeface="Calibri" pitchFamily="34" charset="0"/>
              </a:rPr>
              <a:t>. He tells of two men working in the field. Then again He tells of two women grinding grain in the mill. One is taken, the other left. </a:t>
            </a:r>
          </a:p>
        </p:txBody>
      </p:sp>
    </p:spTree>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33154" name="Picture 2" descr="C:\Users\Gavin-As\Documents\02 ETP barebones\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65100"/>
            <a:ext cx="3436938"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5" name="TextBox 2"/>
          <p:cNvSpPr txBox="1">
            <a:spLocks noChangeArrowheads="1"/>
          </p:cNvSpPr>
          <p:nvPr/>
        </p:nvSpPr>
        <p:spPr bwMode="auto">
          <a:xfrm>
            <a:off x="4686300" y="515938"/>
            <a:ext cx="4160838"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chemeClr val="bg1"/>
                </a:solidFill>
                <a:latin typeface="Arial" charset="0"/>
              </a:rPr>
              <a:t>Luke 17: 34-37</a:t>
            </a:r>
          </a:p>
          <a:p>
            <a:pPr algn="ctr" eaLnBrk="1" hangingPunct="1">
              <a:spcBef>
                <a:spcPct val="0"/>
              </a:spcBef>
              <a:buFontTx/>
              <a:buNone/>
            </a:pPr>
            <a:r>
              <a:rPr lang="en-US" altLang="en-US" sz="3600">
                <a:solidFill>
                  <a:srgbClr val="00B050"/>
                </a:solidFill>
                <a:latin typeface="Arial" charset="0"/>
              </a:rPr>
              <a:t>One shall be taken;</a:t>
            </a:r>
          </a:p>
          <a:p>
            <a:pPr algn="ctr" eaLnBrk="1" hangingPunct="1">
              <a:spcBef>
                <a:spcPct val="0"/>
              </a:spcBef>
              <a:buFontTx/>
              <a:buNone/>
            </a:pPr>
            <a:r>
              <a:rPr lang="en-US" altLang="en-US" sz="3600">
                <a:solidFill>
                  <a:srgbClr val="00B050"/>
                </a:solidFill>
                <a:latin typeface="Arial" charset="0"/>
              </a:rPr>
              <a:t>The other left.</a:t>
            </a:r>
          </a:p>
        </p:txBody>
      </p:sp>
      <p:sp>
        <p:nvSpPr>
          <p:cNvPr id="433156" name="TextBox 1"/>
          <p:cNvSpPr txBox="1">
            <a:spLocks noChangeArrowheads="1"/>
          </p:cNvSpPr>
          <p:nvPr/>
        </p:nvSpPr>
        <p:spPr bwMode="auto">
          <a:xfrm>
            <a:off x="342900" y="2971800"/>
            <a:ext cx="9677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3600" b="1" baseline="30000">
                <a:solidFill>
                  <a:srgbClr val="FFC000"/>
                </a:solidFill>
              </a:rPr>
              <a:t>34 </a:t>
            </a:r>
            <a:r>
              <a:rPr lang="en-US" altLang="en-US" sz="3600">
                <a:solidFill>
                  <a:srgbClr val="FFC000"/>
                </a:solidFill>
              </a:rPr>
              <a:t>I tell you, in that night there shall be two men in one bed; the one shall be taken, and the other shall be left. </a:t>
            </a:r>
            <a:r>
              <a:rPr lang="en-US" altLang="en-US" sz="3600" b="1" baseline="30000">
                <a:solidFill>
                  <a:srgbClr val="FFC000"/>
                </a:solidFill>
              </a:rPr>
              <a:t>35 </a:t>
            </a:r>
            <a:r>
              <a:rPr lang="en-US" altLang="en-US" sz="3600">
                <a:solidFill>
                  <a:srgbClr val="FFC000"/>
                </a:solidFill>
              </a:rPr>
              <a:t>Two women shall be grinding together; the one shall be taken, and the other left. </a:t>
            </a:r>
            <a:r>
              <a:rPr lang="en-US" altLang="en-US" sz="3600" b="1" baseline="30000">
                <a:solidFill>
                  <a:srgbClr val="FFC000"/>
                </a:solidFill>
              </a:rPr>
              <a:t>36 </a:t>
            </a:r>
            <a:r>
              <a:rPr lang="en-US" altLang="en-US" sz="3600">
                <a:solidFill>
                  <a:srgbClr val="FFC000"/>
                </a:solidFill>
              </a:rPr>
              <a:t>Two men shall be in the field; the </a:t>
            </a:r>
            <a:r>
              <a:rPr lang="en-US" altLang="en-US" sz="3600" b="1" i="1">
                <a:solidFill>
                  <a:srgbClr val="FFFF00"/>
                </a:solidFill>
              </a:rPr>
              <a:t>one shall be taken, and the other left</a:t>
            </a:r>
            <a:r>
              <a:rPr lang="en-US" altLang="en-US" sz="3600">
                <a:solidFill>
                  <a:srgbClr val="FFC000"/>
                </a:solidFill>
              </a:rPr>
              <a:t>. </a:t>
            </a:r>
            <a:endParaRPr lang="en-US" altLang="en-US" sz="3600" b="1" i="1">
              <a:solidFill>
                <a:srgbClr val="FFFF00"/>
              </a:solidFill>
            </a:endParaRPr>
          </a:p>
        </p:txBody>
      </p:sp>
    </p:spTree>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1"/>
          <p:cNvSpPr>
            <a:spLocks noChangeArrowheads="1"/>
          </p:cNvSpPr>
          <p:nvPr/>
        </p:nvSpPr>
        <p:spPr bwMode="auto">
          <a:xfrm>
            <a:off x="342900" y="685800"/>
            <a:ext cx="9607550"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400" dirty="0">
                <a:solidFill>
                  <a:srgbClr val="FFC000"/>
                </a:solidFill>
                <a:latin typeface="Calibri" pitchFamily="34" charset="0"/>
              </a:rPr>
              <a:t>Who is taken? Is it the righteous or the wicked? The late </a:t>
            </a:r>
            <a:r>
              <a:rPr lang="en-US" altLang="en-US" sz="4400" dirty="0">
                <a:solidFill>
                  <a:srgbClr val="FFFF00"/>
                </a:solidFill>
                <a:latin typeface="Calibri" pitchFamily="34" charset="0"/>
              </a:rPr>
              <a:t>Dr. John </a:t>
            </a:r>
            <a:r>
              <a:rPr lang="en-US" altLang="en-US" sz="4400" dirty="0" err="1">
                <a:solidFill>
                  <a:srgbClr val="FFFF00"/>
                </a:solidFill>
                <a:latin typeface="Calibri" pitchFamily="34" charset="0"/>
              </a:rPr>
              <a:t>Walvoord</a:t>
            </a:r>
            <a:r>
              <a:rPr lang="en-US" altLang="en-US" sz="4400" dirty="0">
                <a:solidFill>
                  <a:srgbClr val="FFFF00"/>
                </a:solidFill>
                <a:latin typeface="Calibri" pitchFamily="34" charset="0"/>
              </a:rPr>
              <a:t> </a:t>
            </a:r>
            <a:r>
              <a:rPr lang="en-US" altLang="en-US" sz="4400" dirty="0">
                <a:solidFill>
                  <a:srgbClr val="FFC000"/>
                </a:solidFill>
                <a:latin typeface="Calibri" pitchFamily="34" charset="0"/>
              </a:rPr>
              <a:t>of Dallas Theological Seminary, the recognized dean of the Pre-</a:t>
            </a:r>
            <a:r>
              <a:rPr lang="en-US" altLang="en-US" sz="4400" dirty="0" err="1">
                <a:solidFill>
                  <a:srgbClr val="FFC000"/>
                </a:solidFill>
                <a:latin typeface="Calibri" pitchFamily="34" charset="0"/>
              </a:rPr>
              <a:t>Trib</a:t>
            </a:r>
            <a:r>
              <a:rPr lang="en-US" altLang="en-US" sz="4400" dirty="0">
                <a:solidFill>
                  <a:srgbClr val="FFC000"/>
                </a:solidFill>
                <a:latin typeface="Calibri" pitchFamily="34" charset="0"/>
              </a:rPr>
              <a:t> Rapture doctrine, states that </a:t>
            </a:r>
            <a:r>
              <a:rPr lang="en-US" altLang="en-US" sz="4400" dirty="0">
                <a:solidFill>
                  <a:srgbClr val="FFFF00"/>
                </a:solidFill>
                <a:latin typeface="Calibri" pitchFamily="34" charset="0"/>
              </a:rPr>
              <a:t>the ones taken first are the wicked</a:t>
            </a:r>
            <a:r>
              <a:rPr lang="en-US" altLang="en-US" sz="4400" dirty="0">
                <a:solidFill>
                  <a:srgbClr val="FFC000"/>
                </a:solidFill>
                <a:latin typeface="Calibri" pitchFamily="34" charset="0"/>
              </a:rPr>
              <a:t>. They are taken off and killed. This is just the opposite of what </a:t>
            </a:r>
          </a:p>
          <a:p>
            <a:pPr algn="ctr">
              <a:defRPr/>
            </a:pPr>
            <a:r>
              <a:rPr lang="en-US" altLang="en-US" sz="4400" dirty="0">
                <a:solidFill>
                  <a:srgbClr val="FFC000"/>
                </a:solidFill>
                <a:latin typeface="Calibri" pitchFamily="34" charset="0"/>
              </a:rPr>
              <a:t>is taught in the </a:t>
            </a:r>
            <a:r>
              <a:rPr lang="en-US" altLang="en-US" sz="4400" dirty="0">
                <a:solidFill>
                  <a:schemeClr val="bg1">
                    <a:lumMod val="75000"/>
                  </a:schemeClr>
                </a:solidFill>
                <a:latin typeface="Calibri" pitchFamily="34" charset="0"/>
              </a:rPr>
              <a:t>“Left Behind” </a:t>
            </a:r>
            <a:r>
              <a:rPr lang="en-US" altLang="en-US" sz="4400" dirty="0">
                <a:solidFill>
                  <a:srgbClr val="FFC000"/>
                </a:solidFill>
                <a:latin typeface="Calibri" pitchFamily="34" charset="0"/>
              </a:rPr>
              <a:t>books.</a:t>
            </a:r>
          </a:p>
        </p:txBody>
      </p:sp>
    </p:spTree>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1"/>
          <p:cNvSpPr>
            <a:spLocks noChangeArrowheads="1"/>
          </p:cNvSpPr>
          <p:nvPr/>
        </p:nvSpPr>
        <p:spPr bwMode="auto">
          <a:xfrm>
            <a:off x="190500" y="425450"/>
            <a:ext cx="5410200" cy="59102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700">
                <a:solidFill>
                  <a:srgbClr val="FFC000"/>
                </a:solidFill>
              </a:rPr>
              <a:t>The longtime No. 1 pretrib rapture authority, the late Dr. John Walvoord of Dallas Seminary, </a:t>
            </a:r>
          </a:p>
          <a:p>
            <a:pPr algn="ctr"/>
            <a:r>
              <a:rPr lang="en-US" altLang="en-US" sz="2700">
                <a:solidFill>
                  <a:srgbClr val="FFC000"/>
                </a:solidFill>
              </a:rPr>
              <a:t>has written that the "Left Behind" books and movies have a NON-BIBLICAL foundation! In his book "The Rapture Question," p. 169, Dr. Walvoord states that the ones "taken" first in Matt. 24 are the wicked. They are judged and killed, and the ones "left" behind are the righteous. This is just the OPPOSITE of what "Left Behind" books and films portray! </a:t>
            </a:r>
          </a:p>
        </p:txBody>
      </p:sp>
      <p:pic>
        <p:nvPicPr>
          <p:cNvPr id="435203" name="Picture 2" descr="http://www.tyndale.com/authorphotos/amazon/1020/pic_full_walvoord_joh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100" y="425450"/>
            <a:ext cx="4343400" cy="591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1"/>
          <p:cNvSpPr>
            <a:spLocks noChangeArrowheads="1"/>
          </p:cNvSpPr>
          <p:nvPr/>
        </p:nvSpPr>
        <p:spPr bwMode="auto">
          <a:xfrm>
            <a:off x="279400" y="1143000"/>
            <a:ext cx="9753600"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The words of Jesus affirm the truth of what Dr. Walvoord stated. In the </a:t>
            </a:r>
            <a:r>
              <a:rPr lang="en-US" altLang="en-US" sz="4800">
                <a:solidFill>
                  <a:srgbClr val="FFFF00"/>
                </a:solidFill>
                <a:latin typeface="Calibri" pitchFamily="34" charset="0"/>
              </a:rPr>
              <a:t>Olivet Discourse </a:t>
            </a:r>
            <a:r>
              <a:rPr lang="en-US" altLang="en-US" sz="4800">
                <a:solidFill>
                  <a:srgbClr val="FFC000"/>
                </a:solidFill>
                <a:latin typeface="Calibri" pitchFamily="34" charset="0"/>
              </a:rPr>
              <a:t>Jesus’s disciples ask Him where these people will be carried off to. The place Jesus tells them about is absolutely horrific. </a:t>
            </a:r>
          </a:p>
        </p:txBody>
      </p:sp>
    </p:spTree>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52400"/>
            <a:ext cx="8861425"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1"/>
          <p:cNvSpPr>
            <a:spLocks noChangeArrowheads="1"/>
          </p:cNvSpPr>
          <p:nvPr/>
        </p:nvSpPr>
        <p:spPr bwMode="auto">
          <a:xfrm>
            <a:off x="419100" y="1143000"/>
            <a:ext cx="9448800"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Jesus says it is a place where eagles and other raptors gather, a place where birds of prey gather around carcasses to pluck off the flesh. </a:t>
            </a:r>
          </a:p>
          <a:p>
            <a:pPr algn="ctr"/>
            <a:r>
              <a:rPr lang="en-US" altLang="en-US" sz="4800">
                <a:solidFill>
                  <a:srgbClr val="FFC000"/>
                </a:solidFill>
                <a:latin typeface="Calibri" pitchFamily="34" charset="0"/>
              </a:rPr>
              <a:t>This is definitely not the rapture </a:t>
            </a:r>
          </a:p>
          <a:p>
            <a:pPr algn="ctr"/>
            <a:r>
              <a:rPr lang="en-US" altLang="en-US" sz="4800">
                <a:solidFill>
                  <a:srgbClr val="FFC000"/>
                </a:solidFill>
                <a:latin typeface="Calibri" pitchFamily="34" charset="0"/>
              </a:rPr>
              <a:t>event we should be hoping for. </a:t>
            </a:r>
          </a:p>
        </p:txBody>
      </p:sp>
    </p:spTree>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39298" name="Picture 2" descr="C:\Users\Gavin-As\Documents\02 ETP barebones\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65100"/>
            <a:ext cx="3436938"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9299" name="TextBox 2"/>
          <p:cNvSpPr txBox="1">
            <a:spLocks noChangeArrowheads="1"/>
          </p:cNvSpPr>
          <p:nvPr/>
        </p:nvSpPr>
        <p:spPr bwMode="auto">
          <a:xfrm>
            <a:off x="4686300" y="515938"/>
            <a:ext cx="4160838"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chemeClr val="bg1"/>
                </a:solidFill>
                <a:latin typeface="Arial" charset="0"/>
              </a:rPr>
              <a:t>Luke 17: 34-37</a:t>
            </a:r>
          </a:p>
          <a:p>
            <a:pPr algn="ctr" eaLnBrk="1" hangingPunct="1">
              <a:spcBef>
                <a:spcPct val="0"/>
              </a:spcBef>
              <a:buFontTx/>
              <a:buNone/>
            </a:pPr>
            <a:r>
              <a:rPr lang="en-US" altLang="en-US" sz="3600">
                <a:solidFill>
                  <a:srgbClr val="00B050"/>
                </a:solidFill>
                <a:latin typeface="Arial" charset="0"/>
              </a:rPr>
              <a:t>One shall be taken;</a:t>
            </a:r>
          </a:p>
          <a:p>
            <a:pPr algn="ctr" eaLnBrk="1" hangingPunct="1">
              <a:spcBef>
                <a:spcPct val="0"/>
              </a:spcBef>
              <a:buFontTx/>
              <a:buNone/>
            </a:pPr>
            <a:r>
              <a:rPr lang="en-US" altLang="en-US" sz="3600">
                <a:solidFill>
                  <a:srgbClr val="00B050"/>
                </a:solidFill>
                <a:latin typeface="Arial" charset="0"/>
              </a:rPr>
              <a:t>The other left.</a:t>
            </a:r>
          </a:p>
        </p:txBody>
      </p:sp>
      <p:sp>
        <p:nvSpPr>
          <p:cNvPr id="439300" name="TextBox 1"/>
          <p:cNvSpPr txBox="1">
            <a:spLocks noChangeArrowheads="1"/>
          </p:cNvSpPr>
          <p:nvPr/>
        </p:nvSpPr>
        <p:spPr bwMode="auto">
          <a:xfrm>
            <a:off x="342900" y="2971800"/>
            <a:ext cx="96774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4000" b="1" baseline="30000">
                <a:solidFill>
                  <a:srgbClr val="FFC000"/>
                </a:solidFill>
              </a:rPr>
              <a:t>37 </a:t>
            </a:r>
            <a:r>
              <a:rPr lang="en-US" altLang="en-US" sz="4000">
                <a:solidFill>
                  <a:srgbClr val="FFC000"/>
                </a:solidFill>
              </a:rPr>
              <a:t>And they answered and said unto him, Where, Lord? And he said unto them, </a:t>
            </a:r>
            <a:r>
              <a:rPr lang="en-US" altLang="en-US" sz="4000" b="1" i="1">
                <a:solidFill>
                  <a:srgbClr val="FFFF00"/>
                </a:solidFill>
              </a:rPr>
              <a:t>Wheresoever the body is, </a:t>
            </a:r>
          </a:p>
          <a:p>
            <a:r>
              <a:rPr lang="en-US" altLang="en-US" sz="4000" b="1" i="1">
                <a:solidFill>
                  <a:srgbClr val="FFFF00"/>
                </a:solidFill>
              </a:rPr>
              <a:t>thither will the eagles be gathered together.</a:t>
            </a:r>
          </a:p>
        </p:txBody>
      </p:sp>
    </p:spTree>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1"/>
          <p:cNvSpPr>
            <a:spLocks noChangeArrowheads="1"/>
          </p:cNvSpPr>
          <p:nvPr/>
        </p:nvSpPr>
        <p:spPr bwMode="auto">
          <a:xfrm>
            <a:off x="266700" y="304800"/>
            <a:ext cx="97536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He says where the carcasses are the eagles, or some translations say vultures, will gather, presumably to eat the prey. </a:t>
            </a:r>
          </a:p>
          <a:p>
            <a:pPr algn="ctr"/>
            <a:r>
              <a:rPr lang="en-US" altLang="en-US" sz="4400">
                <a:solidFill>
                  <a:srgbClr val="FFC000"/>
                </a:solidFill>
                <a:latin typeface="Calibri" pitchFamily="34" charset="0"/>
              </a:rPr>
              <a:t>So the wicked are taken off to a place where raptors gather to pluck off the flesh. So this first catching away is in fact a </a:t>
            </a:r>
            <a:r>
              <a:rPr lang="en-US" altLang="en-US" sz="4400" b="1" i="1">
                <a:solidFill>
                  <a:srgbClr val="FFFF00"/>
                </a:solidFill>
                <a:latin typeface="Calibri" pitchFamily="34" charset="0"/>
              </a:rPr>
              <a:t>rapture of the wicked</a:t>
            </a:r>
            <a:r>
              <a:rPr lang="en-US" altLang="en-US" sz="4400">
                <a:solidFill>
                  <a:srgbClr val="FFC000"/>
                </a:solidFill>
                <a:latin typeface="Calibri" pitchFamily="34" charset="0"/>
              </a:rPr>
              <a:t>.  It is definitely not the blessed hope, the glorious Resurrection-Rapture of the Elect.  </a:t>
            </a:r>
          </a:p>
        </p:txBody>
      </p:sp>
    </p:spTree>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346" name="Picture 2" descr="https://www.sciencenews.org/sites/default/files/main/blogposts/WT_vultures_noodlefish_flickr_f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76200"/>
            <a:ext cx="10113963"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1"/>
          <p:cNvSpPr>
            <a:spLocks noChangeArrowheads="1"/>
          </p:cNvSpPr>
          <p:nvPr/>
        </p:nvSpPr>
        <p:spPr bwMode="auto">
          <a:xfrm>
            <a:off x="266700" y="457200"/>
            <a:ext cx="9753600" cy="59547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800">
                <a:solidFill>
                  <a:srgbClr val="FFC000"/>
                </a:solidFill>
                <a:latin typeface="Calibri" pitchFamily="34" charset="0"/>
              </a:rPr>
              <a:t>In </a:t>
            </a:r>
            <a:r>
              <a:rPr lang="en-US" altLang="en-US" sz="3800">
                <a:solidFill>
                  <a:schemeClr val="bg1"/>
                </a:solidFill>
                <a:latin typeface="Calibri" pitchFamily="34" charset="0"/>
              </a:rPr>
              <a:t>Psalm 91</a:t>
            </a:r>
            <a:r>
              <a:rPr lang="en-US" altLang="en-US" sz="3800">
                <a:solidFill>
                  <a:srgbClr val="FFC000"/>
                </a:solidFill>
                <a:latin typeface="Calibri" pitchFamily="34" charset="0"/>
              </a:rPr>
              <a:t>, that wonderful comforting Psalm of protection, King David under the inspiration of the Holy Spirit makes an interesting statement. He says </a:t>
            </a:r>
            <a:r>
              <a:rPr lang="en-US" altLang="en-US" sz="3800">
                <a:solidFill>
                  <a:srgbClr val="FFFF00"/>
                </a:solidFill>
                <a:latin typeface="Calibri" pitchFamily="34" charset="0"/>
              </a:rPr>
              <a:t>“</a:t>
            </a:r>
            <a:r>
              <a:rPr lang="en-US" altLang="en-US" sz="3800" b="1" i="1">
                <a:solidFill>
                  <a:srgbClr val="FFFF00"/>
                </a:solidFill>
                <a:latin typeface="Calibri" pitchFamily="34" charset="0"/>
              </a:rPr>
              <a:t>You</a:t>
            </a:r>
            <a:r>
              <a:rPr lang="en-US" altLang="en-US" sz="3800">
                <a:solidFill>
                  <a:srgbClr val="FFFF00"/>
                </a:solidFill>
                <a:latin typeface="Calibri" pitchFamily="34" charset="0"/>
              </a:rPr>
              <a:t> will </a:t>
            </a:r>
            <a:r>
              <a:rPr lang="en-US" altLang="en-US" sz="3800" b="1" i="1">
                <a:solidFill>
                  <a:srgbClr val="FFFF00"/>
                </a:solidFill>
                <a:latin typeface="Calibri" pitchFamily="34" charset="0"/>
              </a:rPr>
              <a:t>see</a:t>
            </a:r>
            <a:r>
              <a:rPr lang="en-US" altLang="en-US" sz="3800">
                <a:solidFill>
                  <a:srgbClr val="FFFF00"/>
                </a:solidFill>
                <a:latin typeface="Calibri" pitchFamily="34" charset="0"/>
              </a:rPr>
              <a:t> the </a:t>
            </a:r>
            <a:r>
              <a:rPr lang="en-US" altLang="en-US" sz="3800" b="1" i="1">
                <a:solidFill>
                  <a:srgbClr val="FFFF00"/>
                </a:solidFill>
                <a:latin typeface="Calibri" pitchFamily="34" charset="0"/>
              </a:rPr>
              <a:t>reward of the wicked</a:t>
            </a:r>
            <a:r>
              <a:rPr lang="en-US" altLang="en-US" sz="3800">
                <a:solidFill>
                  <a:srgbClr val="FFFF00"/>
                </a:solidFill>
                <a:latin typeface="Calibri" pitchFamily="34" charset="0"/>
              </a:rPr>
              <a:t>.” </a:t>
            </a:r>
            <a:r>
              <a:rPr lang="en-US" altLang="en-US" sz="3800">
                <a:solidFill>
                  <a:srgbClr val="FFC000"/>
                </a:solidFill>
                <a:latin typeface="Calibri" pitchFamily="34" charset="0"/>
              </a:rPr>
              <a:t>Could this passage have an application for </a:t>
            </a:r>
            <a:r>
              <a:rPr lang="en-US" altLang="en-US" sz="3800">
                <a:solidFill>
                  <a:srgbClr val="FFFF00"/>
                </a:solidFill>
                <a:latin typeface="Calibri" pitchFamily="34" charset="0"/>
              </a:rPr>
              <a:t>the Harvest</a:t>
            </a:r>
            <a:r>
              <a:rPr lang="en-US" altLang="en-US" sz="3800">
                <a:solidFill>
                  <a:srgbClr val="FFC000"/>
                </a:solidFill>
                <a:latin typeface="Calibri" pitchFamily="34" charset="0"/>
              </a:rPr>
              <a:t>? Was David alluding to the protection God will afford His saints in the </a:t>
            </a:r>
            <a:r>
              <a:rPr lang="en-US" altLang="en-US" sz="3800">
                <a:solidFill>
                  <a:srgbClr val="FFFF00"/>
                </a:solidFill>
                <a:latin typeface="Calibri" pitchFamily="34" charset="0"/>
              </a:rPr>
              <a:t>Day of the Lord </a:t>
            </a:r>
            <a:r>
              <a:rPr lang="en-US" altLang="en-US" sz="3800">
                <a:solidFill>
                  <a:srgbClr val="FFC000"/>
                </a:solidFill>
                <a:latin typeface="Calibri" pitchFamily="34" charset="0"/>
              </a:rPr>
              <a:t>when the </a:t>
            </a:r>
            <a:r>
              <a:rPr lang="en-US" altLang="en-US" sz="3800">
                <a:solidFill>
                  <a:srgbClr val="FFFF00"/>
                </a:solidFill>
                <a:latin typeface="Calibri" pitchFamily="34" charset="0"/>
              </a:rPr>
              <a:t>wrath of God </a:t>
            </a:r>
            <a:r>
              <a:rPr lang="en-US" altLang="en-US" sz="3800">
                <a:solidFill>
                  <a:srgbClr val="FFC000"/>
                </a:solidFill>
                <a:latin typeface="Calibri" pitchFamily="34" charset="0"/>
              </a:rPr>
              <a:t>falls personally and specifically upon wicked people who might be standing, sitting, or lying right next to them? </a:t>
            </a:r>
            <a:endParaRPr lang="en-US" altLang="en-US" sz="380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3394" name="Picture 2" descr="http://4.bp.blogspot.com/-PAvtlHJxNU8/ULTcFjlaDxI/AAAAAAAABJM/rV5cJrdDOTE/s1600/King+Dav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00" y="352425"/>
            <a:ext cx="42037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533900" y="352425"/>
            <a:ext cx="5588000" cy="6124575"/>
          </a:xfrm>
          <a:prstGeom prst="rect">
            <a:avLst/>
          </a:prstGeom>
          <a:solidFill>
            <a:srgbClr val="002060"/>
          </a:solidFill>
        </p:spPr>
        <p:txBody>
          <a:bodyPr>
            <a:spAutoFit/>
          </a:bodyPr>
          <a:lstStyle/>
          <a:p>
            <a:pPr>
              <a:defRPr/>
            </a:pPr>
            <a:r>
              <a:rPr lang="en-US" sz="2800" b="1" baseline="30000" dirty="0">
                <a:solidFill>
                  <a:srgbClr val="FFC000"/>
                </a:solidFill>
              </a:rPr>
              <a:t>7 </a:t>
            </a:r>
            <a:r>
              <a:rPr lang="en-US" sz="2800" dirty="0">
                <a:solidFill>
                  <a:srgbClr val="FFC000"/>
                </a:solidFill>
              </a:rPr>
              <a:t>A thousand shall fall at thy side, and ten thousand at thy right hand; but it shall not come nigh thee.</a:t>
            </a:r>
            <a:r>
              <a:rPr lang="en-US" sz="2800" b="1" baseline="30000" dirty="0">
                <a:solidFill>
                  <a:srgbClr val="FFC000"/>
                </a:solidFill>
              </a:rPr>
              <a:t>8 </a:t>
            </a:r>
            <a:r>
              <a:rPr lang="en-US" sz="2800" b="1" i="1" dirty="0">
                <a:solidFill>
                  <a:srgbClr val="FFFF00"/>
                </a:solidFill>
              </a:rPr>
              <a:t>Only with thine eyes shalt thou behold and see the reward of the wicked. </a:t>
            </a:r>
            <a:r>
              <a:rPr lang="en-US" sz="2800" b="1" baseline="30000" dirty="0">
                <a:solidFill>
                  <a:srgbClr val="FFC000"/>
                </a:solidFill>
              </a:rPr>
              <a:t>9 </a:t>
            </a:r>
            <a:r>
              <a:rPr lang="en-US" sz="2800" dirty="0">
                <a:solidFill>
                  <a:srgbClr val="FFC000"/>
                </a:solidFill>
              </a:rPr>
              <a:t>Because thou hast made the </a:t>
            </a:r>
            <a:r>
              <a:rPr lang="en-US" sz="2800" cap="small" dirty="0">
                <a:solidFill>
                  <a:srgbClr val="FFC000"/>
                </a:solidFill>
              </a:rPr>
              <a:t>Lord</a:t>
            </a:r>
            <a:r>
              <a:rPr lang="en-US" sz="2800" dirty="0">
                <a:solidFill>
                  <a:srgbClr val="FFC000"/>
                </a:solidFill>
              </a:rPr>
              <a:t>, which is my refuge, even the most High, thy habitation; </a:t>
            </a:r>
            <a:r>
              <a:rPr lang="en-US" sz="2800" b="1" baseline="30000" dirty="0">
                <a:solidFill>
                  <a:srgbClr val="FFC000"/>
                </a:solidFill>
              </a:rPr>
              <a:t>10 </a:t>
            </a:r>
            <a:r>
              <a:rPr lang="en-US" sz="2800" dirty="0">
                <a:solidFill>
                  <a:srgbClr val="FFC000"/>
                </a:solidFill>
              </a:rPr>
              <a:t>There shall no evil befall thee, neither shall any plague come nigh thy dwelling.</a:t>
            </a:r>
          </a:p>
          <a:p>
            <a:pPr>
              <a:defRPr/>
            </a:pPr>
            <a:r>
              <a:rPr lang="en-US" sz="2800" b="1" baseline="30000" dirty="0">
                <a:solidFill>
                  <a:srgbClr val="FFC000"/>
                </a:solidFill>
              </a:rPr>
              <a:t>11 </a:t>
            </a:r>
            <a:r>
              <a:rPr lang="en-US" sz="2800" dirty="0">
                <a:solidFill>
                  <a:srgbClr val="FFC000"/>
                </a:solidFill>
              </a:rPr>
              <a:t>For he shall give his angels charge over thee, to keep thee </a:t>
            </a:r>
          </a:p>
          <a:p>
            <a:pPr>
              <a:defRPr/>
            </a:pPr>
            <a:r>
              <a:rPr lang="en-US" sz="2800" dirty="0">
                <a:solidFill>
                  <a:srgbClr val="FFC000"/>
                </a:solidFill>
              </a:rPr>
              <a:t>in all thy ways.</a:t>
            </a:r>
          </a:p>
        </p:txBody>
      </p:sp>
    </p:spTree>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1"/>
          <p:cNvSpPr>
            <a:spLocks noChangeArrowheads="1"/>
          </p:cNvSpPr>
          <p:nvPr/>
        </p:nvSpPr>
        <p:spPr bwMode="auto">
          <a:xfrm>
            <a:off x="266700" y="1295400"/>
            <a:ext cx="9753600" cy="4168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When the sun sets on the </a:t>
            </a:r>
            <a:r>
              <a:rPr lang="en-US" altLang="en-US" sz="4400" b="1" i="1">
                <a:solidFill>
                  <a:srgbClr val="FFFF00"/>
                </a:solidFill>
                <a:latin typeface="Calibri" pitchFamily="34" charset="0"/>
              </a:rPr>
              <a:t>Last Day </a:t>
            </a:r>
            <a:r>
              <a:rPr lang="en-US" altLang="en-US" sz="4400">
                <a:solidFill>
                  <a:srgbClr val="FFC000"/>
                </a:solidFill>
                <a:latin typeface="Calibri" pitchFamily="34" charset="0"/>
              </a:rPr>
              <a:t>of </a:t>
            </a:r>
          </a:p>
          <a:p>
            <a:pPr algn="ctr"/>
            <a:r>
              <a:rPr lang="en-US" altLang="en-US" sz="4400">
                <a:solidFill>
                  <a:srgbClr val="FFC000"/>
                </a:solidFill>
                <a:latin typeface="Calibri" pitchFamily="34" charset="0"/>
              </a:rPr>
              <a:t>this age the </a:t>
            </a:r>
            <a:r>
              <a:rPr lang="en-US" altLang="en-US" sz="4400" b="1" i="1">
                <a:solidFill>
                  <a:srgbClr val="FFFF00"/>
                </a:solidFill>
                <a:latin typeface="Calibri" pitchFamily="34" charset="0"/>
              </a:rPr>
              <a:t>Day of the Lord </a:t>
            </a:r>
            <a:r>
              <a:rPr lang="en-US" altLang="en-US" sz="4400">
                <a:solidFill>
                  <a:srgbClr val="FFC000"/>
                </a:solidFill>
                <a:latin typeface="Calibri" pitchFamily="34" charset="0"/>
              </a:rPr>
              <a:t>will open up. Then the angels of the harvest will go out to </a:t>
            </a:r>
            <a:r>
              <a:rPr lang="en-US" altLang="en-US" sz="4400" b="1" i="1">
                <a:solidFill>
                  <a:srgbClr val="FFFF00"/>
                </a:solidFill>
                <a:latin typeface="Calibri" pitchFamily="34" charset="0"/>
              </a:rPr>
              <a:t>execute</a:t>
            </a:r>
            <a:r>
              <a:rPr lang="en-US" altLang="en-US" sz="4400">
                <a:solidFill>
                  <a:srgbClr val="FFC000"/>
                </a:solidFill>
                <a:latin typeface="Calibri" pitchFamily="34" charset="0"/>
              </a:rPr>
              <a:t> the Judgment. In </a:t>
            </a:r>
            <a:r>
              <a:rPr lang="en-US" altLang="en-US" sz="4400">
                <a:solidFill>
                  <a:schemeClr val="bg1"/>
                </a:solidFill>
                <a:latin typeface="Calibri" pitchFamily="34" charset="0"/>
              </a:rPr>
              <a:t>Matthew 13:30 </a:t>
            </a:r>
            <a:r>
              <a:rPr lang="en-US" altLang="en-US" sz="4400">
                <a:solidFill>
                  <a:srgbClr val="FFC000"/>
                </a:solidFill>
                <a:latin typeface="Calibri" pitchFamily="34" charset="0"/>
              </a:rPr>
              <a:t>Jesus tells us quite plainly that </a:t>
            </a:r>
          </a:p>
          <a:p>
            <a:pPr algn="ctr"/>
            <a:r>
              <a:rPr lang="en-US" altLang="en-US" sz="4400">
                <a:solidFill>
                  <a:srgbClr val="FFC000"/>
                </a:solidFill>
                <a:latin typeface="Calibri" pitchFamily="34" charset="0"/>
              </a:rPr>
              <a:t>the </a:t>
            </a:r>
            <a:r>
              <a:rPr lang="en-US" altLang="en-US" sz="4400" b="1" i="1">
                <a:solidFill>
                  <a:srgbClr val="FFFF00"/>
                </a:solidFill>
                <a:latin typeface="Calibri" pitchFamily="34" charset="0"/>
              </a:rPr>
              <a:t>tares</a:t>
            </a:r>
            <a:r>
              <a:rPr lang="en-US" altLang="en-US" sz="4400">
                <a:solidFill>
                  <a:srgbClr val="FFC000"/>
                </a:solidFill>
                <a:latin typeface="Calibri" pitchFamily="34" charset="0"/>
              </a:rPr>
              <a:t> will be </a:t>
            </a:r>
            <a:r>
              <a:rPr lang="en-US" altLang="en-US" sz="4400" b="1" i="1">
                <a:solidFill>
                  <a:srgbClr val="FFFF00"/>
                </a:solidFill>
                <a:latin typeface="Calibri" pitchFamily="34" charset="0"/>
              </a:rPr>
              <a:t>gathered first</a:t>
            </a:r>
            <a:r>
              <a:rPr lang="en-US" altLang="en-US" sz="4400">
                <a:solidFill>
                  <a:srgbClr val="FFC000"/>
                </a:solidFill>
                <a:latin typeface="Calibri" pitchFamily="34" charset="0"/>
              </a:rPr>
              <a:t>.</a:t>
            </a:r>
          </a:p>
        </p:txBody>
      </p:sp>
    </p:spTree>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2" name="Picture 2" descr="http://spiritledministries.net/wordpress/wp-content/uploads/2014/06/1seeds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28600"/>
            <a:ext cx="97536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5443" name="TextBox 1"/>
          <p:cNvSpPr txBox="1">
            <a:spLocks noChangeArrowheads="1"/>
          </p:cNvSpPr>
          <p:nvPr/>
        </p:nvSpPr>
        <p:spPr bwMode="auto">
          <a:xfrm>
            <a:off x="2095500" y="533400"/>
            <a:ext cx="2122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800" b="1" i="1"/>
              <a:t>The wicked</a:t>
            </a:r>
          </a:p>
        </p:txBody>
      </p:sp>
      <p:sp>
        <p:nvSpPr>
          <p:cNvPr id="445444" name="Rectangle 2"/>
          <p:cNvSpPr>
            <a:spLocks noChangeArrowheads="1"/>
          </p:cNvSpPr>
          <p:nvPr/>
        </p:nvSpPr>
        <p:spPr bwMode="auto">
          <a:xfrm>
            <a:off x="6515100" y="533400"/>
            <a:ext cx="2562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800" b="1" i="1"/>
              <a:t>The righteous</a:t>
            </a:r>
          </a:p>
        </p:txBody>
      </p:sp>
    </p:spTree>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1"/>
          <p:cNvSpPr>
            <a:spLocks noChangeArrowheads="1"/>
          </p:cNvSpPr>
          <p:nvPr/>
        </p:nvSpPr>
        <p:spPr bwMode="auto">
          <a:xfrm>
            <a:off x="646113" y="609600"/>
            <a:ext cx="91440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Like the weeds, the tares, the rebels, </a:t>
            </a:r>
          </a:p>
          <a:p>
            <a:pPr algn="ctr"/>
            <a:r>
              <a:rPr lang="en-US" altLang="en-US" sz="4000">
                <a:solidFill>
                  <a:srgbClr val="FFC000"/>
                </a:solidFill>
                <a:latin typeface="Calibri" pitchFamily="34" charset="0"/>
              </a:rPr>
              <a:t>the supplanters, and the usurpers who presume to live and lord over the field belonging to the Master will be bundled </a:t>
            </a:r>
          </a:p>
          <a:p>
            <a:pPr algn="ctr"/>
            <a:r>
              <a:rPr lang="en-US" altLang="en-US" sz="4000">
                <a:solidFill>
                  <a:srgbClr val="FFC000"/>
                </a:solidFill>
                <a:latin typeface="Calibri" pitchFamily="34" charset="0"/>
              </a:rPr>
              <a:t>up and carried off to be burned in the fires. And so there should be no argument about this at all. If Jesus tells us that terrible </a:t>
            </a:r>
            <a:r>
              <a:rPr lang="en-US" altLang="en-US" sz="4000" b="1" i="1">
                <a:solidFill>
                  <a:srgbClr val="FFFF00"/>
                </a:solidFill>
                <a:latin typeface="Calibri" pitchFamily="34" charset="0"/>
              </a:rPr>
              <a:t>harvest of the wicked </a:t>
            </a:r>
            <a:r>
              <a:rPr lang="en-US" altLang="en-US" sz="4000">
                <a:solidFill>
                  <a:srgbClr val="FFC000"/>
                </a:solidFill>
                <a:latin typeface="Calibri" pitchFamily="34" charset="0"/>
              </a:rPr>
              <a:t>will come </a:t>
            </a:r>
            <a:r>
              <a:rPr lang="en-US" altLang="en-US" sz="4000" b="1" i="1">
                <a:solidFill>
                  <a:srgbClr val="FFFF00"/>
                </a:solidFill>
                <a:latin typeface="Calibri" pitchFamily="34" charset="0"/>
              </a:rPr>
              <a:t>first</a:t>
            </a:r>
            <a:r>
              <a:rPr lang="en-US" altLang="en-US" sz="4000">
                <a:solidFill>
                  <a:srgbClr val="FFC000"/>
                </a:solidFill>
                <a:latin typeface="Calibri" pitchFamily="34" charset="0"/>
              </a:rPr>
              <a:t> then that is precisely what is going to happen. </a:t>
            </a:r>
          </a:p>
        </p:txBody>
      </p:sp>
    </p:spTree>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0" name="Picture 2" descr="D:\00 IMAGES for PowerPoint\tar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846138"/>
            <a:ext cx="9067800" cy="50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1"/>
          <p:cNvSpPr>
            <a:spLocks noChangeArrowheads="1"/>
          </p:cNvSpPr>
          <p:nvPr/>
        </p:nvSpPr>
        <p:spPr bwMode="auto">
          <a:xfrm>
            <a:off x="266700" y="544513"/>
            <a:ext cx="9753600" cy="57991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700">
                <a:solidFill>
                  <a:srgbClr val="FFC000"/>
                </a:solidFill>
                <a:latin typeface="Calibri" pitchFamily="34" charset="0"/>
              </a:rPr>
              <a:t>We read of </a:t>
            </a:r>
            <a:r>
              <a:rPr lang="en-US" altLang="en-US" sz="3700" b="1" i="1">
                <a:solidFill>
                  <a:srgbClr val="FFFF00"/>
                </a:solidFill>
                <a:latin typeface="Calibri" pitchFamily="34" charset="0"/>
              </a:rPr>
              <a:t>evil angels</a:t>
            </a:r>
            <a:r>
              <a:rPr lang="en-US" altLang="en-US" sz="3700">
                <a:solidFill>
                  <a:srgbClr val="FFC000"/>
                </a:solidFill>
                <a:latin typeface="Calibri" pitchFamily="34" charset="0"/>
              </a:rPr>
              <a:t> in </a:t>
            </a:r>
            <a:r>
              <a:rPr lang="en-US" altLang="en-US" sz="3700">
                <a:solidFill>
                  <a:schemeClr val="bg1"/>
                </a:solidFill>
                <a:latin typeface="Calibri" pitchFamily="34" charset="0"/>
              </a:rPr>
              <a:t>Psalm 78</a:t>
            </a:r>
            <a:r>
              <a:rPr lang="en-US" altLang="en-US" sz="3700">
                <a:solidFill>
                  <a:srgbClr val="FFC000"/>
                </a:solidFill>
                <a:latin typeface="Calibri" pitchFamily="34" charset="0"/>
              </a:rPr>
              <a:t>. The angels of death passed over Egypt during that first Passover and struck down the firstborn of Egypt and those among God’s called out people who did not have a blood covering. These are the sort of angels that will be loosed for the </a:t>
            </a:r>
            <a:r>
              <a:rPr lang="en-US" altLang="en-US" sz="3700">
                <a:solidFill>
                  <a:srgbClr val="FFFF00"/>
                </a:solidFill>
                <a:latin typeface="Calibri" pitchFamily="34" charset="0"/>
              </a:rPr>
              <a:t>harvest of the wicked</a:t>
            </a:r>
            <a:r>
              <a:rPr lang="en-US" altLang="en-US" sz="3700">
                <a:solidFill>
                  <a:srgbClr val="FFC000"/>
                </a:solidFill>
                <a:latin typeface="Calibri" pitchFamily="34" charset="0"/>
              </a:rPr>
              <a:t>. This is not spoken about in our churches or synagogues. But the artists, as usual, have picked up on this theme, portraying quite faithfully and graphically the awful destiny of the wicked.</a:t>
            </a:r>
          </a:p>
        </p:txBody>
      </p:sp>
    </p:spTree>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538" name="Picture 2" descr="Grim Reaper, Grim Reaper / 1280x960 Wallpaper fre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1"/>
          <p:cNvSpPr>
            <a:spLocks noChangeArrowheads="1"/>
          </p:cNvSpPr>
          <p:nvPr/>
        </p:nvSpPr>
        <p:spPr bwMode="auto">
          <a:xfrm>
            <a:off x="296863" y="347663"/>
            <a:ext cx="9677400" cy="61388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2800">
                <a:solidFill>
                  <a:srgbClr val="FFC000"/>
                </a:solidFill>
                <a:latin typeface="Calibri" pitchFamily="34" charset="0"/>
              </a:rPr>
              <a:t>Bible prophecy teachers never speak of the </a:t>
            </a:r>
            <a:r>
              <a:rPr lang="en-US" altLang="en-US" sz="2800" b="1" i="1">
                <a:solidFill>
                  <a:srgbClr val="FFFF00"/>
                </a:solidFill>
                <a:latin typeface="Calibri" pitchFamily="34" charset="0"/>
              </a:rPr>
              <a:t>Rapture of the wicked</a:t>
            </a:r>
            <a:r>
              <a:rPr lang="en-US" altLang="en-US" sz="2800">
                <a:solidFill>
                  <a:srgbClr val="FFC000"/>
                </a:solidFill>
                <a:latin typeface="Calibri" pitchFamily="34" charset="0"/>
              </a:rPr>
              <a:t>. But Jesus did. The evil angels loosed at the harvest will not be like the cutesy ones sold in the Christian bookstore. The angels of wrath will be hideous messengers of sheer horror. The wicked will be carried off kicking and screaming. Rebels will be bundled up for the fires. As usual, the artists have been the first to pick up on this dramatic apocalyptic event. Churchmen have either lost the plot or they are reluctant to talk about it. But profane artists in the tattoo parlors have been very graphic in portraying the sheer horror of this terrible end-time harvest. The grim reapers are keen to go out and gather up THEIR people! Should we not then warn the spiritually careless of this coming horror</a:t>
            </a:r>
            <a:r>
              <a:rPr lang="en-US" altLang="en-US" sz="2800" b="1" i="1">
                <a:solidFill>
                  <a:srgbClr val="FFFF00"/>
                </a:solidFill>
                <a:latin typeface="Calibri" pitchFamily="34" charset="0"/>
              </a:rPr>
              <a:t>? Dear people. If you are not saved do not neglect the </a:t>
            </a:r>
          </a:p>
          <a:p>
            <a:pPr algn="ctr"/>
            <a:r>
              <a:rPr lang="en-US" altLang="en-US" sz="2800" b="1" i="1">
                <a:solidFill>
                  <a:srgbClr val="FFFF00"/>
                </a:solidFill>
                <a:latin typeface="Calibri" pitchFamily="34" charset="0"/>
              </a:rPr>
              <a:t>call of God on your life. Today is the day of salvation!</a:t>
            </a:r>
          </a:p>
        </p:txBody>
      </p:sp>
    </p:spTree>
  </p:cSld>
  <p:clrMapOvr>
    <a:masterClrMapping/>
  </p:clrMapOvr>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1"/>
          <p:cNvSpPr>
            <a:spLocks noChangeArrowheads="1"/>
          </p:cNvSpPr>
          <p:nvPr/>
        </p:nvSpPr>
        <p:spPr bwMode="auto">
          <a:xfrm>
            <a:off x="196850" y="381000"/>
            <a:ext cx="9850438" cy="60150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a:solidFill>
                  <a:srgbClr val="FFC000"/>
                </a:solidFill>
                <a:latin typeface="Calibri" pitchFamily="34" charset="0"/>
              </a:rPr>
              <a:t>Those who are in Christ will be justified before His court. The righteous have a far brighter future. After the Judgment at the Last Day, whether they be dead or alive,  </a:t>
            </a:r>
          </a:p>
          <a:p>
            <a:pPr algn="ctr"/>
            <a:r>
              <a:rPr lang="en-US" altLang="en-US" sz="4800">
                <a:solidFill>
                  <a:srgbClr val="FFC000"/>
                </a:solidFill>
                <a:latin typeface="Calibri" pitchFamily="34" charset="0"/>
              </a:rPr>
              <a:t>they will be </a:t>
            </a:r>
            <a:r>
              <a:rPr lang="en-US" altLang="en-US" sz="4800" b="1" i="1">
                <a:solidFill>
                  <a:srgbClr val="FFFF00"/>
                </a:solidFill>
                <a:latin typeface="Calibri" pitchFamily="34" charset="0"/>
              </a:rPr>
              <a:t>caught up </a:t>
            </a:r>
            <a:r>
              <a:rPr lang="en-US" altLang="en-US" sz="4800">
                <a:solidFill>
                  <a:srgbClr val="FFC000"/>
                </a:solidFill>
                <a:latin typeface="Calibri" pitchFamily="34" charset="0"/>
              </a:rPr>
              <a:t>to meet the Lord in the air in the glorious </a:t>
            </a:r>
            <a:r>
              <a:rPr lang="en-US" altLang="en-US" sz="4800" b="1" i="1">
                <a:solidFill>
                  <a:srgbClr val="FFFF00"/>
                </a:solidFill>
                <a:latin typeface="Calibri" pitchFamily="34" charset="0"/>
              </a:rPr>
              <a:t>Resurrection-Rapture</a:t>
            </a:r>
            <a:r>
              <a:rPr lang="en-US" altLang="en-US" sz="4800">
                <a:solidFill>
                  <a:srgbClr val="FFC000"/>
                </a:solidFill>
                <a:latin typeface="Calibri" pitchFamily="34" charset="0"/>
              </a:rPr>
              <a:t>. </a:t>
            </a:r>
            <a:endParaRPr lang="en-US" altLang="en-US" sz="4800" b="1">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TextBox 1"/>
          <p:cNvSpPr txBox="1">
            <a:spLocks noChangeArrowheads="1"/>
          </p:cNvSpPr>
          <p:nvPr/>
        </p:nvSpPr>
        <p:spPr bwMode="auto">
          <a:xfrm>
            <a:off x="760413" y="381000"/>
            <a:ext cx="2776537"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1</a:t>
            </a:r>
          </a:p>
          <a:p>
            <a:pPr algn="ctr"/>
            <a:r>
              <a:rPr lang="en-US" altLang="en-US" sz="4000" b="1" i="1"/>
              <a:t>Judgment</a:t>
            </a:r>
            <a:r>
              <a:rPr lang="en-US" altLang="en-US" sz="4000"/>
              <a:t>:</a:t>
            </a:r>
          </a:p>
          <a:p>
            <a:pPr algn="ctr"/>
            <a:r>
              <a:rPr lang="en-US" altLang="en-US" sz="4000"/>
              <a:t>Pardoning</a:t>
            </a:r>
          </a:p>
        </p:txBody>
      </p:sp>
      <p:sp>
        <p:nvSpPr>
          <p:cNvPr id="453635" name="TextBox 3"/>
          <p:cNvSpPr txBox="1">
            <a:spLocks noChangeArrowheads="1"/>
          </p:cNvSpPr>
          <p:nvPr/>
        </p:nvSpPr>
        <p:spPr bwMode="auto">
          <a:xfrm>
            <a:off x="5262563" y="381000"/>
            <a:ext cx="5092700"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en-US" sz="3600"/>
              <a:t>Step 2</a:t>
            </a:r>
          </a:p>
          <a:p>
            <a:pPr algn="ctr"/>
            <a:r>
              <a:rPr lang="en-US" altLang="en-US" sz="4000" b="1" i="1"/>
              <a:t>Execution</a:t>
            </a:r>
            <a:r>
              <a:rPr lang="en-US" altLang="en-US" sz="4000"/>
              <a:t>: The </a:t>
            </a:r>
          </a:p>
          <a:p>
            <a:pPr algn="ctr"/>
            <a:r>
              <a:rPr lang="en-US" altLang="en-US" sz="4000"/>
              <a:t>Resurrection-Rapture</a:t>
            </a:r>
          </a:p>
        </p:txBody>
      </p:sp>
      <p:sp>
        <p:nvSpPr>
          <p:cNvPr id="453636" name="AutoShape 4"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155575" y="-21717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53637" name="AutoShape 6"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307975" y="-20193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53638" name="AutoShape 8" descr="data:image/jpeg;base64,/9j/4AAQSkZJRgABAQAAAQABAAD/2wCEAAkGBhQSERQUExQWFRUVGBgYGBgYGBocHBsaGhgYFxgYFxYYHSYgGRojHBoYHy8gIycpLCwsGh4xNTAqNSYrLCkBCQoKBQUFDQUFDSkYEhgpKSkpKSkpKSkpKSkpKSkpKSkpKSkpKSkpKSkpKSkpKSkpKSkpKSkpKSkpKSkpKSkpKf/AABEIAMcA/QMBIgACEQEDEQH/xAAcAAACAwEBAQEAAAAAAAAAAAAEBQIDBgEABwj/xABDEAACAQIEAwUFBgQEBQQDAAABAhEDIQAEEjEFQVEGEyJhcTKBkaGxFCNCwdHwUoLh8QczYnIVJEOzwnOSorIWNGP/xAAUAQEAAAAAAAAAAAAAAAAAAAAA/8QAFBEBAAAAAAAAAAAAAAAAAAAAAP/aAAwDAQACEQMRAD8A+PNQI3GGC52hYPRNgASrXJ64Pr5PXMABtoMXt8jhJXypFxcc+o9f1wF2fNEhTRDg31SfSI+eASME0aBIkAxfE+4JGx9YwAtKiWYKNyQB6mww9bstnqeyP/KwP0OAKa+Xni2nxvMIx01qi3NtZ69CcBM8fzdIlWdwVsVYXHqDgyl26rgQwDA77j6YCzZNV2dyS7GSeuKmynQ/HAaGn2xy7AaqVdOpStI9yuPzw44L2xoUX1U8zUWbFaiGD0nSSDHuxhlyfocc+yeWA+58K/xHy7EanSTzU296m4xtcvnKdVAyMrjqpB+mPy2uV8j8MfZ/8MOzyUsqlbRFWpqJYmSVkgQNlEct+vQB9DpAcseahimk+2DFOAXZhCDi6lQWMEvTnHAmAqKjYYkIGLhiIp9cB6mJx5jizEA+A9pxFscqNG2I0wTgJoOuPNRx2MTGAr7gdMRWmAdsdJOPEHATYYqYkbY4zHFbVY54C1TiFWmMQ+0DEiJGAoNO8Y8ylYxajib4IWoMB+czSBGrY3+mJnh6Vdzpb+IDkeoG4w6TIQDY6T1BxA8NjYW6mf1wGafhmglIg+Uw3mh/LEKuWKqemNfTyqwEcFk3Ikgg/wASncHAHEeHBFOqopQ7OwAO+1QcjYX54BOMuDuJ+GF+Y7MZnvT9xUCs1joMQTIMi22NBSZGupUg8+WL6QIuKlRSf4ajD4AHAKG4Yo3tBg3Iv8Tjy8KQ/wAQ+H54cJSHMyfMmfUnrjnc3uBgFD8GgAhviP0OJf8AB2/iU+8/mMOVpgzH54iVttf0wCkcLcHYH0YY+2dlrZPL+VMDHyqmnLb3Y+rdmv8A9Wj/ALfzOAc02nFz1o2wGMWTgLxWOPCucVBsdGAvWqcT77A0Y8cAQ1XFTVcV6seOA7qxZSeMU47gLmq4tD2wJOPFsBeWxWWOIqcSBwHA2KHE4uLY6KU4DyZe2LaVOBfFiCBjwe8YCruR0xZAx1jGOAyJ/LAfkRMzVGzuPRj+uL04xmBtWqj+dv1xblqRdwImJJ2Fhvjaitwo2KgfyuPpgMWnaTND/rP74P1GCKPbbNoZFQTsZRLjoRpuPXGqz9DhZpVNBAcK2n/M9rSdIvbfljA16eA2PCqo7pdrjYAWmcGK5PX9+/A+QpqERYGkBdvMX99ycaern+Eq5Q5h1K2IKMeQ/wD5kYBFrIsAb+X9ce75uvujb5YZ8Qp0hVYU31paCRvYE8hzxSGX9k4AKkb3/PFsA9ficXAib4rqwBbl06YCVFLwZ+Pw3x9P7PLGVpf7fzOPlVPNAtfUCImQI585n5Y+pdnqg+y0pPL/AMiBgGoxMYqBviYcbTfATBxINioOOuOiqOo/dsBcWxycAcZ4mtCg9Qm4B02mWIOkRzv8gcKMr21pMcqu5zAMkbKQIG38TAgX2vgNLjxOMvxvtqlCrUTUnhpsATFq26gksPDBEmLHngPjPbQjL5arTBJYh25AgahpOnkxDEGYhcBtJx6cZftR2tGWp5eoD7bamU80CSyyRYyy/A45n+2C0vtILDUiK6B4X2kEJeCTP1wGonHicLuG5kdwjAl/Ct5kkkXubHfAnabixpZeo6i6x7QIFzHOMA7VsTnC3hTsKS621NAMhdPynBdPMTFjcT9P1wFjnFmXqgDfGZ7XcdNAUwB4WcBieS84w2FeFsNoG/WP1wDH7ZBxacwpE4Wmp5H5YGzOaiDHr6YBsvEkvqIXzJgfPFef4mtPTaZnkT06Y+Rdpu2RzFJxTWaZRpNiQpC+KP5oI5EYYdh+L1MxQIqMavdEKDswkbN1FhB33HLAfPO7QCrpF+7q/r+WFdUQlM+Q/wC5VH5Ybd5aqLexVFt/ZbfC+nmaSU6RqAsbmNMiA789Yvc4C7LUZyrkiysb+pWPLkb+uOpkg1NHmNKxH8z4dUCtThWZdF0qKyRIgkhSTzNrjn1wv4fTnLjbY/8A2bAPMu5CgTyUfAYzuay3eZwj+J1HyXGgoUrD9P3OB8h2frHOGr3DmmJIbTb/AC4Ee/pgHMR0x518h8McNEqSGkEWM2viaLH7nAUk8rD3fpjjecYuNO95+WOGmI/tgId4AyHTcxsLnxEY3eVYtw6KYDMyEKpIFy5Akn1x80y/FmWutNaSVIOrxkibTEjkLm3XGmXtDmaahUy1AKpERUc855+eA+gJc3UCVFp53na2JqfFsNjz8xjEN2mzW/2ajP8A6r2/c46vaXM79xRnaBVY7xf6W88BuKSjeFmTf3nyxBq2lTt7X/njD5XtRmi0GhQF7nvGtzJM4s//ACPNCf8AlaLXn/Nbry+uA1XHQr5aspKj7t7zceEmdsYji/DqdLJZJmBjUDqRoOqoTUXUREoJt0k4KzXHq7U3D5SjexHetz9/1xTU4nVektN8nRKKBp+9bw6YgweY3wFHFEXNtVrMhAVapJDaZFNVVgq3NxUt1lsUZ3h4TLrSNMtTViPbJYf5gB8VgglxYW1C0k4vyGdYUmQZenUBLeIuQTqKyIB8gPdiwcVq8slRAm33zdZiSTznAWdqvvqVJcxTUhDoQ02bXdSPExGxA+MYXDJCuuYFSm0J4ZNQiylVXR1gkWPhvtho3FKjr48pSlSGEVWN5A5GIvveMCVePtBAyFIyTM1WvcEjfyW3lgNFneO18tSGummkAbElreW02xRxfiNStSq03pKU0an0uQYBOx64R8S4zUrU110EpDVuKhYzBsQeV9/LHaXais5K/Y6Q1eE/fHbz2+GA0+X4hm10otBNAQQTU9RBJPtW2wTTzebkfc0/Zt94NrfPbGZzfbTMUyR9jQwLkVTt1GO0e3dcaVOUSQInv/Ty3wB3Gs9WqECtl1AWomgioIJYQJ6idQIi2CP+IZoJ4aNIqun/AKwtAWOXSMIc921qNZskjQdjV2IuCLdDgB+3VTxj7Gg1kj/NNrQYteInAaDIdsq9anrWlSC6tMtUg7AzpIuIIxoM/RD0ypaNUrI5SrDHzvgnF+6ohBlaVW2ou76TeBEQdrYJq9vKq6YyaCDP+aTMA+XngBeL9naSUK2gnTRSuovvoZSQfO5+GHvZbI06eSolIGsMxIAMnUefTCKr25bSw+wUdLFpGswdXtSNPPn1wRwftazqVGVSmEiAj28U8o8sBilIlyCIPejf+IMBfpcYoTsrmK6oKSB9AOpgy6RLkgapgm/LHBR8BUcxHLDPh+czKIqJmHRUsFWABzMe84B/R4BVo8JbL1FCuajObyFUgwSV9L9MZ/LUAtEoHVoFyhkXLG594weK+YYENmqpBEMNW4NoPkZxD7GFpuqDfz5ieZHQ4BplKgCrz8I5eWDP+IVDEV66rAACsAABawjC/LgFQb7Dl+uH1LsjmDBFOxAPtKPPrgFYzp5lmY7liJPmTzxI5zl08xvj3EOHPRfu6khoBiQd9rjFS0wTvf16fTAdbN/sEfv34r+0H9/2x20Ei/vxDQDgKsrkpzHeyAApWNjNoPwOHrITzg+Rv8MLckQsx1/TqZwzRgRf9+mA6kzv9PTBO4/tzwOp9Pl+/wC+LN7AR1wE6NLS1iL9I/PFhESZN/L88UBvKeQx5mIG0e75ROAJZ5Mzfr/bHCPCQGJtAE9R0wK1WRBt5n9AcdFYaT1jkfL1wFXCyRSsTu3X+I+eCVJHO8336bzgDK1ISANy3X+I+7BP2rbYfHzwBK1CuqOe8c/njiqQI9bfHFXfyeQ9+PfaQbSdzz8/STgBuKppCC0FhttMHbBFE6DIHO8R+QwNxA+xvdus4JFQc5Pqfz53wFFdyXJJ2G24uT5eWIPmyDF5+kfXbEqzid2kAW87/HEGGocxym36YCNVgZ8Im3JfrHrgOtR+7fw2Ct0PIkEnBywAbk7TYH6YozLRRqnfwNYgdMAFw0/cjw3IEm3IzzxJsoCCWBtBtH5csWcJQd0krMjePO+Ca1Cx6n9MApehqmAZH092GnAskTqi4hR8jbAtShEX6ETPqcPOA1jDbDYxe2/6YD5rTa8dMH0mt1OF6ghrrfzx9F4f2g4bRpUlempqaEmKQMmADc7mcBkVqen7PXFpqyLmBz8r3M/H442+X7e5ItpSiZ5+BFA+eMJm2nUItB/PAHZJVKKTewwp7Tdo819pKLmK6rCAKtRwPYA2U9cMsgw0LPQYU5hA+fUHbwfJJ5+mA0tbMF2liSQAJMza3PFZcYiW3uN7X88R73pH792AmTjnd+Zjz/viAq/uD+uJCp64C5LTfn+Q8sH0P3zwJRMCOpJ+Q+mDhtvfAV5moAbE/vrGIrWPni0qD/f+uOigJ/r/AEwEUrnqcd78/uPfytiRo/uAcQqFFux0iYk2k79PXAeNU7nExmJBm4vy9cUAq11afMG3xXyxOhl2Y6VMsdgevSTbAU5esdIAIFzJtcSZH9cEPmTsIjyA+uBsrRJQHrOwJ5nkMGUcqrozGsg0NBSCWjaQOYuP2MAJUzJlbkC9gTfEtciNTb7Fj59cEjK0NzmIid6bbbYKqcDRI11wpI1AMumxmDci2AR16rSt2PitJB/LFuYDkSHadoKp+gPuxbxDKIpTTVRwzRKmYut2gmN8F/8ABKh2ZD/Nv8t8AioZqoKhV42OkgDxKCQZjY3GGK5to5WP9NsSz3ZyvqsvjTS0EgbzNyBuNXvAxdT4PXAulo6qfocAvyWddw2tVBBgiW5DfnuII9cSz2bXuKtrlGHy6/vniR4NmVqMwouabwCQDAZVER5EGLfwxvirimWqLQqalYDSdwfS+AhlcwiU0DsFbStib3uLb7Ri08YQBrOYB2U7C+7AeWB8qummp0FjE6oN58/IQPcMDZ/MkJUkEHQ0Tt7JH6YCxM6tUBkkLJiSJIUkbDz+mNDwR7N7vzxl8k6qiKBAUQB7zJ+ONBwOuDrueX59MBhQZYf7Unn+BThlko7xJA9sCSPNTbCaux1b/gp/9tcMOHPcc/EP/HAaBEAXMwADpGwA/wCsuE9f2TMmxthsGtmv9p/7q4S1FnATyvsLfkMP8vxTLU1VhlQ9XSNTsRcxBiZItbbCfhnaTK0VKVaGtqaLB1nxuYlIsFid/wDSd8bThWdylaWoogCxqlRYxJu1iBB+GAy+brd9VZtOnUZ0qZA8hA/LF9LgNY7Uqh89LeuNpm+NJRo1HQAtTUkKBAJidMgWwn4Z/iJrg16ZpHxR7UXjQOck3wC+l2RzBBPd6R/qKqPmZxFOCN9pGXNSiGKa4JM7xAtHzwPxrtvnXYrlwKYVoJALGOVmAI+HLCTKcSzVfN06jr94ojUtPxAXkgEG8nflgPpXCatPJEpXdPHBBgxFliY6kfHDf7Zkm/FlzPXQPrjINXpMwNRWDCBuGNuZVpAveABcDoMQfPURJXSxJjS1JRA5nUtjsLW/QNoMrk227k+jL+RxXW4dlAb6F8u8I/8ALGEr52kylvuwT7MEAcwBvzJPW5wizHbAUyUNFgFMSCN4JAC9Le7AfUuL8GorQLINoiDIuwHPffGUDryIv0j8sZev2jDKxQ1CVUeFXdYltiFNz5Dliw5urYLXYCCACdYmIA8U87+6OeA0zU5FhY/Xp549ReadZl8NjSVhPtFSXI9Ft6uMZyvxCrdUqK3eDYosiYUXCAg+m/uJw14xxA0Hp5ZRSKqmgkyCauo96VAfcXPiBmB1wBeWHhHmATfebmfW+MR2gqOKx0EAjVEnbxHb1gCcanI8QZQA1AsoBIYVCC3jjSF0tLASYHIDGc45lk72qKwZKgTwxPt6tQUjkpQsdXkMAxzDtTpF9MwASo8yAYI6XPuxHJcWesWLsX0gBWmIBmFiYMDn54rzg1UWiTCyB6Q1/K2AuAPqLBRuQAL7mwFjgNEo7uixsHzD6gN5p0QFG/Wo53t4cA/8RqVTVUmRTKiABBJBJsBAjrGLeMVgc1UpgjRl0pUVP+0EuR6uScLeEUn+yVqwIh6wWJvBVth8vdgL+G9tHrItJwwdGYqwZvZIOpWA5ghYPSelzxxuqBaoZ/3OPQElojz9MZ/hfA6tHRXYBaZlVMiTuLgXHX+4wyrZzUjqWBDKV+NtzgOZbtfmqjqCxHhYRNhDcwQdR3v6YOyPHKuazT5Wq80AjvUIChtCU9Z8QUcwB78IeC0mQ6mTwqGQkxGo3AB2bwhtv0wyysClxDMAaS/d5ZI/1aXq/wDwVf8A3YBxku0NaklOkBTGlFMmS2k7NA5HCni/Gq7U3Z29lSdIEbcp3x3s/nzVNSk4l6Nkc76SfYPkCP3F48cH3dUEfhb13wAdIk0lOxAGoA8o9ofG/wAeuHnZWrPeRP4fP+LCai0U0MwdI+n98PuyNExUKix023j2rYDF1Fh72hEBnqEg/TD3hHA6tQBwAFJBUk7xYx8MZihKlwTLee5gHrgihmnemAXcAeELqIXcxb1OA3dXhKrr11qad4IMkQJIaL+mMy0TfkeszfqMK8plg1Oq7KAUJDSSdMtpT/dcgWw14Y/2fLitUBqsWZSAobuwLeLWIk7XiPDvMYBj2LyOUJrVc0lMy2gNUMid2MGywIv6xzwq4jXWmxrUq9KqXYlqXiESxYeTiOc3M74c9p+1WWeklNVJq0ArqO7ECVBKGeQBBJiLGMZnhyUXoGjUUJVpMjAsCCyl4dCRBgBjUHO0XsMAy4NxNKYYkqpcgtJgBjMRJ6bHGhz/AGoyukgVFkdAYbyBiGM+eM7wvsZ9rq1qdD7yhRb27KzEAiKUzKmA0MRHhkzc+412XYVUpLQbLhQWLVWOnwrqJDrqExexN4AG+ACL1mBak+hKjnT7DHVF+9diCgsYMHn5Eyydd1qnVWqsy+1pQNAFqhhNwL7G8Sd8MOAZeiEdKzVgFClRQkh3YtesQDtYQSNzDHE+znG3oOIfTSYGAxvqsBK8riL4CB4lYFpC7yT1m8H8vPFObz6BCx1NEARaZAEltgOc4hmeJVK/+ZV8MtoUjYcljV4VB2Hl54Y5Gv4W71qZOlvCFAHsm0g+lzgL8t2LrfYFru1DVJrFDTUtoKiCWiGbTJCGw8JBBEYw/FMlpqKYOiobEkXAMEgwBj7JmM87cIqVbAmi5Fh7ABCiOfgAE+c4+W8QKOAHYq9OGWJIJN9G1iQAAeUc+QUHOFhKqPu/bNrICFHnbUFJw44dRaAVUkvcjSQWOwgG6ja/lPPAf2ALXcAMFEOZUmxAt1LTsPPyw/L1AzEGSxsQAR1sTym/KcAT2cyzq7VWp/5K6x/qqbUlHS8GOinC6nlqpfWSqizNMlmJN+Vjvh9n81Vp0qVOZqH7xz5N7C+5fF/NhFrFaodbmQpIYCxjxaAx2BPx29QnRyx9rSd9wd9xM9eXx6nAue7PVqzNUnci7NJiIgSfF6z7sF0cy4XSCxF4uBzP5/XzxYKzRvf1Jiw5csAr4vTfv8qNQktpBJWB7C3iwUCNxsPLDrselQu9YimwRZAppTjUoPd6dCDSSzA2Ewtzyxn+LV2atltRJ+8MTcGWXljUVx3OWVUQKarMSEBHgpDSpPQlp9dOABrZNixV6YpmoygsVIJkwS0C8dRe5x7IUqSoaTqRSLSCNSm0x7eoQZO+3xkX7QxF2JIveLHfcW5A4IyfHXJs2sKR+I/CVMT5YCzNMBlCxqLpQNoCaiCy6yELldINjOkm56ATmP8AjVklSBUiNMH8Wk2Pu9Z5YbZHirfYqySdJWvsTALNUJsZ6/u+E+U0vlO7YNqpsKlMjQBE3BJGs/j2PTAGZOuGLHu6il7uSCwLIYJ0qoCwHHMxfaYwz41FPK5ZAIFRamZbl4qrIKQI5fdp88QzeQaq6rTOqcwNSE2OuoyElVIkgOGvf3YJ7bH/AJmobmmwC05YwhpAIIUEg6kG5j8WAG7MZ2jTeuapXxVJMkiFUkTI82wy48Kb0apWGYoWXS02HUDePPHuFdncvURmYSwc8+bIj39CxxHiXZ1cuj5hKja6YmDENcCD5YCeT4NSqZWkzawxRbggidtt+uNB2W4LSTvNFRz7INto1f1xlH7KisBUpv3esK4WOo5HpfD3st2frZc1Q1WdWk2J/wBU+++A+Y8Vzff1DURVp2jTJ36gnc/piHFa4hCKhqVKi6n8mmBffVa/9cQ1KdRWTPsiQIaVIY9RGoe8YgRqmY1AAmdrGwHuwBFag4RajIy06qECSYcrAYgjowFuuLsnxZqVFFpKP8xy5uQ40LpWoh8JA8ZFuuBcw7U2VaiCaZIKwTOrxeKbHfDjgpUZbMMFAYvSABmYK1wwXyuB78ANSzFFi71CspTYU4JBJEBJgGSBNjExEi2BauYDKzKw1bDxCYmYIPtWBxbwfLhsxSimTJlgRynkWIA2jfqMU5nhvjlDCgoAT1Om1hy1TfpgPqX+FL/8vZAkkjwzfQFUsZmSxEmLSMS/xGWoxSmakUqo1FiuruzTmWUeatHxx3/DnM6aTgsi0qQCIzQpJJd2LSY20/A4N7WGjXVaS1qZqNUQaVdS2ghg7BQZtNz5YBD/AIf5kJl68n7vvYcnbQ1NV1HyFj5DGL4pwRu8fS2tlqmmBI8Wlo1TPMgnoBjXdhaNTu/u9DU66zUDg+EnUsCDcFVA+OMxQ4ZWOYooIpirVYUmJkQGgEC5iCInf54BMTI1nl4QOpN2b6DD3hHAKtei75cqRdHDE6gLSyx+GWA6k7AicL87mXpaO7YqXlCwt7BKGIAtpAOHXZHNd13zUzFZQJ1yUKO0MNMgk+yZBsVHngD+JZ3PnLnKowYACj3SUb6YRRDMNREavEI2mcIPDSGisg1OpDEmTJbSZIsPEDEzAG04+m5Xi2poKgc94nobjy54+c9qfBnKoqKABBRQDoCEeAkSIYHeN/fgGHAxSWoqBiXVdWoSYYzAgnxWIEnbkL40+SphmhtQAlnkQCBc6ZHMWkHcjGV7G10NVtVMFoLIVmVghZBJO4YW26RbG3qvSWnJaO8F5J2B9lRdoLTa/s4BLm8z3ru0mXJ5GPIRG3LCrNjSsbklVA0wBcAne8C/lGNU1dWUpTpPTNpLwGj/AEgn/wC3wOFec4bHsVHWd9RJm2x0gCPMGPLAZ4q5Hh0qCZux8UEn2Vkj4DbEavDcwSFp02NvafwDpZZ1tvvGDqgeg3tb3CimCGGw8I9oeo/LF/D+KVkqd7TSitwzE6k1eSqrQB1sOcYBFnOytVYdqgarqXTTQEXJABljq3gezh123q1I+5UlKR7k1AbLpsRe3iYOfdhpw2sXqtWqJDUl1jSylZHsCAAZ1kG/THeD8UyWXpUqNZKlU1Gdz3lNX8QN3jZRcgRJv54DD8JzDd1XZhrsN7zAa3MdLDAg45FigiRa8ADopET542rUcua0agKJaW3BC76PEANXIWxHO5Cgw10gVVQPDparqtaVU+GbSQT6YDCU+LVBTNNQIbUG5mGmfqcG1EZOH06gnU9dqcyI0U0DadMb6qjX92GDcMpVJdgbmNIU0UkW9mJ+GHmb4bTGRy9MoqyarjRsGLBZDOCTsBynAC9k84e8rZoHSlIVKxG/i7tUpjy+8IP8uM5QqMqd2WpsBJkKdUkmSW9+HhpMnBnMkNWqokAGSlKXaB/uInlY4yOQMuBHXffAaLL5iqr1NB03WZPIoo2HK2J8Sz7mky6jDb+gI3+WFWTylVqzCCZJ8MmSDOkCL8sMG4WqEI5bUb90hNSp8Nk/mNumANyPHWpBQ5LLo0geURbpjRdi9ZavLsy/dlTJ2PefTbGYGXpK47wMkAlqYYEjcaS/XrjX9huI6u+imqKugKo5CXuxO5OA+PVqvQc8GPRLRKwltRFyBN9vLANTMTA0gR0H1m/uxI5gwb/PANOJV3WowYk3MkgTE2LRzIjERlnMtrHUDfoInri+vlWfLZdhJNRmp7/iDWn3YWaWDQssR033jbncjAO+DCrWd6YQNIAYuWCwCYJjzw+HYyrqI75Upnf8RJJUnkLSAd7wJxmeGcYqo9FCQFLg8pu2kyYkDyPQHD7hXEmGcrtWqkUUDzDWYTC6U3NpNh9bgBxXLMav2UP927HQzeyz6bWQWaSVBi3nvh7wzspmKeabMKKaJpemqajKhlKLcKQYMHfGZ4dxc06gZ7ojyjHYsuxHU3Bw1rdoMxVc6ywpPIUiwJtpgG87b/pgNbwvK9xSVFZPBTSmxW10Dy8MQCTqmJG0ScIq3CCvca6sGgsKRYk+GWkewfDyJN9xjMZyvUB7l6hFYMZnVBH+qTa07e/rhg9OnmEQazT0gkybkACAwO5ttgGmc4OtUnU7Eh9UWJuqqRO8eBOp364BocMamGCwTUKyTA8KkmCRJ6DznkBi/KVA8OpNvDaQGI8o/cYjVzNRq3cpTLIQTO50hZb0gmMAaar7FhpPSxnkNuowLn6q9xUFTxNWelTBP4VUHS+w21N02x53SkAGmSYIJgi8CzbYlrR9SuoYTsb/AAM2Pp5+uAtyGWRKrMDDUkSkStjAAAYi8EjTz2GDhUUHc2GkTB8N49B7sJ6+eUEtsWABM3PITG9rYokkjUNQtFrev1wGgbNMx3UEHmP6/n0xTVzDySWAI2lFI+RwrZtMAsR7+Y5c5/tjzZrmCJtYg9PpGAOYahOu5/CARHkfhvjuXoiTqBY22IO45nfz2wM+Y0xtq8rgD3yNv3fHDVkwTHLaOUbzf34Bjns73OWAVCGqtqYAltKp4V1EXuxJ92EuUzbVFXUNOkFZiN3Ln4z8hg1XFxpeL3tBt0j88dp0iacyCCbAiSOd59+A6uRPJpnqfkJ3wHVo+K6oJ5i9+p0wME0qxaQ0HqFMeYJnF50xNpCne45c+o918AooIKbMxapJEBtV29LQF8sOeI55hRy0OD9zLSoJ8bsdxdTHTFdHKUmAO0kaSTYHzMWwSvZylrphmlTUUMQRHiIBJnlFvLAS41njl1oZWmqStNGdfFAao3e1GIJM+1F5ueeM/V4XSB1UxUljsSrA8zylTPLB3FaxfNVq2xq1CRI/CLIo8goBwFUqv+Ik73gfkN8AdxDiCqSaKhRsykFXbe71QZjlpEC+BeIcTjwZfwIRLaFCEnnqaSzfHngJzzN5sQenn8sUG4mOYAC4CFOAbje58px9B/w4pKVrHzTb+fHz+uQsDby+k+UY1HYPjy0RVBg6tNiYj2/LAYTOZFmeo4WFBnaxBtOBEqb3nBSZpo0yQLjF1bLqlKYAe1+s+XuE4Bvk6ZOQYElTRcVFOxh9QIneDjMrWKmUn5+v79Ma7hFDXTzFI3L0SwJPOmysPdzGM3Q4rpWEXkZMTvEenr54Crh1X7yWuSCJN4PI/HHaeYLN49Wny38xfbFuYp1GPeMoF1FonoJG/v8ATEssfGOgIPzwFq1QqDQJKsCAbmbnEm4w5ABLaZMkEyJNj5X+eGNThwpItRUDVh3rEk2i7EzbSQokX3FrnCmg2unpWlSIAhnOvWbzIltKn0HXrgCcpxhEUggMIF5Ikg+1IMz9MD5pkZw4YlCBsQTeZBkyCIAkyLeeKsuFYjVSZQfxK1oA2gg/Xrg1+H00pm2oMljGnSQWMT+I9drDbAE8OpVSrODNNKZK3WQPZBYdZgQOZxdkOPNUPhEGl4qcSGJNrMLybWvuMIjWfu9Itq5bkKD8d5/9uC823cikywGAaWUAGbajqF4gxHmcAe9SnWIeqxVqRgAkeI3JEBRpgi8yeV8XZvhqa1qK5JkDuwCbgHYjnb3++ML6GbRu8FamKhraR3hJ1KJI1rb2vM7wJnB2a4ciqjoWbQZK67nmCy7QGuSIt8cAVWzuhJgwvKLjle8/2xzL1u8Sdg0xtMenKd8cy3HDVdzWEliSdQjUzCQxFpJ38488A18uKDGs2pqZJVQseFjcCCbiJA6W64Bl3MtzJO0WsSTedtt/LFeZseu20G/x88D1eMhUB0j7xSrahqMEAxcGCRNxHPFfC+As1VIqQrFT4mE7am1NsBgGdNAQYYKYkTcTfluPn+eKASDGoEcotePMSBNsdKAuV8JPtAzyBwHnc25kqA2k2Ub2tvO+3wOAMFc6WJMR0vuD0xfls4NMSfTfruN/2cLjScqhbwk7366pv+I9el8Vs+htBqBbekjacA+YoQpAty2I9CR6G0Y6mYUQIU7nzJ53iRvhTTqSAASRbntb5b4sObKxsT5ef7+eAKrNMQQLbaj/AGt1wKWdRuQOVt/fjoqnUSV5yQwHL5xi48QHMADlzwFeVzrkwTINr/qR+5xM0BYBouY8QgAc5GJrnKZMtBm8jl06XxKjk11yo0TJt4vnc88BClwkGbkxq3G56ef98VVcqqrDbgE843vfr0xYmeEkB3HUdeW/v9+BlqE+H2iTABmw8/XAKczSkEkn3D0jAlJCNrz7sOq9MAwRfp0+GJ5ehp9oT8Op/KMBlwp35YLzjd53aKJ2PviCP64iuZiYEA2t6zfHKbRcWwGiyfC6lU1Ki1KdDu1AOt41BpWJAImPpjOaFokq0zsbfKDglV1JVJJ9gkb7gg/ScLGRqh2At/TAF0uLt4JEjUJ9BuPni/7PdGUGGNwdgCbDywry5IbTAJm0ib7Yc5zNNToppYA2ERJsd5jANcyQ9PTUVgBcFTHWVI6Ry6YD4p2YRKNV0ZiVbUF5AWLAgdJMHFWTq1ag+8v6WaPdbDFMuSmnV4TII3NxET0wC7hPBa1UqAVANLvRqBJK6tECIltXUxcXxTn8zWpN9nqKp5MFaxM2uv8AC3TmDPPGs4RmVFanI0LToin4jctKGPS29t8Iu0qD7W1ZjZphraSeq/GY88Ah75wxphmifZEwTsGjrg2pTJ7tGM94ZIYXgkFHU7gHURY3KmcXZGgy9zmYin3pQv0JMQQDMABiD1MdMH9qKNQ5gFAWgalERHtOV/8Aid98BdTyFEhaNIVEfUFYKSTVBII1L+IA3tEQcLOIZKrlcwaTsHCsUlDqVmm8GLnyI3tgcdpqpqB18NUkRUuW3EaTyi22GNDNEVqbOSxDuWLQSTLBmOobyC07jlETgIVWrZmq7LS0rTN76VWyool4MgQNr3OItxYIdBMjruDyIHLyxzi3aB6dPuacJTqfekgSzFidyTEWm3kLRGPcI4Tl61MGo1alUDeNvBo0kDSFUwdU6iTsPeBgLafG6UDwgPJvHKBpE/HFOe4qrRoADAEmBEi0+vM+mK+LcPpLXKioihUTSHBVY0ghncAyzEkkAXJ3GBK+VAqK5qCoWPtKZEgD/SOfLkLYAvh2TTMBjUqEeLwgcrRvB3mNuWC82Tl6KnxTZQbw1/FDbHzjywrq1CtYFz4be60iY9cOcv2gNdqVAlWy9FXJ1i0uQmuRBUqXs02OACmtVCsqtpIkGRbxHYEifd8cW5TKrVcCvAZAWLNMqF8QEAw07QZmcLKfGGBYExBO8z6H0xLO8WeuBSBAi9zHmZJ+nlgDM3mQq94m3Mj4YjT7zMppp3csIA3tc36YNzDLlaNOi4DOC2uYIIJlYO4HlhdneJAqSvgJIBIkCDuDHLAGZek6AB6niO5Jm/Tn8cV57NFBJIO0GLee5virP8KIRWWsjneRNh6CbE9Y2xZk6wQItcaqfOCDI3gTsT54DtHNhxPPb3Hn5Yll8+usAzvEA6Z8pwtpO/eA3ifZJuenzwWlOkO8qOdNSwCkG82PoQB+5wDFcyyeIwVM2Mcv7YmnEvEpBg7gco/LywBlaC1iwrVhRTSYbSWlraVgEROKc9TSk5C1EqREsrFhPOCVX8/U4BzV4gvtEKPQ/ODfBvB+GJXVnZ1uYuZ2nacYXN1SYAn9cFUM1pUB2YdFHL1wAyLPvwTSUxPKT06DHsewDbhOTDMuqQp9qDcggyB7pxmqTwbY9j2AtyIBqEkatPiAnmDjQZOupLFkVlaPCwkAjmvTHsewFuYramlQBIsotEcxE/PFVXKmxVjBM7xc22i/vjHsewB1M1FIDERvHl/qtf3HF/FMilXKVWadSKNE/huCYjebb49j2Aq7P5UZjhT0og6zcAWIcONz0tj2coatLFjqoUiqkeGQSoCtc6gAWv4d9rY9j2AW8bpkhU6kAeUgx+WM+zMGE3JiNrgNM35kjnvzxzHsB3PZZlCk7ESl/wAEmPTni2tXamUEk+FW3/iud8dx7AEZ3jPfhWqALp8I0jkF3PUk3P0xZkMgMyCtKdSkEDYsWfYEmAdOoyegx7HsBynkO9NctK3gbWA8h5AY7p+znvKUalCA6hIPealYMDYiwtjmPYAzjD0k0wsgjWSsKR4iCo8Pw3HlIGEitTLDQriB+JgefKAOuOY9gGfEOFuzDxElUUuDFiREAzfYH34hwWgiuGqDWFY+Allm38aXUyZm+w3Fscx7AOOA8Ko5ilnDU+5fLUg1PQJnTrJNT+ItAEiOvljO5zcjVdYtF5KgkztA2x7HsBVlMydQP8N/fy+cYlnGLO17BiJ+U/LHsewElqDa8Dr1P5Y7nKIUi8mJIHI7gX3x3HsADqvi5abVGZrCTPxx7HsB/9k="/>
          <p:cNvSpPr>
            <a:spLocks noChangeAspect="1" noChangeArrowheads="1"/>
          </p:cNvSpPr>
          <p:nvPr/>
        </p:nvSpPr>
        <p:spPr bwMode="auto">
          <a:xfrm>
            <a:off x="460375" y="-1866900"/>
            <a:ext cx="5772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cxnSp>
        <p:nvCxnSpPr>
          <p:cNvPr id="10" name="Straight Arrow Connector 9"/>
          <p:cNvCxnSpPr/>
          <p:nvPr/>
        </p:nvCxnSpPr>
        <p:spPr>
          <a:xfrm flipV="1">
            <a:off x="5081588" y="4124325"/>
            <a:ext cx="846137"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536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643188"/>
            <a:ext cx="4838700" cy="332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3641" name="Picture 4" descr="http://www.jsrhee.com/QA/resurrection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2650" y="2643188"/>
            <a:ext cx="4149725" cy="332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3695700" y="1309688"/>
            <a:ext cx="1989138"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1"/>
          <p:cNvSpPr>
            <a:spLocks noChangeArrowheads="1"/>
          </p:cNvSpPr>
          <p:nvPr/>
        </p:nvSpPr>
        <p:spPr bwMode="auto">
          <a:xfrm>
            <a:off x="227013" y="304800"/>
            <a:ext cx="99060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a:solidFill>
                  <a:srgbClr val="FFC000"/>
                </a:solidFill>
                <a:latin typeface="Calibri" pitchFamily="34" charset="0"/>
              </a:rPr>
              <a:t>In </a:t>
            </a:r>
            <a:r>
              <a:rPr lang="en-US" altLang="en-US" sz="4400">
                <a:solidFill>
                  <a:schemeClr val="bg1"/>
                </a:solidFill>
                <a:latin typeface="Calibri" pitchFamily="34" charset="0"/>
              </a:rPr>
              <a:t>1Corinthians 15:51  </a:t>
            </a:r>
            <a:r>
              <a:rPr lang="en-US" altLang="en-US" sz="4400">
                <a:solidFill>
                  <a:srgbClr val="FFC000"/>
                </a:solidFill>
                <a:latin typeface="Calibri" pitchFamily="34" charset="0"/>
              </a:rPr>
              <a:t>we see this </a:t>
            </a:r>
          </a:p>
          <a:p>
            <a:pPr algn="ctr"/>
            <a:r>
              <a:rPr lang="en-US" altLang="en-US" sz="4400">
                <a:solidFill>
                  <a:srgbClr val="FFC000"/>
                </a:solidFill>
                <a:latin typeface="Calibri" pitchFamily="34" charset="0"/>
              </a:rPr>
              <a:t>same magnificent and unprecedented </a:t>
            </a:r>
            <a:r>
              <a:rPr lang="en-US" altLang="en-US" sz="4400">
                <a:solidFill>
                  <a:srgbClr val="FFFF00"/>
                </a:solidFill>
                <a:latin typeface="Calibri" pitchFamily="34" charset="0"/>
              </a:rPr>
              <a:t>Resurrection-Rapture</a:t>
            </a:r>
            <a:r>
              <a:rPr lang="en-US" altLang="en-US" sz="4400">
                <a:solidFill>
                  <a:srgbClr val="FFC000"/>
                </a:solidFill>
                <a:latin typeface="Calibri" pitchFamily="34" charset="0"/>
              </a:rPr>
              <a:t> of the Elect. We also see it will be heralded by the </a:t>
            </a:r>
            <a:r>
              <a:rPr lang="en-US" altLang="en-US" sz="4400" b="1" i="1">
                <a:solidFill>
                  <a:srgbClr val="FFFF00"/>
                </a:solidFill>
                <a:latin typeface="Calibri" pitchFamily="34" charset="0"/>
              </a:rPr>
              <a:t>Last Trump</a:t>
            </a:r>
            <a:r>
              <a:rPr lang="en-US" altLang="en-US" sz="4400">
                <a:solidFill>
                  <a:srgbClr val="FFC000"/>
                </a:solidFill>
                <a:latin typeface="Calibri" pitchFamily="34" charset="0"/>
              </a:rPr>
              <a:t>. In the Day of the Lord at a time unknown they will be </a:t>
            </a:r>
            <a:r>
              <a:rPr lang="en-US" altLang="en-US" sz="4400" b="1" i="1">
                <a:solidFill>
                  <a:srgbClr val="FFFF00"/>
                </a:solidFill>
                <a:latin typeface="Calibri" pitchFamily="34" charset="0"/>
              </a:rPr>
              <a:t>changed in the twinkling of an eye.</a:t>
            </a:r>
            <a:r>
              <a:rPr lang="en-US" altLang="en-US" sz="4400">
                <a:solidFill>
                  <a:srgbClr val="FFC000"/>
                </a:solidFill>
                <a:latin typeface="Calibri" pitchFamily="34" charset="0"/>
              </a:rPr>
              <a:t> They will be clothed with new spiritual bodies that will travel through space and time and last for all eternity. </a:t>
            </a:r>
            <a:endParaRPr lang="en-US" altLang="en-US" sz="44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1"/>
          <p:cNvSpPr>
            <a:spLocks noChangeArrowheads="1"/>
          </p:cNvSpPr>
          <p:nvPr/>
        </p:nvSpPr>
        <p:spPr bwMode="auto">
          <a:xfrm>
            <a:off x="280988" y="3733800"/>
            <a:ext cx="9677400" cy="26781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800" b="1">
                <a:solidFill>
                  <a:schemeClr val="bg1"/>
                </a:solidFill>
              </a:rPr>
              <a:t>1 Corinthians 15:51-52</a:t>
            </a:r>
            <a:r>
              <a:rPr lang="en-US" altLang="en-US" sz="2800">
                <a:solidFill>
                  <a:schemeClr val="bg1"/>
                </a:solidFill>
              </a:rPr>
              <a:t> (KJV)</a:t>
            </a:r>
          </a:p>
          <a:p>
            <a:r>
              <a:rPr lang="en-US" altLang="en-US" sz="2800" baseline="30000">
                <a:solidFill>
                  <a:srgbClr val="FFC000"/>
                </a:solidFill>
              </a:rPr>
              <a:t>51 </a:t>
            </a:r>
            <a:r>
              <a:rPr lang="en-US" altLang="en-US" sz="2800">
                <a:solidFill>
                  <a:srgbClr val="FFC000"/>
                </a:solidFill>
              </a:rPr>
              <a:t>Behold, I shew you a mystery; </a:t>
            </a:r>
          </a:p>
          <a:p>
            <a:r>
              <a:rPr lang="en-US" altLang="en-US" sz="2800">
                <a:solidFill>
                  <a:srgbClr val="FFC000"/>
                </a:solidFill>
              </a:rPr>
              <a:t>We shall not all sleep, but we shall all be changed,</a:t>
            </a:r>
          </a:p>
          <a:p>
            <a:r>
              <a:rPr lang="en-US" altLang="en-US" sz="2800" baseline="30000">
                <a:solidFill>
                  <a:srgbClr val="FFC000"/>
                </a:solidFill>
              </a:rPr>
              <a:t>52 </a:t>
            </a:r>
            <a:r>
              <a:rPr lang="en-US" altLang="en-US" sz="2800">
                <a:solidFill>
                  <a:srgbClr val="FFC000"/>
                </a:solidFill>
              </a:rPr>
              <a:t>In a moment, </a:t>
            </a:r>
            <a:r>
              <a:rPr lang="en-US" altLang="en-US" sz="2800">
                <a:solidFill>
                  <a:srgbClr val="FFFF00"/>
                </a:solidFill>
              </a:rPr>
              <a:t>in the twinkling of an eye</a:t>
            </a:r>
            <a:r>
              <a:rPr lang="en-US" altLang="en-US" sz="2800">
                <a:solidFill>
                  <a:srgbClr val="FFC000"/>
                </a:solidFill>
              </a:rPr>
              <a:t>, at the </a:t>
            </a:r>
            <a:r>
              <a:rPr lang="en-US" altLang="en-US" sz="2800" b="1" i="1">
                <a:solidFill>
                  <a:srgbClr val="FFFF00"/>
                </a:solidFill>
              </a:rPr>
              <a:t>last trump</a:t>
            </a:r>
            <a:r>
              <a:rPr lang="en-US" altLang="en-US" sz="2800">
                <a:solidFill>
                  <a:srgbClr val="FFC000"/>
                </a:solidFill>
              </a:rPr>
              <a:t>: for the trumpet shall sound, and </a:t>
            </a:r>
            <a:r>
              <a:rPr lang="en-US" altLang="en-US" sz="2800">
                <a:solidFill>
                  <a:srgbClr val="FFFF00"/>
                </a:solidFill>
              </a:rPr>
              <a:t>the dead shall be raised incorruptible</a:t>
            </a:r>
            <a:r>
              <a:rPr lang="en-US" altLang="en-US" sz="2800">
                <a:solidFill>
                  <a:srgbClr val="FFC000"/>
                </a:solidFill>
              </a:rPr>
              <a:t>, and </a:t>
            </a:r>
            <a:r>
              <a:rPr lang="en-US" altLang="en-US" sz="2800">
                <a:solidFill>
                  <a:srgbClr val="FFFF00"/>
                </a:solidFill>
              </a:rPr>
              <a:t>we shall be changed</a:t>
            </a:r>
            <a:r>
              <a:rPr lang="en-US" altLang="en-US" sz="2800">
                <a:solidFill>
                  <a:srgbClr val="FFC000"/>
                </a:solidFill>
              </a:rPr>
              <a:t>.</a:t>
            </a:r>
          </a:p>
        </p:txBody>
      </p:sp>
      <p:pic>
        <p:nvPicPr>
          <p:cNvPr id="455683" name="Picture 4" descr="http://www.jsrhee.com/QA/resurrection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5900" y="236538"/>
            <a:ext cx="46482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5684" name="Picture 4" descr="http://www.atotheword.com/wp-content/uploads/2011/02/resurrection-of-the-dead-466x3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236538"/>
            <a:ext cx="44958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1"/>
          <p:cNvSpPr>
            <a:spLocks noChangeArrowheads="1"/>
          </p:cNvSpPr>
          <p:nvPr/>
        </p:nvSpPr>
        <p:spPr bwMode="auto">
          <a:xfrm>
            <a:off x="266700" y="457200"/>
            <a:ext cx="9753600" cy="59086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2900">
                <a:solidFill>
                  <a:srgbClr val="FFC000"/>
                </a:solidFill>
                <a:latin typeface="Calibri" pitchFamily="34" charset="0"/>
              </a:rPr>
              <a:t>There is a </a:t>
            </a:r>
            <a:r>
              <a:rPr lang="en-US" altLang="en-US" sz="2900">
                <a:solidFill>
                  <a:srgbClr val="FFFF00"/>
                </a:solidFill>
                <a:latin typeface="Calibri" pitchFamily="34" charset="0"/>
              </a:rPr>
              <a:t>Blessed Hope</a:t>
            </a:r>
            <a:r>
              <a:rPr lang="en-US" altLang="en-US" sz="2900">
                <a:solidFill>
                  <a:srgbClr val="FFC000"/>
                </a:solidFill>
                <a:latin typeface="Calibri" pitchFamily="34" charset="0"/>
              </a:rPr>
              <a:t>. After the Judgment, that last and final </a:t>
            </a:r>
            <a:r>
              <a:rPr lang="en-US" altLang="en-US" sz="2900" b="1" i="1">
                <a:solidFill>
                  <a:srgbClr val="FFFF00"/>
                </a:solidFill>
                <a:latin typeface="Calibri" pitchFamily="34" charset="0"/>
              </a:rPr>
              <a:t>Day of Atonement</a:t>
            </a:r>
            <a:r>
              <a:rPr lang="en-US" altLang="en-US" sz="2900">
                <a:solidFill>
                  <a:srgbClr val="FFC000"/>
                </a:solidFill>
                <a:latin typeface="Calibri" pitchFamily="34" charset="0"/>
              </a:rPr>
              <a:t>, the saved will be caught up to meet Messiah as He returns. From </a:t>
            </a:r>
            <a:r>
              <a:rPr lang="en-US" altLang="en-US" sz="2900">
                <a:solidFill>
                  <a:schemeClr val="bg1"/>
                </a:solidFill>
                <a:latin typeface="Calibri" pitchFamily="34" charset="0"/>
              </a:rPr>
              <a:t>1Thes. 4 </a:t>
            </a:r>
            <a:r>
              <a:rPr lang="en-US" altLang="en-US" sz="2900">
                <a:solidFill>
                  <a:srgbClr val="FFC000"/>
                </a:solidFill>
                <a:latin typeface="Calibri" pitchFamily="34" charset="0"/>
              </a:rPr>
              <a:t>we </a:t>
            </a:r>
            <a:r>
              <a:rPr lang="en-US" altLang="en-US" sz="2900">
                <a:solidFill>
                  <a:srgbClr val="FFFF00"/>
                </a:solidFill>
                <a:latin typeface="Calibri" pitchFamily="34" charset="0"/>
              </a:rPr>
              <a:t>see this includes both the living and the dead</a:t>
            </a:r>
            <a:r>
              <a:rPr lang="en-US" altLang="en-US" sz="2900">
                <a:solidFill>
                  <a:srgbClr val="FFC000"/>
                </a:solidFill>
                <a:latin typeface="Calibri" pitchFamily="34" charset="0"/>
              </a:rPr>
              <a:t>. The dead are raised first, then the living. We should always speak of a </a:t>
            </a:r>
            <a:r>
              <a:rPr lang="en-US" altLang="en-US" sz="2900" b="1" i="1">
                <a:solidFill>
                  <a:srgbClr val="FFFF00"/>
                </a:solidFill>
                <a:latin typeface="Calibri" pitchFamily="34" charset="0"/>
              </a:rPr>
              <a:t>Resurrection-Rapture</a:t>
            </a:r>
            <a:r>
              <a:rPr lang="en-US" altLang="en-US" sz="2900">
                <a:solidFill>
                  <a:srgbClr val="FFC000"/>
                </a:solidFill>
                <a:latin typeface="Calibri" pitchFamily="34" charset="0"/>
              </a:rPr>
              <a:t> and not just a bare Rapture. Back in the 19</a:t>
            </a:r>
            <a:r>
              <a:rPr lang="en-US" altLang="en-US" sz="2900" baseline="30000">
                <a:solidFill>
                  <a:srgbClr val="FFC000"/>
                </a:solidFill>
                <a:latin typeface="Calibri" pitchFamily="34" charset="0"/>
              </a:rPr>
              <a:t>th</a:t>
            </a:r>
            <a:r>
              <a:rPr lang="en-US" altLang="en-US" sz="2900">
                <a:solidFill>
                  <a:srgbClr val="FFC000"/>
                </a:solidFill>
                <a:latin typeface="Calibri" pitchFamily="34" charset="0"/>
              </a:rPr>
              <a:t> century religious elites divided the Rapture of the living from the Resurrection of the righteous dead. They had no right to do that. God put them together in Holy Scripture. And so what God has joined together let no man put asunder. But they succeeded in their plan. They got us to talk about just a bare Rapture. These men were either deceived themselves or deliberately obfuscating the truth in order to promote a popular but flawed eschatology.</a:t>
            </a:r>
            <a:endParaRPr lang="en-US" altLang="en-US" sz="29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1"/>
          <p:cNvSpPr>
            <a:spLocks noChangeArrowheads="1"/>
          </p:cNvSpPr>
          <p:nvPr/>
        </p:nvSpPr>
        <p:spPr bwMode="auto">
          <a:xfrm>
            <a:off x="114300" y="2743200"/>
            <a:ext cx="10058400" cy="3832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700" b="1">
                <a:solidFill>
                  <a:schemeClr val="bg1"/>
                </a:solidFill>
              </a:rPr>
              <a:t>1 Thessalonians 4:15-17</a:t>
            </a:r>
            <a:r>
              <a:rPr lang="en-US" altLang="en-US" sz="2700">
                <a:solidFill>
                  <a:schemeClr val="bg1"/>
                </a:solidFill>
              </a:rPr>
              <a:t> (KJV)</a:t>
            </a:r>
          </a:p>
          <a:p>
            <a:r>
              <a:rPr lang="en-US" altLang="en-US" sz="2700" b="1" baseline="30000">
                <a:solidFill>
                  <a:srgbClr val="FFC000"/>
                </a:solidFill>
              </a:rPr>
              <a:t>15 </a:t>
            </a:r>
            <a:r>
              <a:rPr lang="en-US" altLang="en-US" sz="2700">
                <a:solidFill>
                  <a:srgbClr val="FFC000"/>
                </a:solidFill>
              </a:rPr>
              <a:t>For this we say unto you by the word of the Lord, that we which are alive and remain unto the coming of the Lord shall not prevent, (or precede), them which are asleep, (have died).</a:t>
            </a:r>
            <a:r>
              <a:rPr lang="en-US" altLang="en-US" sz="2700" b="1" baseline="30000">
                <a:solidFill>
                  <a:srgbClr val="FFC000"/>
                </a:solidFill>
              </a:rPr>
              <a:t>16 </a:t>
            </a:r>
            <a:r>
              <a:rPr lang="en-US" altLang="en-US" sz="2700">
                <a:solidFill>
                  <a:srgbClr val="FFC000"/>
                </a:solidFill>
              </a:rPr>
              <a:t>For the Lord himself shall descend from heaven with a shout, with the voice of the archangel, and with the trump of God: and </a:t>
            </a:r>
            <a:r>
              <a:rPr lang="en-US" altLang="en-US" sz="2700" b="1" i="1">
                <a:solidFill>
                  <a:srgbClr val="FFFF00"/>
                </a:solidFill>
              </a:rPr>
              <a:t>the dead in Christ shall rise first:</a:t>
            </a:r>
            <a:r>
              <a:rPr lang="en-US" altLang="en-US" sz="2700" b="1" i="1">
                <a:solidFill>
                  <a:srgbClr val="FFC000"/>
                </a:solidFill>
              </a:rPr>
              <a:t> </a:t>
            </a:r>
            <a:r>
              <a:rPr lang="en-US" altLang="en-US" sz="2700" b="1" baseline="30000">
                <a:solidFill>
                  <a:srgbClr val="FFC000"/>
                </a:solidFill>
              </a:rPr>
              <a:t>17 </a:t>
            </a:r>
            <a:r>
              <a:rPr lang="en-US" altLang="en-US" sz="2700">
                <a:solidFill>
                  <a:srgbClr val="FFC000"/>
                </a:solidFill>
              </a:rPr>
              <a:t>Then </a:t>
            </a:r>
            <a:r>
              <a:rPr lang="en-US" altLang="en-US" sz="2700" b="1" i="1">
                <a:solidFill>
                  <a:srgbClr val="FFFF00"/>
                </a:solidFill>
              </a:rPr>
              <a:t>we which are alive and remain shall be caught up together with them </a:t>
            </a:r>
            <a:r>
              <a:rPr lang="en-US" altLang="en-US" sz="2700">
                <a:solidFill>
                  <a:srgbClr val="FFC000"/>
                </a:solidFill>
              </a:rPr>
              <a:t>in the clouds, to meet the Lord in the air: and so shall we ever be with the Lord.</a:t>
            </a:r>
          </a:p>
        </p:txBody>
      </p:sp>
      <p:pic>
        <p:nvPicPr>
          <p:cNvPr id="457731" name="Picture 4" descr="http://www.jsrhee.com/QA/resurrection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1963" y="236538"/>
            <a:ext cx="3360737"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4076700" y="1446213"/>
            <a:ext cx="24384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577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36538"/>
            <a:ext cx="3519488" cy="24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1"/>
          <p:cNvSpPr>
            <a:spLocks noChangeArrowheads="1"/>
          </p:cNvSpPr>
          <p:nvPr/>
        </p:nvSpPr>
        <p:spPr bwMode="auto">
          <a:xfrm>
            <a:off x="342900" y="381000"/>
            <a:ext cx="9599613"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400" dirty="0">
                <a:solidFill>
                  <a:srgbClr val="FFC000"/>
                </a:solidFill>
                <a:latin typeface="+mn-lt"/>
              </a:rPr>
              <a:t>Because the </a:t>
            </a:r>
            <a:r>
              <a:rPr lang="en-US" altLang="en-US" sz="4400" dirty="0" err="1">
                <a:solidFill>
                  <a:srgbClr val="FFC000"/>
                </a:solidFill>
                <a:latin typeface="+mn-lt"/>
              </a:rPr>
              <a:t>harpazo</a:t>
            </a:r>
            <a:r>
              <a:rPr lang="en-US" altLang="en-US" sz="4400" dirty="0">
                <a:solidFill>
                  <a:srgbClr val="FFC000"/>
                </a:solidFill>
                <a:latin typeface="+mn-lt"/>
              </a:rPr>
              <a:t> event, the </a:t>
            </a:r>
            <a:r>
              <a:rPr lang="en-US" altLang="en-US" sz="4400" b="1" i="1" dirty="0">
                <a:solidFill>
                  <a:srgbClr val="FFFF00"/>
                </a:solidFill>
                <a:latin typeface="+mn-lt"/>
              </a:rPr>
              <a:t>Resurrection-Rapture</a:t>
            </a:r>
            <a:r>
              <a:rPr lang="en-US" altLang="en-US" sz="4400" dirty="0">
                <a:solidFill>
                  <a:srgbClr val="FFC000"/>
                </a:solidFill>
                <a:latin typeface="+mn-lt"/>
              </a:rPr>
              <a:t> also cross-references with that inspiring </a:t>
            </a:r>
            <a:r>
              <a:rPr lang="en-US" altLang="en-US" sz="4400" b="1" i="1" dirty="0">
                <a:solidFill>
                  <a:srgbClr val="FFFF00"/>
                </a:solidFill>
                <a:latin typeface="+mn-lt"/>
              </a:rPr>
              <a:t>vision of the resurrection and restoration of the whole House of Israel. </a:t>
            </a:r>
            <a:r>
              <a:rPr lang="en-US" altLang="en-US" sz="4400" dirty="0">
                <a:solidFill>
                  <a:srgbClr val="FFC000"/>
                </a:solidFill>
                <a:latin typeface="+mn-lt"/>
              </a:rPr>
              <a:t>This was seen by the prophet Ezekiel and described in </a:t>
            </a:r>
            <a:r>
              <a:rPr lang="en-US" altLang="en-US" sz="4400" dirty="0">
                <a:solidFill>
                  <a:schemeClr val="bg1"/>
                </a:solidFill>
                <a:latin typeface="+mn-lt"/>
              </a:rPr>
              <a:t>Ezekiel 37.</a:t>
            </a:r>
            <a:r>
              <a:rPr lang="en-US" altLang="en-US" sz="4400" dirty="0">
                <a:solidFill>
                  <a:srgbClr val="FFC000"/>
                </a:solidFill>
                <a:latin typeface="+mn-lt"/>
              </a:rPr>
              <a:t> Ezekiel saw the </a:t>
            </a:r>
            <a:r>
              <a:rPr lang="en-US" altLang="en-US" sz="4400" dirty="0">
                <a:solidFill>
                  <a:srgbClr val="FFFF00"/>
                </a:solidFill>
                <a:latin typeface="+mn-lt"/>
              </a:rPr>
              <a:t>entire House of Israel </a:t>
            </a:r>
            <a:r>
              <a:rPr lang="en-US" altLang="en-US" sz="4400" dirty="0">
                <a:solidFill>
                  <a:srgbClr val="FFC000"/>
                </a:solidFill>
                <a:latin typeface="+mn-lt"/>
              </a:rPr>
              <a:t>being raised back to life out of </a:t>
            </a:r>
            <a:r>
              <a:rPr lang="en-US" altLang="en-US" sz="4400" dirty="0">
                <a:solidFill>
                  <a:srgbClr val="FFFF00"/>
                </a:solidFill>
                <a:latin typeface="+mn-lt"/>
              </a:rPr>
              <a:t>the Valley of Dry Bones. </a:t>
            </a:r>
            <a:endParaRPr lang="en-US" altLang="en-US" sz="4400" dirty="0">
              <a:solidFill>
                <a:srgbClr val="FFC000"/>
              </a:solidFill>
              <a:latin typeface="+mn-lt"/>
            </a:endParaRPr>
          </a:p>
        </p:txBody>
      </p:sp>
    </p:spTree>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459778" name="Picture 4" descr="http://www.islandbreath.org/2008Year/14-hawaiiana/0814-10DryB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4288"/>
            <a:ext cx="89916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1"/>
          <p:cNvSpPr>
            <a:spLocks noChangeArrowheads="1"/>
          </p:cNvSpPr>
          <p:nvPr/>
        </p:nvSpPr>
        <p:spPr bwMode="auto">
          <a:xfrm>
            <a:off x="330200" y="533400"/>
            <a:ext cx="9626600" cy="5768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600">
                <a:solidFill>
                  <a:srgbClr val="FFC000"/>
                </a:solidFill>
                <a:latin typeface="Calibri" pitchFamily="34" charset="0"/>
              </a:rPr>
              <a:t>And in the </a:t>
            </a:r>
            <a:r>
              <a:rPr lang="en-US" altLang="en-US" sz="4600">
                <a:solidFill>
                  <a:schemeClr val="bg1"/>
                </a:solidFill>
                <a:latin typeface="Calibri" pitchFamily="34" charset="0"/>
              </a:rPr>
              <a:t>Olivet Discourse </a:t>
            </a:r>
            <a:r>
              <a:rPr lang="en-US" altLang="en-US" sz="4600">
                <a:solidFill>
                  <a:srgbClr val="FFC000"/>
                </a:solidFill>
                <a:latin typeface="Calibri" pitchFamily="34" charset="0"/>
              </a:rPr>
              <a:t>Jesus said that </a:t>
            </a:r>
            <a:r>
              <a:rPr lang="en-US" altLang="en-US" sz="4600">
                <a:solidFill>
                  <a:srgbClr val="FFFF00"/>
                </a:solidFill>
                <a:latin typeface="Calibri" pitchFamily="34" charset="0"/>
              </a:rPr>
              <a:t>“after the tribulation” </a:t>
            </a:r>
            <a:r>
              <a:rPr lang="en-US" altLang="en-US" sz="4600">
                <a:solidFill>
                  <a:srgbClr val="FFC000"/>
                </a:solidFill>
                <a:latin typeface="Calibri" pitchFamily="34" charset="0"/>
              </a:rPr>
              <a:t>His holy angels will gather His entire undivided Elect </a:t>
            </a:r>
            <a:r>
              <a:rPr lang="en-US" altLang="en-US" sz="4600">
                <a:solidFill>
                  <a:srgbClr val="FFFF00"/>
                </a:solidFill>
                <a:latin typeface="Calibri" pitchFamily="34" charset="0"/>
              </a:rPr>
              <a:t>from the four winds of heaven</a:t>
            </a:r>
            <a:r>
              <a:rPr lang="en-US" altLang="en-US" sz="4600">
                <a:solidFill>
                  <a:srgbClr val="FFC000"/>
                </a:solidFill>
                <a:latin typeface="Calibri" pitchFamily="34" charset="0"/>
              </a:rPr>
              <a:t>. So His Elect, </a:t>
            </a:r>
            <a:r>
              <a:rPr lang="en-US" altLang="en-US" sz="4600" b="1" i="1">
                <a:solidFill>
                  <a:srgbClr val="FFFF00"/>
                </a:solidFill>
                <a:latin typeface="Calibri" pitchFamily="34" charset="0"/>
              </a:rPr>
              <a:t>all of them</a:t>
            </a:r>
            <a:r>
              <a:rPr lang="en-US" altLang="en-US" sz="4600">
                <a:solidFill>
                  <a:srgbClr val="FFC000"/>
                </a:solidFill>
                <a:latin typeface="Calibri" pitchFamily="34" charset="0"/>
              </a:rPr>
              <a:t>, will be </a:t>
            </a:r>
            <a:r>
              <a:rPr lang="en-US" altLang="en-US" sz="4600" b="1" i="1">
                <a:solidFill>
                  <a:srgbClr val="FFFF00"/>
                </a:solidFill>
                <a:latin typeface="Calibri" pitchFamily="34" charset="0"/>
              </a:rPr>
              <a:t>caught up </a:t>
            </a:r>
            <a:r>
              <a:rPr lang="en-US" altLang="en-US" sz="4600">
                <a:solidFill>
                  <a:srgbClr val="FFC000"/>
                </a:solidFill>
                <a:latin typeface="Calibri" pitchFamily="34" charset="0"/>
              </a:rPr>
              <a:t>from </a:t>
            </a:r>
            <a:r>
              <a:rPr lang="en-US" altLang="en-US" sz="4600">
                <a:solidFill>
                  <a:srgbClr val="FFFF00"/>
                </a:solidFill>
                <a:latin typeface="Calibri" pitchFamily="34" charset="0"/>
              </a:rPr>
              <a:t>across space and time</a:t>
            </a:r>
            <a:r>
              <a:rPr lang="en-US" altLang="en-US" sz="4600">
                <a:solidFill>
                  <a:srgbClr val="FFC000"/>
                </a:solidFill>
                <a:latin typeface="Calibri" pitchFamily="34" charset="0"/>
              </a:rPr>
              <a:t>, the </a:t>
            </a:r>
            <a:r>
              <a:rPr lang="en-US" altLang="en-US" sz="4600">
                <a:solidFill>
                  <a:srgbClr val="FFFF00"/>
                </a:solidFill>
                <a:latin typeface="Calibri" pitchFamily="34" charset="0"/>
              </a:rPr>
              <a:t>living and the dead</a:t>
            </a:r>
            <a:r>
              <a:rPr lang="en-US" altLang="en-US" sz="4600">
                <a:solidFill>
                  <a:srgbClr val="FFC000"/>
                </a:solidFill>
                <a:latin typeface="Calibri" pitchFamily="34" charset="0"/>
              </a:rPr>
              <a:t>, from </a:t>
            </a:r>
            <a:r>
              <a:rPr lang="en-US" altLang="en-US" sz="4600">
                <a:solidFill>
                  <a:srgbClr val="FFFF00"/>
                </a:solidFill>
                <a:latin typeface="Calibri" pitchFamily="34" charset="0"/>
              </a:rPr>
              <a:t>all across this world</a:t>
            </a:r>
            <a:r>
              <a:rPr lang="en-US" altLang="en-US" sz="4600">
                <a:solidFill>
                  <a:srgbClr val="FFC000"/>
                </a:solidFill>
                <a:latin typeface="Calibri" pitchFamily="34" charset="0"/>
              </a:rPr>
              <a:t> and </a:t>
            </a:r>
            <a:r>
              <a:rPr lang="en-US" altLang="en-US" sz="4600">
                <a:solidFill>
                  <a:srgbClr val="FFFF00"/>
                </a:solidFill>
                <a:latin typeface="Calibri" pitchFamily="34" charset="0"/>
              </a:rPr>
              <a:t>from both sides of Calvary</a:t>
            </a:r>
            <a:r>
              <a:rPr lang="en-US" altLang="en-US" sz="4600">
                <a:solidFill>
                  <a:srgbClr val="FFC000"/>
                </a:solidFill>
                <a:latin typeface="Calibri" pitchFamily="34" charset="0"/>
              </a:rPr>
              <a:t>.</a:t>
            </a:r>
            <a:endParaRPr lang="en-US" altLang="en-US" sz="4600" b="1">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61826" name="Picture 2" descr="C:\Users\Gavin-As\Documents\02 ETP barebones\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 y="165100"/>
            <a:ext cx="4046538"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827" name="TextBox 2"/>
          <p:cNvSpPr txBox="1">
            <a:spLocks noChangeArrowheads="1"/>
          </p:cNvSpPr>
          <p:nvPr/>
        </p:nvSpPr>
        <p:spPr bwMode="auto">
          <a:xfrm>
            <a:off x="4357688" y="730250"/>
            <a:ext cx="573881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a:solidFill>
                  <a:srgbClr val="FFFF00"/>
                </a:solidFill>
                <a:latin typeface="Arial" charset="0"/>
              </a:rPr>
              <a:t>The Olivet Discourse</a:t>
            </a:r>
          </a:p>
          <a:p>
            <a:pPr eaLnBrk="1" hangingPunct="1">
              <a:spcBef>
                <a:spcPct val="0"/>
              </a:spcBef>
              <a:buFontTx/>
              <a:buNone/>
            </a:pPr>
            <a:r>
              <a:rPr lang="en-US" altLang="en-US" sz="4400">
                <a:solidFill>
                  <a:schemeClr val="bg1"/>
                </a:solidFill>
                <a:latin typeface="Arial" charset="0"/>
              </a:rPr>
              <a:t>Matthew 24:29-32</a:t>
            </a:r>
          </a:p>
        </p:txBody>
      </p:sp>
      <p:sp>
        <p:nvSpPr>
          <p:cNvPr id="461828" name="TextBox 1"/>
          <p:cNvSpPr txBox="1">
            <a:spLocks noChangeArrowheads="1"/>
          </p:cNvSpPr>
          <p:nvPr/>
        </p:nvSpPr>
        <p:spPr bwMode="auto">
          <a:xfrm>
            <a:off x="139700" y="3276600"/>
            <a:ext cx="10098088"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000" b="1" baseline="30000">
                <a:solidFill>
                  <a:srgbClr val="FFC000"/>
                </a:solidFill>
              </a:rPr>
              <a:t>31 </a:t>
            </a:r>
            <a:r>
              <a:rPr lang="en-US" altLang="en-US" sz="4000">
                <a:solidFill>
                  <a:srgbClr val="FFC000"/>
                </a:solidFill>
              </a:rPr>
              <a:t>And he shall send his angels </a:t>
            </a:r>
          </a:p>
          <a:p>
            <a:pPr algn="ctr"/>
            <a:r>
              <a:rPr lang="en-US" altLang="en-US" sz="4000">
                <a:solidFill>
                  <a:srgbClr val="FFC000"/>
                </a:solidFill>
              </a:rPr>
              <a:t>with a </a:t>
            </a:r>
            <a:r>
              <a:rPr lang="en-US" altLang="en-US" sz="4000" b="1" i="1">
                <a:solidFill>
                  <a:srgbClr val="FFFF00"/>
                </a:solidFill>
              </a:rPr>
              <a:t>great sound of a trumpet</a:t>
            </a:r>
            <a:r>
              <a:rPr lang="en-US" altLang="en-US" sz="4000">
                <a:solidFill>
                  <a:srgbClr val="FFC000"/>
                </a:solidFill>
              </a:rPr>
              <a:t>, </a:t>
            </a:r>
          </a:p>
          <a:p>
            <a:pPr algn="ctr"/>
            <a:r>
              <a:rPr lang="en-US" altLang="en-US" sz="4000">
                <a:solidFill>
                  <a:srgbClr val="FFC000"/>
                </a:solidFill>
              </a:rPr>
              <a:t>and they shall gather together </a:t>
            </a:r>
          </a:p>
          <a:p>
            <a:pPr algn="ctr"/>
            <a:r>
              <a:rPr lang="en-US" altLang="en-US" sz="4000">
                <a:solidFill>
                  <a:srgbClr val="FFC000"/>
                </a:solidFill>
              </a:rPr>
              <a:t>his elect from the four winds, from </a:t>
            </a:r>
          </a:p>
          <a:p>
            <a:pPr algn="ctr"/>
            <a:r>
              <a:rPr lang="en-US" altLang="en-US" sz="4000">
                <a:solidFill>
                  <a:srgbClr val="FFC000"/>
                </a:solidFill>
              </a:rPr>
              <a:t>one end of heaven to the other.</a:t>
            </a:r>
          </a:p>
        </p:txBody>
      </p:sp>
    </p:spTree>
  </p:cSld>
  <p:clrMapOvr>
    <a:masterClrMapping/>
  </p:clrMapOvr>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1"/>
          <p:cNvSpPr>
            <a:spLocks noChangeArrowheads="1"/>
          </p:cNvSpPr>
          <p:nvPr/>
        </p:nvSpPr>
        <p:spPr bwMode="auto">
          <a:xfrm>
            <a:off x="419100" y="609600"/>
            <a:ext cx="940435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600">
                <a:solidFill>
                  <a:srgbClr val="FFC000"/>
                </a:solidFill>
                <a:latin typeface="Calibri" pitchFamily="34" charset="0"/>
              </a:rPr>
              <a:t>So even in a future time of severe trial our God has outlined a very positive plan. The blowing of the trumpets on </a:t>
            </a:r>
            <a:r>
              <a:rPr lang="en-US" altLang="en-US" sz="3600" b="1" i="1">
                <a:solidFill>
                  <a:srgbClr val="FFFF00"/>
                </a:solidFill>
                <a:latin typeface="Calibri" pitchFamily="34" charset="0"/>
              </a:rPr>
              <a:t>Yom Teruah</a:t>
            </a:r>
            <a:r>
              <a:rPr lang="en-US" altLang="en-US" sz="3600">
                <a:solidFill>
                  <a:srgbClr val="FFC000"/>
                </a:solidFill>
                <a:latin typeface="Calibri" pitchFamily="34" charset="0"/>
              </a:rPr>
              <a:t>, the </a:t>
            </a:r>
            <a:r>
              <a:rPr lang="en-US" altLang="en-US" sz="3600" b="1" i="1">
                <a:solidFill>
                  <a:srgbClr val="FFFF00"/>
                </a:solidFill>
                <a:latin typeface="Calibri" pitchFamily="34" charset="0"/>
              </a:rPr>
              <a:t>Feast of Trumpets</a:t>
            </a:r>
            <a:r>
              <a:rPr lang="en-US" altLang="en-US" sz="3600">
                <a:solidFill>
                  <a:srgbClr val="FFC000"/>
                </a:solidFill>
                <a:latin typeface="Calibri" pitchFamily="34" charset="0"/>
              </a:rPr>
              <a:t>, is a very necessary awakening alarm. With it comes a summons to assemble before God, and Him alone. This is outlined very clearly in </a:t>
            </a:r>
            <a:r>
              <a:rPr lang="en-US" altLang="en-US" sz="3600" b="1" i="1">
                <a:solidFill>
                  <a:schemeClr val="bg1"/>
                </a:solidFill>
                <a:latin typeface="Calibri" pitchFamily="34" charset="0"/>
              </a:rPr>
              <a:t>Joel chapter 2</a:t>
            </a:r>
            <a:r>
              <a:rPr lang="en-US" altLang="en-US" sz="3600">
                <a:solidFill>
                  <a:srgbClr val="FFC000"/>
                </a:solidFill>
                <a:latin typeface="Calibri" pitchFamily="34" charset="0"/>
              </a:rPr>
              <a:t>. The ultimate days of awe are up there in our future. They will be characterized by an unprecedented </a:t>
            </a:r>
            <a:r>
              <a:rPr lang="en-US" altLang="en-US" sz="3600" b="1" i="1">
                <a:solidFill>
                  <a:srgbClr val="FFFF00"/>
                </a:solidFill>
                <a:latin typeface="Calibri" pitchFamily="34" charset="0"/>
              </a:rPr>
              <a:t>call to repentance</a:t>
            </a:r>
            <a:r>
              <a:rPr lang="en-US" altLang="en-US" sz="3600">
                <a:solidFill>
                  <a:srgbClr val="FFC000"/>
                </a:solidFill>
                <a:latin typeface="Calibri" pitchFamily="34" charset="0"/>
              </a:rPr>
              <a:t> and end gloriously with a magnificent </a:t>
            </a:r>
            <a:r>
              <a:rPr lang="en-US" altLang="en-US" sz="3600" b="1" i="1">
                <a:solidFill>
                  <a:srgbClr val="FFFF00"/>
                </a:solidFill>
                <a:latin typeface="Calibri" pitchFamily="34" charset="0"/>
              </a:rPr>
              <a:t>End-Time Revival</a:t>
            </a:r>
            <a:r>
              <a:rPr lang="en-US" altLang="en-US" sz="360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3874" name="Picture 2" descr="http://greatjourneyofjoy.files.wordpress.com/2013/03/kneelingatthecross.jpg?w=5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95675"/>
            <a:ext cx="4381500"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3875" name="Picture 4" descr="http://1.bp.blogspot.com/-T4SWfjhKGz0/T3uHCtnVmCI/AAAAAAAABlc/l-bi5-WYSaw/s1600/Repentnace%2B-%2B101%2BBl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0" y="254000"/>
            <a:ext cx="457200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3876" name="Picture 2" descr="http://www.setapartpeople.com/wp-content/uploads/2013/09/repentance-yom-kippuri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66700"/>
            <a:ext cx="4381500" cy="304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3877" name="TextBox 1"/>
          <p:cNvSpPr txBox="1">
            <a:spLocks noChangeArrowheads="1"/>
          </p:cNvSpPr>
          <p:nvPr/>
        </p:nvSpPr>
        <p:spPr bwMode="auto">
          <a:xfrm>
            <a:off x="5372100" y="3514725"/>
            <a:ext cx="45720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FF00"/>
                </a:solidFill>
              </a:rPr>
              <a:t>God and country - gone!</a:t>
            </a:r>
          </a:p>
          <a:p>
            <a:pPr algn="ctr"/>
            <a:r>
              <a:rPr lang="en-US" altLang="en-US" sz="3200">
                <a:solidFill>
                  <a:srgbClr val="FFFF00"/>
                </a:solidFill>
              </a:rPr>
              <a:t>A false messiah!</a:t>
            </a:r>
          </a:p>
          <a:p>
            <a:pPr algn="ctr"/>
            <a:r>
              <a:rPr lang="en-US" altLang="en-US" sz="3200">
                <a:solidFill>
                  <a:srgbClr val="FFFF00"/>
                </a:solidFill>
              </a:rPr>
              <a:t>No pre-trib rapture!</a:t>
            </a:r>
          </a:p>
          <a:p>
            <a:pPr algn="ctr"/>
            <a:r>
              <a:rPr lang="en-US" altLang="en-US" sz="3200">
                <a:solidFill>
                  <a:srgbClr val="FFFF00"/>
                </a:solidFill>
              </a:rPr>
              <a:t>And we are unprepared!</a:t>
            </a:r>
          </a:p>
          <a:p>
            <a:pPr algn="ctr"/>
            <a:r>
              <a:rPr lang="en-US" altLang="en-US" sz="3200">
                <a:solidFill>
                  <a:srgbClr val="FFFF00"/>
                </a:solidFill>
              </a:rPr>
              <a:t>It is time to repent.</a:t>
            </a:r>
          </a:p>
          <a:p>
            <a:pPr algn="ctr"/>
            <a:r>
              <a:rPr lang="en-US" altLang="en-US" sz="3200">
                <a:solidFill>
                  <a:srgbClr val="FFFF00"/>
                </a:solidFill>
              </a:rPr>
              <a:t>Time to cry out to God!</a:t>
            </a:r>
          </a:p>
        </p:txBody>
      </p:sp>
    </p:spTree>
  </p:cSld>
  <p:clrMapOvr>
    <a:masterClrMapping/>
  </p:clrMapOvr>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1"/>
          <p:cNvSpPr>
            <a:spLocks noChangeArrowheads="1"/>
          </p:cNvSpPr>
          <p:nvPr/>
        </p:nvSpPr>
        <p:spPr bwMode="auto">
          <a:xfrm>
            <a:off x="481013" y="304800"/>
            <a:ext cx="9296400"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400" dirty="0">
                <a:solidFill>
                  <a:srgbClr val="FFC000"/>
                </a:solidFill>
                <a:latin typeface="+mn-lt"/>
              </a:rPr>
              <a:t>But some may ask, “Are we as Western Christians really in need of repentance? Where are we falling short of the mark? Do we have to wait for the fullness of the Gentiles to be brought in? And that restoration of Israel? What’s that got </a:t>
            </a:r>
          </a:p>
          <a:p>
            <a:pPr algn="ctr">
              <a:defRPr/>
            </a:pPr>
            <a:r>
              <a:rPr lang="en-US" altLang="en-US" sz="4400" dirty="0">
                <a:solidFill>
                  <a:srgbClr val="FFC000"/>
                </a:solidFill>
                <a:latin typeface="+mn-lt"/>
              </a:rPr>
              <a:t>to do with us? And look, we have our own personal ticket to heaven. </a:t>
            </a:r>
          </a:p>
          <a:p>
            <a:pPr algn="ctr">
              <a:defRPr/>
            </a:pPr>
            <a:r>
              <a:rPr lang="en-US" altLang="en-US" sz="4400" dirty="0">
                <a:solidFill>
                  <a:srgbClr val="FFC000"/>
                </a:solidFill>
                <a:latin typeface="+mn-lt"/>
              </a:rPr>
              <a:t>Isn’t that enough? </a:t>
            </a:r>
          </a:p>
        </p:txBody>
      </p:sp>
    </p:spTree>
  </p:cSld>
  <p:clrMapOvr>
    <a:masterClrMapping/>
  </p:clrMapOvr>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922" name="Picture 2" descr="http://www.colfellowship.org/hp_wordpress/wp-content/uploads/2012/03/tract-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1"/>
          <p:cNvSpPr>
            <a:spLocks noChangeArrowheads="1"/>
          </p:cNvSpPr>
          <p:nvPr/>
        </p:nvSpPr>
        <p:spPr bwMode="auto">
          <a:xfrm>
            <a:off x="271463" y="228600"/>
            <a:ext cx="9753600" cy="64944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200">
                <a:solidFill>
                  <a:srgbClr val="FFC000"/>
                </a:solidFill>
                <a:latin typeface="Calibri" pitchFamily="34" charset="0"/>
              </a:rPr>
              <a:t>Well we may well have our personal ticket to heaven. But we are part of a grand company. God is calling us to come up to a higher blood covenant corporate or kingdom level of responsibility. Through a process of sanctification our great salvation will blossom into its ultimate fullness in His glory. The virtue of this process of sanctification and refinement of spirit and character is not yet appreciated by Western Christian believers. But we have a sacred destiny more wonderful than we know. We have been asked to finish the race of </a:t>
            </a:r>
            <a:r>
              <a:rPr lang="en-US" altLang="en-US" sz="3200" b="1" i="1">
                <a:solidFill>
                  <a:schemeClr val="bg1"/>
                </a:solidFill>
                <a:latin typeface="Calibri" pitchFamily="34" charset="0"/>
              </a:rPr>
              <a:t>Hebrews 12:1</a:t>
            </a:r>
            <a:r>
              <a:rPr lang="en-US" altLang="en-US" sz="3200">
                <a:solidFill>
                  <a:srgbClr val="FFC000"/>
                </a:solidFill>
                <a:latin typeface="Calibri" pitchFamily="34" charset="0"/>
              </a:rPr>
              <a:t>. The overcomers will run this race not just for themselves but on behalf of all the saints who have run before them. This final leg of the relay race is our high calling. Are we interested? </a:t>
            </a:r>
          </a:p>
        </p:txBody>
      </p:sp>
    </p:spTree>
  </p:cSld>
  <p:clrMapOvr>
    <a:masterClrMapping/>
  </p:clrMapOvr>
  <p:timing>
    <p:tnLst>
      <p:par>
        <p:cT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AutoShape 2" descr="data:image/jpeg;base64,/9j/4AAQSkZJRgABAQAAAQABAAD/2wCEAAkGBhQSERUUExQVFRUUFxgYGBYXFxkZGxcYFxsdGBgYGRwaHSceGhkjGRYZHy8gIycqLCwsGB8xNTAqNSYsLCkBCQoKDgwOGg8PGiwkHCQsLCwsLCwsKSwsLCwsKSwpLCwpLCksLCksLCwsLCwsLCwsLCwsLCwsLCwsLCwsLCkpLP/AABEIAKgBLAMBIgACEQEDEQH/xAAbAAACAwEBAQAAAAAAAAAAAAAABAIDBQEGB//EAEMQAAIBAwMCAwYDBgQFAwQDAAECEQADIQQSMUFRBSJhBhMycYGRFKGxQlLB0eHwFSNikgczcoLxFlOyY2SDoiQ0Q//EABkBAQEBAQEBAAAAAAAAAAAAAAABAgMEBf/EACERAQEAAgEFAQEBAQAAAAAAAAABAhESAxMhQVFhMXEU/9oADAMBAAIRAxEAPwD7bRRRWWhRRRQFFFFAUUUUBRRRQFFFFAUUUUBRRRQFFFFAUUUUBRRRQFFFFAUUUUBRRRQFFFFAUUUUBRRRQFFFFAUUUUBRRRQFFFFAUUUUBRRRQFFFFAUUUUBRRRQFFFFAUUV2g5RRXaDlFdooOUV2ig5RXaIoOUUUUBRRRQFFFFAUUUUBRRRQFFE1yaAmiaiDRNRUpomqy1E0E91AaoTRNBZNdmoA12aqJUVwGiaDtFcDV2aAoomgGgKKJoJoCu1yaN1AGu1AtXd1BKio7qC1B2u1HdRuoJVyiaJoCijdXN1B2iiaJoCia4WqJNBOuTXJrm6glNcqJegNRUpoqO6pUCH4s1z8WaV3YriE9avhjyY/GH0oXWH0qkL/AH/ZrhUGtaibq/8AGn0qQ1hpTjvVhNXUTdWnXn0ro8QPYUsw+dRg/wBn+lNQ3Tv+IHsKkuuPYUjt/v8AsVYAfSmobpv8Ya7+LPpSgf1H5VJWNY8NeTR1R9KPxZ7Clmaog0XyZOsPYVE68+lUFs8H+H6VH3g6gz86umbaYGvPYV38eewpRnHy+Z/pVfvKvFnlTx8QPYfeuN4l6VntdABJwBVd25PB+fpTjEudaH+MelcPjY7f3/ZrIz0InvBI/KrQmJ3Y+TfyrfCMTqZVof45/p69/wClH+ODtWHdccMT/tMc+omrLVwMCRwMTDD7VeGKdzJtHxsdqD46O351je7acRzmevyqomJOPtThindybp8eH7pqB9oVHQ/esFc9xjiM+kz/AHmoqk4Az8on1/Wnbh3cm/8A+pF/daoH2pT91q8+2n+YAx9eeKhcAGJhp61e3izetm3m9rk/db8q5/6vt8bW/L+deVu2TxHPOfpUPdYPA6/zrfawc/8Ao6j1re19ochu3A/nUl9rbXZvsP514s7VOCMdJH5zQnw/s89TjFTtYr3+o9x/6ptf6vsP50L7T2j1P5fzrxGwnMjvK59Plmom4VbbD56gcEd/qRU7WLXfze/s+0do9T9qt/x633P2rw+mcgZUfLp6cimLdzGYB6zH8ql6WLU6+VbftB49p9FbF3UPsVnCAhWYlmk8KCYgE/Sn2QDr68E1m3Vsa20nvLZe1uW5bJMFntuegMgBl46gma0tJqveqLlu4rI+VIH3nPPSIEGvM9jJ8b8dTStpkZHc6m8LSlIhSRILSc/LnB7Z10QdD/f1rE1viiPq7dn8Pcv3tOd63ChS3bdgVL7mIVgEbhd2eBIkbGu8T91sDQXuNsRQT5mgnkjHlBOe0TJE1Feh8Rs3WuLauBzaco4Uzsfqpxg0zeZUVmc7VUFmYkAKqiST6ACay/DtPp9Nqblu0SL2rZrzjEAqBIC8oDuLCeTuzwK0tbctsHs3Sm17Tb1LCfdtKMxB/ZzE96uzw8pof+J+ivMApvmb62Ub3bbXZuGBB+CceaDkYr2LWz3P3rx/gnsnpfDNOEvReC6g37LbDuBChbfw/FcCgn1MwMCvYjUKV3KQyxMggiPmKbNM/XeLWbV21auPFy+SttIYliuTwDAEjJgZqPhnjtjUXb1qy+99O226IICtJEBiIYgqQYmKX1PhNjxFdNqJYC1cS9auAR7xDteM5CMQvMHyfeXs94Rp/fajWWAwfVEC6hgbHtEq6lRhWLCW5znrUVoarVLatvcukW0tgszMRAUckxXPDdcmotLdsuHtuJV14OYPPYgjNT1qWryXLD7WDqbboCCQHX9odMGRNQ8A8FXR6a1p0ZnW0u0M0Sck5gAdaimRZb5/QUl4n4pa0qq1+4lpWYIsgZY9BAngE+gBrxnt57GavWa1Cly5+H/yCVN0i2kPDMqL8TASxkzB+Veu8c8H0/iNt7Dkj3VwSRhkYCcTghrbkTkEMeoxNmjei11u+m+zcS8kkbrbKyyOVkGJqSMG3BWBKmGAIJU9mAOD6GvNewPsX/hjarcyhLt1fdZElFDMPWfMRt6bDTHs57JWNBd1Ti4CdXdN5V4ZUGdvMsFe40ngSJq7SxsWdSjlgjo5Q7XVWUlT2YAyp9DXc9VI+1eZ1P8Aw/8Ad6XX29O5Q6pt9tbZ2N5fObZYkyXO5C2BtI9a1/Z3w02tLYt3AFuW7ShlDE7fSTkxgE9wasppoLP8sfrmhlPX9KtVBgT178/3FfLb3st4rs8VQX75/wAxHtQxBuSxcraYnA9yyyFgbgF6U2mn0o6f5f7a6LPA/hXz33XjGns60tdcm1Z0xtAWxcAn/mi3gl3UKVJM9Sehr6H4b706e0b0LdNtDcHZyBuHbmeKvKpxjN1Pj9i1qbeldx7+6pZEgkkCckgbV+ExJzFaZtc8fmaytX7PWdTftan3k3tMXAdIKn4gEMTJRiTE8kzyI1XRogt+XT1metNmoScENAR2/wBXl2ienxTj5UrrCwPwMe0ER9ywApi1pVLGL9wkfEvvMfVYx9Iq73BVdquw75PHUgwc10xycssGdbRmWbloowMBSVYx0IKkjMVP3c8CBk88n06TTdpeIfHdgQT9Cort4YMsf+0P/AfxrXJjtkWtN0Hzhv4cUrftNHLRHpGfoflTR8WG8L/nEnoLNzp3JWP41fcslhg/SIP84+tXkzcGSdFIgyfUgZ+w4xWZqPDSeHuJ0OxlU/klbJ0VwGQMeqqTntB/v1qF8XYG1QD3Kg7fUgOJ+QNa2xw8kbGiOZZzH70Fu37o/hU1sQBOCRAMhZ+UmJ+5q78JfMS+nZh/9u8Z/wDzSKquaHVKZRdHuIEk++BMcYk/rXPm6zpu3NHBnOMzsBPykCSKVZXHw4BPMRBPVhgHtirLdrVsfgsKIgk3H57ldkx2yDWPqPZ7Ue8n3OkuA/D5roYZnljBBJkiI+dJUyx8NxLvEgRmZ2ifln061ahkAic5wAQPrJ/LFZj+Ga3avu7OmDDBB3EQOApkRnrHTinLeg8QjzWtNPobn/j7V02xJfjb0+o0tnUtbGpT3l+4XFjesq+3/M2qMiWBYg/tEnrTlu6iEhbtpdzFiNqLLtksYiWMdea8xZ8D0j+JWnsrZUaRGuErG+7evFo3N8ThAC0knzOK9J7ReL+60l91bzLZuFYOdwUwR8jn6V4ec+vocXmdf/xAs2Gv3/JfsrdSwxFwKVIgNCsN1wAknySMEjgx7d7ltwDNt9p3KZBggHzCeDBOfU15vw32Xs2m0wlbljTWTs3MCp1JYE3yv7VwqWO7MSYjmtrxK0byqLd42ouKzPbI3FQGlVJBAJJHIOAesVrnL7SY6Q8J1mmuBr2nay+87TdUiX2fslokgEnmk/aLQWrj27pdrd62jlLlsz5QVlXWIuIWZRtPckQc0r/w/wDBBprepUkszay+dzEEssgIZAHKw2ByT8q8Vr21er1Dai8yae2Fv27iW23N+G09wyoadpe7fBRSoDeQkYEVd/UsuvD6lpdZFq0dSbSu5VcYU3DlQgfM4kDkRTlu2F+FAJJYxAknJYxySeTXzjwLw7VXb1jT6q4lw6e7p9Q4VVUW0WyzraAXBi6yieoUfX6B4nqrWnsveuCEtjc21CxxjAGSc0lXSrQ+CpZd3RriowE2N02kJYksix5CxYyAYzxWJY9jgu8hnvtcum4S902vdtiWX3CqxZtizun4B3M+R9rfCPErlq54g9z8OLHnsaYMQyDcPPd2ypbbgpJgFjOIPsG1upfVX9NZa3NrTWGPvF8iXrrkMZXzN/lhn29TAxms7/DRrX+C3Bdu3rNz3Ny7swm3a20QxdHG134hhtMACcVfqL2pBYWzbLBkPnBVbiEMpRGyFuyoJMEcYhsea9o/Gtalz8OukvMqWrjtqbRCh9tuQ1vdIU79oKkk/FAan/YTXPe8Ltahxcu3W94wBbLH3jKILGAuJ5gCTxRdNXT+JMqWw1u5bm77oC5tc8GGJtlhtYiNxIyRMVjXfChotaL43XbN0t74uwZ7bGEQgAbntgEACDtCkkjmkD7fW9RdS1pDvuvdRLZvI62bvuyzXNtwA/DAMgTgUp7S+0Gs0e27dtWF1BuWyoS41xF09vcb1y47gFA28Wx1MmO1TKb/AKT8e39pfDHuKpS8LTWjvUtbDqXHwyTlcblO3MO3pWRr9AdT+H11q4NPeRGtsu5bqFGbzI23/mbWEiCJ7g0p4Z49rfENIt3TpZV9/u394LgtvbnzPZbBMeo7jkRSNjUaq3r9XpLTPetIitsNgG2nvELbFcMChygCjdukmMU343o1d6bmr17aa873hduoPMDZ3OUBAG33OWC4yV3DqYzDXhWoN5i91drDbsMMFYMgYOh3lWBB7DMiMV4iz7T6m5dv6u1p7YtaMRecsxF4iAyISF+BZY49IzXrPY/VuX1Om3b7emNoW2CKoRLib1shRHwJtH8qss9JxvseP+D3fxFi9YbzOyWtQAPM1mSysdpkbCWM/wCrMiYle8V15vH3Vqw9iAqs133Z3jy3N0qSVnICjpz0rntl7R2dL7tCR75yHAC5VFMNcOyTGSvrMV53wz/iFp301ne4tXA9w+6N4htkmGJgCDHw4yIFaljN3/dPU+B+0b3tXetOQnunvLbUGfeqGXzknAKqV8v/ANRTEEVY+o1T3Nn/ACDLMG9211HQHykOGARoIlGAPMSBNL+IeNpb07atLqmxcCFWcOVVi22QANxBnjv6VHxH2ltmyj6ZPxF3UErZthIDsvxOzMo/ykJkuD1ABzQL+HeFot50s6i+rW/OUF1/ds5M3B7tmPlMwQOCZ5rTdnY+c2mCnzIE3lT0nMg/pWJ45oH0Phly/bcJqrSe8e4LYYO5YG4hLLJRidonIwRGa9Zo7SIgCqqTkqqmJPP7NX/EkvtmnUIjQtpgTyVsMBz3C02t3rDD/tM/aJpq4f7ilG3D9tGz1G3Hb4vzorI8X0DXCAl3VWxmRbVQCOD8cd/nWG/sPbvqrG/rwyPgtdMkDkDaxAE9cHFeqy78WmWMjBP3LRHpFT2hABbsBtxCn3RtgATkt5hgE/OrtOMedf2He2CtjU3E3ZPvHN2Sck/5hIHHQd6S1Ph+ptIR+KLEkbGF+wnHSGQq2J6d69ol66Sf8tlA/e64/wBLHE0trADi7advKfht3WAHpAIB/OrMmb05XivB9L4hbZhdXV3AxwW1VogA/wDSgIHyNMD2Q3GW/GyTP/8Ab+E84k9Oh9Olb90ItuFsuonEowjP+u0cekUpdS2xjbJwY90o3f77Q7GtS7jPHVLaf2WVYldZMHLatj/8bgHHpVl7T3FUhbN5oGN11X6Yw+4imrdtQQVsKJ6zbX58LP5Vcbs5KOuOUuA/SNwz9Kw2Q0mguQCzXFMyTstgweVlWH3x8q0TYhQDcbHJMZ9Dj1qs6O007nukt133Rt9PJcXnmPWlL3snpXO1rd1hOC34gx3gszRz/cVZS4+Dmm8PVMK22ZJAGDPPrz2PWp/4aGyLlyOMOY/T9aR03sforQBSyucHe17jPAYHrPanNP4JokG1bagDsXH6DJ9a1MmOF9MTT+OaJB8QQqIG5WkAx1YT0qWo8e0uJuLA4JMk5BIO5SCMrwetfOF9sZG1NOCepkZGIA8ucwOO3aqX9rOrWwp3T5SJHOIiDgxmD/D516d+PdP19Hb2h0FwybtmYIG6MdTEgEHNWabU6RH3LdRWiDt25zOSTPXj7evzD/1Fbkf5RI+Sj/4/rW3ovELbYa2QBONpJIGf2YnmfoaZY2el1L7e+XX6WZF9ZJ4955QeTCjEkz06mlLFqzbTYuote6G4wWkruc3ORyA7nH3JivMWNVpcDagiSAVJmASerfY5xWiuv04by7ZeZKgjt1Pz696xb+HF6TSWEF/3x1CfCoG3YC2MEvt3KBgAA5HJPFNa1jdGyR7tviBvOSSCGEQwj4Zj+tect6zTrxEHODHbJMZIHrxVtpLG7cJMHhXZhJ7/AFLGOPyrNzsOL01/U+8Vlclg6MrJ7xWBDgjMkSCCR0rN8Kv37TXC4Ja4F3XLbIC2xdinY+6GAERuI+5qi61toO6J+nPpIz+n6ln3YHxnGTn8z2+vc81z55el4xpavxG6bF22DqXZ0dVJS0TJUgfAFET6H+FZdjSXf8NGj3XbTDT+5P8Al7lJ2ldymdwUmT+yc138ZbmNy8cbj0+p6ema6t9Tn3gx8z8zg5PFa7macYr8C0dzTabRW/dszaQl9otkQ7pcS4dx5zeJnrGO1ZPtX4Tf1t65LlRd2W13IURbNsMzQW//ANTcYqMn/mEwNuN78eE/akkQIB5x2GBBBmrrWtifMRPOQZ6TgnsBWu7lP6cY0dB4g1q3bC2/d27S7Bb37lCJ5VI225kgA8/OktT4vfsJrbqWkL3f8y2VcE7lspbQMGjdlJx3iKg3ivmEuAT0JAbHaT2z9am3iTCPMCR3iD88d6veqcWZo7CabSarSg7bbN7z3znyAOtoNLH4yXRzA6HJFa/sd4oqreO0M16/cvMyPbYNuIUbSrkFQqqOcdc1Q3ibHnbggZA+YzGelct+JOCfKg4OOsnnmMDH1pOtd7Lj40vOmR9W2puo7XFdDa8g2izbU7bY8xg+9drhPVlXoBWD7M+H2G1viGo1WnDjUXiLa3LW/YiMdxKkGN2DjoPSt1fEjyUH+3M/Mn8oxmut4qJgWlZh/eTE844rc6uX1nUKey+gs2vEdTqIbaUtWdOBaZFtoqj3gRQsKu6ADyYbuTW/auWhq7mq3XCblq3ZCm1clRbZ2Zgds7W3LOP2BSL+PmQBZY4mSYj8q6PaEcssdoefyrfe/U4nPadxqNJdtICzPtG0grIDqzCWAHwg1sWPEQ6hoZSeVYZB7GJE/IkV5t/HhIO0mM4Y/Lgc/Wm08Zk4nj+wZrU6zOmxqPEEQEs0AZmCf0Brn+I29ofeu0id04j51ljxnmZxntz/AGa5/jqExuJJ6SpM/wBg/ar3YcWiPF7RJHvbcjpuH86mmstnhkPyisw+JpBnIHcT+vWq/wDEbbAEqD2lMifpindn1eLZ3j0roQdhWA960WnagH/R6d+1VF7B5VGOYkZE9AQBg1qdWJY9ArW24KH5EH9KmNOv7o+lecNyyohVRJMkDyjPUxA+ppI37ZYlwmTCsGkkHGT0PSBPTvA3zjL1z6dTyoP0ql9GhHwx8iR+hFeTW8ik7RcAjgOf0npE/WrrfiIaP+cp/wCoj9DBpzn08vQtoFPV/lvePsTFUN4Nbz5RnkwJPzMZrJta8zPvbpHEELH0x/Pmp6rxN4hbhSf2hbDfTOPuKvKDQbwRD+0y+g2fxWqbns3bJyz9viH8qUu+MPAi6qkRM2wd3yG4QTBpH8bqAT//ADkMkkbrFvAPAEEYjvmnI1HxW34bdIAQBiRkruOCMLIMTB7dK5d0l3naVKYaf2TEcFeP58mrE8OREDMpkDdgEho6AgQDBif0qenv2iAwS4SfKAhK5/3n5Vl3kL2tO56mBkmV+kfUn7ntTFpCq5KgkDkzzkgAHnnHFGptIzAMtxHIHkDx1wJIzP8AE+lM+HsbKjduJkDMZkgiCTnoP6VKsMrbK7TvQ+XgLzIJAxzwesfatbS3bgYjfbHoQ3PckiecYHE0gHLTsF1IBkKVGeo45npHXmm/c+8CjaG4lXjjgkYzJg/xrjXXTS0txwDuK4bG6DAJxle4kZ4nrVt3WlWEi0AIyxjmSI8p4wcHpS5soJwcmDttqzcTukQT3yOlcuaP3gB8pWf2rVtt0EjiRGJOO9cbIHE8bUtsYJuPBCyIPIx+1NWnVeUmVBkjJVTkDiZ6T9unRMW0C+fZPUqu0bcDqxA4iY6d67c8PQqVjdPm2kCDn1X16mMVjUXS5NQXJVbrKehHuSPn8Ld+wpwseS+DA+D0xB2gjPr2ivNqhQ+W0nwwf+WjKDjnnn5YNXWmJMuQpzEjkTgtPXIjrg+grfFnTfS4fKBcwRBENxx3xMRmMz61esAbVeRwYWOfrn+59cu3HRwATiC0QRkYwDzkR0qx7IMc4wBtLQOIk8Zj+tYppoLc2fvDPECCMTAggiOo/jUvxAZiCTP/AFFc9fhG79n7TWadSFOd8cZBGOJMA46T0qz8VbNyCUUiIl0JnkeVznMdOY4ppmtQ6ggEQoIyYBz0HAE5kT855qi5rnJiJkAnyzxBjmJMmqJtkx71WYGDkTg5B2mJgAcdqU1Tggj3lvagUn4ojiIGZI47xxIMrBo3NZcDTnb/ANC/cgEmInODxXbfiRDRBnu1phJmcn4VHH2qrR6RlVRuMnsIGcdsZP8ASr7jvu28Y4kgdyDgEfXpTknExo/FmJJIUCYHxLPzlfnn1qy34zMHchnAEMIj6TGeSMk1mW9GzmdxDYMy3TkZAn5kRV1y0ywSYjqDAjoM9MxJ68UtNGz48B5iUIxtHBP+71+802fGccW5JwGaCR8tvPGKytTaa4sYk+itg9Oo9P402jELGwYGB6+mfl9jSZs8WiNfjKg/7T9MRj6VU+sUGSrRHIWcY646dqosFogpB/7u04zxVLJdDJCrB5MkRgxAIM/l1pyu14m216fP6dD0yR6VC7ftZ8qT19Z5GPpXLJuEGPNMwQREz0gc/TvSvv728rtuN13SkdjGeJznMU5GldzV20kyqAevHoJkHgmrmZIl7sA9WhQPrGJM8+lLh3I86tj96CIHYkZ49Zrq3COUCkkkx3HMboPy/SrGbFT2rcSHYrMYJePoG/kM0u1oLkO53bckZWcd8HPHSPuz+JBOFBK7okCRieQOfl9aRe6CsshAwOQJE7RmYzM5rtJ4c6o1FtsxdA6LuIHmInjqfSOCKUewyGPeSx4JInk9DEnHAn+FNXdMsfDtjvHMH15jHPX5VUmitTBj0GcxzEEHr0/jSeHSEnvupJLHAyN4jjGA08iMfbmFdR4ncU4Z93AEnnEZBIbmImr7/h9oJCblG8SBvBniPNxgc+lZzBdwDM4LHgbwOcZCRFbhZFWp8S1Cjy3mAzMEYURk7gYGT0xPrnOPtDfGDeLRgHymQOP2e2PpT+uu7bZ3XSF7yWIkRMETJkz1xWbbbaI96e/xlefTd+ddcf4xcWmLjInlZkML8IxEHLArB7n581C9prxG8XNpHPkA4gFZgnjOBGRSiLeUDaGLbcgMxj0ECOvQzmKmFckMikg94ieM5zBH59Kjv6NW/DVYEv7rBkFgoyomPOMhuII+9cueHIGE27U5kswIUmCRG3BO4QOM/Wp2LuoWCr3F25khsARxnk+br1rRtm4EJKhiYk3GYHPQkNmMQOazbr2aJWTsi2BHQkC4do3ZPlgAEkD071pWtC7ecMW7Al8KP2pJYyMcr9pqNzSuCNy24CQYZvMduAdzEfPavz61raO2+QVt7T3YEk9yPhHPrxiueWSu6LUXtmSzFQQyqdxiAVJOyexz1HTrG3qGdT5riwc7WknhSFnsY7/Ltdp7GIa0mWiCoQnpkEwSQMVO1pVDwNOhCwce7ABMxgsCOB0zNcbYqJDQoVnPd3dZUEGGgWiT05I4Gatu2GDZIEGSIyfWQRx3qQWxJBtolyIwRO3/ALZ3H0zUTpEKkqfiJBiY6SIZl+dc7ksUC1B8puSTkOC4kwPL5htAHT1PFcWx+/un0V+nUiQeD/5irbejeIt3Ssd0Jn1ncJ/Pialc0LZBdSD04IMAyCDHfkdPrV5KrXSEyVPSQWkT8gwyTjJ/hU7u9V3CTHIDIJ/MA4j8utdtaMyBK+YcbvlJE9+471ZeskeX3kyCO/6jHPHWpyNFz4g20+W4p4ggRmD+yWzipnxBZjEweQwyIIklSOO/pzXfMsyxiSIM46HkjtzxUrbnjew9FhRyZ5kR046/OptOKjUay24iVgCWEgQIkE43KYz8qotai0WCnb5hgSrc9smcdB/ONM6jB43erSZ+sntj9Kra4JMokkZkE+XsMfl86syOJNvCbJZQbVrMQYHUkRhsTIOMc88hjTaYLJQkcYFyRMxG3fkAk4xye1W270N8NsKSOEYA9J47deMU1ptXbLERbYnpJE9wBGB854+tW5Vnir/DOrSS8yMbwI6GQTwABgdvXDKLhR58ZkNwcgSVg9fX5Uxo9chkhFiTEMpnPIPHM1YviAMGF9IYdjP2E/wrG0UC+R5oJMjHmGJ6gAkH6c9aY1GqlZ941sjO4KDiDg7/AF/T7yXWry1tTERGZ+3TOTTP4xSJFufqv0OWH9n0rphpmlksvA3XCZI5TaW+oYQTjgdD3q0Xx2P+48YOBmef7mmRfXqIPeDn7EzVL6i2pM4+h54ntXTwztQl2MBzz/7c/wAeesmuMREEkzPO4N88Y7du9WG7bxgE+mcGOoGakxQCMj03xE5x6z+tTjDbLuaNgd25XE/CO0zmQek9uPWpoduIExI88YJnoP1q07BOcceYlhHYgx1+fNAVf/cVf3YG04EdWyQOtZs+GyepLg7iGgfs724HpH6etZ2p8QSRLQAZgttGMnJADQYxninr8oJ94wUk5ImIzGBJMA/aqC7rzdZpIhoIjrERHT/xXSeIjLuJvyl0qpO4kOnWd0bSsgx1/dphL4Y/ErCPnxOZBjkDA+9dFlySysNxxuIAJjk8Ak5JwetVNo2UFTtY/wCoT9IP14nJ+05OkhTUaV2D+cEkyML6SslCOOCc4+6F/QliGJGBghgemcRxPTGacfQLJJTn5DPT4WmTx/4NJ3dMikhUhjjlgQZ59R156VuVbGde0rSSjHPBB+nyGTwYz8qzL2lefOVB6SZMc8kT161sa62SB54WDOQdoOBJbIBj9BikFUmZvlTOYIg+vH0+ldpXOwXdQAoZ3IhRuSYn/pE55+fNW6fxNAuGMMY2qGMnmDOJ+Y6fOqLt9gkDGAsFdwgjqSZH35+1csC98SC2AOQAeMAgZgd/n1ppvda1nUKQATcJI+Equ7PSPT7ZpizcQQWUbuMLxz+ongDikLfhhuAXGSSpkEFjIAAIwwnPB6RVp0WR5HJEnzGI+W08jgD5VzslajX/ABiZILYHMARgxwIxnr0phm3FSMjiVO0j5wcjr2rEtalkYLMTGCOOfT5QZrUtbj5gD9GEYzJBTPaJj9a5XHTdaly8g5O0kxlScjAMK2f5TxTqOjZKgjp5cHpjFZ1rUMFztGMhgBxAEtBH2FXWvEFXysQZwNoJ554XH9a89l0mjxKYhVnv1EdoHc/L8qgLKgyDuPb8p5/rj0qN1Z7cjlAR6cnIBzV20zMjbnmZ6npM4j7VjypcWAwyyRHUkRzH7P8AE9aWSxJ5XA4DsQwmQ0wNo4HbPpNaHuwcygxncGHyPwk9KpcLJll784PSePT/AMVZam/Lq6YbsNBn98iQPSee4qxwMDcACRAIkjp9TwM9qWuCMKRgEwePXABzjoKYhxnp1xE/fnHQduM02KLmtSRNxcYHwA54+Mzn7V06Muf2hzBEHPc7TMkelMXS8YIPSAR3nqe3So3LEZ2DMSeZM9cdhV2bcOhJA85nrGJ7yCDzEmkLmiMGbinaQWLMmT/q8ozwcAcDNMarSJA/ywoMkkW15JyZjvkyOBUNPZSYYRuzkAekGCOJj0xxWoO6XQlQJILHnA6x9hNMqhDHaORO3HXMznOIz61QwjAWDAgl3kzwBJOZ79KLdpxJlzPQiRmBGVJ+cemcVDZq2GfMKxHU9JieMEiP175GJxIHUkAD5wOJ+fFUguDy4PbasAdOkgCBViGQNwY9ZI5I4DHI6jB9Kyix0JA2gAk9ZPXgAMOmOsU+uoAWSsEcZjJ+vrWY19f3N4kY8sAd8j1+dXDVwQW2hVPw7ep6/Ccz6zWsUsaSXyQcEHrk/XJUfpS1/WXNwWOQTO4QMYEcmR1E9asS/IB3ZnvExng9x2HE8VVcZ25CMIxInj5468iIrTCSvcKmQSfSf1k4Ipa3rzuK7XJBmdg7mMkzE9Y6ildP71BCWigHAFxSBJ6KXAB5JphdQyiG94ZzjBHpjEfU1d1dRW94NG62DBmGQQI9SAPrVN6+GUKy9JPBII5IM9D/AH3oXUEtkFhMbdpAiTmWCg/T+tOpx5iSYB+IE/Pr9/nVCC6tIZVCsIMiF6YyB19PT6VTa1IgSrpOIXbOTg8nMj/9qZvyrbmJ2diQI5xkAxwftSd2+rMuxrbAMcF0AEftAbSGIJHaJ5rtNac7EJEAHmQMhck5wIGcgflVumZQSZEjjE4GMRPbpR+FcCAWVdxI3R1yRg+YTxVhUyTHAHRjx1ntIGKxXWbK6i6uIj08pUz2yMcTWeviAACEnzZAg+U8yDtPP9yKYv6O5tOVJB3CAvHUZWN2eZ/rRf0UncSBjB3A4xBgDjqP6VuSLdk9dqQFJe5tBOMsQCTxHSQCeMUkWjHvyvopj8t2DTL2Wk7WbJ8sN8h8v/PSkd7jDuin/VJJHQzj8xOK6yfGLS12/tgILjEjaQCxHyEkr9h9qsVywMgsASOSTjH+kdOuc0UV02sxdFwnbCkbcnv225J+U+tM3FMGDtmMFp+Yx8RzRRWaa0n7l1bLIZAxkSYxzH6VsaHfuj/L7fEd3bMDGOgH2rtFcsv46NHS7o84WZiHCzzMZaJPM8+nWmRfYNGxIAGZRcmYMBpHTkdqKK4WC7T6m3v2+VX7bgTticRyaZa1iepxMDpHc5/v5V2isZTTNpdrTNIDwe+xT6EzP9KncsEiC4I+s4HQ49e/FcorKOizkZXMc/rz/LrU2tAiNwI4wB9OhHJ7UUVbjpdlSu05wJOCox0Mbo7TNX4fvj1iTmSe2cfKiigmL0KYAUiCc8npP261D/EGnpIyTnA+g5iMT3oopD0quaxpJIXbwDscfnBgesx6VOz4gshQEPp5h84kQBmZzx9a5RViLtL4mGztWJIEMp3Zzk/UZ9aBrRMlU6xBHTnjt9JoorOvNiqj4qBlkWMRGZ+3SaLniYIn3QMniV+hEt+veiijWliawH4lz3hh8uCc1W+qthpOD3g4z3mKKKezTp1a4E/YnrER3rvvVg89j5z16f33ooppnSreBPmP/cxYfUYnt15qVvTTPmAmYgQY+pknjNFFaSqblggZusAZyScdYwM4BqlrbKc3SSTgmcdeIj8+vSiity3TOlDaa6QdrjPM4mIyRieTicVVc01yCHJcj94sRn06fwooqbroVNoqSdp69IyfUTknp/Wkr9/YfKo3cQREZ6gqZHJz2oorrhdpYQ1mtuGBuSIOSoMDp5jEcSJ+VQta24R8VoEYPkXJ74Ef39KKK9Ekscb4r//Z"/>
          <p:cNvSpPr>
            <a:spLocks noChangeAspect="1" noChangeArrowheads="1"/>
          </p:cNvSpPr>
          <p:nvPr/>
        </p:nvSpPr>
        <p:spPr bwMode="auto">
          <a:xfrm>
            <a:off x="155575" y="-2171700"/>
            <a:ext cx="8058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67971" name="AutoShape 4" descr="data:image/jpeg;base64,/9j/4AAQSkZJRgABAQAAAQABAAD/2wCEAAkGBhQSERUUExQVFRUUFxgYGBYXFxkZGxcYFxsdGBgYGRwaHSceGhkjGRYZHy8gIycqLCwsGB8xNTAqNSYsLCkBCQoKDgwOGg8PGiwkHCQsLCwsLCwsKSwsLCwsKSwpLCwpLCksLCksLCwsLCwsLCwsLCwsLCwsLCwsLCwsLCkpLP/AABEIAKgBLAMBIgACEQEDEQH/xAAbAAACAwEBAQAAAAAAAAAAAAAABAIDBQEGB//EAEMQAAIBAwMCAwYDBgQFAwQDAAECEQADIQQSMUFRBSJhBhMycYGRFKGxQlLB0eHwFSNikgczcoLxFlOyY2SDoiQ0Q//EABkBAQEBAQEBAAAAAAAAAAAAAAABAgMEBf/EACERAQEAAgEFAQEBAQAAAAAAAAABAhESAxMhQVFhMXEU/9oADAMBAAIRAxEAPwD7bRRRWWhRRRQFFFFAUUUUBRRRQFFFFAUUUUBRRRQFFFFAUUUUBRRRQFFFFAUUUUBRRRQFFFFAUUUUBRRRQFFFFAUUUUBRRRQFFFFAUUUUBRRRQFFFFAUUUUBRRRQFFFFAUUV2g5RRXaDlFdooOUV2ig5RXaIoOUUUUBRRRQFFFFAUUUUBRRRQFFE1yaAmiaiDRNRUpomqy1E0E91AaoTRNBZNdmoA12aqJUVwGiaDtFcDV2aAoomgGgKKJoJoCu1yaN1AGu1AtXd1BKio7qC1B2u1HdRuoJVyiaJoCijdXN1B2iiaJoCia4WqJNBOuTXJrm6glNcqJegNRUpoqO6pUCH4s1z8WaV3YriE9avhjyY/GH0oXWH0qkL/AH/ZrhUGtaibq/8AGn0qQ1hpTjvVhNXUTdWnXn0ro8QPYUsw+dRg/wBn+lNQ3Tv+IHsKkuuPYUjt/v8AsVYAfSmobpv8Ya7+LPpSgf1H5VJWNY8NeTR1R9KPxZ7Clmaog0XyZOsPYVE68+lUFs8H+H6VH3g6gz86umbaYGvPYV38eewpRnHy+Z/pVfvKvFnlTx8QPYfeuN4l6VntdABJwBVd25PB+fpTjEudaH+MelcPjY7f3/ZrIz0InvBI/KrQmJ3Y+TfyrfCMTqZVof45/p69/wClH+ODtWHdccMT/tMc+omrLVwMCRwMTDD7VeGKdzJtHxsdqD46O351je7acRzmevyqomJOPtThindybp8eH7pqB9oVHQ/esFc9xjiM+kz/AHmoqk4Az8on1/Wnbh3cm/8A+pF/daoH2pT91q8+2n+YAx9eeKhcAGJhp61e3izetm3m9rk/db8q5/6vt8bW/L+deVu2TxHPOfpUPdYPA6/zrfawc/8Ao6j1re19ochu3A/nUl9rbXZvsP514s7VOCMdJH5zQnw/s89TjFTtYr3+o9x/6ptf6vsP50L7T2j1P5fzrxGwnMjvK59Plmom4VbbD56gcEd/qRU7WLXfze/s+0do9T9qt/x633P2rw+mcgZUfLp6cimLdzGYB6zH8ql6WLU6+VbftB49p9FbF3UPsVnCAhWYlmk8KCYgE/Sn2QDr68E1m3Vsa20nvLZe1uW5bJMFntuegMgBl46gma0tJqveqLlu4rI+VIH3nPPSIEGvM9jJ8b8dTStpkZHc6m8LSlIhSRILSc/LnB7Z10QdD/f1rE1viiPq7dn8Pcv3tOd63ChS3bdgVL7mIVgEbhd2eBIkbGu8T91sDQXuNsRQT5mgnkjHlBOe0TJE1Feh8Rs3WuLauBzaco4Uzsfqpxg0zeZUVmc7VUFmYkAKqiST6ACay/DtPp9Nqblu0SL2rZrzjEAqBIC8oDuLCeTuzwK0tbctsHs3Sm17Tb1LCfdtKMxB/ZzE96uzw8pof+J+ivMApvmb62Ub3bbXZuGBB+CceaDkYr2LWz3P3rx/gnsnpfDNOEvReC6g37LbDuBChbfw/FcCgn1MwMCvYjUKV3KQyxMggiPmKbNM/XeLWbV21auPFy+SttIYliuTwDAEjJgZqPhnjtjUXb1qy+99O226IICtJEBiIYgqQYmKX1PhNjxFdNqJYC1cS9auAR7xDteM5CMQvMHyfeXs94Rp/fajWWAwfVEC6hgbHtEq6lRhWLCW5znrUVoarVLatvcukW0tgszMRAUckxXPDdcmotLdsuHtuJV14OYPPYgjNT1qWryXLD7WDqbboCCQHX9odMGRNQ8A8FXR6a1p0ZnW0u0M0Sck5gAdaimRZb5/QUl4n4pa0qq1+4lpWYIsgZY9BAngE+gBrxnt57GavWa1Cly5+H/yCVN0i2kPDMqL8TASxkzB+Veu8c8H0/iNt7Dkj3VwSRhkYCcTghrbkTkEMeoxNmjei11u+m+zcS8kkbrbKyyOVkGJqSMG3BWBKmGAIJU9mAOD6GvNewPsX/hjarcyhLt1fdZElFDMPWfMRt6bDTHs57JWNBd1Ti4CdXdN5V4ZUGdvMsFe40ngSJq7SxsWdSjlgjo5Q7XVWUlT2YAyp9DXc9VI+1eZ1P8Aw/8Ad6XX29O5Q6pt9tbZ2N5fObZYkyXO5C2BtI9a1/Z3w02tLYt3AFuW7ShlDE7fSTkxgE9wasppoLP8sfrmhlPX9KtVBgT178/3FfLb3st4rs8VQX75/wAxHtQxBuSxcraYnA9yyyFgbgF6U2mn0o6f5f7a6LPA/hXz33XjGns60tdcm1Z0xtAWxcAn/mi3gl3UKVJM9Sehr6H4b706e0b0LdNtDcHZyBuHbmeKvKpxjN1Pj9i1qbeldx7+6pZEgkkCckgbV+ExJzFaZtc8fmaytX7PWdTftan3k3tMXAdIKn4gEMTJRiTE8kzyI1XRogt+XT1metNmoScENAR2/wBXl2ienxTj5UrrCwPwMe0ER9ywApi1pVLGL9wkfEvvMfVYx9Iq73BVdquw75PHUgwc10xycssGdbRmWbloowMBSVYx0IKkjMVP3c8CBk88n06TTdpeIfHdgQT9Cort4YMsf+0P/AfxrXJjtkWtN0Hzhv4cUrftNHLRHpGfoflTR8WG8L/nEnoLNzp3JWP41fcslhg/SIP84+tXkzcGSdFIgyfUgZ+w4xWZqPDSeHuJ0OxlU/klbJ0VwGQMeqqTntB/v1qF8XYG1QD3Kg7fUgOJ+QNa2xw8kbGiOZZzH70Fu37o/hU1sQBOCRAMhZ+UmJ+5q78JfMS+nZh/9u8Z/wDzSKquaHVKZRdHuIEk++BMcYk/rXPm6zpu3NHBnOMzsBPykCSKVZXHw4BPMRBPVhgHtirLdrVsfgsKIgk3H57ldkx2yDWPqPZ7Ue8n3OkuA/D5roYZnljBBJkiI+dJUyx8NxLvEgRmZ2ifln061ahkAic5wAQPrJ/LFZj+Ga3avu7OmDDBB3EQOApkRnrHTinLeg8QjzWtNPobn/j7V02xJfjb0+o0tnUtbGpT3l+4XFjesq+3/M2qMiWBYg/tEnrTlu6iEhbtpdzFiNqLLtksYiWMdea8xZ8D0j+JWnsrZUaRGuErG+7evFo3N8ThAC0knzOK9J7ReL+60l91bzLZuFYOdwUwR8jn6V4ec+vocXmdf/xAs2Gv3/JfsrdSwxFwKVIgNCsN1wAknySMEjgx7d7ltwDNt9p3KZBggHzCeDBOfU15vw32Xs2m0wlbljTWTs3MCp1JYE3yv7VwqWO7MSYjmtrxK0byqLd42ouKzPbI3FQGlVJBAJJHIOAesVrnL7SY6Q8J1mmuBr2nay+87TdUiX2fslokgEnmk/aLQWrj27pdrd62jlLlsz5QVlXWIuIWZRtPckQc0r/w/wDBBprepUkszay+dzEEssgIZAHKw2ByT8q8Vr21er1Dai8yae2Fv27iW23N+G09wyoadpe7fBRSoDeQkYEVd/UsuvD6lpdZFq0dSbSu5VcYU3DlQgfM4kDkRTlu2F+FAJJYxAknJYxySeTXzjwLw7VXb1jT6q4lw6e7p9Q4VVUW0WyzraAXBi6yieoUfX6B4nqrWnsveuCEtjc21CxxjAGSc0lXSrQ+CpZd3RriowE2N02kJYksix5CxYyAYzxWJY9jgu8hnvtcum4S902vdtiWX3CqxZtizun4B3M+R9rfCPErlq54g9z8OLHnsaYMQyDcPPd2ypbbgpJgFjOIPsG1upfVX9NZa3NrTWGPvF8iXrrkMZXzN/lhn29TAxms7/DRrX+C3Bdu3rNz3Ny7swm3a20QxdHG134hhtMACcVfqL2pBYWzbLBkPnBVbiEMpRGyFuyoJMEcYhsea9o/Gtalz8OukvMqWrjtqbRCh9tuQ1vdIU79oKkk/FAan/YTXPe8Ltahxcu3W94wBbLH3jKILGAuJ5gCTxRdNXT+JMqWw1u5bm77oC5tc8GGJtlhtYiNxIyRMVjXfChotaL43XbN0t74uwZ7bGEQgAbntgEACDtCkkjmkD7fW9RdS1pDvuvdRLZvI62bvuyzXNtwA/DAMgTgUp7S+0Gs0e27dtWF1BuWyoS41xF09vcb1y47gFA28Wx1MmO1TKb/AKT8e39pfDHuKpS8LTWjvUtbDqXHwyTlcblO3MO3pWRr9AdT+H11q4NPeRGtsu5bqFGbzI23/mbWEiCJ7g0p4Z49rfENIt3TpZV9/u394LgtvbnzPZbBMeo7jkRSNjUaq3r9XpLTPetIitsNgG2nvELbFcMChygCjdukmMU343o1d6bmr17aa873hduoPMDZ3OUBAG33OWC4yV3DqYzDXhWoN5i91drDbsMMFYMgYOh3lWBB7DMiMV4iz7T6m5dv6u1p7YtaMRecsxF4iAyISF+BZY49IzXrPY/VuX1Om3b7emNoW2CKoRLib1shRHwJtH8qss9JxvseP+D3fxFi9YbzOyWtQAPM1mSysdpkbCWM/wCrMiYle8V15vH3Vqw9iAqs133Z3jy3N0qSVnICjpz0rntl7R2dL7tCR75yHAC5VFMNcOyTGSvrMV53wz/iFp301ne4tXA9w+6N4htkmGJgCDHw4yIFaljN3/dPU+B+0b3tXetOQnunvLbUGfeqGXzknAKqV8v/ANRTEEVY+o1T3Nn/ACDLMG9211HQHykOGARoIlGAPMSBNL+IeNpb07atLqmxcCFWcOVVi22QANxBnjv6VHxH2ltmyj6ZPxF3UErZthIDsvxOzMo/ykJkuD1ABzQL+HeFot50s6i+rW/OUF1/ds5M3B7tmPlMwQOCZ5rTdnY+c2mCnzIE3lT0nMg/pWJ45oH0Phly/bcJqrSe8e4LYYO5YG4hLLJRidonIwRGa9Zo7SIgCqqTkqqmJPP7NX/EkvtmnUIjQtpgTyVsMBz3C02t3rDD/tM/aJpq4f7ilG3D9tGz1G3Hb4vzorI8X0DXCAl3VWxmRbVQCOD8cd/nWG/sPbvqrG/rwyPgtdMkDkDaxAE9cHFeqy78WmWMjBP3LRHpFT2hABbsBtxCn3RtgATkt5hgE/OrtOMedf2He2CtjU3E3ZPvHN2Sck/5hIHHQd6S1Ph+ptIR+KLEkbGF+wnHSGQq2J6d69ol66Sf8tlA/e64/wBLHE0trADi7advKfht3WAHpAIB/OrMmb05XivB9L4hbZhdXV3AxwW1VogA/wDSgIHyNMD2Q3GW/GyTP/8Ab+E84k9Oh9Olb90ItuFsuonEowjP+u0cekUpdS2xjbJwY90o3f77Q7GtS7jPHVLaf2WVYldZMHLatj/8bgHHpVl7T3FUhbN5oGN11X6Yw+4imrdtQQVsKJ6zbX58LP5Vcbs5KOuOUuA/SNwz9Kw2Q0mguQCzXFMyTstgweVlWH3x8q0TYhQDcbHJMZ9Dj1qs6O007nukt133Rt9PJcXnmPWlL3snpXO1rd1hOC34gx3gszRz/cVZS4+Dmm8PVMK22ZJAGDPPrz2PWp/4aGyLlyOMOY/T9aR03sforQBSyucHe17jPAYHrPanNP4JokG1bagDsXH6DJ9a1MmOF9MTT+OaJB8QQqIG5WkAx1YT0qWo8e0uJuLA4JMk5BIO5SCMrwetfOF9sZG1NOCepkZGIA8ucwOO3aqX9rOrWwp3T5SJHOIiDgxmD/D516d+PdP19Hb2h0FwybtmYIG6MdTEgEHNWabU6RH3LdRWiDt25zOSTPXj7evzD/1Fbkf5RI+Sj/4/rW3ovELbYa2QBONpJIGf2YnmfoaZY2el1L7e+XX6WZF9ZJ4955QeTCjEkz06mlLFqzbTYuote6G4wWkruc3ORyA7nH3JivMWNVpcDagiSAVJmASerfY5xWiuv04by7ZeZKgjt1Pz696xb+HF6TSWEF/3x1CfCoG3YC2MEvt3KBgAA5HJPFNa1jdGyR7tviBvOSSCGEQwj4Zj+tect6zTrxEHODHbJMZIHrxVtpLG7cJMHhXZhJ7/AFLGOPyrNzsOL01/U+8Vlclg6MrJ7xWBDgjMkSCCR0rN8Kv37TXC4Ja4F3XLbIC2xdinY+6GAERuI+5qi61toO6J+nPpIz+n6ln3YHxnGTn8z2+vc81z55el4xpavxG6bF22DqXZ0dVJS0TJUgfAFET6H+FZdjSXf8NGj3XbTDT+5P8Al7lJ2ldymdwUmT+yc138ZbmNy8cbj0+p6ema6t9Tn3gx8z8zg5PFa7macYr8C0dzTabRW/dszaQl9otkQ7pcS4dx5zeJnrGO1ZPtX4Tf1t65LlRd2W13IURbNsMzQW//ANTcYqMn/mEwNuN78eE/akkQIB5x2GBBBmrrWtifMRPOQZ6TgnsBWu7lP6cY0dB4g1q3bC2/d27S7Bb37lCJ5VI225kgA8/OktT4vfsJrbqWkL3f8y2VcE7lspbQMGjdlJx3iKg3ivmEuAT0JAbHaT2z9am3iTCPMCR3iD88d6veqcWZo7CabSarSg7bbN7z3znyAOtoNLH4yXRzA6HJFa/sd4oqreO0M16/cvMyPbYNuIUbSrkFQqqOcdc1Q3ibHnbggZA+YzGelct+JOCfKg4OOsnnmMDH1pOtd7Lj40vOmR9W2puo7XFdDa8g2izbU7bY8xg+9drhPVlXoBWD7M+H2G1viGo1WnDjUXiLa3LW/YiMdxKkGN2DjoPSt1fEjyUH+3M/Mn8oxmut4qJgWlZh/eTE844rc6uX1nUKey+gs2vEdTqIbaUtWdOBaZFtoqj3gRQsKu6ADyYbuTW/auWhq7mq3XCblq3ZCm1clRbZ2Zgds7W3LOP2BSL+PmQBZY4mSYj8q6PaEcssdoefyrfe/U4nPadxqNJdtICzPtG0grIDqzCWAHwg1sWPEQ6hoZSeVYZB7GJE/IkV5t/HhIO0mM4Y/Lgc/Wm08Zk4nj+wZrU6zOmxqPEEQEs0AZmCf0Brn+I29ofeu0id04j51ljxnmZxntz/AGa5/jqExuJJ6SpM/wBg/ar3YcWiPF7RJHvbcjpuH86mmstnhkPyisw+JpBnIHcT+vWq/wDEbbAEqD2lMifpindn1eLZ3j0roQdhWA960WnagH/R6d+1VF7B5VGOYkZE9AQBg1qdWJY9ArW24KH5EH9KmNOv7o+lecNyyohVRJMkDyjPUxA+ppI37ZYlwmTCsGkkHGT0PSBPTvA3zjL1z6dTyoP0ql9GhHwx8iR+hFeTW8ik7RcAjgOf0npE/WrrfiIaP+cp/wCoj9DBpzn08vQtoFPV/lvePsTFUN4Nbz5RnkwJPzMZrJta8zPvbpHEELH0x/Pmp6rxN4hbhSf2hbDfTOPuKvKDQbwRD+0y+g2fxWqbns3bJyz9viH8qUu+MPAi6qkRM2wd3yG4QTBpH8bqAT//ADkMkkbrFvAPAEEYjvmnI1HxW34bdIAQBiRkruOCMLIMTB7dK5d0l3naVKYaf2TEcFeP58mrE8OREDMpkDdgEho6AgQDBif0qenv2iAwS4SfKAhK5/3n5Vl3kL2tO56mBkmV+kfUn7ntTFpCq5KgkDkzzkgAHnnHFGptIzAMtxHIHkDx1wJIzP8AE+lM+HsbKjduJkDMZkgiCTnoP6VKsMrbK7TvQ+XgLzIJAxzwesfatbS3bgYjfbHoQ3PckiecYHE0gHLTsF1IBkKVGeo45npHXmm/c+8CjaG4lXjjgkYzJg/xrjXXTS0txwDuK4bG6DAJxle4kZ4nrVt3WlWEi0AIyxjmSI8p4wcHpS5soJwcmDttqzcTukQT3yOlcuaP3gB8pWf2rVtt0EjiRGJOO9cbIHE8bUtsYJuPBCyIPIx+1NWnVeUmVBkjJVTkDiZ6T9unRMW0C+fZPUqu0bcDqxA4iY6d67c8PQqVjdPm2kCDn1X16mMVjUXS5NQXJVbrKehHuSPn8Ld+wpwseS+DA+D0xB2gjPr2ivNqhQ+W0nwwf+WjKDjnnn5YNXWmJMuQpzEjkTgtPXIjrg+grfFnTfS4fKBcwRBENxx3xMRmMz61esAbVeRwYWOfrn+59cu3HRwATiC0QRkYwDzkR0qx7IMc4wBtLQOIk8Zj+tYppoLc2fvDPECCMTAggiOo/jUvxAZiCTP/AFFc9fhG79n7TWadSFOd8cZBGOJMA46T0qz8VbNyCUUiIl0JnkeVznMdOY4ppmtQ6ggEQoIyYBz0HAE5kT855qi5rnJiJkAnyzxBjmJMmqJtkx71WYGDkTg5B2mJgAcdqU1Tggj3lvagUn4ojiIGZI47xxIMrBo3NZcDTnb/ANC/cgEmInODxXbfiRDRBnu1phJmcn4VHH2qrR6RlVRuMnsIGcdsZP8ASr7jvu28Y4kgdyDgEfXpTknExo/FmJJIUCYHxLPzlfnn1qy34zMHchnAEMIj6TGeSMk1mW9GzmdxDYMy3TkZAn5kRV1y0ywSYjqDAjoM9MxJ68UtNGz48B5iUIxtHBP+71+802fGccW5JwGaCR8tvPGKytTaa4sYk+itg9Oo9P402jELGwYGB6+mfl9jSZs8WiNfjKg/7T9MRj6VU+sUGSrRHIWcY646dqosFogpB/7u04zxVLJdDJCrB5MkRgxAIM/l1pyu14m216fP6dD0yR6VC7ftZ8qT19Z5GPpXLJuEGPNMwQREz0gc/TvSvv728rtuN13SkdjGeJznMU5GldzV20kyqAevHoJkHgmrmZIl7sA9WhQPrGJM8+lLh3I86tj96CIHYkZ49Zrq3COUCkkkx3HMboPy/SrGbFT2rcSHYrMYJePoG/kM0u1oLkO53bckZWcd8HPHSPuz+JBOFBK7okCRieQOfl9aRe6CsshAwOQJE7RmYzM5rtJ4c6o1FtsxdA6LuIHmInjqfSOCKUewyGPeSx4JInk9DEnHAn+FNXdMsfDtjvHMH15jHPX5VUmitTBj0GcxzEEHr0/jSeHSEnvupJLHAyN4jjGA08iMfbmFdR4ncU4Z93AEnnEZBIbmImr7/h9oJCblG8SBvBniPNxgc+lZzBdwDM4LHgbwOcZCRFbhZFWp8S1Cjy3mAzMEYURk7gYGT0xPrnOPtDfGDeLRgHymQOP2e2PpT+uu7bZ3XSF7yWIkRMETJkz1xWbbbaI96e/xlefTd+ddcf4xcWmLjInlZkML8IxEHLArB7n581C9prxG8XNpHPkA4gFZgnjOBGRSiLeUDaGLbcgMxj0ECOvQzmKmFckMikg94ieM5zBH59Kjv6NW/DVYEv7rBkFgoyomPOMhuII+9cueHIGE27U5kswIUmCRG3BO4QOM/Wp2LuoWCr3F25khsARxnk+br1rRtm4EJKhiYk3GYHPQkNmMQOazbr2aJWTsi2BHQkC4do3ZPlgAEkD071pWtC7ecMW7Al8KP2pJYyMcr9pqNzSuCNy24CQYZvMduAdzEfPavz61raO2+QVt7T3YEk9yPhHPrxiueWSu6LUXtmSzFQQyqdxiAVJOyexz1HTrG3qGdT5riwc7WknhSFnsY7/Ltdp7GIa0mWiCoQnpkEwSQMVO1pVDwNOhCwce7ABMxgsCOB0zNcbYqJDQoVnPd3dZUEGGgWiT05I4Gatu2GDZIEGSIyfWQRx3qQWxJBtolyIwRO3/ALZ3H0zUTpEKkqfiJBiY6SIZl+dc7ksUC1B8puSTkOC4kwPL5htAHT1PFcWx+/un0V+nUiQeD/5irbejeIt3Ssd0Jn1ncJ/Pialc0LZBdSD04IMAyCDHfkdPrV5KrXSEyVPSQWkT8gwyTjJ/hU7u9V3CTHIDIJ/MA4j8utdtaMyBK+YcbvlJE9+471ZeskeX3kyCO/6jHPHWpyNFz4g20+W4p4ggRmD+yWzipnxBZjEweQwyIIklSOO/pzXfMsyxiSIM46HkjtzxUrbnjew9FhRyZ5kR046/OptOKjUay24iVgCWEgQIkE43KYz8qotai0WCnb5hgSrc9smcdB/ONM6jB43erSZ+sntj9Kra4JMokkZkE+XsMfl86syOJNvCbJZQbVrMQYHUkRhsTIOMc88hjTaYLJQkcYFyRMxG3fkAk4xye1W270N8NsKSOEYA9J47deMU1ptXbLERbYnpJE9wBGB854+tW5Vnir/DOrSS8yMbwI6GQTwABgdvXDKLhR58ZkNwcgSVg9fX5Uxo9chkhFiTEMpnPIPHM1YviAMGF9IYdjP2E/wrG0UC+R5oJMjHmGJ6gAkH6c9aY1GqlZ941sjO4KDiDg7/AF/T7yXWry1tTERGZ+3TOTTP4xSJFufqv0OWH9n0rphpmlksvA3XCZI5TaW+oYQTjgdD3q0Xx2P+48YOBmef7mmRfXqIPeDn7EzVL6i2pM4+h54ntXTwztQl2MBzz/7c/wAeesmuMREEkzPO4N88Y7du9WG7bxgE+mcGOoGakxQCMj03xE5x6z+tTjDbLuaNgd25XE/CO0zmQek9uPWpoduIExI88YJnoP1q07BOcceYlhHYgx1+fNAVf/cVf3YG04EdWyQOtZs+GyepLg7iGgfs724HpH6etZ2p8QSRLQAZgttGMnJADQYxninr8oJ94wUk5ImIzGBJMA/aqC7rzdZpIhoIjrERHT/xXSeIjLuJvyl0qpO4kOnWd0bSsgx1/dphL4Y/ErCPnxOZBjkDA+9dFlySysNxxuIAJjk8Ak5JwetVNo2UFTtY/wCoT9IP14nJ+05OkhTUaV2D+cEkyML6SslCOOCc4+6F/QliGJGBghgemcRxPTGacfQLJJTn5DPT4WmTx/4NJ3dMikhUhjjlgQZ59R156VuVbGde0rSSjHPBB+nyGTwYz8qzL2lefOVB6SZMc8kT161sa62SB54WDOQdoOBJbIBj9BikFUmZvlTOYIg+vH0+ldpXOwXdQAoZ3IhRuSYn/pE55+fNW6fxNAuGMMY2qGMnmDOJ+Y6fOqLt9gkDGAsFdwgjqSZH35+1csC98SC2AOQAeMAgZgd/n1ppvda1nUKQATcJI+Equ7PSPT7ZpizcQQWUbuMLxz+ongDikLfhhuAXGSSpkEFjIAAIwwnPB6RVp0WR5HJEnzGI+W08jgD5VzslajX/ABiZILYHMARgxwIxnr0phm3FSMjiVO0j5wcjr2rEtalkYLMTGCOOfT5QZrUtbj5gD9GEYzJBTPaJj9a5XHTdaly8g5O0kxlScjAMK2f5TxTqOjZKgjp5cHpjFZ1rUMFztGMhgBxAEtBH2FXWvEFXysQZwNoJ554XH9a89l0mjxKYhVnv1EdoHc/L8qgLKgyDuPb8p5/rj0qN1Z7cjlAR6cnIBzV20zMjbnmZ6npM4j7VjypcWAwyyRHUkRzH7P8AE9aWSxJ5XA4DsQwmQ0wNo4HbPpNaHuwcygxncGHyPwk9KpcLJll784PSePT/AMVZam/Lq6YbsNBn98iQPSee4qxwMDcACRAIkjp9TwM9qWuCMKRgEwePXABzjoKYhxnp1xE/fnHQduM02KLmtSRNxcYHwA54+Mzn7V06Muf2hzBEHPc7TMkelMXS8YIPSAR3nqe3So3LEZ2DMSeZM9cdhV2bcOhJA85nrGJ7yCDzEmkLmiMGbinaQWLMmT/q8ozwcAcDNMarSJA/ywoMkkW15JyZjvkyOBUNPZSYYRuzkAekGCOJj0xxWoO6XQlQJILHnA6x9hNMqhDHaORO3HXMznOIz61QwjAWDAgl3kzwBJOZ79KLdpxJlzPQiRmBGVJ+cemcVDZq2GfMKxHU9JieMEiP175GJxIHUkAD5wOJ+fFUguDy4PbasAdOkgCBViGQNwY9ZI5I4DHI6jB9Kyix0JA2gAk9ZPXgAMOmOsU+uoAWSsEcZjJ+vrWY19f3N4kY8sAd8j1+dXDVwQW2hVPw7ep6/Ccz6zWsUsaSXyQcEHrk/XJUfpS1/WXNwWOQTO4QMYEcmR1E9asS/IB3ZnvExng9x2HE8VVcZ25CMIxInj5468iIrTCSvcKmQSfSf1k4Ipa3rzuK7XJBmdg7mMkzE9Y6ildP71BCWigHAFxSBJ6KXAB5JphdQyiG94ZzjBHpjEfU1d1dRW94NG62DBmGQQI9SAPrVN6+GUKy9JPBII5IM9D/AH3oXUEtkFhMbdpAiTmWCg/T+tOpx5iSYB+IE/Pr9/nVCC6tIZVCsIMiF6YyB19PT6VTa1IgSrpOIXbOTg8nMj/9qZvyrbmJ2diQI5xkAxwftSd2+rMuxrbAMcF0AEftAbSGIJHaJ5rtNac7EJEAHmQMhck5wIGcgflVumZQSZEjjE4GMRPbpR+FcCAWVdxI3R1yRg+YTxVhUyTHAHRjx1ntIGKxXWbK6i6uIj08pUz2yMcTWeviAACEnzZAg+U8yDtPP9yKYv6O5tOVJB3CAvHUZWN2eZ/rRf0UncSBjB3A4xBgDjqP6VuSLdk9dqQFJe5tBOMsQCTxHSQCeMUkWjHvyvopj8t2DTL2Wk7WbJ8sN8h8v/PSkd7jDuin/VJJHQzj8xOK6yfGLS12/tgILjEjaQCxHyEkr9h9qsVywMgsASOSTjH+kdOuc0UV02sxdFwnbCkbcnv225J+U+tM3FMGDtmMFp+Yx8RzRRWaa0n7l1bLIZAxkSYxzH6VsaHfuj/L7fEd3bMDGOgH2rtFcsv46NHS7o84WZiHCzzMZaJPM8+nWmRfYNGxIAGZRcmYMBpHTkdqKK4WC7T6m3v2+VX7bgTticRyaZa1iepxMDpHc5/v5V2isZTTNpdrTNIDwe+xT6EzP9KncsEiC4I+s4HQ49e/FcorKOizkZXMc/rz/LrU2tAiNwI4wB9OhHJ7UUVbjpdlSu05wJOCox0Mbo7TNX4fvj1iTmSe2cfKiigmL0KYAUiCc8npP261D/EGnpIyTnA+g5iMT3oopD0quaxpJIXbwDscfnBgesx6VOz4gshQEPp5h84kQBmZzx9a5RViLtL4mGztWJIEMp3Zzk/UZ9aBrRMlU6xBHTnjt9JoorOvNiqj4qBlkWMRGZ+3SaLniYIn3QMniV+hEt+veiijWliawH4lz3hh8uCc1W+qthpOD3g4z3mKKKezTp1a4E/YnrER3rvvVg89j5z16f33ooppnSreBPmP/cxYfUYnt15qVvTTPmAmYgQY+pknjNFFaSqblggZusAZyScdYwM4BqlrbKc3SSTgmcdeIj8+vSiity3TOlDaa6QdrjPM4mIyRieTicVVc01yCHJcj94sRn06fwooqbroVNoqSdp69IyfUTknp/Wkr9/YfKo3cQREZ6gqZHJz2oorrhdpYQ1mtuGBuSIOSoMDp5jEcSJ+VQta24R8VoEYPkXJ74Ef39KKK9Ekscb4r//Z"/>
          <p:cNvSpPr>
            <a:spLocks noChangeAspect="1" noChangeArrowheads="1"/>
          </p:cNvSpPr>
          <p:nvPr/>
        </p:nvSpPr>
        <p:spPr bwMode="auto">
          <a:xfrm>
            <a:off x="307975" y="-2019300"/>
            <a:ext cx="80581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pic>
        <p:nvPicPr>
          <p:cNvPr id="467972" name="Picture 6" descr="http://wp.patheos.com.s3.amazonaws.com/blogs/lookingcloser/files/2012/07/chariots-of-face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102870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7973" name="TextBox 2"/>
          <p:cNvSpPr txBox="1">
            <a:spLocks noChangeArrowheads="1"/>
          </p:cNvSpPr>
          <p:nvPr/>
        </p:nvSpPr>
        <p:spPr bwMode="auto">
          <a:xfrm>
            <a:off x="155575" y="247650"/>
            <a:ext cx="10017125" cy="12001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a:solidFill>
                  <a:srgbClr val="FFC000"/>
                </a:solidFill>
              </a:rPr>
              <a:t>Therefore we also, since we are surrounded by so great a cloud of witnesses, let us lay aside every weight, and the sin which so easily besets </a:t>
            </a:r>
            <a:r>
              <a:rPr lang="en-US" altLang="en-US" sz="2400" i="1">
                <a:solidFill>
                  <a:srgbClr val="FFC000"/>
                </a:solidFill>
              </a:rPr>
              <a:t>us,</a:t>
            </a:r>
            <a:r>
              <a:rPr lang="en-US" altLang="en-US" sz="2400">
                <a:solidFill>
                  <a:srgbClr val="FFC000"/>
                </a:solidFill>
              </a:rPr>
              <a:t> and let us run with endurance the race that is set before us, </a:t>
            </a:r>
            <a:endParaRPr lang="en-US" altLang="en-US" sz="2400">
              <a:solidFill>
                <a:schemeClr val="bg1"/>
              </a:solidFill>
            </a:endParaRPr>
          </a:p>
        </p:txBody>
      </p:sp>
      <p:sp>
        <p:nvSpPr>
          <p:cNvPr id="467974" name="TextBox 7"/>
          <p:cNvSpPr txBox="1">
            <a:spLocks noChangeArrowheads="1"/>
          </p:cNvSpPr>
          <p:nvPr/>
        </p:nvSpPr>
        <p:spPr bwMode="auto">
          <a:xfrm>
            <a:off x="155575" y="5410200"/>
            <a:ext cx="10017125" cy="12001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a:solidFill>
                  <a:srgbClr val="FFC000"/>
                </a:solidFill>
              </a:rPr>
              <a:t>looking unto Jesus, the author and finisher of </a:t>
            </a:r>
            <a:r>
              <a:rPr lang="en-US" altLang="en-US" sz="2400" i="1">
                <a:solidFill>
                  <a:srgbClr val="FFC000"/>
                </a:solidFill>
              </a:rPr>
              <a:t>our</a:t>
            </a:r>
            <a:r>
              <a:rPr lang="en-US" altLang="en-US" sz="2400">
                <a:solidFill>
                  <a:srgbClr val="FFC000"/>
                </a:solidFill>
              </a:rPr>
              <a:t> faith, who for the </a:t>
            </a:r>
          </a:p>
          <a:p>
            <a:pPr algn="ctr"/>
            <a:r>
              <a:rPr lang="en-US" altLang="en-US" sz="2400">
                <a:solidFill>
                  <a:srgbClr val="FFC000"/>
                </a:solidFill>
              </a:rPr>
              <a:t>joy that was set before Him endured the cross, despising the shame, </a:t>
            </a:r>
          </a:p>
          <a:p>
            <a:pPr algn="ctr"/>
            <a:r>
              <a:rPr lang="en-US" altLang="en-US" sz="2400">
                <a:solidFill>
                  <a:srgbClr val="FFC000"/>
                </a:solidFill>
              </a:rPr>
              <a:t>and has sat down at the right hand of the throne of God. </a:t>
            </a:r>
            <a:r>
              <a:rPr lang="en-US" altLang="en-US" sz="2400">
                <a:solidFill>
                  <a:schemeClr val="bg1"/>
                </a:solidFill>
              </a:rPr>
              <a:t>- Heb. 12:1-2</a:t>
            </a:r>
          </a:p>
        </p:txBody>
      </p:sp>
    </p:spTree>
  </p:cSld>
  <p:clrMapOvr>
    <a:masterClrMapping/>
  </p:clrMapOvr>
  <p:timing>
    <p:tnLst>
      <p:par>
        <p:cT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1"/>
          <p:cNvSpPr>
            <a:spLocks noChangeArrowheads="1"/>
          </p:cNvSpPr>
          <p:nvPr/>
        </p:nvSpPr>
        <p:spPr bwMode="auto">
          <a:xfrm>
            <a:off x="266700" y="285750"/>
            <a:ext cx="9690100"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600" dirty="0">
                <a:solidFill>
                  <a:srgbClr val="FFC000"/>
                </a:solidFill>
                <a:latin typeface="+mn-lt"/>
              </a:rPr>
              <a:t>We are in a war, a spiritual war. It is an </a:t>
            </a:r>
            <a:r>
              <a:rPr lang="en-US" altLang="en-US" sz="3600" dirty="0">
                <a:solidFill>
                  <a:srgbClr val="FFFF00"/>
                </a:solidFill>
                <a:latin typeface="+mn-lt"/>
              </a:rPr>
              <a:t>information war</a:t>
            </a:r>
            <a:r>
              <a:rPr lang="en-US" altLang="en-US" sz="3600" dirty="0">
                <a:solidFill>
                  <a:srgbClr val="FFC000"/>
                </a:solidFill>
                <a:latin typeface="+mn-lt"/>
              </a:rPr>
              <a:t>, an epic battle for the souls of men. God has laid the lines for us very beautifully in the </a:t>
            </a:r>
            <a:r>
              <a:rPr lang="en-US" altLang="en-US" sz="3600" b="1" i="1" dirty="0">
                <a:solidFill>
                  <a:srgbClr val="FFFF00"/>
                </a:solidFill>
                <a:latin typeface="+mn-lt"/>
              </a:rPr>
              <a:t>Fall Feasts</a:t>
            </a:r>
            <a:r>
              <a:rPr lang="en-US" altLang="en-US" sz="3600" dirty="0">
                <a:solidFill>
                  <a:srgbClr val="FFC000"/>
                </a:solidFill>
                <a:latin typeface="+mn-lt"/>
              </a:rPr>
              <a:t>. And since we are His witnesses to the ends of the earth we have been written into the story. But has the Western Church been readied for this? In the legend </a:t>
            </a:r>
            <a:r>
              <a:rPr lang="en-US" altLang="en-US" sz="3600" dirty="0">
                <a:solidFill>
                  <a:srgbClr val="FFFF00"/>
                </a:solidFill>
                <a:latin typeface="+mn-lt"/>
              </a:rPr>
              <a:t>Rip Van Winkle</a:t>
            </a:r>
            <a:r>
              <a:rPr lang="en-US" altLang="en-US" sz="3600" dirty="0">
                <a:solidFill>
                  <a:srgbClr val="FFC000"/>
                </a:solidFill>
                <a:latin typeface="+mn-lt"/>
              </a:rPr>
              <a:t> slept through the revolution. He missed his chance to be a part of a glorious campaign. It seems that many of us are about to act out the very same story. God’s covenant people are asleep. </a:t>
            </a:r>
          </a:p>
        </p:txBody>
      </p:sp>
    </p:spTree>
  </p:cSld>
  <p:clrMapOvr>
    <a:masterClrMapping/>
  </p:clrMapOvr>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018" name="Picture 2" descr="http://www.visitfortwayne.com/blog/wp-content/uploads/2012/04/ripVanWink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6688" y="14288"/>
            <a:ext cx="74676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952500" y="457200"/>
            <a:ext cx="8382000" cy="6002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But God loves His people. He loves us enough to lay out His agenda quite precisely for us. Think of it! He has not only </a:t>
            </a:r>
          </a:p>
          <a:p>
            <a:pPr algn="ctr">
              <a:defRPr/>
            </a:pPr>
            <a:r>
              <a:rPr lang="en-US" altLang="en-US" sz="4800" dirty="0">
                <a:solidFill>
                  <a:srgbClr val="FFC000"/>
                </a:solidFill>
                <a:latin typeface="+mn-lt"/>
              </a:rPr>
              <a:t>given us a roadmap for end-</a:t>
            </a:r>
          </a:p>
          <a:p>
            <a:pPr algn="ctr">
              <a:defRPr/>
            </a:pPr>
            <a:r>
              <a:rPr lang="en-US" altLang="en-US" sz="4800" dirty="0">
                <a:solidFill>
                  <a:srgbClr val="FFC000"/>
                </a:solidFill>
                <a:latin typeface="+mn-lt"/>
              </a:rPr>
              <a:t>time events but also a very precise timeline for the final seven years of this age. </a:t>
            </a:r>
          </a:p>
        </p:txBody>
      </p:sp>
    </p:spTree>
  </p:cSld>
  <p:clrMapOvr>
    <a:masterClrMapping/>
  </p:clrMapOvr>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58750" y="288925"/>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0096500" y="288925"/>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73038" y="1981200"/>
            <a:ext cx="2146300"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Feast of Trumpets</a:t>
            </a: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7827963" y="1981200"/>
            <a:ext cx="230822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sp>
        <p:nvSpPr>
          <p:cNvPr id="472071" name="TextBox 1"/>
          <p:cNvSpPr txBox="1">
            <a:spLocks noChangeArrowheads="1"/>
          </p:cNvSpPr>
          <p:nvPr/>
        </p:nvSpPr>
        <p:spPr bwMode="auto">
          <a:xfrm>
            <a:off x="158750" y="5181600"/>
            <a:ext cx="9948863" cy="147796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The inclusive Timeline bridging those Fall Feasts is also precisely </a:t>
            </a:r>
            <a:r>
              <a:rPr lang="en-US" altLang="en-US" sz="5400" b="1" i="1">
                <a:solidFill>
                  <a:srgbClr val="FFFF00"/>
                </a:solidFill>
                <a:latin typeface="Arial" charset="0"/>
              </a:rPr>
              <a:t>2550  DAYS</a:t>
            </a:r>
            <a:r>
              <a:rPr lang="en-US" altLang="en-US" sz="4400" b="1" i="1">
                <a:solidFill>
                  <a:srgbClr val="FFFF00"/>
                </a:solidFill>
                <a:latin typeface="Arial" charset="0"/>
              </a:rPr>
              <a:t>!</a:t>
            </a:r>
          </a:p>
        </p:txBody>
      </p:sp>
      <p:pic>
        <p:nvPicPr>
          <p:cNvPr id="472072"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3473450"/>
            <a:ext cx="21336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3" name="Picture 2" descr="I:\IMAGES for PowerPoint\exod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8438" y="3476625"/>
            <a:ext cx="230822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76213" y="228600"/>
            <a:ext cx="9910762" cy="1600200"/>
          </a:xfrm>
          <a:prstGeom prst="rect">
            <a:avLst/>
          </a:prstGeom>
          <a:solidFill>
            <a:srgbClr val="002060"/>
          </a:solid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p>
          <a:p>
            <a:pPr algn="ctr">
              <a:defRPr/>
            </a:pPr>
            <a:r>
              <a:rPr lang="en-US" sz="4800" b="1" i="1" dirty="0">
                <a:solidFill>
                  <a:srgbClr val="FFC000"/>
                </a:solidFill>
              </a:rPr>
              <a:t>= 1260 + 1290 </a:t>
            </a:r>
            <a:r>
              <a:rPr lang="en-US" sz="5400" b="1" i="1" dirty="0">
                <a:solidFill>
                  <a:srgbClr val="FFC000"/>
                </a:solidFill>
              </a:rPr>
              <a:t>= </a:t>
            </a:r>
            <a:r>
              <a:rPr lang="en-US" sz="5400" b="1" i="1" dirty="0">
                <a:solidFill>
                  <a:srgbClr val="FFFF00"/>
                </a:solidFill>
              </a:rPr>
              <a:t>2550 days </a:t>
            </a:r>
          </a:p>
        </p:txBody>
      </p:sp>
      <p:sp>
        <p:nvSpPr>
          <p:cNvPr id="472075" name="Rectangle 1"/>
          <p:cNvSpPr>
            <a:spLocks noChangeArrowheads="1"/>
          </p:cNvSpPr>
          <p:nvPr/>
        </p:nvSpPr>
        <p:spPr bwMode="auto">
          <a:xfrm>
            <a:off x="3143250" y="3400425"/>
            <a:ext cx="3827463" cy="15081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i="1">
                <a:solidFill>
                  <a:srgbClr val="C00000"/>
                </a:solidFill>
                <a:latin typeface="Arial" charset="0"/>
              </a:rPr>
              <a:t>Days of Awe</a:t>
            </a:r>
          </a:p>
          <a:p>
            <a:pPr algn="ctr" eaLnBrk="1" hangingPunct="1">
              <a:spcBef>
                <a:spcPct val="0"/>
              </a:spcBef>
              <a:buFontTx/>
              <a:buNone/>
            </a:pPr>
            <a:r>
              <a:rPr lang="en-US" altLang="en-US" sz="4400" b="1" i="1">
                <a:latin typeface="Arial" charset="0"/>
              </a:rPr>
              <a:t>(7 years)</a:t>
            </a:r>
          </a:p>
        </p:txBody>
      </p:sp>
      <p:cxnSp>
        <p:nvCxnSpPr>
          <p:cNvPr id="12" name="Straight Arrow Connector 11"/>
          <p:cNvCxnSpPr/>
          <p:nvPr/>
        </p:nvCxnSpPr>
        <p:spPr>
          <a:xfrm>
            <a:off x="6816725" y="4278313"/>
            <a:ext cx="1001713"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472072" idx="3"/>
          </p:cNvCxnSpPr>
          <p:nvPr/>
        </p:nvCxnSpPr>
        <p:spPr>
          <a:xfrm flipH="1">
            <a:off x="2324100" y="4306888"/>
            <a:ext cx="973138"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80988" y="2133600"/>
            <a:ext cx="9753600"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And on an epic future </a:t>
            </a:r>
            <a:r>
              <a:rPr lang="en-US" altLang="en-US" sz="4800" b="1" i="1" dirty="0">
                <a:solidFill>
                  <a:srgbClr val="FFFF00"/>
                </a:solidFill>
                <a:latin typeface="+mn-lt"/>
              </a:rPr>
              <a:t>Yom </a:t>
            </a:r>
            <a:r>
              <a:rPr lang="en-US" altLang="en-US" sz="4800" b="1" i="1" dirty="0" err="1">
                <a:solidFill>
                  <a:srgbClr val="FFFF00"/>
                </a:solidFill>
                <a:latin typeface="+mn-lt"/>
              </a:rPr>
              <a:t>Teruah</a:t>
            </a:r>
            <a:r>
              <a:rPr lang="en-US" altLang="en-US" sz="4800" b="1" i="1" dirty="0">
                <a:solidFill>
                  <a:srgbClr val="FFFF00"/>
                </a:solidFill>
                <a:latin typeface="+mn-lt"/>
              </a:rPr>
              <a:t> </a:t>
            </a:r>
          </a:p>
          <a:p>
            <a:pPr algn="ctr">
              <a:defRPr/>
            </a:pPr>
            <a:r>
              <a:rPr lang="en-US" altLang="en-US" sz="4800" dirty="0">
                <a:solidFill>
                  <a:srgbClr val="FFC000"/>
                </a:solidFill>
                <a:latin typeface="+mn-lt"/>
              </a:rPr>
              <a:t>He has made special arrangements for us to get a </a:t>
            </a:r>
            <a:r>
              <a:rPr lang="en-US" altLang="en-US" sz="4800" b="1" i="1" dirty="0">
                <a:solidFill>
                  <a:srgbClr val="FFFF00"/>
                </a:solidFill>
                <a:latin typeface="+mn-lt"/>
              </a:rPr>
              <a:t>“wake-up call”. </a:t>
            </a:r>
            <a:endParaRPr lang="en-US" altLang="en-US" sz="4800" dirty="0">
              <a:solidFill>
                <a:srgbClr val="FFC000"/>
              </a:solidFill>
              <a:latin typeface="+mn-lt"/>
            </a:endParaRPr>
          </a:p>
        </p:txBody>
      </p:sp>
    </p:spTree>
  </p:cSld>
  <p:clrMapOvr>
    <a:masterClrMapping/>
  </p:clrMapOvr>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88" y="0"/>
            <a:ext cx="103520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80988" y="1752600"/>
            <a:ext cx="97536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On that awesome future </a:t>
            </a:r>
          </a:p>
          <a:p>
            <a:pPr algn="ctr">
              <a:defRPr/>
            </a:pPr>
            <a:r>
              <a:rPr lang="en-US" altLang="en-US" sz="4800" b="1" i="1" dirty="0">
                <a:solidFill>
                  <a:srgbClr val="FFFF00"/>
                </a:solidFill>
                <a:latin typeface="+mn-lt"/>
              </a:rPr>
              <a:t>Feast of Trumpets </a:t>
            </a:r>
            <a:r>
              <a:rPr lang="en-US" altLang="en-US" sz="4800" dirty="0">
                <a:solidFill>
                  <a:srgbClr val="FFC000"/>
                </a:solidFill>
                <a:latin typeface="+mn-lt"/>
              </a:rPr>
              <a:t>the shofars </a:t>
            </a:r>
          </a:p>
          <a:p>
            <a:pPr algn="ctr">
              <a:defRPr/>
            </a:pPr>
            <a:r>
              <a:rPr lang="en-US" altLang="en-US" sz="4800" dirty="0">
                <a:solidFill>
                  <a:srgbClr val="FFC000"/>
                </a:solidFill>
                <a:latin typeface="+mn-lt"/>
              </a:rPr>
              <a:t>will be sounding, and by men </a:t>
            </a:r>
          </a:p>
          <a:p>
            <a:pPr algn="ctr">
              <a:defRPr/>
            </a:pPr>
            <a:r>
              <a:rPr lang="en-US" altLang="en-US" sz="4800" dirty="0">
                <a:solidFill>
                  <a:srgbClr val="FFC000"/>
                </a:solidFill>
                <a:latin typeface="+mn-lt"/>
              </a:rPr>
              <a:t>and women of flesh and blood. </a:t>
            </a:r>
          </a:p>
        </p:txBody>
      </p:sp>
    </p:spTree>
  </p:cSld>
  <p:clrMapOvr>
    <a:masterClrMapping/>
  </p:clrMapOvr>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476162" name="Picture 2" descr="D:\00 IMAGES for PowerPoint\watchman-daw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73025"/>
            <a:ext cx="8382000" cy="671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82575" y="1524000"/>
            <a:ext cx="9753600" cy="37861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000" dirty="0">
                <a:solidFill>
                  <a:srgbClr val="FFC000"/>
                </a:solidFill>
                <a:latin typeface="+mn-lt"/>
              </a:rPr>
              <a:t>Seven years later on </a:t>
            </a:r>
            <a:r>
              <a:rPr lang="en-US" altLang="en-US" sz="4000" b="1" i="1" dirty="0">
                <a:solidFill>
                  <a:srgbClr val="FFFF00"/>
                </a:solidFill>
                <a:latin typeface="+mn-lt"/>
              </a:rPr>
              <a:t>Yom Kippur </a:t>
            </a:r>
            <a:r>
              <a:rPr lang="en-US" altLang="en-US" sz="4000" dirty="0">
                <a:solidFill>
                  <a:srgbClr val="FFC000"/>
                </a:solidFill>
                <a:latin typeface="+mn-lt"/>
              </a:rPr>
              <a:t>it will be the last call. The passage here in </a:t>
            </a:r>
            <a:r>
              <a:rPr lang="en-US" altLang="en-US" sz="4000" dirty="0">
                <a:solidFill>
                  <a:schemeClr val="bg1"/>
                </a:solidFill>
                <a:latin typeface="+mn-lt"/>
              </a:rPr>
              <a:t>1Corinthians 15 </a:t>
            </a:r>
            <a:r>
              <a:rPr lang="en-US" altLang="en-US" sz="4000" dirty="0">
                <a:solidFill>
                  <a:srgbClr val="FFC000"/>
                </a:solidFill>
                <a:latin typeface="+mn-lt"/>
              </a:rPr>
              <a:t>tells us that the </a:t>
            </a:r>
            <a:r>
              <a:rPr lang="en-US" altLang="en-US" sz="4000" b="1" i="1" dirty="0">
                <a:solidFill>
                  <a:srgbClr val="FFFF00"/>
                </a:solidFill>
                <a:latin typeface="+mn-lt"/>
              </a:rPr>
              <a:t>Last Trump </a:t>
            </a:r>
            <a:r>
              <a:rPr lang="en-US" altLang="en-US" sz="4000" dirty="0">
                <a:solidFill>
                  <a:srgbClr val="FFC000"/>
                </a:solidFill>
                <a:latin typeface="+mn-lt"/>
              </a:rPr>
              <a:t>will be sounded. As we can see in the passage here this will </a:t>
            </a:r>
          </a:p>
          <a:p>
            <a:pPr algn="ctr">
              <a:defRPr/>
            </a:pPr>
            <a:r>
              <a:rPr lang="en-US" altLang="en-US" sz="4000" dirty="0">
                <a:solidFill>
                  <a:srgbClr val="FFC000"/>
                </a:solidFill>
                <a:latin typeface="+mn-lt"/>
              </a:rPr>
              <a:t>be the occasion of the combined undivided </a:t>
            </a:r>
            <a:r>
              <a:rPr lang="en-US" altLang="en-US" sz="4000" b="1" i="1" dirty="0">
                <a:solidFill>
                  <a:srgbClr val="FFFF00"/>
                </a:solidFill>
                <a:latin typeface="+mn-lt"/>
              </a:rPr>
              <a:t>Resurrection-Rapture</a:t>
            </a:r>
            <a:r>
              <a:rPr lang="en-US" altLang="en-US" sz="4000" dirty="0">
                <a:solidFill>
                  <a:srgbClr val="FFC000"/>
                </a:solidFill>
                <a:latin typeface="+mn-lt"/>
              </a:rPr>
              <a:t>. </a:t>
            </a:r>
          </a:p>
        </p:txBody>
      </p:sp>
    </p:spTree>
  </p:cSld>
  <p:clrMapOvr>
    <a:masterClrMapping/>
  </p:clrMapOvr>
  <p:timing>
    <p:tnLst>
      <p:par>
        <p:cT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1"/>
          <p:cNvSpPr>
            <a:spLocks noChangeArrowheads="1"/>
          </p:cNvSpPr>
          <p:nvPr/>
        </p:nvSpPr>
        <p:spPr bwMode="auto">
          <a:xfrm>
            <a:off x="280988" y="3733800"/>
            <a:ext cx="9677400" cy="26781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800" b="1">
                <a:solidFill>
                  <a:schemeClr val="bg1"/>
                </a:solidFill>
              </a:rPr>
              <a:t>1 Corinthians 15:51-52</a:t>
            </a:r>
            <a:r>
              <a:rPr lang="en-US" altLang="en-US" sz="2800">
                <a:solidFill>
                  <a:schemeClr val="bg1"/>
                </a:solidFill>
              </a:rPr>
              <a:t> (KJV)</a:t>
            </a:r>
          </a:p>
          <a:p>
            <a:r>
              <a:rPr lang="en-US" altLang="en-US" sz="2800" baseline="30000">
                <a:solidFill>
                  <a:srgbClr val="FFC000"/>
                </a:solidFill>
              </a:rPr>
              <a:t>51 </a:t>
            </a:r>
            <a:r>
              <a:rPr lang="en-US" altLang="en-US" sz="2800">
                <a:solidFill>
                  <a:srgbClr val="FFC000"/>
                </a:solidFill>
              </a:rPr>
              <a:t>Behold, I shew you a mystery; </a:t>
            </a:r>
          </a:p>
          <a:p>
            <a:r>
              <a:rPr lang="en-US" altLang="en-US" sz="2800">
                <a:solidFill>
                  <a:srgbClr val="FFC000"/>
                </a:solidFill>
              </a:rPr>
              <a:t>We shall not all sleep, but we shall all be changed,</a:t>
            </a:r>
          </a:p>
          <a:p>
            <a:r>
              <a:rPr lang="en-US" altLang="en-US" sz="2800" baseline="30000">
                <a:solidFill>
                  <a:srgbClr val="FFC000"/>
                </a:solidFill>
              </a:rPr>
              <a:t>52 </a:t>
            </a:r>
            <a:r>
              <a:rPr lang="en-US" altLang="en-US" sz="2800">
                <a:solidFill>
                  <a:srgbClr val="FFC000"/>
                </a:solidFill>
              </a:rPr>
              <a:t>In a moment, in the twinkling of an eye, at the </a:t>
            </a:r>
            <a:r>
              <a:rPr lang="en-US" altLang="en-US" sz="2800" b="1" i="1">
                <a:solidFill>
                  <a:srgbClr val="FFFF00"/>
                </a:solidFill>
              </a:rPr>
              <a:t>last trump</a:t>
            </a:r>
            <a:r>
              <a:rPr lang="en-US" altLang="en-US" sz="2800">
                <a:solidFill>
                  <a:srgbClr val="FFC000"/>
                </a:solidFill>
              </a:rPr>
              <a:t>: for the trumpet shall sound, and the dead shall be raised incorruptible, and we shall be changed.</a:t>
            </a:r>
          </a:p>
        </p:txBody>
      </p:sp>
      <p:pic>
        <p:nvPicPr>
          <p:cNvPr id="478211" name="Picture 4" descr="http://www.jsrhee.com/QA/resurrection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5900" y="236538"/>
            <a:ext cx="46482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8212" name="Picture 4" descr="http://www.atotheword.com/wp-content/uploads/2011/02/resurrection-of-the-dead-466x3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236538"/>
            <a:ext cx="44958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71463" y="1676400"/>
            <a:ext cx="9753600" cy="37861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Yes, it will be the last call. In the Olivet Discourse Jesus says that </a:t>
            </a:r>
            <a:r>
              <a:rPr lang="en-US" altLang="en-US" sz="4800" b="1" i="1" dirty="0">
                <a:solidFill>
                  <a:srgbClr val="FFFF00"/>
                </a:solidFill>
                <a:latin typeface="+mn-lt"/>
              </a:rPr>
              <a:t>His Elect </a:t>
            </a:r>
            <a:r>
              <a:rPr lang="en-US" altLang="en-US" sz="4800" dirty="0">
                <a:solidFill>
                  <a:srgbClr val="FFC000"/>
                </a:solidFill>
                <a:latin typeface="+mn-lt"/>
              </a:rPr>
              <a:t>will </a:t>
            </a:r>
          </a:p>
          <a:p>
            <a:pPr algn="ctr">
              <a:defRPr/>
            </a:pPr>
            <a:r>
              <a:rPr lang="en-US" altLang="en-US" sz="4800" dirty="0">
                <a:solidFill>
                  <a:srgbClr val="FFC000"/>
                </a:solidFill>
                <a:latin typeface="+mn-lt"/>
              </a:rPr>
              <a:t>be gathered </a:t>
            </a:r>
            <a:r>
              <a:rPr lang="en-US" altLang="en-US" sz="4800" b="1" dirty="0">
                <a:solidFill>
                  <a:srgbClr val="FFFF00"/>
                </a:solidFill>
                <a:latin typeface="+mn-lt"/>
              </a:rPr>
              <a:t>after the Tribulation </a:t>
            </a:r>
            <a:r>
              <a:rPr lang="en-US" altLang="en-US" sz="4800" dirty="0">
                <a:solidFill>
                  <a:srgbClr val="FFC000"/>
                </a:solidFill>
                <a:latin typeface="+mn-lt"/>
              </a:rPr>
              <a:t>and </a:t>
            </a:r>
          </a:p>
          <a:p>
            <a:pPr algn="ctr">
              <a:defRPr/>
            </a:pPr>
            <a:r>
              <a:rPr lang="en-US" altLang="en-US" sz="4800" dirty="0">
                <a:solidFill>
                  <a:srgbClr val="FFC000"/>
                </a:solidFill>
                <a:latin typeface="+mn-lt"/>
              </a:rPr>
              <a:t>in association with what He calls </a:t>
            </a:r>
          </a:p>
          <a:p>
            <a:pPr algn="ctr">
              <a:defRPr/>
            </a:pPr>
            <a:r>
              <a:rPr lang="en-US" altLang="en-US" sz="4800" b="1" i="1" dirty="0">
                <a:solidFill>
                  <a:srgbClr val="FFFF00"/>
                </a:solidFill>
                <a:latin typeface="+mn-lt"/>
              </a:rPr>
              <a:t>the great sound of a trumpet</a:t>
            </a:r>
            <a:r>
              <a:rPr lang="en-US" altLang="en-US" sz="4800" dirty="0">
                <a:solidFill>
                  <a:srgbClr val="FFC000"/>
                </a:solidFill>
                <a:latin typeface="+mn-lt"/>
              </a:rPr>
              <a:t>. </a:t>
            </a:r>
          </a:p>
        </p:txBody>
      </p:sp>
    </p:spTree>
  </p:cSld>
  <p:clrMapOvr>
    <a:masterClrMapping/>
  </p:clrMapOvr>
  <p:timing>
    <p:tnLst>
      <p:par>
        <p:cT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1"/>
          <p:cNvSpPr>
            <a:spLocks noChangeArrowheads="1"/>
          </p:cNvSpPr>
          <p:nvPr/>
        </p:nvSpPr>
        <p:spPr bwMode="auto">
          <a:xfrm>
            <a:off x="190500" y="2971800"/>
            <a:ext cx="9906000" cy="3554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500" b="1">
                <a:solidFill>
                  <a:schemeClr val="bg1"/>
                </a:solidFill>
              </a:rPr>
              <a:t>Matthew 24:29-31</a:t>
            </a:r>
            <a:r>
              <a:rPr lang="en-US" altLang="en-US" sz="2500">
                <a:solidFill>
                  <a:schemeClr val="bg1"/>
                </a:solidFill>
              </a:rPr>
              <a:t> (KJV) </a:t>
            </a:r>
            <a:r>
              <a:rPr lang="en-US" altLang="en-US" sz="2500" b="1" i="1" baseline="30000">
                <a:solidFill>
                  <a:srgbClr val="FFFF00"/>
                </a:solidFill>
              </a:rPr>
              <a:t>29 </a:t>
            </a:r>
            <a:r>
              <a:rPr lang="en-US" altLang="en-US" sz="2500" b="1" i="1">
                <a:solidFill>
                  <a:srgbClr val="FFFF00"/>
                </a:solidFill>
              </a:rPr>
              <a:t>Immediately after the tribulation of </a:t>
            </a:r>
          </a:p>
          <a:p>
            <a:pPr algn="ctr"/>
            <a:r>
              <a:rPr lang="en-US" altLang="en-US" sz="2500" b="1" i="1">
                <a:solidFill>
                  <a:srgbClr val="FFFF00"/>
                </a:solidFill>
              </a:rPr>
              <a:t>those days </a:t>
            </a:r>
            <a:r>
              <a:rPr lang="en-US" altLang="en-US" sz="2500">
                <a:solidFill>
                  <a:srgbClr val="FFC000"/>
                </a:solidFill>
              </a:rPr>
              <a:t>shall the sun be darkened, and the moon shall not give her light, and the stars shall fall from heaven, and the powers of the heavens shall be shaken: </a:t>
            </a:r>
            <a:r>
              <a:rPr lang="en-US" altLang="en-US" sz="2500" b="1" baseline="30000">
                <a:solidFill>
                  <a:srgbClr val="FFC000"/>
                </a:solidFill>
              </a:rPr>
              <a:t>30 </a:t>
            </a:r>
            <a:r>
              <a:rPr lang="en-US" altLang="en-US" sz="2500">
                <a:solidFill>
                  <a:srgbClr val="FFC000"/>
                </a:solidFill>
              </a:rPr>
              <a:t>And then shall appear the sign of the Son of man in heaven: and then shall all the tribes of the earth mourn, and they shall see the Son of man coming in the clouds of heaven with power and great glory. </a:t>
            </a:r>
            <a:r>
              <a:rPr lang="en-US" altLang="en-US" sz="2500" b="1" baseline="30000">
                <a:solidFill>
                  <a:srgbClr val="FFC000"/>
                </a:solidFill>
              </a:rPr>
              <a:t>31 </a:t>
            </a:r>
            <a:r>
              <a:rPr lang="en-US" altLang="en-US" sz="2500">
                <a:solidFill>
                  <a:srgbClr val="FFC000"/>
                </a:solidFill>
              </a:rPr>
              <a:t>And </a:t>
            </a:r>
            <a:r>
              <a:rPr lang="en-US" altLang="en-US" sz="2500" b="1" i="1">
                <a:solidFill>
                  <a:srgbClr val="FFFF00"/>
                </a:solidFill>
              </a:rPr>
              <a:t>he shall send his angels with a great sound of a trumpet</a:t>
            </a:r>
            <a:r>
              <a:rPr lang="en-US" altLang="en-US" sz="2500">
                <a:solidFill>
                  <a:srgbClr val="FFC000"/>
                </a:solidFill>
              </a:rPr>
              <a:t>, and </a:t>
            </a:r>
            <a:r>
              <a:rPr lang="en-US" altLang="en-US" sz="2500">
                <a:solidFill>
                  <a:srgbClr val="FFFF00"/>
                </a:solidFill>
              </a:rPr>
              <a:t>they shall gather together his elect from the four winds, from one end of heaven to the other.</a:t>
            </a:r>
          </a:p>
        </p:txBody>
      </p:sp>
      <p:pic>
        <p:nvPicPr>
          <p:cNvPr id="480259" name="Picture 4" descr="http://www.jsrhee.com/QA/resurrection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9688" y="211138"/>
            <a:ext cx="3733800"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0260" name="Picture 4" descr="http://www.atotheword.com/wp-content/uploads/2011/02/resurrection-of-the-dead-466x3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211138"/>
            <a:ext cx="3581400"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71463" y="1981200"/>
            <a:ext cx="9753600" cy="29241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600" dirty="0">
                <a:solidFill>
                  <a:srgbClr val="FFC000"/>
                </a:solidFill>
                <a:latin typeface="+mn-lt"/>
              </a:rPr>
              <a:t>We could be forgiven for thinking </a:t>
            </a:r>
          </a:p>
          <a:p>
            <a:pPr algn="ctr">
              <a:defRPr/>
            </a:pPr>
            <a:r>
              <a:rPr lang="en-US" altLang="en-US" sz="4600" dirty="0">
                <a:solidFill>
                  <a:srgbClr val="FFC000"/>
                </a:solidFill>
                <a:latin typeface="+mn-lt"/>
              </a:rPr>
              <a:t>that this would be the fourth and final, </a:t>
            </a:r>
          </a:p>
          <a:p>
            <a:pPr algn="ctr">
              <a:defRPr/>
            </a:pPr>
            <a:r>
              <a:rPr lang="en-US" altLang="en-US" sz="4600" dirty="0">
                <a:solidFill>
                  <a:srgbClr val="FFC000"/>
                </a:solidFill>
                <a:latin typeface="+mn-lt"/>
              </a:rPr>
              <a:t>climactic and exhaustive trumpet blast, </a:t>
            </a:r>
          </a:p>
          <a:p>
            <a:pPr algn="ctr">
              <a:defRPr/>
            </a:pPr>
            <a:r>
              <a:rPr lang="en-US" altLang="en-US" sz="4600" b="1" i="1" dirty="0">
                <a:solidFill>
                  <a:srgbClr val="FFFF00"/>
                </a:solidFill>
                <a:latin typeface="+mn-lt"/>
              </a:rPr>
              <a:t>the great </a:t>
            </a:r>
            <a:r>
              <a:rPr lang="en-US" altLang="en-US" sz="4600" b="1" i="1" dirty="0" err="1">
                <a:solidFill>
                  <a:srgbClr val="FFFF00"/>
                </a:solidFill>
                <a:latin typeface="+mn-lt"/>
              </a:rPr>
              <a:t>Tekia</a:t>
            </a:r>
            <a:r>
              <a:rPr lang="en-US" altLang="en-US" sz="4600" b="1" i="1" dirty="0">
                <a:solidFill>
                  <a:srgbClr val="FFFF00"/>
                </a:solidFill>
                <a:latin typeface="+mn-lt"/>
              </a:rPr>
              <a:t> </a:t>
            </a:r>
            <a:r>
              <a:rPr lang="en-US" altLang="en-US" sz="4600" b="1" i="1" dirty="0" err="1">
                <a:solidFill>
                  <a:srgbClr val="FFFF00"/>
                </a:solidFill>
                <a:latin typeface="+mn-lt"/>
              </a:rPr>
              <a:t>Gedolah</a:t>
            </a:r>
            <a:r>
              <a:rPr lang="en-US" altLang="en-US" sz="4600" dirty="0">
                <a:solidFill>
                  <a:srgbClr val="FFC000"/>
                </a:solidFill>
                <a:latin typeface="+mn-lt"/>
              </a:rPr>
              <a:t>.</a:t>
            </a:r>
          </a:p>
        </p:txBody>
      </p:sp>
    </p:spTree>
  </p:cSld>
  <p:clrMapOvr>
    <a:masterClrMapping/>
  </p:clrMapOvr>
  <p:timing>
    <p:tnLst>
      <p:par>
        <p:cT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230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23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634038"/>
            <a:ext cx="542925"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23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988" y="4867275"/>
            <a:ext cx="995362"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23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3371850"/>
            <a:ext cx="184943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2310" name="TextBox 1"/>
          <p:cNvSpPr txBox="1">
            <a:spLocks noChangeArrowheads="1"/>
          </p:cNvSpPr>
          <p:nvPr/>
        </p:nvSpPr>
        <p:spPr bwMode="auto">
          <a:xfrm rot="-3435543">
            <a:off x="542925" y="2303463"/>
            <a:ext cx="1381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Tekia</a:t>
            </a:r>
          </a:p>
        </p:txBody>
      </p:sp>
      <p:sp>
        <p:nvSpPr>
          <p:cNvPr id="482311" name="TextBox 10"/>
          <p:cNvSpPr txBox="1">
            <a:spLocks noChangeArrowheads="1"/>
          </p:cNvSpPr>
          <p:nvPr/>
        </p:nvSpPr>
        <p:spPr bwMode="auto">
          <a:xfrm rot="-3262098">
            <a:off x="1935957" y="3328194"/>
            <a:ext cx="2351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a:solidFill>
                  <a:srgbClr val="FFC000"/>
                </a:solidFill>
              </a:rPr>
              <a:t>Shevarim</a:t>
            </a:r>
          </a:p>
        </p:txBody>
      </p:sp>
      <p:sp>
        <p:nvSpPr>
          <p:cNvPr id="482312" name="TextBox 11"/>
          <p:cNvSpPr txBox="1">
            <a:spLocks noChangeArrowheads="1"/>
          </p:cNvSpPr>
          <p:nvPr/>
        </p:nvSpPr>
        <p:spPr bwMode="auto">
          <a:xfrm rot="-3301237">
            <a:off x="3069432" y="4152106"/>
            <a:ext cx="2300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5400">
                <a:solidFill>
                  <a:srgbClr val="FFC000"/>
                </a:solidFill>
              </a:rPr>
              <a:t>Teruah</a:t>
            </a:r>
          </a:p>
        </p:txBody>
      </p:sp>
      <p:cxnSp>
        <p:nvCxnSpPr>
          <p:cNvPr id="4" name="Straight Arrow Connector 3"/>
          <p:cNvCxnSpPr/>
          <p:nvPr/>
        </p:nvCxnSpPr>
        <p:spPr>
          <a:xfrm>
            <a:off x="1638300" y="5019675"/>
            <a:ext cx="914400" cy="30480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903538" y="5621338"/>
            <a:ext cx="914400" cy="2111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037013" y="5726113"/>
            <a:ext cx="1258887" cy="37623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1696700" y="4913313"/>
            <a:ext cx="914400" cy="212725"/>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82317" name="Picture 4" descr="http://www.atotheword.com/wp-content/uploads/2011/02/resurrection-of-the-dead-466x3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1588" y="788988"/>
            <a:ext cx="51244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2318" name="TextBox 12"/>
          <p:cNvSpPr txBox="1">
            <a:spLocks noChangeArrowheads="1"/>
          </p:cNvSpPr>
          <p:nvPr/>
        </p:nvSpPr>
        <p:spPr bwMode="auto">
          <a:xfrm rot="-2502156">
            <a:off x="4983163" y="2359025"/>
            <a:ext cx="56689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6000" b="1" i="1">
                <a:solidFill>
                  <a:srgbClr val="FFFF00"/>
                </a:solidFill>
              </a:rPr>
              <a:t>Tekia Gedolah!</a:t>
            </a:r>
          </a:p>
        </p:txBody>
      </p:sp>
    </p:spTree>
  </p:cSld>
  <p:clrMapOvr>
    <a:masterClrMapping/>
  </p:clrMapOvr>
  <p:timing>
    <p:tnLst>
      <p:par>
        <p:cT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419100" y="1828800"/>
            <a:ext cx="9526588"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So here we stand. Up ahead lies a difficult passage through a strait gate and down, through, and out of, </a:t>
            </a:r>
          </a:p>
          <a:p>
            <a:pPr algn="ctr">
              <a:defRPr/>
            </a:pPr>
            <a:r>
              <a:rPr lang="en-US" altLang="en-US" sz="4800" dirty="0">
                <a:solidFill>
                  <a:srgbClr val="FFC000"/>
                </a:solidFill>
                <a:latin typeface="+mn-lt"/>
              </a:rPr>
              <a:t>a dark valley of decision. </a:t>
            </a:r>
          </a:p>
        </p:txBody>
      </p:sp>
    </p:spTree>
  </p:cSld>
  <p:clrMapOvr>
    <a:masterClrMapping/>
  </p:clrMapOvr>
  <p:timing>
    <p:tnLst>
      <p:par>
        <p:cT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52400"/>
            <a:ext cx="8420100" cy="659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547688" y="717550"/>
            <a:ext cx="9296400" cy="55086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400" dirty="0">
                <a:solidFill>
                  <a:srgbClr val="FFC000"/>
                </a:solidFill>
                <a:latin typeface="+mn-lt"/>
              </a:rPr>
              <a:t>This time it is not a warring against other people. The battle is for our souls and the souls of others. It is not fought in the flesh. Eventually, like Jacob at the </a:t>
            </a:r>
            <a:r>
              <a:rPr lang="en-US" altLang="en-US" sz="4400" dirty="0" err="1">
                <a:solidFill>
                  <a:srgbClr val="FFC000"/>
                </a:solidFill>
                <a:latin typeface="+mn-lt"/>
              </a:rPr>
              <a:t>Jabbok</a:t>
            </a:r>
            <a:r>
              <a:rPr lang="en-US" altLang="en-US" sz="4400" dirty="0">
                <a:solidFill>
                  <a:srgbClr val="FFC000"/>
                </a:solidFill>
                <a:latin typeface="+mn-lt"/>
              </a:rPr>
              <a:t> River we shall see that We shall realize that in all our strivings and our efforts at self-preservation we have been wrestling with God Himself. </a:t>
            </a:r>
          </a:p>
        </p:txBody>
      </p:sp>
    </p:spTree>
  </p:cSld>
  <p:clrMapOvr>
    <a:masterClrMapping/>
  </p:clrMapOvr>
  <p:timing>
    <p:tnLst>
      <p:par>
        <p:cT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pic>
        <p:nvPicPr>
          <p:cNvPr id="486402" name="Picture 2" descr="http://upload.wikimedia.org/wikipedia/commons/b/b7/024.Jacob_Wrestles_with_the_Ang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0300" y="0"/>
            <a:ext cx="541020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190500" y="609600"/>
            <a:ext cx="9829800" cy="5678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300" dirty="0">
                <a:solidFill>
                  <a:srgbClr val="FFC000"/>
                </a:solidFill>
                <a:latin typeface="+mn-lt"/>
              </a:rPr>
              <a:t>For Pilgrims in the latter days there are no military or political solutions for us. As David laments in the </a:t>
            </a:r>
            <a:r>
              <a:rPr lang="en-US" altLang="en-US" sz="3300" dirty="0">
                <a:solidFill>
                  <a:srgbClr val="FFFF00"/>
                </a:solidFill>
                <a:latin typeface="+mn-lt"/>
              </a:rPr>
              <a:t>Song of the Bow</a:t>
            </a:r>
            <a:r>
              <a:rPr lang="en-US" altLang="en-US" sz="3300" dirty="0">
                <a:solidFill>
                  <a:srgbClr val="FFC000"/>
                </a:solidFill>
                <a:latin typeface="+mn-lt"/>
              </a:rPr>
              <a:t>, </a:t>
            </a:r>
            <a:r>
              <a:rPr lang="en-US" altLang="en-US" sz="3300" dirty="0">
                <a:solidFill>
                  <a:srgbClr val="FFFF00"/>
                </a:solidFill>
                <a:latin typeface="+mn-lt"/>
              </a:rPr>
              <a:t>“The beauty of Israel lies slain upon her high places. How the mighty have fallen”.</a:t>
            </a:r>
            <a:r>
              <a:rPr lang="en-US" altLang="en-US" sz="3300" dirty="0">
                <a:solidFill>
                  <a:srgbClr val="FFC000"/>
                </a:solidFill>
                <a:latin typeface="+mn-lt"/>
              </a:rPr>
              <a:t> This is a prophetic song. All the earthly strivings of God’s people, and all their efforts in the flesh will not bring in the ultimate victory. But nevertheless, at the end of the story, the Holy One of Israel will have His overcomers. Their victory will come by their pressing in to Him, because He is the Breaker. And though His holy people the end-time witness </a:t>
            </a:r>
            <a:r>
              <a:rPr lang="en-US" altLang="en-US" sz="3300" b="1" i="1" dirty="0">
                <a:solidFill>
                  <a:srgbClr val="FFFF00"/>
                </a:solidFill>
                <a:latin typeface="+mn-lt"/>
              </a:rPr>
              <a:t>will </a:t>
            </a:r>
            <a:r>
              <a:rPr lang="en-US" altLang="en-US" sz="3300" dirty="0">
                <a:solidFill>
                  <a:srgbClr val="FFC000"/>
                </a:solidFill>
                <a:latin typeface="+mn-lt"/>
              </a:rPr>
              <a:t>go out to the ends of the earth. </a:t>
            </a:r>
          </a:p>
        </p:txBody>
      </p:sp>
    </p:spTree>
  </p:cSld>
  <p:clrMapOvr>
    <a:masterClrMapping/>
  </p:clrMapOvr>
  <p:timing>
    <p:tnLst>
      <p:par>
        <p:cT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50" name="Picture 2" descr="https://lh4.googleusercontent.com/-pqLDqKd_d0k/T-rg3LcF5jI/AAAAAAAAEOQ/ufZJPygHB0g/s640/blogger-image-4979265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52400"/>
            <a:ext cx="97536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2900" y="685800"/>
            <a:ext cx="9677400" cy="55086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400" dirty="0">
                <a:solidFill>
                  <a:srgbClr val="FFC000"/>
                </a:solidFill>
                <a:latin typeface="+mn-lt"/>
              </a:rPr>
              <a:t>Puritans may be the hammer and battle axe of God. But Pilgrims know that ultimately the war will not be won </a:t>
            </a:r>
          </a:p>
          <a:p>
            <a:pPr algn="ctr">
              <a:defRPr/>
            </a:pPr>
            <a:r>
              <a:rPr lang="en-US" altLang="en-US" sz="4400" dirty="0">
                <a:solidFill>
                  <a:srgbClr val="FFC000"/>
                </a:solidFill>
                <a:latin typeface="+mn-lt"/>
              </a:rPr>
              <a:t>by military power, nor by politics, </a:t>
            </a:r>
          </a:p>
          <a:p>
            <a:pPr algn="ctr">
              <a:defRPr/>
            </a:pPr>
            <a:r>
              <a:rPr lang="en-US" altLang="en-US" sz="4400" dirty="0">
                <a:solidFill>
                  <a:srgbClr val="FFC000"/>
                </a:solidFill>
                <a:latin typeface="+mn-lt"/>
              </a:rPr>
              <a:t>or compromise.</a:t>
            </a:r>
            <a:r>
              <a:rPr lang="en-US" altLang="en-US" sz="4400" dirty="0">
                <a:solidFill>
                  <a:srgbClr val="FFC000"/>
                </a:solidFill>
              </a:rPr>
              <a:t> </a:t>
            </a:r>
            <a:r>
              <a:rPr lang="en-US" altLang="en-US" sz="4400" dirty="0">
                <a:solidFill>
                  <a:srgbClr val="FFC000"/>
                </a:solidFill>
                <a:latin typeface="+mn-lt"/>
              </a:rPr>
              <a:t>The struggle </a:t>
            </a:r>
          </a:p>
          <a:p>
            <a:pPr algn="ctr">
              <a:defRPr/>
            </a:pPr>
            <a:r>
              <a:rPr lang="en-US" altLang="en-US" sz="4400" dirty="0">
                <a:solidFill>
                  <a:srgbClr val="FFC000"/>
                </a:solidFill>
                <a:latin typeface="+mn-lt"/>
              </a:rPr>
              <a:t>goes on the point of surrender. </a:t>
            </a:r>
          </a:p>
          <a:p>
            <a:pPr algn="ctr">
              <a:defRPr/>
            </a:pPr>
            <a:r>
              <a:rPr lang="en-US" altLang="en-US" sz="4400" dirty="0">
                <a:solidFill>
                  <a:srgbClr val="FFC000"/>
                </a:solidFill>
                <a:latin typeface="+mn-lt"/>
              </a:rPr>
              <a:t>Then they see eternity, from the </a:t>
            </a:r>
          </a:p>
          <a:p>
            <a:pPr algn="ctr">
              <a:defRPr/>
            </a:pPr>
            <a:r>
              <a:rPr lang="en-US" altLang="en-US" sz="4400" dirty="0">
                <a:solidFill>
                  <a:srgbClr val="FFC000"/>
                </a:solidFill>
                <a:latin typeface="+mn-lt"/>
              </a:rPr>
              <a:t>heights of a bended knee.</a:t>
            </a:r>
          </a:p>
        </p:txBody>
      </p:sp>
    </p:spTree>
  </p:cSld>
  <p:clrMapOvr>
    <a:masterClrMapping/>
  </p:clrMapOvr>
  <p:timing>
    <p:tnLst>
      <p:par>
        <p:cT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0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52400"/>
            <a:ext cx="8420100" cy="659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419100" y="609600"/>
            <a:ext cx="9526588"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000" dirty="0">
                <a:solidFill>
                  <a:srgbClr val="FFC000"/>
                </a:solidFill>
                <a:latin typeface="+mn-lt"/>
              </a:rPr>
              <a:t>our victory will come with our surrendering of our will to God’s will. Suddenly</a:t>
            </a:r>
            <a:r>
              <a:rPr lang="en-US" altLang="en-US" sz="4000" dirty="0">
                <a:solidFill>
                  <a:srgbClr val="FFC000"/>
                </a:solidFill>
              </a:rPr>
              <a:t> </a:t>
            </a:r>
            <a:r>
              <a:rPr lang="en-US" altLang="en-US" sz="4000" dirty="0">
                <a:solidFill>
                  <a:srgbClr val="FFC000"/>
                </a:solidFill>
                <a:latin typeface="+mn-lt"/>
              </a:rPr>
              <a:t>the dawning light will come. </a:t>
            </a:r>
          </a:p>
        </p:txBody>
      </p:sp>
    </p:spTree>
  </p:cSld>
  <p:clrMapOvr>
    <a:masterClrMapping/>
  </p:clrMapOvr>
  <p:timing>
    <p:tnLst>
      <p:par>
        <p:cTn id="1" dur="indefinite" restart="never" nodeType="tmRoot"/>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188913" y="457200"/>
            <a:ext cx="9906000" cy="6002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We are told that the arm of flesh will fail us. The angel Gabriel told the prophet Daniel in </a:t>
            </a:r>
            <a:r>
              <a:rPr lang="en-US" altLang="en-US" sz="4800" dirty="0">
                <a:solidFill>
                  <a:schemeClr val="bg1"/>
                </a:solidFill>
                <a:latin typeface="+mn-lt"/>
              </a:rPr>
              <a:t>Daniel 12</a:t>
            </a:r>
            <a:r>
              <a:rPr lang="en-US" altLang="en-US" sz="4800" dirty="0">
                <a:solidFill>
                  <a:srgbClr val="FFC000"/>
                </a:solidFill>
                <a:latin typeface="+mn-lt"/>
              </a:rPr>
              <a:t> that </a:t>
            </a:r>
            <a:r>
              <a:rPr lang="en-US" altLang="en-US" sz="4800" dirty="0">
                <a:solidFill>
                  <a:srgbClr val="FFFF00"/>
                </a:solidFill>
                <a:latin typeface="+mn-lt"/>
              </a:rPr>
              <a:t>the power of the holy people will be completely shattered</a:t>
            </a:r>
            <a:r>
              <a:rPr lang="en-US" altLang="en-US" sz="4800" dirty="0">
                <a:solidFill>
                  <a:srgbClr val="FFC000"/>
                </a:solidFill>
                <a:latin typeface="+mn-lt"/>
              </a:rPr>
              <a:t>. So if this will </a:t>
            </a:r>
          </a:p>
          <a:p>
            <a:pPr algn="ctr">
              <a:defRPr/>
            </a:pPr>
            <a:r>
              <a:rPr lang="en-US" altLang="en-US" sz="4800" dirty="0">
                <a:solidFill>
                  <a:srgbClr val="FFC000"/>
                </a:solidFill>
                <a:latin typeface="+mn-lt"/>
              </a:rPr>
              <a:t>be the case then we are done for, right? We are promised an end-time victory. But how is that possible? </a:t>
            </a:r>
          </a:p>
        </p:txBody>
      </p:sp>
    </p:spTree>
  </p:cSld>
  <p:clrMapOvr>
    <a:masterClrMapping/>
  </p:clrMapOvr>
  <p:timing>
    <p:tnLst>
      <p:par>
        <p:cTn id="1" dur="indefinite" restart="never" nodeType="tmRoot"/>
      </p:par>
    </p:tn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4784725" y="260350"/>
            <a:ext cx="53340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sz="3200" b="1" baseline="30000" dirty="0">
                <a:solidFill>
                  <a:srgbClr val="FFC000"/>
                </a:solidFill>
              </a:rPr>
              <a:t>5 </a:t>
            </a:r>
            <a:r>
              <a:rPr lang="en-US" sz="3200" dirty="0">
                <a:solidFill>
                  <a:srgbClr val="FFC000"/>
                </a:solidFill>
              </a:rPr>
              <a:t>Then I, Daniel, looked and behold, two others were standing, one on this bank of the river and the other on that bank of the river, </a:t>
            </a:r>
            <a:r>
              <a:rPr lang="en-US" sz="3200" b="1" baseline="30000" dirty="0">
                <a:solidFill>
                  <a:srgbClr val="FFC000"/>
                </a:solidFill>
              </a:rPr>
              <a:t>6</a:t>
            </a:r>
            <a:r>
              <a:rPr lang="en-US" sz="3200" dirty="0">
                <a:solidFill>
                  <a:srgbClr val="FFC000"/>
                </a:solidFill>
              </a:rPr>
              <a:t>And one said to the man </a:t>
            </a:r>
            <a:endParaRPr lang="en-US" altLang="en-US" sz="3200" dirty="0">
              <a:solidFill>
                <a:srgbClr val="FFC000"/>
              </a:solidFill>
              <a:latin typeface="+mn-lt"/>
            </a:endParaRPr>
          </a:p>
        </p:txBody>
      </p:sp>
      <p:pic>
        <p:nvPicPr>
          <p:cNvPr id="493571" name="Picture 2" descr="D:\00 IMAGES for PowerPoint\daniel-river-h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450" y="260350"/>
            <a:ext cx="4506913"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a:spLocks noChangeArrowheads="1"/>
          </p:cNvSpPr>
          <p:nvPr/>
        </p:nvSpPr>
        <p:spPr bwMode="auto">
          <a:xfrm>
            <a:off x="260350" y="3275013"/>
            <a:ext cx="9855200" cy="3324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sz="3300" dirty="0">
                <a:solidFill>
                  <a:srgbClr val="FFC000"/>
                </a:solidFill>
              </a:rPr>
              <a:t>dressed in linen, who was above the waters of the river, “How long </a:t>
            </a:r>
            <a:r>
              <a:rPr lang="en-US" sz="3300" i="1" dirty="0">
                <a:solidFill>
                  <a:srgbClr val="FFC000"/>
                </a:solidFill>
              </a:rPr>
              <a:t>will it be</a:t>
            </a:r>
            <a:r>
              <a:rPr lang="en-US" sz="3300" dirty="0">
                <a:solidFill>
                  <a:srgbClr val="FFC000"/>
                </a:solidFill>
              </a:rPr>
              <a:t> until the end of these wonders?” </a:t>
            </a:r>
            <a:r>
              <a:rPr lang="en-US" sz="3300" b="1" baseline="30000" dirty="0">
                <a:solidFill>
                  <a:srgbClr val="FFC000"/>
                </a:solidFill>
              </a:rPr>
              <a:t>7 </a:t>
            </a:r>
            <a:r>
              <a:rPr lang="en-US" sz="3300" dirty="0">
                <a:solidFill>
                  <a:srgbClr val="FFC000"/>
                </a:solidFill>
              </a:rPr>
              <a:t>I heard . .. . .“</a:t>
            </a:r>
            <a:r>
              <a:rPr lang="en-US" sz="3600" dirty="0">
                <a:latin typeface="+mn-lt"/>
              </a:rPr>
              <a:t> </a:t>
            </a:r>
            <a:r>
              <a:rPr lang="en-US" sz="3600" dirty="0">
                <a:solidFill>
                  <a:srgbClr val="FFC000"/>
                </a:solidFill>
                <a:latin typeface="+mn-lt"/>
              </a:rPr>
              <a:t>it shall be for a time, times, and an half; </a:t>
            </a:r>
            <a:r>
              <a:rPr lang="en-US" sz="3600" dirty="0">
                <a:solidFill>
                  <a:srgbClr val="FFFF00"/>
                </a:solidFill>
                <a:latin typeface="+mn-lt"/>
              </a:rPr>
              <a:t>and when he shall have accomplished to scatter the power of the holy people, all these things shall be finished. </a:t>
            </a:r>
            <a:r>
              <a:rPr lang="en-US" sz="2800" dirty="0">
                <a:solidFill>
                  <a:schemeClr val="bg1"/>
                </a:solidFill>
                <a:latin typeface="+mn-lt"/>
              </a:rPr>
              <a:t>Dan. 12:5-10</a:t>
            </a:r>
            <a:endParaRPr lang="en-US" altLang="en-US" sz="2800" dirty="0">
              <a:solidFill>
                <a:schemeClr val="bg1"/>
              </a:solidFill>
              <a:latin typeface="+mn-lt"/>
            </a:endParaRPr>
          </a:p>
        </p:txBody>
      </p:sp>
    </p:spTree>
  </p:cSld>
  <p:clrMapOvr>
    <a:masterClrMapping/>
  </p:clrMapOvr>
  <p:timing>
    <p:tnLst>
      <p:par>
        <p:cTn id="1" dur="indefinite" restart="never" nodeType="tmRoot"/>
      </p:par>
    </p:tn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98463" y="2286000"/>
            <a:ext cx="9586912"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And where will the power come </a:t>
            </a:r>
          </a:p>
          <a:p>
            <a:pPr algn="ctr">
              <a:defRPr/>
            </a:pPr>
            <a:r>
              <a:rPr lang="en-US" altLang="en-US" sz="4800" dirty="0">
                <a:solidFill>
                  <a:srgbClr val="FFC000"/>
                </a:solidFill>
                <a:latin typeface="+mn-lt"/>
              </a:rPr>
              <a:t>from to finish this race and to </a:t>
            </a:r>
          </a:p>
          <a:p>
            <a:pPr algn="ctr">
              <a:defRPr/>
            </a:pPr>
            <a:r>
              <a:rPr lang="en-US" altLang="en-US" sz="4800" dirty="0">
                <a:solidFill>
                  <a:srgbClr val="FFC000"/>
                </a:solidFill>
                <a:latin typeface="+mn-lt"/>
              </a:rPr>
              <a:t>see it through to the end. </a:t>
            </a:r>
          </a:p>
        </p:txBody>
      </p:sp>
    </p:spTree>
  </p:cSld>
  <p:clrMapOvr>
    <a:masterClrMapping/>
  </p:clrMapOvr>
  <p:timing>
    <p:tnLst>
      <p:par>
        <p:cT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95618" name="Picture 6" descr="http://wp.patheos.com.s3.amazonaws.com/blogs/lookingcloser/files/2012/07/chariots-of-face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9975"/>
            <a:ext cx="102870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1"/>
          <p:cNvSpPr>
            <a:spLocks noChangeArrowheads="1"/>
          </p:cNvSpPr>
          <p:nvPr/>
        </p:nvSpPr>
        <p:spPr bwMode="auto">
          <a:xfrm>
            <a:off x="588963" y="2133600"/>
            <a:ext cx="9155112"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FFC000"/>
                </a:solidFill>
                <a:latin typeface="Calibri" pitchFamily="34" charset="0"/>
              </a:rPr>
              <a:t>The prophet Zechariah declared,</a:t>
            </a:r>
          </a:p>
          <a:p>
            <a:pPr algn="ctr"/>
            <a:r>
              <a:rPr lang="en-US" altLang="en-US" sz="4800">
                <a:solidFill>
                  <a:srgbClr val="FFFF00"/>
                </a:solidFill>
                <a:latin typeface="Calibri" pitchFamily="34" charset="0"/>
              </a:rPr>
              <a:t>“Not by might, nor by power, </a:t>
            </a:r>
          </a:p>
          <a:p>
            <a:pPr algn="ctr"/>
            <a:r>
              <a:rPr lang="en-US" altLang="en-US" sz="4800">
                <a:solidFill>
                  <a:srgbClr val="FFFF00"/>
                </a:solidFill>
                <a:latin typeface="Calibri" pitchFamily="34" charset="0"/>
              </a:rPr>
              <a:t>but by my Spirit saith the Lord.”</a:t>
            </a:r>
          </a:p>
        </p:txBody>
      </p:sp>
    </p:spTree>
  </p:cSld>
  <p:clrMapOvr>
    <a:masterClrMapping/>
  </p:clrMapOvr>
  <p:timing>
    <p:tnLst>
      <p:par>
        <p:cT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7666" name="Picture 2" descr="http://a4.ec-images.myspacecdn.com/images01/2/3ef66443d721b24247b20f341d698594/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190500" y="381000"/>
            <a:ext cx="9906000" cy="6002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j-lt"/>
              </a:rPr>
              <a:t>It seems God’s covenant </a:t>
            </a:r>
            <a:r>
              <a:rPr lang="en-US" altLang="en-US" sz="4800" dirty="0">
                <a:solidFill>
                  <a:srgbClr val="FFC000"/>
                </a:solidFill>
                <a:latin typeface="+mn-lt"/>
              </a:rPr>
              <a:t>people will become overcomers even in a time of trial and tribulation. </a:t>
            </a:r>
            <a:r>
              <a:rPr lang="en-US" altLang="en-US" sz="4800" dirty="0">
                <a:solidFill>
                  <a:srgbClr val="FFC000"/>
                </a:solidFill>
                <a:latin typeface="+mj-lt"/>
              </a:rPr>
              <a:t>But how? How will God empower His chosen ones through that? The prophet Joel is just one of many of the prophets who spoke of an climactic Holy Spirit outpouring, and </a:t>
            </a:r>
            <a:r>
              <a:rPr lang="en-US" altLang="en-US" sz="4800" dirty="0">
                <a:solidFill>
                  <a:srgbClr val="FFFF00"/>
                </a:solidFill>
                <a:latin typeface="+mj-lt"/>
              </a:rPr>
              <a:t>End-Time Revival</a:t>
            </a:r>
            <a:r>
              <a:rPr lang="en-US" altLang="en-US" sz="4800" dirty="0">
                <a:solidFill>
                  <a:srgbClr val="FFC000"/>
                </a:solidFill>
                <a:latin typeface="+mj-lt"/>
              </a:rPr>
              <a:t>. </a:t>
            </a:r>
          </a:p>
        </p:txBody>
      </p:sp>
    </p:spTree>
  </p:cSld>
  <p:clrMapOvr>
    <a:masterClrMapping/>
  </p:clrMapOvr>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TextBox 1"/>
          <p:cNvSpPr txBox="1">
            <a:spLocks noChangeArrowheads="1"/>
          </p:cNvSpPr>
          <p:nvPr/>
        </p:nvSpPr>
        <p:spPr bwMode="auto">
          <a:xfrm>
            <a:off x="495300" y="620713"/>
            <a:ext cx="9372600" cy="56324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000" b="1" baseline="30000" dirty="0">
                <a:solidFill>
                  <a:schemeClr val="accent2">
                    <a:lumMod val="40000"/>
                    <a:lumOff val="60000"/>
                  </a:schemeClr>
                </a:solidFill>
              </a:rPr>
              <a:t>28 </a:t>
            </a:r>
            <a:r>
              <a:rPr lang="en-US" altLang="en-US" sz="4000" dirty="0">
                <a:solidFill>
                  <a:schemeClr val="accent2">
                    <a:lumMod val="40000"/>
                    <a:lumOff val="60000"/>
                  </a:schemeClr>
                </a:solidFill>
              </a:rPr>
              <a:t>And it shall come to pass afterward, that I will pour out my spirit upon all flesh; and your sons and your daughters shall prophesy, your old men shall dream dreams, your young men shall see visions: </a:t>
            </a:r>
            <a:r>
              <a:rPr lang="en-US" altLang="en-US" sz="4000" b="1" baseline="30000" dirty="0">
                <a:solidFill>
                  <a:schemeClr val="accent2">
                    <a:lumMod val="40000"/>
                    <a:lumOff val="60000"/>
                  </a:schemeClr>
                </a:solidFill>
              </a:rPr>
              <a:t>29 </a:t>
            </a:r>
            <a:r>
              <a:rPr lang="en-US" altLang="en-US" sz="4000" dirty="0">
                <a:solidFill>
                  <a:schemeClr val="accent2">
                    <a:lumMod val="40000"/>
                    <a:lumOff val="60000"/>
                  </a:schemeClr>
                </a:solidFill>
              </a:rPr>
              <a:t>And also upon the servants and upon the handmaids in those days will I pour out my spirit.</a:t>
            </a:r>
          </a:p>
          <a:p>
            <a:pPr algn="ctr">
              <a:defRPr/>
            </a:pPr>
            <a:r>
              <a:rPr lang="en-US" altLang="en-US" sz="4000" dirty="0">
                <a:solidFill>
                  <a:schemeClr val="bg1"/>
                </a:solidFill>
              </a:rPr>
              <a:t>- Joel 2:28-29 (KJV)</a:t>
            </a:r>
          </a:p>
        </p:txBody>
      </p:sp>
    </p:spTree>
  </p:cSld>
  <p:clrMapOvr>
    <a:masterClrMapping/>
  </p:clrMapOvr>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12725" y="1892300"/>
            <a:ext cx="99060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j-lt"/>
              </a:rPr>
              <a:t>We have all been to the fireworks displays. When is the glorious crescendo? Is it at the beginning, midway through, or at the end?</a:t>
            </a:r>
          </a:p>
        </p:txBody>
      </p:sp>
    </p:spTree>
  </p:cSld>
  <p:clrMapOvr>
    <a:masterClrMapping/>
  </p:clrMapOvr>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2900" y="533400"/>
            <a:ext cx="9586913" cy="5754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600" dirty="0">
                <a:solidFill>
                  <a:srgbClr val="FFC000"/>
                </a:solidFill>
                <a:latin typeface="+mn-lt"/>
              </a:rPr>
              <a:t>Joel saw this blow-out </a:t>
            </a:r>
            <a:r>
              <a:rPr lang="en-US" altLang="en-US" sz="4600" dirty="0">
                <a:solidFill>
                  <a:srgbClr val="FFFF00"/>
                </a:solidFill>
                <a:latin typeface="+mn-lt"/>
              </a:rPr>
              <a:t>latter rain </a:t>
            </a:r>
            <a:r>
              <a:rPr lang="en-US" altLang="en-US" sz="4600" dirty="0">
                <a:solidFill>
                  <a:srgbClr val="FFC000"/>
                </a:solidFill>
                <a:latin typeface="+mn-lt"/>
              </a:rPr>
              <a:t>downpour </a:t>
            </a:r>
            <a:r>
              <a:rPr lang="en-US" altLang="en-US" sz="4600" dirty="0">
                <a:solidFill>
                  <a:srgbClr val="FFFF00"/>
                </a:solidFill>
                <a:latin typeface="+mn-lt"/>
              </a:rPr>
              <a:t>after the Great Tribulation </a:t>
            </a:r>
            <a:r>
              <a:rPr lang="en-US" altLang="en-US" sz="4600" dirty="0">
                <a:solidFill>
                  <a:srgbClr val="FFC000"/>
                </a:solidFill>
                <a:latin typeface="+mn-lt"/>
              </a:rPr>
              <a:t>during the </a:t>
            </a:r>
            <a:r>
              <a:rPr lang="en-US" altLang="en-US" sz="4600" dirty="0">
                <a:solidFill>
                  <a:srgbClr val="FFFF00"/>
                </a:solidFill>
                <a:latin typeface="+mn-lt"/>
              </a:rPr>
              <a:t>6</a:t>
            </a:r>
            <a:r>
              <a:rPr lang="en-US" altLang="en-US" sz="4600" baseline="30000" dirty="0">
                <a:solidFill>
                  <a:srgbClr val="FFFF00"/>
                </a:solidFill>
                <a:latin typeface="+mn-lt"/>
              </a:rPr>
              <a:t>th</a:t>
            </a:r>
            <a:r>
              <a:rPr lang="en-US" altLang="en-US" sz="4600" dirty="0">
                <a:solidFill>
                  <a:srgbClr val="FFFF00"/>
                </a:solidFill>
                <a:latin typeface="+mn-lt"/>
              </a:rPr>
              <a:t> seal </a:t>
            </a:r>
            <a:r>
              <a:rPr lang="en-US" altLang="en-US" sz="4600" dirty="0">
                <a:solidFill>
                  <a:srgbClr val="FFC000"/>
                </a:solidFill>
                <a:latin typeface="+mn-lt"/>
              </a:rPr>
              <a:t>and accompanied by the </a:t>
            </a:r>
            <a:r>
              <a:rPr lang="en-US" altLang="en-US" sz="4600" dirty="0">
                <a:solidFill>
                  <a:srgbClr val="FFFF00"/>
                </a:solidFill>
                <a:latin typeface="+mn-lt"/>
              </a:rPr>
              <a:t>cosmic signs </a:t>
            </a:r>
            <a:r>
              <a:rPr lang="en-US" altLang="en-US" sz="4600" dirty="0">
                <a:solidFill>
                  <a:srgbClr val="FFC000"/>
                </a:solidFill>
                <a:latin typeface="+mn-lt"/>
              </a:rPr>
              <a:t>of a darkened sun, a bloody moon, and meteor showers like stars falling. </a:t>
            </a:r>
            <a:r>
              <a:rPr lang="en-US" altLang="en-US" sz="4600" dirty="0">
                <a:solidFill>
                  <a:srgbClr val="FFFF00"/>
                </a:solidFill>
                <a:latin typeface="+mn-lt"/>
              </a:rPr>
              <a:t>The Holy Spirit outpouring will come to a peak as</a:t>
            </a:r>
            <a:r>
              <a:rPr lang="en-US" altLang="en-US" sz="4600" dirty="0">
                <a:solidFill>
                  <a:srgbClr val="FFFF00"/>
                </a:solidFill>
                <a:latin typeface="Calibri" panose="020F0502020204030204" pitchFamily="34" charset="0"/>
              </a:rPr>
              <a:t> Messiah returns at the</a:t>
            </a:r>
            <a:r>
              <a:rPr lang="en-US" altLang="en-US" sz="4600" dirty="0">
                <a:solidFill>
                  <a:srgbClr val="FFFF00"/>
                </a:solidFill>
                <a:latin typeface="+mn-lt"/>
              </a:rPr>
              <a:t> end of this age. </a:t>
            </a:r>
          </a:p>
        </p:txBody>
      </p:sp>
    </p:spTree>
  </p:cSld>
  <p:clrMapOvr>
    <a:masterClrMapping/>
  </p:clrMapOvr>
  <p:timing>
    <p:tnLst>
      <p:par>
        <p:cT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786" name="Picture 2" descr="C:\Users\Gavin-As\Pictures\0-IMAGES for PowerPoint\bloody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7124700" y="685800"/>
            <a:ext cx="914400" cy="9144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190500" y="3733800"/>
            <a:ext cx="9906000" cy="2862263"/>
          </a:xfrm>
          <a:prstGeom prst="rect">
            <a:avLst/>
          </a:prstGeom>
        </p:spPr>
        <p:txBody>
          <a:bodyPr>
            <a:spAutoFit/>
          </a:bodyPr>
          <a:lstStyle/>
          <a:p>
            <a:pPr algn="ctr">
              <a:defRPr/>
            </a:pPr>
            <a:r>
              <a:rPr lang="en-US" sz="3600" b="1" baseline="30000" dirty="0">
                <a:solidFill>
                  <a:srgbClr val="FFC000"/>
                </a:solidFill>
              </a:rPr>
              <a:t>31 </a:t>
            </a:r>
            <a:r>
              <a:rPr lang="en-US" sz="3600" dirty="0">
                <a:solidFill>
                  <a:srgbClr val="FFC000"/>
                </a:solidFill>
              </a:rPr>
              <a:t>The sun shall be turned into darkness, and the moon into blood, before the great and terrible day of the LORD come. </a:t>
            </a:r>
            <a:r>
              <a:rPr lang="en-US" sz="3600" b="1" baseline="30000" dirty="0">
                <a:solidFill>
                  <a:srgbClr val="FFC000"/>
                </a:solidFill>
              </a:rPr>
              <a:t>32 </a:t>
            </a:r>
            <a:r>
              <a:rPr lang="en-US" sz="3600" dirty="0">
                <a:solidFill>
                  <a:srgbClr val="FFC000"/>
                </a:solidFill>
              </a:rPr>
              <a:t>And it shall come to pass, that whosoever shall call on the name of the </a:t>
            </a:r>
            <a:r>
              <a:rPr lang="en-US" sz="3600" cap="small" dirty="0">
                <a:solidFill>
                  <a:srgbClr val="FFC000"/>
                </a:solidFill>
              </a:rPr>
              <a:t>Lord</a:t>
            </a:r>
            <a:r>
              <a:rPr lang="en-US" sz="3600" dirty="0">
                <a:solidFill>
                  <a:srgbClr val="FFC000"/>
                </a:solidFill>
              </a:rPr>
              <a:t> shall be delivered: </a:t>
            </a:r>
            <a:r>
              <a:rPr lang="en-US" sz="2800" dirty="0">
                <a:solidFill>
                  <a:schemeClr val="accent2">
                    <a:lumMod val="40000"/>
                    <a:lumOff val="60000"/>
                  </a:schemeClr>
                </a:solidFill>
              </a:rPr>
              <a:t>Joel 2:31-32</a:t>
            </a:r>
            <a:endParaRPr lang="en-US" sz="2800" dirty="0"/>
          </a:p>
        </p:txBody>
      </p:sp>
    </p:spTree>
  </p:cSld>
  <p:clrMapOvr>
    <a:masterClrMapping/>
  </p:clrMapOvr>
  <p:timing>
    <p:tnLst>
      <p:par>
        <p:cT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187325" y="457200"/>
            <a:ext cx="9906000" cy="6094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3900" dirty="0">
                <a:solidFill>
                  <a:srgbClr val="FFC000"/>
                </a:solidFill>
                <a:latin typeface="+mj-lt"/>
              </a:rPr>
              <a:t>So as we can see, the Holy Spirit will be with us during those final seven years after all. He is omnipresent everywhere. </a:t>
            </a:r>
            <a:r>
              <a:rPr lang="en-US" altLang="en-US" sz="3900" dirty="0">
                <a:solidFill>
                  <a:srgbClr val="FFC000"/>
                </a:solidFill>
                <a:latin typeface="+mn-lt"/>
              </a:rPr>
              <a:t>In His role in the Godhead </a:t>
            </a:r>
            <a:r>
              <a:rPr lang="en-US" altLang="en-US" sz="3900" dirty="0">
                <a:solidFill>
                  <a:srgbClr val="FFC000"/>
                </a:solidFill>
                <a:latin typeface="+mj-lt"/>
              </a:rPr>
              <a:t>the Holy Spirit is never </a:t>
            </a:r>
            <a:r>
              <a:rPr lang="en-US" altLang="en-US" sz="3900" i="1" dirty="0">
                <a:solidFill>
                  <a:schemeClr val="accent3">
                    <a:lumMod val="60000"/>
                    <a:lumOff val="40000"/>
                  </a:schemeClr>
                </a:solidFill>
                <a:latin typeface="+mj-lt"/>
              </a:rPr>
              <a:t>“taken out of the way” </a:t>
            </a:r>
            <a:r>
              <a:rPr lang="en-US" altLang="en-US" sz="3900" dirty="0">
                <a:solidFill>
                  <a:srgbClr val="FFC000"/>
                </a:solidFill>
                <a:latin typeface="+mj-lt"/>
              </a:rPr>
              <a:t>as our Bible teachers tell us. This teaching is not just erroneous. It is demoralizing to tell the saints who will be going up to witness in the latter days that the Holy Spirit will desert them in their hour of need. Just look at what David says in </a:t>
            </a:r>
            <a:r>
              <a:rPr lang="en-US" altLang="en-US" sz="3900" dirty="0">
                <a:solidFill>
                  <a:schemeClr val="bg1"/>
                </a:solidFill>
                <a:latin typeface="+mj-lt"/>
              </a:rPr>
              <a:t>Psalm 139</a:t>
            </a:r>
            <a:r>
              <a:rPr lang="en-US" altLang="en-US" sz="3900" dirty="0">
                <a:solidFill>
                  <a:srgbClr val="FFC000"/>
                </a:solidFill>
                <a:latin typeface="+mj-lt"/>
              </a:rPr>
              <a:t>. </a:t>
            </a:r>
          </a:p>
        </p:txBody>
      </p:sp>
    </p:spTree>
  </p:cSld>
  <p:clrMapOvr>
    <a:masterClrMapping/>
  </p:clrMapOvr>
  <p:timing>
    <p:tnLst>
      <p:par>
        <p:cT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19088" y="609600"/>
            <a:ext cx="9709150" cy="56324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sz="4000" dirty="0">
                <a:solidFill>
                  <a:schemeClr val="bg1"/>
                </a:solidFill>
              </a:rPr>
              <a:t>Psalm 139:7-10</a:t>
            </a:r>
          </a:p>
          <a:p>
            <a:pPr algn="ctr">
              <a:defRPr/>
            </a:pPr>
            <a:r>
              <a:rPr lang="en-US" sz="4000" b="1" baseline="30000" dirty="0">
                <a:solidFill>
                  <a:schemeClr val="accent5">
                    <a:lumMod val="60000"/>
                    <a:lumOff val="40000"/>
                  </a:schemeClr>
                </a:solidFill>
              </a:rPr>
              <a:t>7 </a:t>
            </a:r>
            <a:r>
              <a:rPr lang="en-US" sz="4000" dirty="0">
                <a:solidFill>
                  <a:schemeClr val="accent5">
                    <a:lumMod val="60000"/>
                    <a:lumOff val="40000"/>
                  </a:schemeClr>
                </a:solidFill>
              </a:rPr>
              <a:t>Whither shall I go from thy spirit? or whither shall I flee from thy presence?</a:t>
            </a:r>
          </a:p>
          <a:p>
            <a:pPr algn="ctr">
              <a:defRPr/>
            </a:pPr>
            <a:r>
              <a:rPr lang="en-US" sz="4000" b="1" baseline="30000" dirty="0">
                <a:solidFill>
                  <a:schemeClr val="accent5">
                    <a:lumMod val="60000"/>
                    <a:lumOff val="40000"/>
                  </a:schemeClr>
                </a:solidFill>
              </a:rPr>
              <a:t>8 </a:t>
            </a:r>
            <a:r>
              <a:rPr lang="en-US" sz="4000" dirty="0">
                <a:solidFill>
                  <a:schemeClr val="accent5">
                    <a:lumMod val="60000"/>
                    <a:lumOff val="40000"/>
                  </a:schemeClr>
                </a:solidFill>
              </a:rPr>
              <a:t>If I ascend up into heaven, thou art there: if I make my bed in hell, behold, thou art there. </a:t>
            </a:r>
            <a:r>
              <a:rPr lang="en-US" sz="4000" b="1" baseline="30000" dirty="0">
                <a:solidFill>
                  <a:schemeClr val="accent5">
                    <a:lumMod val="60000"/>
                    <a:lumOff val="40000"/>
                  </a:schemeClr>
                </a:solidFill>
              </a:rPr>
              <a:t>9 </a:t>
            </a:r>
            <a:r>
              <a:rPr lang="en-US" sz="4000" dirty="0">
                <a:solidFill>
                  <a:schemeClr val="accent5">
                    <a:lumMod val="60000"/>
                    <a:lumOff val="40000"/>
                  </a:schemeClr>
                </a:solidFill>
              </a:rPr>
              <a:t>If I take the wings of the morning, and dwell in the uttermost parts of the sea; </a:t>
            </a:r>
            <a:r>
              <a:rPr lang="en-US" sz="4000" b="1" baseline="30000" dirty="0">
                <a:solidFill>
                  <a:schemeClr val="accent5">
                    <a:lumMod val="60000"/>
                    <a:lumOff val="40000"/>
                  </a:schemeClr>
                </a:solidFill>
              </a:rPr>
              <a:t>10 </a:t>
            </a:r>
            <a:r>
              <a:rPr lang="en-US" sz="4000" dirty="0">
                <a:solidFill>
                  <a:schemeClr val="accent5">
                    <a:lumMod val="60000"/>
                    <a:lumOff val="40000"/>
                  </a:schemeClr>
                </a:solidFill>
              </a:rPr>
              <a:t>Even there shall thy hand lead me, and thy right hand shall hold me. </a:t>
            </a:r>
          </a:p>
        </p:txBody>
      </p:sp>
    </p:spTree>
  </p:cSld>
  <p:clrMapOvr>
    <a:masterClrMapping/>
  </p:clrMapOvr>
  <p:timing>
    <p:tnLst>
      <p:par>
        <p:cT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2900" y="1628775"/>
            <a:ext cx="9598025" cy="37861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j-lt"/>
              </a:rPr>
              <a:t>Yes, there is a lot of good news in the wonderful prophetic poetic </a:t>
            </a:r>
            <a:r>
              <a:rPr lang="en-US" altLang="en-US" sz="4800" dirty="0">
                <a:solidFill>
                  <a:srgbClr val="FFC000"/>
                </a:solidFill>
                <a:latin typeface="+mn-lt"/>
              </a:rPr>
              <a:t>imagery of the latter days. The</a:t>
            </a:r>
            <a:r>
              <a:rPr lang="en-US" altLang="en-US" sz="4800" dirty="0">
                <a:solidFill>
                  <a:srgbClr val="FFC000"/>
                </a:solidFill>
                <a:latin typeface="+mj-lt"/>
              </a:rPr>
              <a:t> inspiring stories </a:t>
            </a:r>
            <a:r>
              <a:rPr lang="en-US" altLang="en-US" sz="4800" dirty="0">
                <a:solidFill>
                  <a:srgbClr val="FFC000"/>
                </a:solidFill>
                <a:latin typeface="+mn-lt"/>
              </a:rPr>
              <a:t>are many.</a:t>
            </a:r>
            <a:r>
              <a:rPr lang="en-US" altLang="en-US" sz="4800" dirty="0">
                <a:solidFill>
                  <a:srgbClr val="FFC000"/>
                </a:solidFill>
                <a:latin typeface="+mj-lt"/>
              </a:rPr>
              <a:t> Joseph will reveal his hidden identity to his brothers.</a:t>
            </a:r>
          </a:p>
        </p:txBody>
      </p:sp>
    </p:spTree>
  </p:cSld>
  <p:clrMapOvr>
    <a:masterClrMapping/>
  </p:clrMapOvr>
  <p:timing>
    <p:tnLst>
      <p:par>
        <p:cT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882" name="Picture 2" descr="D:\00 IMAGES for PowerPoint\Joseph revreals himself to his broth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193675" y="2057400"/>
            <a:ext cx="9906000" cy="30464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j-lt"/>
              </a:rPr>
              <a:t>The Prodigal son will be coming </a:t>
            </a:r>
          </a:p>
          <a:p>
            <a:pPr algn="ctr">
              <a:defRPr/>
            </a:pPr>
            <a:r>
              <a:rPr lang="en-US" altLang="en-US" sz="4800" dirty="0">
                <a:solidFill>
                  <a:srgbClr val="FFC000"/>
                </a:solidFill>
                <a:latin typeface="+mj-lt"/>
              </a:rPr>
              <a:t>home at last, to the joy of his father. </a:t>
            </a:r>
          </a:p>
          <a:p>
            <a:pPr algn="ctr">
              <a:defRPr/>
            </a:pPr>
            <a:r>
              <a:rPr lang="en-US" altLang="en-US" sz="4800" dirty="0">
                <a:solidFill>
                  <a:srgbClr val="FFC000"/>
                </a:solidFill>
                <a:latin typeface="+mj-lt"/>
              </a:rPr>
              <a:t>A great reunion party will be </a:t>
            </a:r>
          </a:p>
          <a:p>
            <a:pPr algn="ctr">
              <a:defRPr/>
            </a:pPr>
            <a:r>
              <a:rPr lang="en-US" altLang="en-US" sz="4800" dirty="0">
                <a:solidFill>
                  <a:srgbClr val="FFC000"/>
                </a:solidFill>
                <a:latin typeface="+mj-lt"/>
              </a:rPr>
              <a:t>held to celebrate his return.</a:t>
            </a:r>
          </a:p>
        </p:txBody>
      </p:sp>
    </p:spTree>
  </p:cSld>
  <p:clrMapOvr>
    <a:masterClrMapping/>
  </p:clrMapOvr>
  <p:timing>
    <p:tnLst>
      <p:par>
        <p:cT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9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117475"/>
            <a:ext cx="9029700" cy="660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249238" y="685800"/>
            <a:ext cx="9829800" cy="55086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400" dirty="0">
                <a:solidFill>
                  <a:srgbClr val="FFC000"/>
                </a:solidFill>
                <a:latin typeface="+mj-lt"/>
              </a:rPr>
              <a:t>The woman of wonder we see in Revelation chapter 12 is now crowned with Israel’s diadem of 12 stars and shining in the glory of her Heavenly Father. Yes, she is in travail, but that will not last forever. As the saga ends she will surely be delivered, and the man-child, fully restored Israel, will be born in a day.</a:t>
            </a:r>
          </a:p>
        </p:txBody>
      </p:sp>
    </p:spTree>
  </p:cSld>
  <p:clrMapOvr>
    <a:masterClrMapping/>
  </p:clrMapOvr>
  <p:timing>
    <p:tnLst>
      <p:par>
        <p:cT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pic>
        <p:nvPicPr>
          <p:cNvPr id="510978" name="Picture 2" descr="D:\00 IMAGES for PowerPoint\woman-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2900" y="666750"/>
            <a:ext cx="9523413" cy="56324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000" dirty="0">
                <a:solidFill>
                  <a:srgbClr val="FFC000"/>
                </a:solidFill>
                <a:latin typeface="+mj-lt"/>
              </a:rPr>
              <a:t>Here Ezekiel sees the House of Israel lying slain in deathly silence in the Valley of dry bones. As he watches the bones come together with a rattling sound. The flesh and sinews appear, and a covering of skin. </a:t>
            </a:r>
          </a:p>
          <a:p>
            <a:pPr algn="ctr">
              <a:defRPr/>
            </a:pPr>
            <a:r>
              <a:rPr lang="en-US" altLang="en-US" sz="4000" dirty="0">
                <a:solidFill>
                  <a:srgbClr val="FFC000"/>
                </a:solidFill>
                <a:latin typeface="+mj-lt"/>
              </a:rPr>
              <a:t>But still no revival; no resurrection. Ezekiel is told to call for the four winds to breath upon the slain. Then in wonder he sees them stand on their feet, an exceedingly great army.</a:t>
            </a:r>
          </a:p>
        </p:txBody>
      </p:sp>
    </p:spTree>
  </p:cSld>
  <p:clrMapOvr>
    <a:masterClrMapping/>
  </p:clrMapOvr>
  <p:timing>
    <p:tnLst>
      <p:par>
        <p:cT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513026" name="Picture 4" descr="http://www.islandbreath.org/2008Year/14-hawaiiana/0814-10DryB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4288"/>
            <a:ext cx="89916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1313" y="914400"/>
            <a:ext cx="9586912" cy="67405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Jesus tells the parable of the ten virgins. Five are wise, five foolish. The midnight cry resounds through the night, “Behold the Bridegroom cometh, Go ye out to meet Him</a:t>
            </a:r>
            <a:r>
              <a:rPr lang="en-US" altLang="en-US" sz="4800">
                <a:solidFill>
                  <a:srgbClr val="FFC000"/>
                </a:solidFill>
                <a:latin typeface="+mn-lt"/>
              </a:rPr>
              <a:t>.  The </a:t>
            </a:r>
            <a:r>
              <a:rPr lang="en-US" altLang="en-US" sz="4800" dirty="0">
                <a:solidFill>
                  <a:srgbClr val="FFC000"/>
                </a:solidFill>
                <a:latin typeface="+mn-lt"/>
              </a:rPr>
              <a:t>wise virgins have a source of oil outside of the lamps of their own souls, will have gone out in a passage through the darkness. </a:t>
            </a:r>
          </a:p>
        </p:txBody>
      </p:sp>
    </p:spTree>
  </p:cSld>
  <p:clrMapOvr>
    <a:masterClrMapping/>
  </p:clrMapOvr>
  <p:timing>
    <p:tnLst>
      <p:par>
        <p:cT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1300" y="152400"/>
            <a:ext cx="4587875"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22263" y="2514600"/>
            <a:ext cx="9586912"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They will be arriving at the banqueting hall amidst scenes of great joy and celebration.</a:t>
            </a:r>
          </a:p>
        </p:txBody>
      </p:sp>
    </p:spTree>
  </p:cSld>
  <p:clrMapOvr>
    <a:masterClrMapping/>
  </p:clrMapOvr>
  <p:timing>
    <p:tnLst>
      <p:par>
        <p:cTn id="1" dur="indefinite" restart="never" nodeType="tmRoot"/>
      </p:par>
    </p:tn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122" name="Picture 3" descr="D:\00 IMAGES for PowerPoint\ten-v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76200"/>
            <a:ext cx="8794750" cy="666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2900" y="1143000"/>
            <a:ext cx="9586913" cy="8302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There will be a Marriage Supper.</a:t>
            </a:r>
          </a:p>
        </p:txBody>
      </p:sp>
    </p:spTree>
  </p:cSld>
  <p:clrMapOvr>
    <a:masterClrMapping/>
  </p:clrMapOvr>
  <p:timing>
    <p:tnLst>
      <p:par>
        <p:cTn id="1" dur="indefinite" restart="never" nodeType="tmRoot"/>
      </p:par>
    </p:tn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42900" y="1143000"/>
            <a:ext cx="9586913" cy="45243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800" dirty="0">
                <a:solidFill>
                  <a:srgbClr val="FFC000"/>
                </a:solidFill>
                <a:latin typeface="+mn-lt"/>
              </a:rPr>
              <a:t>So yes, there will be a true and genuine </a:t>
            </a:r>
            <a:r>
              <a:rPr lang="en-US" altLang="en-US" sz="4800" dirty="0">
                <a:solidFill>
                  <a:srgbClr val="FFFF00"/>
                </a:solidFill>
                <a:latin typeface="+mn-lt"/>
              </a:rPr>
              <a:t>Latter Rain outpouring.</a:t>
            </a:r>
            <a:endParaRPr lang="en-US" altLang="en-US" sz="4800" dirty="0">
              <a:solidFill>
                <a:srgbClr val="FFC000"/>
              </a:solidFill>
              <a:latin typeface="+mn-lt"/>
            </a:endParaRPr>
          </a:p>
          <a:p>
            <a:pPr algn="ctr">
              <a:defRPr/>
            </a:pPr>
            <a:r>
              <a:rPr lang="en-US" altLang="en-US" sz="4800" dirty="0">
                <a:solidFill>
                  <a:srgbClr val="FFC000"/>
                </a:solidFill>
                <a:latin typeface="+mn-lt"/>
              </a:rPr>
              <a:t>And for those who have decided </a:t>
            </a:r>
          </a:p>
          <a:p>
            <a:pPr algn="ctr">
              <a:defRPr/>
            </a:pPr>
            <a:r>
              <a:rPr lang="en-US" altLang="en-US" sz="4800" dirty="0">
                <a:solidFill>
                  <a:srgbClr val="FFC000"/>
                </a:solidFill>
                <a:latin typeface="+mn-lt"/>
              </a:rPr>
              <a:t>to follow Jesus, come what may, </a:t>
            </a:r>
          </a:p>
          <a:p>
            <a:pPr algn="ctr">
              <a:defRPr/>
            </a:pPr>
            <a:r>
              <a:rPr lang="en-US" altLang="en-US" sz="4800" dirty="0">
                <a:solidFill>
                  <a:srgbClr val="FFC000"/>
                </a:solidFill>
                <a:latin typeface="+mn-lt"/>
              </a:rPr>
              <a:t>the promised </a:t>
            </a:r>
            <a:r>
              <a:rPr lang="en-US" altLang="en-US" sz="4800" dirty="0">
                <a:solidFill>
                  <a:srgbClr val="FFFF00"/>
                </a:solidFill>
                <a:latin typeface="+mn-lt"/>
              </a:rPr>
              <a:t>End-time Revival</a:t>
            </a:r>
            <a:r>
              <a:rPr lang="en-US" altLang="en-US" sz="4800" dirty="0">
                <a:solidFill>
                  <a:srgbClr val="FFC000"/>
                </a:solidFill>
              </a:rPr>
              <a:t> </a:t>
            </a:r>
          </a:p>
          <a:p>
            <a:pPr algn="ctr">
              <a:defRPr/>
            </a:pPr>
            <a:r>
              <a:rPr lang="en-US" altLang="en-US" sz="4800" dirty="0">
                <a:solidFill>
                  <a:srgbClr val="FFC000"/>
                </a:solidFill>
                <a:latin typeface="+mn-lt"/>
              </a:rPr>
              <a:t>will surely come. </a:t>
            </a:r>
          </a:p>
        </p:txBody>
      </p:sp>
    </p:spTree>
  </p:cSld>
  <p:clrMapOvr>
    <a:masterClrMapping/>
  </p:clrMapOvr>
  <p:timing>
    <p:tnLst>
      <p:par>
        <p:cTn id="1" dur="indefinite" restart="never" nodeType="tmRoot"/>
      </p:par>
    </p:tn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4" name="Picture 2" descr="D:\00 IMAGES for PowerPoint\end-time rev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811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TextBox 4"/>
          <p:cNvSpPr txBox="1">
            <a:spLocks noChangeArrowheads="1"/>
          </p:cNvSpPr>
          <p:nvPr/>
        </p:nvSpPr>
        <p:spPr bwMode="auto">
          <a:xfrm>
            <a:off x="514350" y="2057400"/>
            <a:ext cx="9258300" cy="28003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a:solidFill>
                  <a:srgbClr val="FFC000"/>
                </a:solidFill>
                <a:latin typeface="Arial" charset="0"/>
              </a:rPr>
              <a:t>I hope you are finding these videos helpful. The website for articles on </a:t>
            </a:r>
          </a:p>
          <a:p>
            <a:pPr algn="ctr" eaLnBrk="1" hangingPunct="1">
              <a:spcBef>
                <a:spcPct val="0"/>
              </a:spcBef>
              <a:buFontTx/>
              <a:buNone/>
            </a:pPr>
            <a:r>
              <a:rPr lang="en-US" altLang="en-US" sz="4400">
                <a:solidFill>
                  <a:srgbClr val="FFC000"/>
                </a:solidFill>
                <a:latin typeface="Arial" charset="0"/>
              </a:rPr>
              <a:t>this and other related subjects is  </a:t>
            </a:r>
          </a:p>
          <a:p>
            <a:pPr algn="ctr" eaLnBrk="1" hangingPunct="1">
              <a:spcBef>
                <a:spcPct val="0"/>
              </a:spcBef>
              <a:buFontTx/>
              <a:buNone/>
            </a:pPr>
            <a:r>
              <a:rPr lang="en-US" altLang="en-US" sz="4400" b="1" i="1">
                <a:solidFill>
                  <a:srgbClr val="FFFF00"/>
                </a:solidFill>
                <a:latin typeface="Arial" charset="0"/>
              </a:rPr>
              <a:t>EndTimePilgrim.org</a:t>
            </a:r>
          </a:p>
        </p:txBody>
      </p:sp>
    </p:spTree>
  </p:cSld>
  <p:clrMapOvr>
    <a:masterClrMapping/>
  </p:clrMapOvr>
  <p:timing>
    <p:tnLst>
      <p:par>
        <p:cTn id="1" dur="indefinite" restart="never" nodeType="tmRoot"/>
      </p:par>
    </p:tnLst>
  </p:timing>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descr="C:\Users\Gavriel\Documents\0-IMAGES for PowerPoint\logo-etp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1030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TextBox 4"/>
          <p:cNvSpPr txBox="1">
            <a:spLocks noChangeArrowheads="1"/>
          </p:cNvSpPr>
          <p:nvPr/>
        </p:nvSpPr>
        <p:spPr bwMode="auto">
          <a:xfrm>
            <a:off x="600075" y="1265238"/>
            <a:ext cx="9001125" cy="45243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latin typeface="Arial" charset="0"/>
              </a:rPr>
              <a:t>And the </a:t>
            </a:r>
            <a:r>
              <a:rPr lang="en-US" altLang="en-US" sz="4800">
                <a:solidFill>
                  <a:srgbClr val="FFFF00"/>
                </a:solidFill>
                <a:latin typeface="Arial" charset="0"/>
              </a:rPr>
              <a:t>You Tube channel </a:t>
            </a:r>
            <a:r>
              <a:rPr lang="en-US" altLang="en-US" sz="4800">
                <a:solidFill>
                  <a:srgbClr val="FFC000"/>
                </a:solidFill>
                <a:latin typeface="Arial" charset="0"/>
              </a:rPr>
              <a:t>for other videos on The 70 Weeks Prophecy, </a:t>
            </a:r>
            <a:r>
              <a:rPr lang="en-US" altLang="en-US" sz="4800">
                <a:solidFill>
                  <a:srgbClr val="FFFF00"/>
                </a:solidFill>
                <a:latin typeface="Arial" charset="0"/>
              </a:rPr>
              <a:t>The Feast of Trumpets, and the Fall Feasts of Israel </a:t>
            </a:r>
            <a:r>
              <a:rPr lang="en-US" altLang="en-US" sz="4800">
                <a:solidFill>
                  <a:srgbClr val="FFC000"/>
                </a:solidFill>
                <a:latin typeface="Arial" charset="0"/>
              </a:rPr>
              <a:t>can be found under the user name </a:t>
            </a:r>
            <a:r>
              <a:rPr lang="en-US" altLang="en-US" sz="4800" b="1" i="1">
                <a:solidFill>
                  <a:srgbClr val="FFFF00"/>
                </a:solidFill>
                <a:latin typeface="Arial" charset="0"/>
              </a:rPr>
              <a:t>GavinFinley.</a:t>
            </a:r>
          </a:p>
        </p:txBody>
      </p:sp>
    </p:spTree>
  </p:cSld>
  <p:clrMapOvr>
    <a:masterClrMapping/>
  </p:clrMapOvr>
  <p:timing>
    <p:tnLst>
      <p:par>
        <p:cTn id="1" dur="indefinite" restart="never" nodeType="tmRoot"/>
      </p:par>
    </p:tnLst>
  </p:timing>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7219950" cy="1938338"/>
          </a:xfrm>
          <a:prstGeom prst="rect">
            <a:avLst/>
          </a:prstGeom>
        </p:spPr>
        <p:txBody>
          <a:bodyPr>
            <a:spAutoFit/>
          </a:bodyPr>
          <a:lstStyle/>
          <a:p>
            <a:pPr>
              <a:defRPr/>
            </a:pPr>
            <a:r>
              <a:rPr lang="en-US" sz="6000" b="1" i="1" dirty="0">
                <a:solidFill>
                  <a:schemeClr val="accent6">
                    <a:lumMod val="40000"/>
                    <a:lumOff val="60000"/>
                  </a:schemeClr>
                </a:solidFill>
              </a:rPr>
              <a:t>YouTube channel</a:t>
            </a:r>
          </a:p>
          <a:p>
            <a:pPr>
              <a:defRPr/>
            </a:pPr>
            <a:r>
              <a:rPr lang="en-US" sz="6000" b="1" i="1" dirty="0" err="1">
                <a:solidFill>
                  <a:schemeClr val="bg1"/>
                </a:solidFill>
              </a:rPr>
              <a:t>GavinFinley</a:t>
            </a:r>
            <a:endParaRPr lang="en-US" sz="6000" b="1" i="1" dirty="0">
              <a:solidFill>
                <a:schemeClr val="bg1"/>
              </a:solidFill>
            </a:endParaRPr>
          </a:p>
        </p:txBody>
      </p:sp>
      <p:sp>
        <p:nvSpPr>
          <p:cNvPr id="524292" name="TextBox 4"/>
          <p:cNvSpPr txBox="1">
            <a:spLocks noChangeArrowheads="1"/>
          </p:cNvSpPr>
          <p:nvPr/>
        </p:nvSpPr>
        <p:spPr bwMode="auto">
          <a:xfrm>
            <a:off x="0" y="5903913"/>
            <a:ext cx="47371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b="1" i="1">
                <a:solidFill>
                  <a:schemeClr val="bg1"/>
                </a:solidFill>
                <a:latin typeface="Arial" charset="0"/>
              </a:rPr>
              <a:t>The Routeburn Track</a:t>
            </a:r>
          </a:p>
          <a:p>
            <a:pPr eaLnBrk="1" hangingPunct="1">
              <a:spcBef>
                <a:spcPct val="0"/>
              </a:spcBef>
              <a:buFontTx/>
              <a:buNone/>
            </a:pPr>
            <a:r>
              <a:rPr lang="en-US" altLang="en-US" sz="2800" b="1" i="1">
                <a:solidFill>
                  <a:schemeClr val="bg1"/>
                </a:solidFill>
                <a:latin typeface="Arial" charset="0"/>
              </a:rPr>
              <a:t>New Zealand, South Island</a:t>
            </a:r>
          </a:p>
        </p:txBody>
      </p:sp>
    </p:spTree>
  </p:cSld>
  <p:clrMapOvr>
    <a:masterClrMapping/>
  </p:clrMapOvr>
  <p:timing>
    <p:tnLst>
      <p:par>
        <p:cTn id="1" dur="indefinite" restart="never" nodeType="tmRoot"/>
      </p:par>
    </p:tnLst>
  </p:timing>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1"/>
          <p:cNvSpPr>
            <a:spLocks noChangeArrowheads="1"/>
          </p:cNvSpPr>
          <p:nvPr/>
        </p:nvSpPr>
        <p:spPr bwMode="auto">
          <a:xfrm>
            <a:off x="266700" y="1371600"/>
            <a:ext cx="97536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42" tIns="52719" rIns="105442" bIns="52719">
            <a:spAutoFit/>
          </a:bodyPr>
          <a:lstStyle/>
          <a:p>
            <a:pPr algn="ctr"/>
            <a:r>
              <a:rPr lang="en-US" altLang="en-US" sz="4800">
                <a:solidFill>
                  <a:srgbClr val="FFC000"/>
                </a:solidFill>
              </a:rPr>
              <a:t>The highway of holiness </a:t>
            </a:r>
          </a:p>
          <a:p>
            <a:pPr algn="ctr"/>
            <a:r>
              <a:rPr lang="en-US" altLang="en-US" sz="4800">
                <a:solidFill>
                  <a:srgbClr val="FFC000"/>
                </a:solidFill>
              </a:rPr>
              <a:t>leads onwards and upwards. </a:t>
            </a:r>
          </a:p>
          <a:p>
            <a:pPr algn="ctr"/>
            <a:r>
              <a:rPr lang="en-US" altLang="en-US" sz="4800">
                <a:solidFill>
                  <a:srgbClr val="FFC000"/>
                </a:solidFill>
              </a:rPr>
              <a:t>Towards the gates of glory.</a:t>
            </a:r>
          </a:p>
          <a:p>
            <a:pPr algn="ctr"/>
            <a:endParaRPr lang="en-US" altLang="en-US" sz="4800">
              <a:solidFill>
                <a:srgbClr val="FFC000"/>
              </a:solidFill>
            </a:endParaRPr>
          </a:p>
          <a:p>
            <a:pPr algn="ctr"/>
            <a:r>
              <a:rPr lang="en-US" altLang="en-US" sz="4800">
                <a:solidFill>
                  <a:srgbClr val="FFC000"/>
                </a:solidFill>
              </a:rPr>
              <a:t>Grace and shalom to all.</a:t>
            </a:r>
          </a:p>
        </p:txBody>
      </p:sp>
    </p:spTree>
  </p:cSld>
  <p:clrMapOvr>
    <a:masterClrMapping/>
  </p:clrMapOvr>
  <p:timing>
    <p:tnLst>
      <p:par>
        <p:cTn id="1" dur="indefinite" restart="never" nodeType="tmRoot"/>
      </p:par>
    </p:tn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6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1975" y="0"/>
            <a:ext cx="39433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166116</TotalTime>
  <Words>22799</Words>
  <Application>Microsoft Office PowerPoint</Application>
  <PresentationFormat>35mm Slides</PresentationFormat>
  <Paragraphs>1425</Paragraphs>
  <Slides>524</Slides>
  <Notes>32</Notes>
  <HiddenSlides>0</HiddenSlides>
  <MMClips>0</MMClips>
  <ScaleCrop>false</ScaleCrop>
  <HeadingPairs>
    <vt:vector size="4" baseType="variant">
      <vt:variant>
        <vt:lpstr>Theme</vt:lpstr>
      </vt:variant>
      <vt:variant>
        <vt:i4>1</vt:i4>
      </vt:variant>
      <vt:variant>
        <vt:lpstr>Slide Titles</vt:lpstr>
      </vt:variant>
      <vt:variant>
        <vt:i4>524</vt:i4>
      </vt:variant>
    </vt:vector>
  </HeadingPairs>
  <TitlesOfParts>
    <vt:vector size="525" baseType="lpstr">
      <vt:lpstr>Office Theme</vt:lpstr>
      <vt:lpstr>The Fall Feasts of Israel; their Meaning, their  Purpose, and their Final Fulfillment. </vt:lpstr>
      <vt:lpstr>PowerPoint Presentation</vt:lpstr>
      <vt:lpstr>PowerPoint Presentation</vt:lpstr>
      <vt:lpstr>PowerPoint Presentation</vt:lpstr>
      <vt:lpstr>THE FIRST FOUR FEASTS HAVE BEEN FULFILLED. THE THREE FALL FEASTS  ARE NOW AWAITING FULFILLMENT.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ISRAEL and the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Daniel 9:24  Seventy weeks  are determined  upon  thy people  and upon thy holy city</vt:lpstr>
      <vt:lpstr>PowerPoint Presentation</vt:lpstr>
      <vt:lpstr>PowerPoint Presentation</vt:lpstr>
      <vt:lpstr>PowerPoint Presentation</vt:lpstr>
      <vt:lpstr> 1. to finish the transgression,   2. to make an end of sins,  3. to make reconciliation for iniquity,  4. to bring in everlasting righteousness,  5. to seal up the vision and prophecy,   6. and to anoint the most Holy.  - Dan. 9:25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70th Week</dc:title>
  <dc:creator>Gavriel</dc:creator>
  <cp:lastModifiedBy>Gavin</cp:lastModifiedBy>
  <cp:revision>3193</cp:revision>
  <dcterms:created xsi:type="dcterms:W3CDTF">2010-12-14T13:48:27Z</dcterms:created>
  <dcterms:modified xsi:type="dcterms:W3CDTF">2018-02-19T22:07:29Z</dcterms:modified>
</cp:coreProperties>
</file>