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8"/>
  </p:notesMasterIdLst>
  <p:sldIdLst>
    <p:sldId id="3143" r:id="rId2"/>
    <p:sldId id="4134" r:id="rId3"/>
    <p:sldId id="1091" r:id="rId4"/>
    <p:sldId id="3484" r:id="rId5"/>
    <p:sldId id="3314" r:id="rId6"/>
    <p:sldId id="3467" r:id="rId7"/>
    <p:sldId id="3673" r:id="rId8"/>
    <p:sldId id="3264" r:id="rId9"/>
    <p:sldId id="3261" r:id="rId10"/>
    <p:sldId id="3263" r:id="rId11"/>
    <p:sldId id="2820" r:id="rId12"/>
    <p:sldId id="2822" r:id="rId13"/>
    <p:sldId id="3055" r:id="rId14"/>
    <p:sldId id="3589" r:id="rId15"/>
    <p:sldId id="3015" r:id="rId16"/>
    <p:sldId id="3234" r:id="rId17"/>
    <p:sldId id="3526" r:id="rId18"/>
    <p:sldId id="3557" r:id="rId19"/>
    <p:sldId id="3531" r:id="rId20"/>
    <p:sldId id="3530" r:id="rId21"/>
    <p:sldId id="3017" r:id="rId22"/>
    <p:sldId id="3701" r:id="rId23"/>
    <p:sldId id="3323" r:id="rId24"/>
    <p:sldId id="3321" r:id="rId25"/>
    <p:sldId id="3325" r:id="rId26"/>
    <p:sldId id="3702" r:id="rId27"/>
    <p:sldId id="3703" r:id="rId28"/>
    <p:sldId id="3324" r:id="rId29"/>
    <p:sldId id="3319" r:id="rId30"/>
    <p:sldId id="3232" r:id="rId31"/>
    <p:sldId id="3488" r:id="rId32"/>
    <p:sldId id="3489" r:id="rId33"/>
    <p:sldId id="3704" r:id="rId34"/>
    <p:sldId id="3705" r:id="rId35"/>
    <p:sldId id="3706" r:id="rId36"/>
    <p:sldId id="3268" r:id="rId37"/>
    <p:sldId id="3236" r:id="rId38"/>
    <p:sldId id="3235" r:id="rId39"/>
    <p:sldId id="3087" r:id="rId40"/>
    <p:sldId id="3085" r:id="rId41"/>
    <p:sldId id="3712" r:id="rId42"/>
    <p:sldId id="3711" r:id="rId43"/>
    <p:sldId id="3708" r:id="rId44"/>
    <p:sldId id="3709" r:id="rId45"/>
    <p:sldId id="3074" r:id="rId46"/>
    <p:sldId id="3075" r:id="rId47"/>
    <p:sldId id="3046" r:id="rId48"/>
    <p:sldId id="3469" r:id="rId49"/>
    <p:sldId id="3076" r:id="rId50"/>
    <p:sldId id="3846" r:id="rId51"/>
    <p:sldId id="3845" r:id="rId52"/>
    <p:sldId id="3317" r:id="rId53"/>
    <p:sldId id="3193" r:id="rId54"/>
    <p:sldId id="3745" r:id="rId55"/>
    <p:sldId id="3743" r:id="rId56"/>
    <p:sldId id="3194" r:id="rId57"/>
    <p:sldId id="3327" r:id="rId58"/>
    <p:sldId id="3326" r:id="rId59"/>
    <p:sldId id="3195" r:id="rId60"/>
    <p:sldId id="3196" r:id="rId61"/>
    <p:sldId id="3250" r:id="rId62"/>
    <p:sldId id="3746" r:id="rId63"/>
    <p:sldId id="3749" r:id="rId64"/>
    <p:sldId id="3750" r:id="rId65"/>
    <p:sldId id="3748" r:id="rId66"/>
    <p:sldId id="3252" r:id="rId67"/>
    <p:sldId id="3906" r:id="rId68"/>
    <p:sldId id="3909" r:id="rId69"/>
    <p:sldId id="3907" r:id="rId70"/>
    <p:sldId id="3908" r:id="rId71"/>
    <p:sldId id="3248" r:id="rId72"/>
    <p:sldId id="3318" r:id="rId73"/>
    <p:sldId id="3445" r:id="rId74"/>
    <p:sldId id="3446" r:id="rId75"/>
    <p:sldId id="3715" r:id="rId76"/>
    <p:sldId id="3714" r:id="rId77"/>
    <p:sldId id="3106" r:id="rId78"/>
    <p:sldId id="3328" r:id="rId79"/>
    <p:sldId id="3125" r:id="rId80"/>
    <p:sldId id="3124" r:id="rId81"/>
    <p:sldId id="3574" r:id="rId82"/>
    <p:sldId id="3912" r:id="rId83"/>
    <p:sldId id="3910" r:id="rId84"/>
    <p:sldId id="3573" r:id="rId85"/>
    <p:sldId id="2838" r:id="rId86"/>
    <p:sldId id="3329" r:id="rId87"/>
    <p:sldId id="3163" r:id="rId88"/>
    <p:sldId id="3162" r:id="rId89"/>
    <p:sldId id="2834" r:id="rId90"/>
    <p:sldId id="2836" r:id="rId91"/>
    <p:sldId id="2835" r:id="rId92"/>
    <p:sldId id="3844" r:id="rId93"/>
    <p:sldId id="3843" r:id="rId94"/>
    <p:sldId id="3842" r:id="rId95"/>
    <p:sldId id="3841" r:id="rId96"/>
    <p:sldId id="3465" r:id="rId97"/>
    <p:sldId id="3101" r:id="rId98"/>
    <p:sldId id="3102" r:id="rId99"/>
    <p:sldId id="3103" r:id="rId100"/>
    <p:sldId id="3104" r:id="rId101"/>
    <p:sldId id="3128" r:id="rId102"/>
    <p:sldId id="3129" r:id="rId103"/>
    <p:sldId id="3198" r:id="rId104"/>
    <p:sldId id="3197" r:id="rId105"/>
    <p:sldId id="3133" r:id="rId106"/>
    <p:sldId id="3127" r:id="rId107"/>
    <p:sldId id="3899" r:id="rId108"/>
    <p:sldId id="3959" r:id="rId109"/>
    <p:sldId id="3960" r:id="rId110"/>
    <p:sldId id="3900" r:id="rId111"/>
    <p:sldId id="3901" r:id="rId112"/>
    <p:sldId id="3202" r:id="rId113"/>
    <p:sldId id="3276" r:id="rId114"/>
    <p:sldId id="3277" r:id="rId115"/>
    <p:sldId id="3719" r:id="rId116"/>
    <p:sldId id="3718" r:id="rId117"/>
    <p:sldId id="3932" r:id="rId118"/>
    <p:sldId id="3933" r:id="rId119"/>
    <p:sldId id="3764" r:id="rId120"/>
    <p:sldId id="3765" r:id="rId121"/>
    <p:sldId id="2866" r:id="rId122"/>
    <p:sldId id="2860" r:id="rId123"/>
    <p:sldId id="3386" r:id="rId124"/>
    <p:sldId id="3477" r:id="rId125"/>
    <p:sldId id="3575" r:id="rId126"/>
    <p:sldId id="3576" r:id="rId127"/>
    <p:sldId id="3390" r:id="rId128"/>
    <p:sldId id="3610" r:id="rId129"/>
    <p:sldId id="3392" r:id="rId130"/>
    <p:sldId id="3611" r:id="rId131"/>
    <p:sldId id="3394" r:id="rId132"/>
    <p:sldId id="3395" r:id="rId133"/>
    <p:sldId id="3398" r:id="rId134"/>
    <p:sldId id="3396" r:id="rId135"/>
    <p:sldId id="4064" r:id="rId136"/>
    <p:sldId id="4065" r:id="rId137"/>
    <p:sldId id="3626" r:id="rId138"/>
    <p:sldId id="4013" r:id="rId139"/>
    <p:sldId id="4046" r:id="rId140"/>
    <p:sldId id="4063" r:id="rId141"/>
    <p:sldId id="4061" r:id="rId142"/>
    <p:sldId id="4062" r:id="rId143"/>
    <p:sldId id="4049" r:id="rId144"/>
    <p:sldId id="4050" r:id="rId145"/>
    <p:sldId id="3330" r:id="rId146"/>
    <p:sldId id="3400" r:id="rId147"/>
    <p:sldId id="4060" r:id="rId148"/>
    <p:sldId id="4004" r:id="rId149"/>
    <p:sldId id="4051" r:id="rId150"/>
    <p:sldId id="4052" r:id="rId151"/>
    <p:sldId id="3509" r:id="rId152"/>
    <p:sldId id="3507" r:id="rId153"/>
    <p:sldId id="3779" r:id="rId154"/>
    <p:sldId id="3780" r:id="rId155"/>
    <p:sldId id="4055" r:id="rId156"/>
    <p:sldId id="4053" r:id="rId157"/>
    <p:sldId id="4057" r:id="rId158"/>
    <p:sldId id="4056" r:id="rId159"/>
    <p:sldId id="3775" r:id="rId160"/>
    <p:sldId id="3776" r:id="rId161"/>
    <p:sldId id="2906" r:id="rId162"/>
    <p:sldId id="2907" r:id="rId163"/>
    <p:sldId id="3935" r:id="rId164"/>
    <p:sldId id="3934" r:id="rId165"/>
    <p:sldId id="2908" r:id="rId166"/>
    <p:sldId id="2909" r:id="rId167"/>
    <p:sldId id="3961" r:id="rId168"/>
    <p:sldId id="3962" r:id="rId169"/>
    <p:sldId id="2910" r:id="rId170"/>
    <p:sldId id="2912" r:id="rId171"/>
    <p:sldId id="3061" r:id="rId172"/>
    <p:sldId id="3059" r:id="rId173"/>
    <p:sldId id="3062" r:id="rId174"/>
    <p:sldId id="3060" r:id="rId175"/>
    <p:sldId id="3448" r:id="rId176"/>
    <p:sldId id="4138" r:id="rId177"/>
    <p:sldId id="4139" r:id="rId178"/>
    <p:sldId id="3447" r:id="rId179"/>
    <p:sldId id="4168" r:id="rId180"/>
    <p:sldId id="4180" r:id="rId181"/>
    <p:sldId id="3255" r:id="rId182"/>
    <p:sldId id="3256" r:id="rId183"/>
    <p:sldId id="4170" r:id="rId184"/>
    <p:sldId id="4175" r:id="rId185"/>
    <p:sldId id="4172" r:id="rId186"/>
    <p:sldId id="4176" r:id="rId187"/>
    <p:sldId id="4177" r:id="rId188"/>
    <p:sldId id="4181" r:id="rId189"/>
    <p:sldId id="4173" r:id="rId190"/>
    <p:sldId id="4178" r:id="rId191"/>
    <p:sldId id="4005" r:id="rId192"/>
    <p:sldId id="4006" r:id="rId193"/>
    <p:sldId id="4104" r:id="rId194"/>
    <p:sldId id="2881" r:id="rId195"/>
    <p:sldId id="3551" r:id="rId196"/>
    <p:sldId id="3550" r:id="rId197"/>
    <p:sldId id="2882" r:id="rId198"/>
    <p:sldId id="2883" r:id="rId199"/>
    <p:sldId id="2913" r:id="rId200"/>
    <p:sldId id="3852" r:id="rId201"/>
    <p:sldId id="3850" r:id="rId202"/>
    <p:sldId id="4135" r:id="rId203"/>
    <p:sldId id="4136" r:id="rId204"/>
    <p:sldId id="2916" r:id="rId205"/>
    <p:sldId id="3473" r:id="rId206"/>
    <p:sldId id="3472" r:id="rId207"/>
    <p:sldId id="2887" r:id="rId208"/>
    <p:sldId id="2890" r:id="rId209"/>
    <p:sldId id="3063" r:id="rId210"/>
    <p:sldId id="4166" r:id="rId211"/>
    <p:sldId id="3991" r:id="rId212"/>
    <p:sldId id="4167" r:id="rId213"/>
    <p:sldId id="3916" r:id="rId214"/>
    <p:sldId id="3919" r:id="rId215"/>
    <p:sldId id="3963" r:id="rId216"/>
    <p:sldId id="3973" r:id="rId217"/>
    <p:sldId id="3915" r:id="rId218"/>
    <p:sldId id="3918" r:id="rId219"/>
    <p:sldId id="2891" r:id="rId220"/>
    <p:sldId id="4182" r:id="rId221"/>
    <p:sldId id="3135" r:id="rId222"/>
    <p:sldId id="2922" r:id="rId223"/>
    <p:sldId id="2924" r:id="rId224"/>
    <p:sldId id="4164" r:id="rId225"/>
    <p:sldId id="2893" r:id="rId226"/>
    <p:sldId id="4165" r:id="rId227"/>
    <p:sldId id="2926" r:id="rId228"/>
    <p:sldId id="4190" r:id="rId229"/>
    <p:sldId id="4192" r:id="rId230"/>
    <p:sldId id="4193" r:id="rId231"/>
    <p:sldId id="4188" r:id="rId232"/>
    <p:sldId id="3278" r:id="rId233"/>
    <p:sldId id="3280" r:id="rId234"/>
    <p:sldId id="3853" r:id="rId235"/>
    <p:sldId id="3854" r:id="rId236"/>
    <p:sldId id="4118" r:id="rId237"/>
    <p:sldId id="4117" r:id="rId238"/>
    <p:sldId id="4195" r:id="rId239"/>
    <p:sldId id="4194" r:id="rId240"/>
    <p:sldId id="2900" r:id="rId241"/>
    <p:sldId id="4197" r:id="rId242"/>
    <p:sldId id="4196" r:id="rId243"/>
    <p:sldId id="2899" r:id="rId244"/>
    <p:sldId id="3340" r:id="rId245"/>
    <p:sldId id="3459" r:id="rId246"/>
    <p:sldId id="3351" r:id="rId247"/>
    <p:sldId id="3479" r:id="rId248"/>
    <p:sldId id="3347" r:id="rId249"/>
    <p:sldId id="3348" r:id="rId250"/>
    <p:sldId id="3992" r:id="rId251"/>
    <p:sldId id="3993" r:id="rId252"/>
    <p:sldId id="3349" r:id="rId253"/>
    <p:sldId id="3350" r:id="rId254"/>
    <p:sldId id="3939" r:id="rId255"/>
    <p:sldId id="3938" r:id="rId256"/>
    <p:sldId id="3068" r:id="rId257"/>
    <p:sldId id="3066" r:id="rId258"/>
    <p:sldId id="2903" r:id="rId259"/>
    <p:sldId id="3768" r:id="rId260"/>
    <p:sldId id="3598" r:id="rId261"/>
    <p:sldId id="3599" r:id="rId262"/>
    <p:sldId id="4142" r:id="rId263"/>
    <p:sldId id="4141" r:id="rId264"/>
    <p:sldId id="3603" r:id="rId265"/>
    <p:sldId id="3602" r:id="rId266"/>
    <p:sldId id="2945" r:id="rId267"/>
    <p:sldId id="2946" r:id="rId268"/>
    <p:sldId id="2864" r:id="rId269"/>
    <p:sldId id="4199" r:id="rId270"/>
    <p:sldId id="2786" r:id="rId271"/>
    <p:sldId id="3605" r:id="rId272"/>
    <p:sldId id="4146" r:id="rId273"/>
    <p:sldId id="4144" r:id="rId274"/>
    <p:sldId id="4150" r:id="rId275"/>
    <p:sldId id="4149" r:id="rId276"/>
    <p:sldId id="4148" r:id="rId277"/>
    <p:sldId id="4147" r:id="rId278"/>
    <p:sldId id="2953" r:id="rId279"/>
    <p:sldId id="3553" r:id="rId280"/>
    <p:sldId id="3353" r:id="rId281"/>
    <p:sldId id="3922" r:id="rId282"/>
    <p:sldId id="4200" r:id="rId283"/>
    <p:sldId id="4205" r:id="rId284"/>
    <p:sldId id="4327" r:id="rId285"/>
    <p:sldId id="4329" r:id="rId286"/>
    <p:sldId id="4323" r:id="rId287"/>
    <p:sldId id="4324" r:id="rId288"/>
    <p:sldId id="4325" r:id="rId289"/>
    <p:sldId id="4326" r:id="rId290"/>
    <p:sldId id="4207" r:id="rId291"/>
    <p:sldId id="4208" r:id="rId292"/>
    <p:sldId id="4210" r:id="rId293"/>
    <p:sldId id="4211" r:id="rId294"/>
    <p:sldId id="4330" r:id="rId295"/>
    <p:sldId id="4331" r:id="rId296"/>
    <p:sldId id="4332" r:id="rId297"/>
    <p:sldId id="4333" r:id="rId298"/>
    <p:sldId id="3920" r:id="rId299"/>
    <p:sldId id="3356" r:id="rId300"/>
    <p:sldId id="3994" r:id="rId301"/>
    <p:sldId id="3996" r:id="rId302"/>
    <p:sldId id="4273" r:id="rId303"/>
    <p:sldId id="4275" r:id="rId304"/>
    <p:sldId id="3608" r:id="rId305"/>
    <p:sldId id="3609" r:id="rId306"/>
    <p:sldId id="2788" r:id="rId307"/>
    <p:sldId id="3923" r:id="rId308"/>
    <p:sldId id="3306" r:id="rId309"/>
    <p:sldId id="4214" r:id="rId310"/>
    <p:sldId id="4213" r:id="rId311"/>
    <p:sldId id="4215" r:id="rId312"/>
    <p:sldId id="4212" r:id="rId313"/>
    <p:sldId id="2793" r:id="rId314"/>
    <p:sldId id="4216" r:id="rId315"/>
    <p:sldId id="4217" r:id="rId316"/>
    <p:sldId id="2794" r:id="rId317"/>
    <p:sldId id="2795" r:id="rId318"/>
    <p:sldId id="2956" r:id="rId319"/>
    <p:sldId id="4218" r:id="rId320"/>
    <p:sldId id="4219" r:id="rId321"/>
    <p:sldId id="3554" r:id="rId322"/>
    <p:sldId id="4221" r:id="rId323"/>
    <p:sldId id="4220" r:id="rId324"/>
    <p:sldId id="3645" r:id="rId325"/>
    <p:sldId id="4070" r:id="rId326"/>
    <p:sldId id="4068" r:id="rId327"/>
    <p:sldId id="4069" r:id="rId328"/>
    <p:sldId id="4224" r:id="rId329"/>
    <p:sldId id="4227" r:id="rId330"/>
    <p:sldId id="3728" r:id="rId331"/>
    <p:sldId id="3686" r:id="rId332"/>
    <p:sldId id="4223" r:id="rId333"/>
    <p:sldId id="4260" r:id="rId334"/>
    <p:sldId id="4229" r:id="rId335"/>
    <p:sldId id="4230" r:id="rId336"/>
    <p:sldId id="4226" r:id="rId337"/>
    <p:sldId id="3797" r:id="rId338"/>
    <p:sldId id="3687" r:id="rId339"/>
    <p:sldId id="4232" r:id="rId340"/>
    <p:sldId id="4233" r:id="rId341"/>
    <p:sldId id="4234" r:id="rId342"/>
    <p:sldId id="4231" r:id="rId343"/>
    <p:sldId id="4236" r:id="rId344"/>
    <p:sldId id="4235" r:id="rId345"/>
    <p:sldId id="3688" r:id="rId346"/>
    <p:sldId id="3817" r:id="rId347"/>
    <p:sldId id="3820" r:id="rId348"/>
    <p:sldId id="4237" r:id="rId349"/>
    <p:sldId id="4238" r:id="rId350"/>
    <p:sldId id="3821" r:id="rId351"/>
    <p:sldId id="3822" r:id="rId352"/>
    <p:sldId id="3966" r:id="rId353"/>
    <p:sldId id="3964" r:id="rId354"/>
    <p:sldId id="4239" r:id="rId355"/>
    <p:sldId id="4240" r:id="rId356"/>
    <p:sldId id="3824" r:id="rId357"/>
    <p:sldId id="4246" r:id="rId358"/>
    <p:sldId id="4244" r:id="rId359"/>
    <p:sldId id="4245" r:id="rId360"/>
    <p:sldId id="4243" r:id="rId361"/>
    <p:sldId id="4242" r:id="rId362"/>
    <p:sldId id="4241" r:id="rId363"/>
    <p:sldId id="3825" r:id="rId364"/>
    <p:sldId id="3826" r:id="rId365"/>
    <p:sldId id="3827" r:id="rId366"/>
    <p:sldId id="4247" r:id="rId367"/>
    <p:sldId id="4249" r:id="rId368"/>
    <p:sldId id="4252" r:id="rId369"/>
    <p:sldId id="4253" r:id="rId370"/>
    <p:sldId id="4251" r:id="rId371"/>
    <p:sldId id="4254" r:id="rId372"/>
    <p:sldId id="4255" r:id="rId373"/>
    <p:sldId id="4258" r:id="rId374"/>
    <p:sldId id="4261" r:id="rId375"/>
    <p:sldId id="4262" r:id="rId376"/>
    <p:sldId id="4250" r:id="rId377"/>
    <p:sldId id="4264" r:id="rId378"/>
    <p:sldId id="4314" r:id="rId379"/>
    <p:sldId id="4315" r:id="rId380"/>
    <p:sldId id="4316" r:id="rId381"/>
    <p:sldId id="4334" r:id="rId382"/>
    <p:sldId id="4320" r:id="rId383"/>
    <p:sldId id="4319" r:id="rId384"/>
    <p:sldId id="4263" r:id="rId385"/>
    <p:sldId id="4248" r:id="rId386"/>
    <p:sldId id="4322" r:id="rId387"/>
    <p:sldId id="4321" r:id="rId388"/>
    <p:sldId id="3828" r:id="rId389"/>
    <p:sldId id="4267" r:id="rId390"/>
    <p:sldId id="4266" r:id="rId391"/>
    <p:sldId id="4268" r:id="rId392"/>
    <p:sldId id="4265" r:id="rId393"/>
    <p:sldId id="4272" r:id="rId394"/>
    <p:sldId id="4271" r:id="rId395"/>
    <p:sldId id="3829" r:id="rId396"/>
    <p:sldId id="4269" r:id="rId397"/>
    <p:sldId id="4270" r:id="rId398"/>
    <p:sldId id="4293" r:id="rId399"/>
    <p:sldId id="3968" r:id="rId400"/>
    <p:sldId id="4277" r:id="rId401"/>
    <p:sldId id="4294" r:id="rId402"/>
    <p:sldId id="4276" r:id="rId403"/>
    <p:sldId id="4296" r:id="rId404"/>
    <p:sldId id="4301" r:id="rId405"/>
    <p:sldId id="4302" r:id="rId406"/>
    <p:sldId id="4295" r:id="rId407"/>
    <p:sldId id="4279" r:id="rId408"/>
    <p:sldId id="4297" r:id="rId409"/>
    <p:sldId id="4303" r:id="rId410"/>
    <p:sldId id="4300" r:id="rId411"/>
    <p:sldId id="4282" r:id="rId412"/>
    <p:sldId id="4284" r:id="rId413"/>
    <p:sldId id="4304" r:id="rId414"/>
    <p:sldId id="4306" r:id="rId415"/>
    <p:sldId id="4305" r:id="rId416"/>
    <p:sldId id="4307" r:id="rId417"/>
    <p:sldId id="4308" r:id="rId418"/>
    <p:sldId id="4066" r:id="rId419"/>
    <p:sldId id="4067" r:id="rId420"/>
    <p:sldId id="3655" r:id="rId421"/>
    <p:sldId id="3656" r:id="rId422"/>
    <p:sldId id="3657" r:id="rId423"/>
    <p:sldId id="4287" r:id="rId424"/>
    <p:sldId id="4288" r:id="rId425"/>
    <p:sldId id="3658" r:id="rId426"/>
    <p:sldId id="3503" r:id="rId427"/>
    <p:sldId id="3504" r:id="rId428"/>
    <p:sldId id="4289" r:id="rId429"/>
    <p:sldId id="4290" r:id="rId430"/>
    <p:sldId id="4285" r:id="rId431"/>
    <p:sldId id="4286" r:id="rId432"/>
    <p:sldId id="3505" r:id="rId433"/>
    <p:sldId id="3506" r:id="rId434"/>
    <p:sldId id="3054" r:id="rId435"/>
    <p:sldId id="3053" r:id="rId436"/>
    <p:sldId id="3308" r:id="rId437"/>
    <p:sldId id="4119" r:id="rId438"/>
    <p:sldId id="3872" r:id="rId439"/>
    <p:sldId id="3873" r:id="rId440"/>
    <p:sldId id="3971" r:id="rId441"/>
    <p:sldId id="3972" r:id="rId442"/>
    <p:sldId id="4095" r:id="rId443"/>
    <p:sldId id="4096" r:id="rId444"/>
    <p:sldId id="4097" r:id="rId445"/>
    <p:sldId id="4098" r:id="rId446"/>
    <p:sldId id="4099" r:id="rId447"/>
    <p:sldId id="4100" r:id="rId448"/>
    <p:sldId id="4101" r:id="rId449"/>
    <p:sldId id="4102" r:id="rId450"/>
    <p:sldId id="4115" r:id="rId451"/>
    <p:sldId id="4116" r:id="rId452"/>
    <p:sldId id="4120" r:id="rId453"/>
    <p:sldId id="4126" r:id="rId454"/>
    <p:sldId id="4123" r:id="rId455"/>
    <p:sldId id="4127" r:id="rId456"/>
    <p:sldId id="4124" r:id="rId457"/>
    <p:sldId id="4121" r:id="rId458"/>
    <p:sldId id="4106" r:id="rId459"/>
    <p:sldId id="4107" r:id="rId460"/>
    <p:sldId id="4109" r:id="rId461"/>
    <p:sldId id="4310" r:id="rId462"/>
    <p:sldId id="4309" r:id="rId463"/>
    <p:sldId id="4128" r:id="rId464"/>
    <p:sldId id="4311" r:id="rId465"/>
    <p:sldId id="4313" r:id="rId466"/>
    <p:sldId id="4312" r:id="rId467"/>
    <p:sldId id="4112" r:id="rId468"/>
    <p:sldId id="4113" r:id="rId469"/>
    <p:sldId id="4130" r:id="rId470"/>
    <p:sldId id="1438" r:id="rId471"/>
    <p:sldId id="1441" r:id="rId472"/>
    <p:sldId id="3931" r:id="rId473"/>
    <p:sldId id="1443" r:id="rId474"/>
    <p:sldId id="1439" r:id="rId475"/>
    <p:sldId id="4179" r:id="rId476"/>
    <p:sldId id="4159" r:id="rId477"/>
  </p:sldIdLst>
  <p:sldSz cx="10287000" cy="6858000" type="35mm"/>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525463" indent="1588" algn="l" rtl="0" fontAlgn="base">
      <a:spcBef>
        <a:spcPct val="0"/>
      </a:spcBef>
      <a:spcAft>
        <a:spcPct val="0"/>
      </a:spcAft>
      <a:defRPr kern="1200">
        <a:solidFill>
          <a:schemeClr val="tx1"/>
        </a:solidFill>
        <a:latin typeface="Arial" charset="0"/>
        <a:ea typeface="+mn-ea"/>
        <a:cs typeface="Arial" charset="0"/>
      </a:defRPr>
    </a:lvl2pPr>
    <a:lvl3pPr marL="1052513" indent="1588" algn="l" rtl="0" fontAlgn="base">
      <a:spcBef>
        <a:spcPct val="0"/>
      </a:spcBef>
      <a:spcAft>
        <a:spcPct val="0"/>
      </a:spcAft>
      <a:defRPr kern="1200">
        <a:solidFill>
          <a:schemeClr val="tx1"/>
        </a:solidFill>
        <a:latin typeface="Arial" charset="0"/>
        <a:ea typeface="+mn-ea"/>
        <a:cs typeface="Arial" charset="0"/>
      </a:defRPr>
    </a:lvl3pPr>
    <a:lvl4pPr marL="1579563" indent="1588" algn="l" rtl="0" fontAlgn="base">
      <a:spcBef>
        <a:spcPct val="0"/>
      </a:spcBef>
      <a:spcAft>
        <a:spcPct val="0"/>
      </a:spcAft>
      <a:defRPr kern="1200">
        <a:solidFill>
          <a:schemeClr val="tx1"/>
        </a:solidFill>
        <a:latin typeface="Arial" charset="0"/>
        <a:ea typeface="+mn-ea"/>
        <a:cs typeface="Arial" charset="0"/>
      </a:defRPr>
    </a:lvl4pPr>
    <a:lvl5pPr marL="2106613" indent="1588"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597" autoAdjust="0"/>
    <p:restoredTop sz="93557" autoAdjust="0"/>
  </p:normalViewPr>
  <p:slideViewPr>
    <p:cSldViewPr>
      <p:cViewPr>
        <p:scale>
          <a:sx n="47" d="100"/>
          <a:sy n="47" d="100"/>
        </p:scale>
        <p:origin x="-533" y="-749"/>
      </p:cViewPr>
      <p:guideLst>
        <p:guide orient="horz" pos="2160"/>
        <p:guide pos="324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5911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presProps" Target="presProps.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theme" Target="theme/theme1.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463" Type="http://schemas.openxmlformats.org/officeDocument/2006/relationships/slide" Target="slides/slide462.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slide" Target="slides/slide452.xml"/><Relationship Id="rId474" Type="http://schemas.openxmlformats.org/officeDocument/2006/relationships/slide" Target="slides/slide473.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notesMaster" Target="notesMasters/notesMaster1.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viewProps" Target="viewProps.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tableStyles" Target="tableStyles.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72" Type="http://schemas.openxmlformats.org/officeDocument/2006/relationships/slide" Target="slides/slide71.xml"/><Relationship Id="rId375" Type="http://schemas.openxmlformats.org/officeDocument/2006/relationships/slide" Target="slides/slide3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E2D7264-52FE-4254-B94E-29FD53CD9B39}" type="datetimeFigureOut">
              <a:rPr lang="en-US"/>
              <a:pPr>
                <a:defRPr/>
              </a:pPr>
              <a:t>3/15/2015</a:t>
            </a:fld>
            <a:endParaRPr lang="en-US"/>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06549E2-DA0E-4AF3-8F6E-9455BCB9DEE6}" type="slidenum">
              <a:rPr lang="en-US"/>
              <a:pPr>
                <a:defRPr/>
              </a:pPr>
              <a:t>‹#›</a:t>
            </a:fld>
            <a:endParaRPr lang="en-US"/>
          </a:p>
        </p:txBody>
      </p:sp>
    </p:spTree>
    <p:extLst>
      <p:ext uri="{BB962C8B-B14F-4D97-AF65-F5344CB8AC3E}">
        <p14:creationId xmlns:p14="http://schemas.microsoft.com/office/powerpoint/2010/main" val="2726512673"/>
      </p:ext>
    </p:extLst>
  </p:cSld>
  <p:clrMap bg1="lt1" tx1="dk1" bg2="lt2" tx2="dk2" accent1="accent1" accent2="accent2" accent3="accent3" accent4="accent4" accent5="accent5" accent6="accent6" hlink="hlink" folHlink="folHlink"/>
  <p:notesStyle>
    <a:lvl1pPr algn="l" defTabSz="1054100" rtl="0" eaLnBrk="0" fontAlgn="base" hangingPunct="0">
      <a:spcBef>
        <a:spcPct val="30000"/>
      </a:spcBef>
      <a:spcAft>
        <a:spcPct val="0"/>
      </a:spcAft>
      <a:defRPr sz="1400" kern="1200">
        <a:solidFill>
          <a:schemeClr val="tx1"/>
        </a:solidFill>
        <a:latin typeface="+mn-lt"/>
        <a:ea typeface="+mn-ea"/>
        <a:cs typeface="+mn-cs"/>
      </a:defRPr>
    </a:lvl1pPr>
    <a:lvl2pPr marL="527050" algn="l" defTabSz="1054100" rtl="0" eaLnBrk="0" fontAlgn="base" hangingPunct="0">
      <a:spcBef>
        <a:spcPct val="30000"/>
      </a:spcBef>
      <a:spcAft>
        <a:spcPct val="0"/>
      </a:spcAft>
      <a:defRPr sz="1400" kern="1200">
        <a:solidFill>
          <a:schemeClr val="tx1"/>
        </a:solidFill>
        <a:latin typeface="+mn-lt"/>
        <a:ea typeface="+mn-ea"/>
        <a:cs typeface="+mn-cs"/>
      </a:defRPr>
    </a:lvl2pPr>
    <a:lvl3pPr marL="1054100" algn="l" defTabSz="1054100" rtl="0" eaLnBrk="0" fontAlgn="base" hangingPunct="0">
      <a:spcBef>
        <a:spcPct val="30000"/>
      </a:spcBef>
      <a:spcAft>
        <a:spcPct val="0"/>
      </a:spcAft>
      <a:defRPr sz="1400" kern="1200">
        <a:solidFill>
          <a:schemeClr val="tx1"/>
        </a:solidFill>
        <a:latin typeface="+mn-lt"/>
        <a:ea typeface="+mn-ea"/>
        <a:cs typeface="+mn-cs"/>
      </a:defRPr>
    </a:lvl3pPr>
    <a:lvl4pPr marL="1581150" algn="l" defTabSz="1054100" rtl="0" eaLnBrk="0" fontAlgn="base" hangingPunct="0">
      <a:spcBef>
        <a:spcPct val="30000"/>
      </a:spcBef>
      <a:spcAft>
        <a:spcPct val="0"/>
      </a:spcAft>
      <a:defRPr sz="1400" kern="1200">
        <a:solidFill>
          <a:schemeClr val="tx1"/>
        </a:solidFill>
        <a:latin typeface="+mn-lt"/>
        <a:ea typeface="+mn-ea"/>
        <a:cs typeface="+mn-cs"/>
      </a:defRPr>
    </a:lvl4pPr>
    <a:lvl5pPr marL="2109788" algn="l" defTabSz="1054100" rtl="0" eaLnBrk="0" fontAlgn="base" hangingPunct="0">
      <a:spcBef>
        <a:spcPct val="30000"/>
      </a:spcBef>
      <a:spcAft>
        <a:spcPct val="0"/>
      </a:spcAft>
      <a:defRPr sz="1400" kern="1200">
        <a:solidFill>
          <a:schemeClr val="tx1"/>
        </a:solidFill>
        <a:latin typeface="+mn-lt"/>
        <a:ea typeface="+mn-ea"/>
        <a:cs typeface="+mn-cs"/>
      </a:defRPr>
    </a:lvl5pPr>
    <a:lvl6pPr marL="2637279" algn="l" defTabSz="1054911" rtl="0" eaLnBrk="1" latinLnBrk="0" hangingPunct="1">
      <a:defRPr sz="1400" kern="1200">
        <a:solidFill>
          <a:schemeClr val="tx1"/>
        </a:solidFill>
        <a:latin typeface="+mn-lt"/>
        <a:ea typeface="+mn-ea"/>
        <a:cs typeface="+mn-cs"/>
      </a:defRPr>
    </a:lvl6pPr>
    <a:lvl7pPr marL="3164734" algn="l" defTabSz="1054911" rtl="0" eaLnBrk="1" latinLnBrk="0" hangingPunct="1">
      <a:defRPr sz="1400" kern="1200">
        <a:solidFill>
          <a:schemeClr val="tx1"/>
        </a:solidFill>
        <a:latin typeface="+mn-lt"/>
        <a:ea typeface="+mn-ea"/>
        <a:cs typeface="+mn-cs"/>
      </a:defRPr>
    </a:lvl7pPr>
    <a:lvl8pPr marL="3692190" algn="l" defTabSz="1054911" rtl="0" eaLnBrk="1" latinLnBrk="0" hangingPunct="1">
      <a:defRPr sz="1400" kern="1200">
        <a:solidFill>
          <a:schemeClr val="tx1"/>
        </a:solidFill>
        <a:latin typeface="+mn-lt"/>
        <a:ea typeface="+mn-ea"/>
        <a:cs typeface="+mn-cs"/>
      </a:defRPr>
    </a:lvl8pPr>
    <a:lvl9pPr marL="4219645" algn="l" defTabSz="1054911"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5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75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BA23EA96-4FDB-4FCB-A7F5-6F3DB3117B80}" type="slidenum">
              <a:rPr lang="en-US" altLang="en-US" sz="1200" smtClean="0">
                <a:latin typeface="Arial" charset="0"/>
              </a:rPr>
              <a:pPr eaLnBrk="1" hangingPunct="1">
                <a:spcBef>
                  <a:spcPct val="0"/>
                </a:spcBef>
              </a:pPr>
              <a:t>11</a:t>
            </a:fld>
            <a:endParaRPr lang="en-US" altLang="en-US" sz="120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6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olidFill>
                  <a:srgbClr val="FFC000"/>
                </a:solidFill>
              </a:rPr>
              <a:t>This is absolutely critical because there is another story, a second story that deserves our most diligent and careful investigation and it has been given the plural label, “blood moons”. In both 2014 and 2015 a very unusual tetrad of four lunar eclipses are blotting out the full moon of Passover and Tabernacles. Pastor Mark Biltz made this wonderful and important discovery in 2008 and there are many YouTube videos in which he tells how this came about. This very unusual upcoming eclipse cluster is now getting a lot of attention, and rightly so. </a:t>
            </a:r>
          </a:p>
          <a:p>
            <a:endParaRPr lang="en-US" altLang="en-US" smtClean="0"/>
          </a:p>
        </p:txBody>
      </p:sp>
      <p:sp>
        <p:nvSpPr>
          <p:cNvPr id="376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C720791F-3A9D-4D64-BE50-5C88808BFBC2}" type="slidenum">
              <a:rPr lang="en-US" altLang="en-US" sz="1200" smtClean="0">
                <a:latin typeface="Arial" charset="0"/>
              </a:rPr>
              <a:pPr eaLnBrk="1" hangingPunct="1">
                <a:spcBef>
                  <a:spcPct val="0"/>
                </a:spcBef>
              </a:pPr>
              <a:t>13</a:t>
            </a:fld>
            <a:endParaRPr lang="en-US" altLang="en-US" sz="1200"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7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77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7DC25984-735B-4C8C-B339-FDC77F911F4D}" type="slidenum">
              <a:rPr lang="en-US" altLang="en-US" sz="1200" smtClean="0">
                <a:latin typeface="Arial" charset="0"/>
              </a:rPr>
              <a:pPr eaLnBrk="1" hangingPunct="1">
                <a:spcBef>
                  <a:spcPct val="0"/>
                </a:spcBef>
              </a:pPr>
              <a:t>32</a:t>
            </a:fld>
            <a:endParaRPr lang="en-US" altLang="en-US" sz="120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78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E2041D37-8838-45AF-97B6-D0454ECBEEC9}" type="slidenum">
              <a:rPr lang="en-US" altLang="en-US" sz="1200" smtClean="0">
                <a:latin typeface="Arial" charset="0"/>
              </a:rPr>
              <a:pPr eaLnBrk="1" hangingPunct="1">
                <a:spcBef>
                  <a:spcPct val="0"/>
                </a:spcBef>
              </a:pPr>
              <a:t>38</a:t>
            </a:fld>
            <a:endParaRPr lang="en-US" altLang="en-US" sz="120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9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79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D49F2162-1500-4AA4-AEDC-16D3E1C6ED85}" type="slidenum">
              <a:rPr lang="en-US" altLang="en-US" sz="1200" smtClean="0">
                <a:latin typeface="Arial" charset="0"/>
              </a:rPr>
              <a:pPr eaLnBrk="1" hangingPunct="1">
                <a:spcBef>
                  <a:spcPct val="0"/>
                </a:spcBef>
              </a:pPr>
              <a:t>40</a:t>
            </a:fld>
            <a:endParaRPr lang="en-US" altLang="en-US" sz="120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0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0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9FDBF36-527B-4F30-8222-4C1448E65261}" type="slidenum">
              <a:rPr lang="en-US" altLang="en-US" sz="1200" smtClean="0">
                <a:latin typeface="Arial" charset="0"/>
              </a:rPr>
              <a:pPr eaLnBrk="1" hangingPunct="1">
                <a:spcBef>
                  <a:spcPct val="0"/>
                </a:spcBef>
              </a:pPr>
              <a:t>46</a:t>
            </a:fld>
            <a:endParaRPr lang="en-US" altLang="en-US" sz="1200"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1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1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E9CB49C8-1563-4167-9B26-CC1D685D1858}" type="slidenum">
              <a:rPr lang="en-US" altLang="en-US" sz="1200" smtClean="0">
                <a:latin typeface="Arial" charset="0"/>
              </a:rPr>
              <a:pPr eaLnBrk="1" hangingPunct="1">
                <a:spcBef>
                  <a:spcPct val="0"/>
                </a:spcBef>
              </a:pPr>
              <a:t>105</a:t>
            </a:fld>
            <a:endParaRPr lang="en-US" altLang="en-US" sz="1200"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1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1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E9CB49C8-1563-4167-9B26-CC1D685D1858}" type="slidenum">
              <a:rPr lang="en-US" altLang="en-US" sz="1200" smtClean="0">
                <a:latin typeface="Arial" charset="0"/>
              </a:rPr>
              <a:pPr eaLnBrk="1" hangingPunct="1">
                <a:spcBef>
                  <a:spcPct val="0"/>
                </a:spcBef>
              </a:pPr>
              <a:t>107</a:t>
            </a:fld>
            <a:endParaRPr lang="en-US" altLang="en-US" sz="1200"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1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1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E9CB49C8-1563-4167-9B26-CC1D685D1858}" type="slidenum">
              <a:rPr lang="en-US" altLang="en-US" sz="1200" smtClean="0">
                <a:latin typeface="Arial" charset="0"/>
              </a:rPr>
              <a:pPr eaLnBrk="1" hangingPunct="1">
                <a:spcBef>
                  <a:spcPct val="0"/>
                </a:spcBef>
              </a:pPr>
              <a:t>109</a:t>
            </a:fld>
            <a:endParaRPr lang="en-US" altLang="en-US" sz="1200"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B06549E2-DA0E-4AF3-8F6E-9455BCB9DEE6}" type="slidenum">
              <a:rPr lang="en-US" smtClean="0"/>
              <a:pPr>
                <a:defRPr/>
              </a:pPr>
              <a:t>188</a:t>
            </a:fld>
            <a:endParaRPr lang="en-US"/>
          </a:p>
        </p:txBody>
      </p:sp>
    </p:spTree>
    <p:extLst>
      <p:ext uri="{BB962C8B-B14F-4D97-AF65-F5344CB8AC3E}">
        <p14:creationId xmlns:p14="http://schemas.microsoft.com/office/powerpoint/2010/main" val="3495446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4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84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5A223636-65D3-423F-8B36-96D4281F5FD3}" type="slidenum">
              <a:rPr lang="en-US" altLang="en-US" sz="1200" smtClean="0">
                <a:latin typeface="Arial" charset="0"/>
              </a:rPr>
              <a:pPr eaLnBrk="1" hangingPunct="1">
                <a:spcBef>
                  <a:spcPct val="0"/>
                </a:spcBef>
              </a:pPr>
              <a:t>208</a:t>
            </a:fld>
            <a:endParaRPr lang="en-US" altLang="en-US" sz="1200"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5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85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8191202-3F0D-4A8A-80FD-B8046B37E97D}" type="slidenum">
              <a:rPr lang="en-US" altLang="en-US" sz="1200" smtClean="0">
                <a:latin typeface="Arial" charset="0"/>
              </a:rPr>
              <a:pPr eaLnBrk="1" hangingPunct="1">
                <a:spcBef>
                  <a:spcPct val="0"/>
                </a:spcBef>
              </a:pPr>
              <a:t>220</a:t>
            </a:fld>
            <a:endParaRPr lang="en-US" altLang="en-US" sz="1200"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6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86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D37FE276-A4F0-4A13-B7CA-E62EAD966F5B}" type="slidenum">
              <a:rPr lang="en-US" altLang="en-US" sz="1200" smtClean="0">
                <a:latin typeface="Arial" charset="0"/>
              </a:rPr>
              <a:pPr eaLnBrk="1" hangingPunct="1">
                <a:spcBef>
                  <a:spcPct val="0"/>
                </a:spcBef>
              </a:pPr>
              <a:t>222</a:t>
            </a:fld>
            <a:endParaRPr lang="en-US" altLang="en-US" sz="1200"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7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87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C931983-94C4-4177-8947-58FCE829D84E}" type="slidenum">
              <a:rPr lang="en-US" altLang="en-US" sz="1200" smtClean="0">
                <a:latin typeface="Arial" charset="0"/>
              </a:rPr>
              <a:pPr eaLnBrk="1" hangingPunct="1">
                <a:spcBef>
                  <a:spcPct val="0"/>
                </a:spcBef>
              </a:pPr>
              <a:t>224</a:t>
            </a:fld>
            <a:endParaRPr lang="en-US" altLang="en-US" sz="1200"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7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87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3C931983-94C4-4177-8947-58FCE829D84E}" type="slidenum">
              <a:rPr lang="en-US" altLang="en-US" sz="1200" smtClean="0">
                <a:latin typeface="Arial" charset="0"/>
              </a:rPr>
              <a:pPr eaLnBrk="1" hangingPunct="1">
                <a:spcBef>
                  <a:spcPct val="0"/>
                </a:spcBef>
              </a:pPr>
              <a:t>226</a:t>
            </a:fld>
            <a:endParaRPr lang="en-US" altLang="en-US" sz="1200"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Went on  </a:t>
            </a:r>
          </a:p>
        </p:txBody>
      </p:sp>
      <p:sp>
        <p:nvSpPr>
          <p:cNvPr id="389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E7AE5BE7-649D-4CAD-9C90-0ED81B0FD79A}" type="slidenum">
              <a:rPr lang="en-US" altLang="en-US" sz="1200" smtClean="0">
                <a:latin typeface="Arial" charset="0"/>
              </a:rPr>
              <a:pPr eaLnBrk="1" hangingPunct="1">
                <a:spcBef>
                  <a:spcPct val="0"/>
                </a:spcBef>
              </a:pPr>
              <a:t>256</a:t>
            </a:fld>
            <a:endParaRPr lang="en-US" altLang="en-US" sz="1200"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0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0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B6BA6975-1573-4579-B4D6-9C1301CE1C43}" type="slidenum">
              <a:rPr lang="en-US" altLang="en-US" sz="1200" smtClean="0">
                <a:latin typeface="Arial" charset="0"/>
              </a:rPr>
              <a:pPr eaLnBrk="1" hangingPunct="1">
                <a:spcBef>
                  <a:spcPct val="0"/>
                </a:spcBef>
              </a:pPr>
              <a:t>257</a:t>
            </a:fld>
            <a:endParaRPr lang="en-US" altLang="en-US" sz="1200"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1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Went on  </a:t>
            </a:r>
          </a:p>
        </p:txBody>
      </p:sp>
      <p:sp>
        <p:nvSpPr>
          <p:cNvPr id="391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DBDCF5BC-E462-41A3-A35A-28C8E19CE207}" type="slidenum">
              <a:rPr lang="en-US" altLang="en-US" sz="1200" smtClean="0">
                <a:latin typeface="Arial" charset="0"/>
              </a:rPr>
              <a:pPr eaLnBrk="1" hangingPunct="1">
                <a:spcBef>
                  <a:spcPct val="0"/>
                </a:spcBef>
              </a:pPr>
              <a:t>258</a:t>
            </a:fld>
            <a:endParaRPr lang="en-US" altLang="en-US" sz="1200"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2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2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7892B0A4-4F85-40C3-B851-DBE48868655D}" type="slidenum">
              <a:rPr lang="en-US" altLang="en-US" sz="1200" smtClean="0">
                <a:latin typeface="Arial" charset="0"/>
              </a:rPr>
              <a:pPr eaLnBrk="1" hangingPunct="1">
                <a:spcBef>
                  <a:spcPct val="0"/>
                </a:spcBef>
              </a:pPr>
              <a:t>259</a:t>
            </a:fld>
            <a:endParaRPr lang="en-US" altLang="en-US" sz="1200"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3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Went on  </a:t>
            </a:r>
          </a:p>
        </p:txBody>
      </p:sp>
      <p:sp>
        <p:nvSpPr>
          <p:cNvPr id="393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1CD128AA-5DF0-4236-83B1-BA7940750B1C}" type="slidenum">
              <a:rPr lang="en-US" altLang="en-US" sz="1200" smtClean="0">
                <a:latin typeface="Arial" charset="0"/>
              </a:rPr>
              <a:pPr eaLnBrk="1" hangingPunct="1">
                <a:spcBef>
                  <a:spcPct val="0"/>
                </a:spcBef>
              </a:pPr>
              <a:t>260</a:t>
            </a:fld>
            <a:endParaRPr lang="en-US" altLang="en-US" sz="120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4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4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2D090238-23C7-4A51-886D-3A45B2242787}" type="slidenum">
              <a:rPr lang="en-US" altLang="en-US" sz="1200" smtClean="0">
                <a:latin typeface="Arial" charset="0"/>
              </a:rPr>
              <a:pPr eaLnBrk="1" hangingPunct="1">
                <a:spcBef>
                  <a:spcPct val="0"/>
                </a:spcBef>
              </a:pPr>
              <a:t>261</a:t>
            </a:fld>
            <a:endParaRPr lang="en-US" altLang="en-US" sz="1200"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3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Went on  </a:t>
            </a:r>
          </a:p>
        </p:txBody>
      </p:sp>
      <p:sp>
        <p:nvSpPr>
          <p:cNvPr id="393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1CD128AA-5DF0-4236-83B1-BA7940750B1C}" type="slidenum">
              <a:rPr lang="en-US" altLang="en-US" sz="1200" smtClean="0">
                <a:latin typeface="Arial" charset="0"/>
              </a:rPr>
              <a:pPr eaLnBrk="1" hangingPunct="1">
                <a:spcBef>
                  <a:spcPct val="0"/>
                </a:spcBef>
              </a:pPr>
              <a:t>262</a:t>
            </a:fld>
            <a:endParaRPr lang="en-US" altLang="en-US" sz="1200"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4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4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2D090238-23C7-4A51-886D-3A45B2242787}" type="slidenum">
              <a:rPr lang="en-US" altLang="en-US" sz="1200" smtClean="0">
                <a:latin typeface="Arial" charset="0"/>
              </a:rPr>
              <a:pPr eaLnBrk="1" hangingPunct="1">
                <a:spcBef>
                  <a:spcPct val="0"/>
                </a:spcBef>
              </a:pPr>
              <a:t>263</a:t>
            </a:fld>
            <a:endParaRPr lang="en-US" altLang="en-US" sz="1200"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5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5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9F15243D-81C0-46B7-8AA0-8F9393462D85}" type="slidenum">
              <a:rPr lang="en-US" altLang="en-US" sz="1200" smtClean="0">
                <a:latin typeface="Arial" charset="0"/>
              </a:rPr>
              <a:pPr eaLnBrk="1" hangingPunct="1">
                <a:spcBef>
                  <a:spcPct val="0"/>
                </a:spcBef>
              </a:pPr>
              <a:t>299</a:t>
            </a:fld>
            <a:endParaRPr lang="en-US" altLang="en-US" sz="1200"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6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96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A4EF9792-3D93-4963-9900-9C9B17DDEE88}" type="slidenum">
              <a:rPr lang="en-US" altLang="en-US" sz="1200" smtClean="0">
                <a:latin typeface="Arial" charset="0"/>
              </a:rPr>
              <a:pPr eaLnBrk="1" hangingPunct="1">
                <a:spcBef>
                  <a:spcPct val="0"/>
                </a:spcBef>
              </a:pPr>
              <a:t>305</a:t>
            </a:fld>
            <a:endParaRPr lang="en-US" altLang="en-US" sz="1200"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7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97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55EF926D-86C8-4475-9584-C0902DFFC432}" type="slidenum">
              <a:rPr lang="en-US" altLang="en-US" sz="1200" smtClean="0">
                <a:latin typeface="Arial" charset="0"/>
              </a:rPr>
              <a:pPr eaLnBrk="1" hangingPunct="1">
                <a:spcBef>
                  <a:spcPct val="0"/>
                </a:spcBef>
              </a:pPr>
              <a:t>321</a:t>
            </a:fld>
            <a:endParaRPr lang="en-US" altLang="en-US" sz="120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44"/>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527333" indent="0" algn="ctr">
              <a:buNone/>
              <a:defRPr>
                <a:solidFill>
                  <a:schemeClr val="tx1">
                    <a:tint val="75000"/>
                  </a:schemeClr>
                </a:solidFill>
              </a:defRPr>
            </a:lvl2pPr>
            <a:lvl3pPr marL="1054664" indent="0" algn="ctr">
              <a:buNone/>
              <a:defRPr>
                <a:solidFill>
                  <a:schemeClr val="tx1">
                    <a:tint val="75000"/>
                  </a:schemeClr>
                </a:solidFill>
              </a:defRPr>
            </a:lvl3pPr>
            <a:lvl4pPr marL="1581997" indent="0" algn="ctr">
              <a:buNone/>
              <a:defRPr>
                <a:solidFill>
                  <a:schemeClr val="tx1">
                    <a:tint val="75000"/>
                  </a:schemeClr>
                </a:solidFill>
              </a:defRPr>
            </a:lvl4pPr>
            <a:lvl5pPr marL="2109330" indent="0" algn="ctr">
              <a:buNone/>
              <a:defRPr>
                <a:solidFill>
                  <a:schemeClr val="tx1">
                    <a:tint val="75000"/>
                  </a:schemeClr>
                </a:solidFill>
              </a:defRPr>
            </a:lvl5pPr>
            <a:lvl6pPr marL="2636663" indent="0" algn="ctr">
              <a:buNone/>
              <a:defRPr>
                <a:solidFill>
                  <a:schemeClr val="tx1">
                    <a:tint val="75000"/>
                  </a:schemeClr>
                </a:solidFill>
              </a:defRPr>
            </a:lvl6pPr>
            <a:lvl7pPr marL="3163993" indent="0" algn="ctr">
              <a:buNone/>
              <a:defRPr>
                <a:solidFill>
                  <a:schemeClr val="tx1">
                    <a:tint val="75000"/>
                  </a:schemeClr>
                </a:solidFill>
              </a:defRPr>
            </a:lvl7pPr>
            <a:lvl8pPr marL="3691326" indent="0" algn="ctr">
              <a:buNone/>
              <a:defRPr>
                <a:solidFill>
                  <a:schemeClr val="tx1">
                    <a:tint val="75000"/>
                  </a:schemeClr>
                </a:solidFill>
              </a:defRPr>
            </a:lvl8pPr>
            <a:lvl9pPr marL="421865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95B7B95-9F93-4133-8D1F-5115D0D9DD71}" type="datetimeFigureOut">
              <a:rPr lang="en-US"/>
              <a:pPr>
                <a:defRPr/>
              </a:pPr>
              <a:t>3/15/2015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510295-4186-40EC-B0E0-3D2F58C5B953}" type="slidenum">
              <a:rPr lang="en-US"/>
              <a:pPr>
                <a:defRPr/>
              </a:pPr>
              <a:t>‹#›</a:t>
            </a:fld>
            <a:endParaRPr lang="en-US"/>
          </a:p>
        </p:txBody>
      </p:sp>
    </p:spTree>
    <p:extLst>
      <p:ext uri="{BB962C8B-B14F-4D97-AF65-F5344CB8AC3E}">
        <p14:creationId xmlns:p14="http://schemas.microsoft.com/office/powerpoint/2010/main" val="3515397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20C7A46-E1A6-4103-B93D-3050DFD98D95}" type="datetimeFigureOut">
              <a:rPr lang="en-US"/>
              <a:pPr>
                <a:defRPr/>
              </a:pPr>
              <a:t>3/15/2015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09D141-5616-4946-9201-79910E8AC742}" type="slidenum">
              <a:rPr lang="en-US"/>
              <a:pPr>
                <a:defRPr/>
              </a:pPr>
              <a:t>‹#›</a:t>
            </a:fld>
            <a:endParaRPr lang="en-US"/>
          </a:p>
        </p:txBody>
      </p:sp>
    </p:spTree>
    <p:extLst>
      <p:ext uri="{BB962C8B-B14F-4D97-AF65-F5344CB8AC3E}">
        <p14:creationId xmlns:p14="http://schemas.microsoft.com/office/powerpoint/2010/main" val="265715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3"/>
            <a:ext cx="8743950" cy="1362076"/>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300">
                <a:solidFill>
                  <a:schemeClr val="tx1">
                    <a:tint val="75000"/>
                  </a:schemeClr>
                </a:solidFill>
              </a:defRPr>
            </a:lvl1pPr>
            <a:lvl2pPr marL="527333" indent="0">
              <a:buNone/>
              <a:defRPr sz="2100">
                <a:solidFill>
                  <a:schemeClr val="tx1">
                    <a:tint val="75000"/>
                  </a:schemeClr>
                </a:solidFill>
              </a:defRPr>
            </a:lvl2pPr>
            <a:lvl3pPr marL="1054664" indent="0">
              <a:buNone/>
              <a:defRPr sz="1800">
                <a:solidFill>
                  <a:schemeClr val="tx1">
                    <a:tint val="75000"/>
                  </a:schemeClr>
                </a:solidFill>
              </a:defRPr>
            </a:lvl3pPr>
            <a:lvl4pPr marL="1581997" indent="0">
              <a:buNone/>
              <a:defRPr sz="1600">
                <a:solidFill>
                  <a:schemeClr val="tx1">
                    <a:tint val="75000"/>
                  </a:schemeClr>
                </a:solidFill>
              </a:defRPr>
            </a:lvl4pPr>
            <a:lvl5pPr marL="2109330" indent="0">
              <a:buNone/>
              <a:defRPr sz="1600">
                <a:solidFill>
                  <a:schemeClr val="tx1">
                    <a:tint val="75000"/>
                  </a:schemeClr>
                </a:solidFill>
              </a:defRPr>
            </a:lvl5pPr>
            <a:lvl6pPr marL="2636663" indent="0">
              <a:buNone/>
              <a:defRPr sz="1600">
                <a:solidFill>
                  <a:schemeClr val="tx1">
                    <a:tint val="75000"/>
                  </a:schemeClr>
                </a:solidFill>
              </a:defRPr>
            </a:lvl6pPr>
            <a:lvl7pPr marL="3163993" indent="0">
              <a:buNone/>
              <a:defRPr sz="1600">
                <a:solidFill>
                  <a:schemeClr val="tx1">
                    <a:tint val="75000"/>
                  </a:schemeClr>
                </a:solidFill>
              </a:defRPr>
            </a:lvl7pPr>
            <a:lvl8pPr marL="3691326" indent="0">
              <a:buNone/>
              <a:defRPr sz="1600">
                <a:solidFill>
                  <a:schemeClr val="tx1">
                    <a:tint val="75000"/>
                  </a:schemeClr>
                </a:solidFill>
              </a:defRPr>
            </a:lvl8pPr>
            <a:lvl9pPr marL="4218657"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681CDE2-ACE3-41EA-B458-398A5984D5CB}" type="datetimeFigureOut">
              <a:rPr lang="en-US"/>
              <a:pPr>
                <a:defRPr/>
              </a:pPr>
              <a:t>3/15/2015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CB9B69-44C9-4CC2-A08A-66DC14A64D20}" type="slidenum">
              <a:rPr lang="en-US"/>
              <a:pPr>
                <a:defRPr/>
              </a:pPr>
              <a:t>‹#›</a:t>
            </a:fld>
            <a:endParaRPr lang="en-US"/>
          </a:p>
        </p:txBody>
      </p:sp>
    </p:spTree>
    <p:extLst>
      <p:ext uri="{BB962C8B-B14F-4D97-AF65-F5344CB8AC3E}">
        <p14:creationId xmlns:p14="http://schemas.microsoft.com/office/powerpoint/2010/main" val="598821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0"/>
            <a:ext cx="4543425" cy="4525963"/>
          </a:xfrm>
        </p:spPr>
        <p:txBody>
          <a:bodyPr/>
          <a:lstStyle>
            <a:lvl1pPr>
              <a:defRPr sz="32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0"/>
            <a:ext cx="4543425" cy="4525963"/>
          </a:xfrm>
        </p:spPr>
        <p:txBody>
          <a:bodyPr/>
          <a:lstStyle>
            <a:lvl1pPr>
              <a:defRPr sz="32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7EE2E8E-CE33-4A4E-9D9B-FCEC08D50A11}" type="datetimeFigureOut">
              <a:rPr lang="en-US"/>
              <a:pPr>
                <a:defRPr/>
              </a:pPr>
              <a:t>3/15/2015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4CCF0D1-5C0F-4C10-B677-7D74CDC1D19B}" type="slidenum">
              <a:rPr lang="en-US"/>
              <a:pPr>
                <a:defRPr/>
              </a:pPr>
              <a:t>‹#›</a:t>
            </a:fld>
            <a:endParaRPr lang="en-US"/>
          </a:p>
        </p:txBody>
      </p:sp>
    </p:spTree>
    <p:extLst>
      <p:ext uri="{BB962C8B-B14F-4D97-AF65-F5344CB8AC3E}">
        <p14:creationId xmlns:p14="http://schemas.microsoft.com/office/powerpoint/2010/main" val="263482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6"/>
            <a:ext cx="4545212" cy="639762"/>
          </a:xfrm>
        </p:spPr>
        <p:txBody>
          <a:bodyPr anchor="b"/>
          <a:lstStyle>
            <a:lvl1pPr marL="0" indent="0">
              <a:buNone/>
              <a:defRPr sz="2800" b="1"/>
            </a:lvl1pPr>
            <a:lvl2pPr marL="527333" indent="0">
              <a:buNone/>
              <a:defRPr sz="2300" b="1"/>
            </a:lvl2pPr>
            <a:lvl3pPr marL="1054664" indent="0">
              <a:buNone/>
              <a:defRPr sz="2100" b="1"/>
            </a:lvl3pPr>
            <a:lvl4pPr marL="1581997" indent="0">
              <a:buNone/>
              <a:defRPr sz="1800" b="1"/>
            </a:lvl4pPr>
            <a:lvl5pPr marL="2109330" indent="0">
              <a:buNone/>
              <a:defRPr sz="1800" b="1"/>
            </a:lvl5pPr>
            <a:lvl6pPr marL="2636663" indent="0">
              <a:buNone/>
              <a:defRPr sz="1800" b="1"/>
            </a:lvl6pPr>
            <a:lvl7pPr marL="3163993" indent="0">
              <a:buNone/>
              <a:defRPr sz="1800" b="1"/>
            </a:lvl7pPr>
            <a:lvl8pPr marL="3691326" indent="0">
              <a:buNone/>
              <a:defRPr sz="1800" b="1"/>
            </a:lvl8pPr>
            <a:lvl9pPr marL="4218657"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8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66" y="1535116"/>
            <a:ext cx="4546997" cy="639762"/>
          </a:xfrm>
        </p:spPr>
        <p:txBody>
          <a:bodyPr anchor="b"/>
          <a:lstStyle>
            <a:lvl1pPr marL="0" indent="0">
              <a:buNone/>
              <a:defRPr sz="2800" b="1"/>
            </a:lvl1pPr>
            <a:lvl2pPr marL="527333" indent="0">
              <a:buNone/>
              <a:defRPr sz="2300" b="1"/>
            </a:lvl2pPr>
            <a:lvl3pPr marL="1054664" indent="0">
              <a:buNone/>
              <a:defRPr sz="2100" b="1"/>
            </a:lvl3pPr>
            <a:lvl4pPr marL="1581997" indent="0">
              <a:buNone/>
              <a:defRPr sz="1800" b="1"/>
            </a:lvl4pPr>
            <a:lvl5pPr marL="2109330" indent="0">
              <a:buNone/>
              <a:defRPr sz="1800" b="1"/>
            </a:lvl5pPr>
            <a:lvl6pPr marL="2636663" indent="0">
              <a:buNone/>
              <a:defRPr sz="1800" b="1"/>
            </a:lvl6pPr>
            <a:lvl7pPr marL="3163993" indent="0">
              <a:buNone/>
              <a:defRPr sz="1800" b="1"/>
            </a:lvl7pPr>
            <a:lvl8pPr marL="3691326" indent="0">
              <a:buNone/>
              <a:defRPr sz="1800" b="1"/>
            </a:lvl8pPr>
            <a:lvl9pPr marL="4218657"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225666" y="2174875"/>
            <a:ext cx="4546997" cy="3951288"/>
          </a:xfrm>
        </p:spPr>
        <p:txBody>
          <a:bodyPr/>
          <a:lstStyle>
            <a:lvl1pPr>
              <a:defRPr sz="28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577E783-6F4A-405E-86FA-BA1CC3AECCFE}" type="datetimeFigureOut">
              <a:rPr lang="en-US"/>
              <a:pPr>
                <a:defRPr/>
              </a:pPr>
              <a:t>3/15/2015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98E740F-C01B-43E0-8C90-5FDF9FE51BD2}" type="slidenum">
              <a:rPr lang="en-US"/>
              <a:pPr>
                <a:defRPr/>
              </a:pPr>
              <a:t>‹#›</a:t>
            </a:fld>
            <a:endParaRPr lang="en-US"/>
          </a:p>
        </p:txBody>
      </p:sp>
    </p:spTree>
    <p:extLst>
      <p:ext uri="{BB962C8B-B14F-4D97-AF65-F5344CB8AC3E}">
        <p14:creationId xmlns:p14="http://schemas.microsoft.com/office/powerpoint/2010/main" val="62829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2B2FD25-6A0C-4ABB-A647-13E2CC2AA4DE}" type="datetimeFigureOut">
              <a:rPr lang="en-US"/>
              <a:pPr>
                <a:defRPr/>
              </a:pPr>
              <a:t>3/15/2015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14A39A0-CDB9-48C3-8ABC-CFA889BE5E73}" type="slidenum">
              <a:rPr lang="en-US"/>
              <a:pPr>
                <a:defRPr/>
              </a:pPr>
              <a:t>‹#›</a:t>
            </a:fld>
            <a:endParaRPr lang="en-US"/>
          </a:p>
        </p:txBody>
      </p:sp>
    </p:spTree>
    <p:extLst>
      <p:ext uri="{BB962C8B-B14F-4D97-AF65-F5344CB8AC3E}">
        <p14:creationId xmlns:p14="http://schemas.microsoft.com/office/powerpoint/2010/main" val="403381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B45BD3-4063-4331-8485-734BEAA0B811}" type="datetimeFigureOut">
              <a:rPr lang="en-US"/>
              <a:pPr>
                <a:defRPr/>
              </a:pPr>
              <a:t>3/15/2015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3337B0D-8F37-4326-A3BD-18BF82F3CE4E}" type="slidenum">
              <a:rPr lang="en-US"/>
              <a:pPr>
                <a:defRPr/>
              </a:pPr>
              <a:t>‹#›</a:t>
            </a:fld>
            <a:endParaRPr lang="en-US"/>
          </a:p>
        </p:txBody>
      </p:sp>
    </p:spTree>
    <p:extLst>
      <p:ext uri="{BB962C8B-B14F-4D97-AF65-F5344CB8AC3E}">
        <p14:creationId xmlns:p14="http://schemas.microsoft.com/office/powerpoint/2010/main" val="1323958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72" y="273052"/>
            <a:ext cx="3384352" cy="1162050"/>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021931" y="273050"/>
            <a:ext cx="5750719" cy="5853113"/>
          </a:xfrm>
        </p:spPr>
        <p:txBody>
          <a:bodyPr/>
          <a:lstStyle>
            <a:lvl1pPr>
              <a:defRPr sz="3700"/>
            </a:lvl1pPr>
            <a:lvl2pPr>
              <a:defRPr sz="3200"/>
            </a:lvl2pPr>
            <a:lvl3pPr>
              <a:defRPr sz="28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72" y="1435104"/>
            <a:ext cx="3384352" cy="4691063"/>
          </a:xfrm>
        </p:spPr>
        <p:txBody>
          <a:bodyPr/>
          <a:lstStyle>
            <a:lvl1pPr marL="0" indent="0">
              <a:buNone/>
              <a:defRPr sz="1600"/>
            </a:lvl1pPr>
            <a:lvl2pPr marL="527333" indent="0">
              <a:buNone/>
              <a:defRPr sz="1400"/>
            </a:lvl2pPr>
            <a:lvl3pPr marL="1054664" indent="0">
              <a:buNone/>
              <a:defRPr sz="1200"/>
            </a:lvl3pPr>
            <a:lvl4pPr marL="1581997" indent="0">
              <a:buNone/>
              <a:defRPr sz="1000"/>
            </a:lvl4pPr>
            <a:lvl5pPr marL="2109330" indent="0">
              <a:buNone/>
              <a:defRPr sz="1000"/>
            </a:lvl5pPr>
            <a:lvl6pPr marL="2636663" indent="0">
              <a:buNone/>
              <a:defRPr sz="1000"/>
            </a:lvl6pPr>
            <a:lvl7pPr marL="3163993" indent="0">
              <a:buNone/>
              <a:defRPr sz="1000"/>
            </a:lvl7pPr>
            <a:lvl8pPr marL="3691326" indent="0">
              <a:buNone/>
              <a:defRPr sz="1000"/>
            </a:lvl8pPr>
            <a:lvl9pPr marL="4218657"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B302A82-1748-4F60-8127-2DA5898C0D68}" type="datetimeFigureOut">
              <a:rPr lang="en-US"/>
              <a:pPr>
                <a:defRPr/>
              </a:pPr>
              <a:t>3/15/2015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47025F-A96A-4BEF-88B5-54BDCDDAF291}" type="slidenum">
              <a:rPr lang="en-US"/>
              <a:pPr>
                <a:defRPr/>
              </a:pPr>
              <a:t>‹#›</a:t>
            </a:fld>
            <a:endParaRPr lang="en-US"/>
          </a:p>
        </p:txBody>
      </p:sp>
    </p:spTree>
    <p:extLst>
      <p:ext uri="{BB962C8B-B14F-4D97-AF65-F5344CB8AC3E}">
        <p14:creationId xmlns:p14="http://schemas.microsoft.com/office/powerpoint/2010/main" val="291720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rtlCol="0">
            <a:normAutofit/>
          </a:bodyPr>
          <a:lstStyle>
            <a:lvl1pPr marL="0" indent="0">
              <a:buNone/>
              <a:defRPr sz="3700"/>
            </a:lvl1pPr>
            <a:lvl2pPr marL="527333" indent="0">
              <a:buNone/>
              <a:defRPr sz="3200"/>
            </a:lvl2pPr>
            <a:lvl3pPr marL="1054664" indent="0">
              <a:buNone/>
              <a:defRPr sz="2800"/>
            </a:lvl3pPr>
            <a:lvl4pPr marL="1581997" indent="0">
              <a:buNone/>
              <a:defRPr sz="2300"/>
            </a:lvl4pPr>
            <a:lvl5pPr marL="2109330" indent="0">
              <a:buNone/>
              <a:defRPr sz="2300"/>
            </a:lvl5pPr>
            <a:lvl6pPr marL="2636663" indent="0">
              <a:buNone/>
              <a:defRPr sz="2300"/>
            </a:lvl6pPr>
            <a:lvl7pPr marL="3163993" indent="0">
              <a:buNone/>
              <a:defRPr sz="2300"/>
            </a:lvl7pPr>
            <a:lvl8pPr marL="3691326" indent="0">
              <a:buNone/>
              <a:defRPr sz="2300"/>
            </a:lvl8pPr>
            <a:lvl9pPr marL="4218657" indent="0">
              <a:buNone/>
              <a:defRPr sz="2300"/>
            </a:lvl9pPr>
          </a:lstStyle>
          <a:p>
            <a:pPr lvl="0"/>
            <a:endParaRPr lang="en-US"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600"/>
            </a:lvl1pPr>
            <a:lvl2pPr marL="527333" indent="0">
              <a:buNone/>
              <a:defRPr sz="1400"/>
            </a:lvl2pPr>
            <a:lvl3pPr marL="1054664" indent="0">
              <a:buNone/>
              <a:defRPr sz="1200"/>
            </a:lvl3pPr>
            <a:lvl4pPr marL="1581997" indent="0">
              <a:buNone/>
              <a:defRPr sz="1000"/>
            </a:lvl4pPr>
            <a:lvl5pPr marL="2109330" indent="0">
              <a:buNone/>
              <a:defRPr sz="1000"/>
            </a:lvl5pPr>
            <a:lvl6pPr marL="2636663" indent="0">
              <a:buNone/>
              <a:defRPr sz="1000"/>
            </a:lvl6pPr>
            <a:lvl7pPr marL="3163993" indent="0">
              <a:buNone/>
              <a:defRPr sz="1000"/>
            </a:lvl7pPr>
            <a:lvl8pPr marL="3691326" indent="0">
              <a:buNone/>
              <a:defRPr sz="1000"/>
            </a:lvl8pPr>
            <a:lvl9pPr marL="4218657"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7D386C8-5706-4FF6-B46A-3C3F4C45E681}" type="datetimeFigureOut">
              <a:rPr lang="en-US"/>
              <a:pPr>
                <a:defRPr/>
              </a:pPr>
              <a:t>3/15/2015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D57FCAB-6CD1-4806-9A2C-1969F9FB0E03}" type="slidenum">
              <a:rPr lang="en-US"/>
              <a:pPr>
                <a:defRPr/>
              </a:pPr>
              <a:t>‹#›</a:t>
            </a:fld>
            <a:endParaRPr lang="en-US"/>
          </a:p>
        </p:txBody>
      </p:sp>
    </p:spTree>
    <p:extLst>
      <p:ext uri="{BB962C8B-B14F-4D97-AF65-F5344CB8AC3E}">
        <p14:creationId xmlns:p14="http://schemas.microsoft.com/office/powerpoint/2010/main" val="83191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0038830-49E5-468D-8743-EDE9381FF5B6}" type="datetimeFigureOut">
              <a:rPr lang="en-US"/>
              <a:pPr>
                <a:defRPr/>
              </a:pPr>
              <a:t>3/15/2015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F4B7F6-1C6F-4478-A086-E9AA5435A2BD}" type="slidenum">
              <a:rPr lang="en-US"/>
              <a:pPr>
                <a:defRPr/>
              </a:pPr>
              <a:t>‹#›</a:t>
            </a:fld>
            <a:endParaRPr lang="en-US"/>
          </a:p>
        </p:txBody>
      </p:sp>
    </p:spTree>
    <p:extLst>
      <p:ext uri="{BB962C8B-B14F-4D97-AF65-F5344CB8AC3E}">
        <p14:creationId xmlns:p14="http://schemas.microsoft.com/office/powerpoint/2010/main" val="50592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56"/>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56"/>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DAAACF-69D8-424B-AC12-17B47FFCF7BB}" type="datetimeFigureOut">
              <a:rPr lang="en-US"/>
              <a:pPr>
                <a:defRPr/>
              </a:pPr>
              <a:t>3/15/2015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4E0B8D-5015-4B9A-80B0-AF5F6580A537}" type="slidenum">
              <a:rPr lang="en-US"/>
              <a:pPr>
                <a:defRPr/>
              </a:pPr>
              <a:t>‹#›</a:t>
            </a:fld>
            <a:endParaRPr lang="en-US"/>
          </a:p>
        </p:txBody>
      </p:sp>
    </p:spTree>
    <p:extLst>
      <p:ext uri="{BB962C8B-B14F-4D97-AF65-F5344CB8AC3E}">
        <p14:creationId xmlns:p14="http://schemas.microsoft.com/office/powerpoint/2010/main" val="19752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E0EC"/>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3" rIns="105467" bIns="52733"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514350" y="1600200"/>
            <a:ext cx="92583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3" rIns="105467" bIns="5273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514350" y="6356350"/>
            <a:ext cx="2400300" cy="365125"/>
          </a:xfrm>
          <a:prstGeom prst="rect">
            <a:avLst/>
          </a:prstGeom>
        </p:spPr>
        <p:txBody>
          <a:bodyPr vert="horz" lIns="105467" tIns="52733" rIns="105467" bIns="52733" rtlCol="0" anchor="ctr"/>
          <a:lstStyle>
            <a:lvl1pPr algn="l" fontAlgn="auto">
              <a:spcBef>
                <a:spcPts val="0"/>
              </a:spcBef>
              <a:spcAft>
                <a:spcPts val="0"/>
              </a:spcAft>
              <a:defRPr sz="1400">
                <a:solidFill>
                  <a:schemeClr val="tx1">
                    <a:tint val="75000"/>
                  </a:schemeClr>
                </a:solidFill>
                <a:latin typeface="+mn-lt"/>
                <a:cs typeface="+mn-cs"/>
              </a:defRPr>
            </a:lvl1pPr>
          </a:lstStyle>
          <a:p>
            <a:pPr>
              <a:defRPr/>
            </a:pPr>
            <a:fld id="{534E6312-BAC2-4035-9A85-CC74B8CADE7B}" type="datetimeFigureOut">
              <a:rPr lang="en-US"/>
              <a:pPr>
                <a:defRPr/>
              </a:pPr>
              <a:t>3/15/2015</a:t>
            </a:fld>
            <a:endParaRPr lang="en-US"/>
          </a:p>
        </p:txBody>
      </p:sp>
      <p:sp>
        <p:nvSpPr>
          <p:cNvPr id="5" name="Footer Placeholder 4"/>
          <p:cNvSpPr>
            <a:spLocks noGrp="1"/>
          </p:cNvSpPr>
          <p:nvPr>
            <p:ph type="ftr" sz="quarter" idx="3"/>
          </p:nvPr>
        </p:nvSpPr>
        <p:spPr>
          <a:xfrm>
            <a:off x="3514725" y="6356350"/>
            <a:ext cx="3257550" cy="365125"/>
          </a:xfrm>
          <a:prstGeom prst="rect">
            <a:avLst/>
          </a:prstGeom>
        </p:spPr>
        <p:txBody>
          <a:bodyPr vert="horz" lIns="105467" tIns="52733" rIns="105467" bIns="52733" rtlCol="0" anchor="ctr"/>
          <a:lstStyle>
            <a:lvl1pPr algn="ctr" fontAlgn="auto">
              <a:spcBef>
                <a:spcPts val="0"/>
              </a:spcBef>
              <a:spcAft>
                <a:spcPts val="0"/>
              </a:spcAft>
              <a:defRPr sz="14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lIns="105467" tIns="52733" rIns="105467" bIns="52733" rtlCol="0" anchor="ctr"/>
          <a:lstStyle>
            <a:lvl1pPr algn="r" fontAlgn="auto">
              <a:spcBef>
                <a:spcPts val="0"/>
              </a:spcBef>
              <a:spcAft>
                <a:spcPts val="0"/>
              </a:spcAft>
              <a:defRPr sz="1400">
                <a:solidFill>
                  <a:schemeClr val="tx1">
                    <a:tint val="75000"/>
                  </a:schemeClr>
                </a:solidFill>
                <a:latin typeface="+mn-lt"/>
                <a:cs typeface="+mn-cs"/>
              </a:defRPr>
            </a:lvl1pPr>
          </a:lstStyle>
          <a:p>
            <a:pPr>
              <a:defRPr/>
            </a:pPr>
            <a:fld id="{2C8445E4-119E-442F-9A16-BDB709B5DF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5100" kern="1200">
          <a:solidFill>
            <a:schemeClr val="tx1"/>
          </a:solidFill>
          <a:latin typeface="+mj-lt"/>
          <a:ea typeface="+mj-ea"/>
          <a:cs typeface="+mj-cs"/>
        </a:defRPr>
      </a:lvl1pPr>
      <a:lvl2pPr algn="ctr" rtl="0" eaLnBrk="0" fontAlgn="base" hangingPunct="0">
        <a:spcBef>
          <a:spcPct val="0"/>
        </a:spcBef>
        <a:spcAft>
          <a:spcPct val="0"/>
        </a:spcAft>
        <a:defRPr sz="5100">
          <a:solidFill>
            <a:schemeClr val="tx1"/>
          </a:solidFill>
          <a:latin typeface="Calibri" pitchFamily="34" charset="0"/>
        </a:defRPr>
      </a:lvl2pPr>
      <a:lvl3pPr algn="ctr" rtl="0" eaLnBrk="0" fontAlgn="base" hangingPunct="0">
        <a:spcBef>
          <a:spcPct val="0"/>
        </a:spcBef>
        <a:spcAft>
          <a:spcPct val="0"/>
        </a:spcAft>
        <a:defRPr sz="5100">
          <a:solidFill>
            <a:schemeClr val="tx1"/>
          </a:solidFill>
          <a:latin typeface="Calibri" pitchFamily="34" charset="0"/>
        </a:defRPr>
      </a:lvl3pPr>
      <a:lvl4pPr algn="ctr" rtl="0" eaLnBrk="0" fontAlgn="base" hangingPunct="0">
        <a:spcBef>
          <a:spcPct val="0"/>
        </a:spcBef>
        <a:spcAft>
          <a:spcPct val="0"/>
        </a:spcAft>
        <a:defRPr sz="5100">
          <a:solidFill>
            <a:schemeClr val="tx1"/>
          </a:solidFill>
          <a:latin typeface="Calibri" pitchFamily="34" charset="0"/>
        </a:defRPr>
      </a:lvl4pPr>
      <a:lvl5pPr algn="ctr" rtl="0" eaLnBrk="0" fontAlgn="base" hangingPunct="0">
        <a:spcBef>
          <a:spcPct val="0"/>
        </a:spcBef>
        <a:spcAft>
          <a:spcPct val="0"/>
        </a:spcAft>
        <a:defRPr sz="5100">
          <a:solidFill>
            <a:schemeClr val="tx1"/>
          </a:solidFill>
          <a:latin typeface="Calibri" pitchFamily="34" charset="0"/>
        </a:defRPr>
      </a:lvl5pPr>
      <a:lvl6pPr marL="527333" algn="ctr" rtl="0" fontAlgn="base">
        <a:spcBef>
          <a:spcPct val="0"/>
        </a:spcBef>
        <a:spcAft>
          <a:spcPct val="0"/>
        </a:spcAft>
        <a:defRPr sz="5100">
          <a:solidFill>
            <a:schemeClr val="tx1"/>
          </a:solidFill>
          <a:latin typeface="Calibri" pitchFamily="34" charset="0"/>
        </a:defRPr>
      </a:lvl6pPr>
      <a:lvl7pPr marL="1054664" algn="ctr" rtl="0" fontAlgn="base">
        <a:spcBef>
          <a:spcPct val="0"/>
        </a:spcBef>
        <a:spcAft>
          <a:spcPct val="0"/>
        </a:spcAft>
        <a:defRPr sz="5100">
          <a:solidFill>
            <a:schemeClr val="tx1"/>
          </a:solidFill>
          <a:latin typeface="Calibri" pitchFamily="34" charset="0"/>
        </a:defRPr>
      </a:lvl7pPr>
      <a:lvl8pPr marL="1581997" algn="ctr" rtl="0" fontAlgn="base">
        <a:spcBef>
          <a:spcPct val="0"/>
        </a:spcBef>
        <a:spcAft>
          <a:spcPct val="0"/>
        </a:spcAft>
        <a:defRPr sz="5100">
          <a:solidFill>
            <a:schemeClr val="tx1"/>
          </a:solidFill>
          <a:latin typeface="Calibri" pitchFamily="34" charset="0"/>
        </a:defRPr>
      </a:lvl8pPr>
      <a:lvl9pPr marL="2109330" algn="ctr" rtl="0" fontAlgn="base">
        <a:spcBef>
          <a:spcPct val="0"/>
        </a:spcBef>
        <a:spcAft>
          <a:spcPct val="0"/>
        </a:spcAft>
        <a:defRPr sz="5100">
          <a:solidFill>
            <a:schemeClr val="tx1"/>
          </a:solidFill>
          <a:latin typeface="Calibri" pitchFamily="34" charset="0"/>
        </a:defRPr>
      </a:lvl9pPr>
    </p:titleStyle>
    <p:bodyStyle>
      <a:lvl1pPr marL="393700" indent="-393700" algn="l"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54075" indent="-32702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2pPr>
      <a:lvl3pPr marL="1316038" indent="-2603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3pPr>
      <a:lvl4pPr marL="1843088" indent="-260350" algn="l"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70138" indent="-260350" algn="l"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900328" indent="-263669" algn="l" defTabSz="105466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427661" indent="-263669" algn="l" defTabSz="105466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54993" indent="-263669" algn="l" defTabSz="105466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82326" indent="-263669" algn="l" defTabSz="105466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54664" rtl="0" eaLnBrk="1" latinLnBrk="0" hangingPunct="1">
        <a:defRPr sz="2100" kern="1200">
          <a:solidFill>
            <a:schemeClr val="tx1"/>
          </a:solidFill>
          <a:latin typeface="+mn-lt"/>
          <a:ea typeface="+mn-ea"/>
          <a:cs typeface="+mn-cs"/>
        </a:defRPr>
      </a:lvl1pPr>
      <a:lvl2pPr marL="527333" algn="l" defTabSz="1054664" rtl="0" eaLnBrk="1" latinLnBrk="0" hangingPunct="1">
        <a:defRPr sz="2100" kern="1200">
          <a:solidFill>
            <a:schemeClr val="tx1"/>
          </a:solidFill>
          <a:latin typeface="+mn-lt"/>
          <a:ea typeface="+mn-ea"/>
          <a:cs typeface="+mn-cs"/>
        </a:defRPr>
      </a:lvl2pPr>
      <a:lvl3pPr marL="1054664" algn="l" defTabSz="1054664" rtl="0" eaLnBrk="1" latinLnBrk="0" hangingPunct="1">
        <a:defRPr sz="2100" kern="1200">
          <a:solidFill>
            <a:schemeClr val="tx1"/>
          </a:solidFill>
          <a:latin typeface="+mn-lt"/>
          <a:ea typeface="+mn-ea"/>
          <a:cs typeface="+mn-cs"/>
        </a:defRPr>
      </a:lvl3pPr>
      <a:lvl4pPr marL="1581997" algn="l" defTabSz="1054664" rtl="0" eaLnBrk="1" latinLnBrk="0" hangingPunct="1">
        <a:defRPr sz="2100" kern="1200">
          <a:solidFill>
            <a:schemeClr val="tx1"/>
          </a:solidFill>
          <a:latin typeface="+mn-lt"/>
          <a:ea typeface="+mn-ea"/>
          <a:cs typeface="+mn-cs"/>
        </a:defRPr>
      </a:lvl4pPr>
      <a:lvl5pPr marL="2109330" algn="l" defTabSz="1054664" rtl="0" eaLnBrk="1" latinLnBrk="0" hangingPunct="1">
        <a:defRPr sz="2100" kern="1200">
          <a:solidFill>
            <a:schemeClr val="tx1"/>
          </a:solidFill>
          <a:latin typeface="+mn-lt"/>
          <a:ea typeface="+mn-ea"/>
          <a:cs typeface="+mn-cs"/>
        </a:defRPr>
      </a:lvl5pPr>
      <a:lvl6pPr marL="2636663" algn="l" defTabSz="1054664" rtl="0" eaLnBrk="1" latinLnBrk="0" hangingPunct="1">
        <a:defRPr sz="2100" kern="1200">
          <a:solidFill>
            <a:schemeClr val="tx1"/>
          </a:solidFill>
          <a:latin typeface="+mn-lt"/>
          <a:ea typeface="+mn-ea"/>
          <a:cs typeface="+mn-cs"/>
        </a:defRPr>
      </a:lvl6pPr>
      <a:lvl7pPr marL="3163993" algn="l" defTabSz="1054664" rtl="0" eaLnBrk="1" latinLnBrk="0" hangingPunct="1">
        <a:defRPr sz="2100" kern="1200">
          <a:solidFill>
            <a:schemeClr val="tx1"/>
          </a:solidFill>
          <a:latin typeface="+mn-lt"/>
          <a:ea typeface="+mn-ea"/>
          <a:cs typeface="+mn-cs"/>
        </a:defRPr>
      </a:lvl7pPr>
      <a:lvl8pPr marL="3691326" algn="l" defTabSz="1054664" rtl="0" eaLnBrk="1" latinLnBrk="0" hangingPunct="1">
        <a:defRPr sz="2100" kern="1200">
          <a:solidFill>
            <a:schemeClr val="tx1"/>
          </a:solidFill>
          <a:latin typeface="+mn-lt"/>
          <a:ea typeface="+mn-ea"/>
          <a:cs typeface="+mn-cs"/>
        </a:defRPr>
      </a:lvl8pPr>
      <a:lvl9pPr marL="4218657" algn="l" defTabSz="1054664"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7.jpe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7.jpe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98.jpeg"/><Relationship Id="rId4" Type="http://schemas.openxmlformats.org/officeDocument/2006/relationships/image" Target="../media/image7.jpe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 Id="rId5" Type="http://schemas.openxmlformats.org/officeDocument/2006/relationships/image" Target="../media/image125.jpeg"/><Relationship Id="rId4" Type="http://schemas.openxmlformats.org/officeDocument/2006/relationships/image" Target="../media/image124.jpeg"/></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139.gif"/><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7.xml"/><Relationship Id="rId5" Type="http://schemas.openxmlformats.org/officeDocument/2006/relationships/image" Target="../media/image161.jpeg"/><Relationship Id="rId4" Type="http://schemas.openxmlformats.org/officeDocument/2006/relationships/image" Target="../media/image160.jpeg"/></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3.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1.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5.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7.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7.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1.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7.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7.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3.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5.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7.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1.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3.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5.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7.xml.rels><?xml version="1.0" encoding="UTF-8" standalone="yes"?>
<Relationships xmlns="http://schemas.openxmlformats.org/package/2006/relationships"><Relationship Id="rId2" Type="http://schemas.openxmlformats.org/officeDocument/2006/relationships/image" Target="../media/image180.gif"/><Relationship Id="rId1" Type="http://schemas.openxmlformats.org/officeDocument/2006/relationships/slideLayout" Target="../slideLayouts/slideLayout7.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6.jpeg"/></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9.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1.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7.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3.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7.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5.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9.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1.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5.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7.xml"/></Relationships>
</file>

<file path=ppt/slides/_rels/slide476.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800100" y="838200"/>
            <a:ext cx="8686800" cy="5211763"/>
          </a:xfrm>
          <a:solidFill>
            <a:schemeClr val="tx2">
              <a:lumMod val="50000"/>
            </a:schemeClr>
          </a:solidFill>
        </p:spPr>
        <p:txBody>
          <a:bodyPr/>
          <a:lstStyle/>
          <a:p>
            <a:pPr eaLnBrk="1" hangingPunct="1">
              <a:defRPr/>
            </a:pPr>
            <a:r>
              <a:rPr lang="en-US" altLang="en-US" sz="6600" dirty="0" smtClean="0">
                <a:solidFill>
                  <a:srgbClr val="FFC000"/>
                </a:solidFill>
              </a:rPr>
              <a:t>The True Apocalyptic Blood Moon and the other Cosmic Signs according to </a:t>
            </a:r>
            <a:br>
              <a:rPr lang="en-US" altLang="en-US" sz="6600" dirty="0" smtClean="0">
                <a:solidFill>
                  <a:srgbClr val="FFC000"/>
                </a:solidFill>
              </a:rPr>
            </a:br>
            <a:r>
              <a:rPr lang="en-US" altLang="en-US" sz="6600" dirty="0" smtClean="0">
                <a:solidFill>
                  <a:srgbClr val="FFC000"/>
                </a:solidFill>
              </a:rPr>
              <a:t>Jesus, Joel, and John.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B-hPYlKDvYM/USmYU1hjZcI/AAAAAAAABBk/yZUCNFuxNro/s1600/Heavens-Op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77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089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ChangeArrowheads="1"/>
          </p:cNvSpPr>
          <p:nvPr/>
        </p:nvSpPr>
        <p:spPr bwMode="auto">
          <a:xfrm>
            <a:off x="342900" y="838200"/>
            <a:ext cx="9601200" cy="50609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600">
                <a:solidFill>
                  <a:srgbClr val="FFC000"/>
                </a:solidFill>
              </a:rPr>
              <a:t>Hello and welcome to this excursion into Bible prophecy. In this video we shall take a close look into this matter of the</a:t>
            </a:r>
            <a:r>
              <a:rPr lang="en-US" altLang="en-US" sz="4600" b="1" i="1">
                <a:solidFill>
                  <a:srgbClr val="FFFF00"/>
                </a:solidFill>
              </a:rPr>
              <a:t> blood moon. </a:t>
            </a:r>
            <a:r>
              <a:rPr lang="en-US" altLang="en-US" sz="4600">
                <a:solidFill>
                  <a:srgbClr val="FFC000"/>
                </a:solidFill>
              </a:rPr>
              <a:t>We might entitle </a:t>
            </a:r>
          </a:p>
          <a:p>
            <a:pPr algn="ctr" eaLnBrk="1" hangingPunct="1">
              <a:spcBef>
                <a:spcPct val="0"/>
              </a:spcBef>
              <a:buFontTx/>
              <a:buNone/>
            </a:pPr>
            <a:r>
              <a:rPr lang="en-US" altLang="en-US" sz="4600">
                <a:solidFill>
                  <a:srgbClr val="FFC000"/>
                </a:solidFill>
              </a:rPr>
              <a:t>it, </a:t>
            </a:r>
            <a:r>
              <a:rPr lang="en-US" altLang="en-US" sz="4600">
                <a:solidFill>
                  <a:srgbClr val="FFFF00"/>
                </a:solidFill>
              </a:rPr>
              <a:t>“The True Apocalyptic Blood Moon </a:t>
            </a:r>
            <a:r>
              <a:rPr lang="en-US" altLang="en-US" sz="4600">
                <a:solidFill>
                  <a:srgbClr val="FFC000"/>
                </a:solidFill>
              </a:rPr>
              <a:t>and the </a:t>
            </a:r>
            <a:r>
              <a:rPr lang="en-US" altLang="en-US" sz="4600">
                <a:solidFill>
                  <a:srgbClr val="FFFF00"/>
                </a:solidFill>
              </a:rPr>
              <a:t>other Cosmic Signs </a:t>
            </a:r>
            <a:r>
              <a:rPr lang="en-US" altLang="en-US" sz="4600">
                <a:solidFill>
                  <a:srgbClr val="FFC000"/>
                </a:solidFill>
              </a:rPr>
              <a:t>according </a:t>
            </a:r>
          </a:p>
          <a:p>
            <a:pPr algn="ctr" eaLnBrk="1" hangingPunct="1">
              <a:spcBef>
                <a:spcPct val="0"/>
              </a:spcBef>
              <a:buFontTx/>
              <a:buNone/>
            </a:pPr>
            <a:r>
              <a:rPr lang="en-US" altLang="en-US" sz="4600">
                <a:solidFill>
                  <a:srgbClr val="FFC000"/>
                </a:solidFill>
              </a:rPr>
              <a:t>to </a:t>
            </a:r>
            <a:r>
              <a:rPr lang="en-US" altLang="en-US" sz="4600">
                <a:solidFill>
                  <a:srgbClr val="FFFF00"/>
                </a:solidFill>
              </a:rPr>
              <a:t>Jesus, Joel, and John.” </a:t>
            </a:r>
            <a:endParaRPr lang="en-US" altLang="en-US" sz="4600">
              <a:solidFill>
                <a:srgbClr val="FFC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4098" name="Title 1"/>
          <p:cNvSpPr>
            <a:spLocks noGrp="1"/>
          </p:cNvSpPr>
          <p:nvPr>
            <p:ph type="ctrTitle" idx="4294967295"/>
          </p:nvPr>
        </p:nvSpPr>
        <p:spPr>
          <a:xfrm>
            <a:off x="419100" y="247650"/>
            <a:ext cx="5105400" cy="6305550"/>
          </a:xfrm>
          <a:solidFill>
            <a:schemeClr val="tx2">
              <a:lumMod val="50000"/>
            </a:schemeClr>
          </a:solidFill>
        </p:spPr>
        <p:txBody>
          <a:bodyPr/>
          <a:lstStyle/>
          <a:p>
            <a:pPr eaLnBrk="1" hangingPunct="1">
              <a:defRPr/>
            </a:pPr>
            <a:r>
              <a:rPr lang="en-US" altLang="en-US" sz="5400" dirty="0" smtClean="0">
                <a:solidFill>
                  <a:srgbClr val="FFC000"/>
                </a:solidFill>
              </a:rPr>
              <a:t>The True Apocalyptic Blood Moon and the other Cosmic Signs according </a:t>
            </a:r>
            <a:br>
              <a:rPr lang="en-US" altLang="en-US" sz="5400" dirty="0" smtClean="0">
                <a:solidFill>
                  <a:srgbClr val="FFC000"/>
                </a:solidFill>
              </a:rPr>
            </a:br>
            <a:r>
              <a:rPr lang="en-US" altLang="en-US" sz="5400" dirty="0" smtClean="0">
                <a:solidFill>
                  <a:srgbClr val="FFC000"/>
                </a:solidFill>
              </a:rPr>
              <a:t>to Jesus, Joel, and John.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100" y="254000"/>
            <a:ext cx="2670175" cy="207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2471738"/>
            <a:ext cx="2670175"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2" descr="http://www.visiontv.ca/wp-content/uploads/2012/10/BloodMoon_F4N3C5987_JohnProphetWritesBookRevel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0900" y="4648200"/>
            <a:ext cx="27463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376238" y="420688"/>
            <a:ext cx="9539287" cy="60309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500">
                <a:solidFill>
                  <a:srgbClr val="FFC000"/>
                </a:solidFill>
              </a:rPr>
              <a:t>In this study we shall look into this matter of the </a:t>
            </a:r>
            <a:r>
              <a:rPr lang="en-US" altLang="en-US" sz="3500" b="1" i="1">
                <a:solidFill>
                  <a:srgbClr val="FFFF00"/>
                </a:solidFill>
              </a:rPr>
              <a:t> blood moon</a:t>
            </a:r>
            <a:r>
              <a:rPr lang="en-US" altLang="en-US" sz="3500">
                <a:solidFill>
                  <a:srgbClr val="FFC000"/>
                </a:solidFill>
              </a:rPr>
              <a:t>. And as we open the pages of Holy Scripture the true story begins to emerge. Up </a:t>
            </a:r>
          </a:p>
          <a:p>
            <a:pPr algn="ctr" eaLnBrk="1" hangingPunct="1">
              <a:spcBef>
                <a:spcPct val="0"/>
              </a:spcBef>
              <a:buFontTx/>
              <a:buNone/>
            </a:pPr>
            <a:r>
              <a:rPr lang="en-US" altLang="en-US" sz="3500">
                <a:solidFill>
                  <a:srgbClr val="FFC000"/>
                </a:solidFill>
              </a:rPr>
              <a:t>there in our future in a time frame lasting some weeks the </a:t>
            </a:r>
            <a:r>
              <a:rPr lang="en-US" altLang="en-US" sz="3500">
                <a:solidFill>
                  <a:srgbClr val="FFFF00"/>
                </a:solidFill>
              </a:rPr>
              <a:t> moon</a:t>
            </a:r>
            <a:r>
              <a:rPr lang="en-US" altLang="en-US" sz="3500">
                <a:solidFill>
                  <a:srgbClr val="FFC000"/>
                </a:solidFill>
              </a:rPr>
              <a:t> will turn blood red. This will be accompanied by two other signs in the heavens. They are a </a:t>
            </a:r>
            <a:r>
              <a:rPr lang="en-US" altLang="en-US" sz="3500" b="1" i="1">
                <a:solidFill>
                  <a:srgbClr val="FFFF00"/>
                </a:solidFill>
              </a:rPr>
              <a:t>darkened sun, </a:t>
            </a:r>
            <a:r>
              <a:rPr lang="en-US" altLang="en-US" sz="3500">
                <a:solidFill>
                  <a:srgbClr val="FFC000"/>
                </a:solidFill>
              </a:rPr>
              <a:t>and meteor showers </a:t>
            </a:r>
          </a:p>
          <a:p>
            <a:pPr algn="ctr" eaLnBrk="1" hangingPunct="1">
              <a:spcBef>
                <a:spcPct val="0"/>
              </a:spcBef>
              <a:buFontTx/>
              <a:buNone/>
            </a:pPr>
            <a:r>
              <a:rPr lang="en-US" altLang="en-US" sz="3500">
                <a:solidFill>
                  <a:srgbClr val="FFC000"/>
                </a:solidFill>
              </a:rPr>
              <a:t>that appear as </a:t>
            </a:r>
            <a:r>
              <a:rPr lang="en-US" altLang="en-US" sz="3500" b="1" i="1">
                <a:solidFill>
                  <a:srgbClr val="FFFF00"/>
                </a:solidFill>
              </a:rPr>
              <a:t>stars falling</a:t>
            </a:r>
            <a:r>
              <a:rPr lang="en-US" altLang="en-US" sz="3500">
                <a:solidFill>
                  <a:srgbClr val="FFC000"/>
                </a:solidFill>
              </a:rPr>
              <a:t>. So this triad of signs involves the sun, the moon, and the stars. These three cosmic signs are prophesied to occur in a very late time window in the shadow of the </a:t>
            </a:r>
            <a:r>
              <a:rPr lang="en-US" altLang="en-US" sz="3500">
                <a:solidFill>
                  <a:srgbClr val="FFFF00"/>
                </a:solidFill>
              </a:rPr>
              <a:t>apocalypse</a:t>
            </a:r>
            <a:r>
              <a:rPr lang="en-US" altLang="en-US" sz="3500">
                <a:solidFill>
                  <a:srgbClr val="FFC000"/>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4098" name="Title 1"/>
          <p:cNvSpPr>
            <a:spLocks noGrp="1"/>
          </p:cNvSpPr>
          <p:nvPr>
            <p:ph type="ctrTitle" idx="4294967295"/>
          </p:nvPr>
        </p:nvSpPr>
        <p:spPr>
          <a:xfrm>
            <a:off x="342900" y="388938"/>
            <a:ext cx="5105400" cy="6088062"/>
          </a:xfrm>
          <a:solidFill>
            <a:schemeClr val="tx2">
              <a:lumMod val="50000"/>
            </a:schemeClr>
          </a:solidFill>
        </p:spPr>
        <p:txBody>
          <a:bodyPr/>
          <a:lstStyle/>
          <a:p>
            <a:pPr eaLnBrk="1" hangingPunct="1">
              <a:defRPr/>
            </a:pPr>
            <a:r>
              <a:rPr lang="en-US" altLang="en-US" sz="5400" dirty="0" smtClean="0">
                <a:solidFill>
                  <a:srgbClr val="FFC000"/>
                </a:solidFill>
              </a:rPr>
              <a:t>The True Apocalyptic Blood Moon and the other Cosmic Signs according </a:t>
            </a:r>
            <a:br>
              <a:rPr lang="en-US" altLang="en-US" sz="5400" dirty="0" smtClean="0">
                <a:solidFill>
                  <a:srgbClr val="FFC000"/>
                </a:solidFill>
              </a:rPr>
            </a:br>
            <a:r>
              <a:rPr lang="en-US" altLang="en-US" sz="5400" dirty="0" smtClean="0">
                <a:solidFill>
                  <a:srgbClr val="FFC000"/>
                </a:solidFill>
              </a:rPr>
              <a:t>to Jesus, Joel, and John. </a:t>
            </a:r>
          </a:p>
        </p:txBody>
      </p:sp>
      <p:pic>
        <p:nvPicPr>
          <p:cNvPr id="6147"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2700" y="4495800"/>
            <a:ext cx="295116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nvSpPr>
        <p:spPr>
          <a:xfrm>
            <a:off x="6134100" y="152400"/>
            <a:ext cx="3429000" cy="65532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61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700" y="2411413"/>
            <a:ext cx="2951163" cy="193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2" descr="C:\Users\Gavin-As\Desktop\BB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2700" y="388938"/>
            <a:ext cx="295116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266700" y="341313"/>
            <a:ext cx="96774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300">
                <a:solidFill>
                  <a:srgbClr val="FFC000"/>
                </a:solidFill>
              </a:rPr>
              <a:t>So the blood moon is part of a package of </a:t>
            </a:r>
            <a:r>
              <a:rPr lang="en-US" altLang="en-US" sz="3300">
                <a:solidFill>
                  <a:srgbClr val="FFFF00"/>
                </a:solidFill>
              </a:rPr>
              <a:t>signs, signs </a:t>
            </a:r>
          </a:p>
          <a:p>
            <a:pPr algn="ctr" eaLnBrk="1" hangingPunct="1">
              <a:spcBef>
                <a:spcPct val="0"/>
              </a:spcBef>
              <a:buFontTx/>
              <a:buNone/>
            </a:pPr>
            <a:r>
              <a:rPr lang="en-US" altLang="en-US" sz="3300">
                <a:solidFill>
                  <a:srgbClr val="FFFF00"/>
                </a:solidFill>
              </a:rPr>
              <a:t>in the sun, moon, and stars</a:t>
            </a:r>
            <a:r>
              <a:rPr lang="en-US" altLang="en-US" sz="3300">
                <a:solidFill>
                  <a:srgbClr val="FFC000"/>
                </a:solidFill>
              </a:rPr>
              <a:t>. These cosmic signs are </a:t>
            </a:r>
          </a:p>
          <a:p>
            <a:pPr algn="ctr" eaLnBrk="1" hangingPunct="1">
              <a:spcBef>
                <a:spcPct val="0"/>
              </a:spcBef>
              <a:buFontTx/>
              <a:buNone/>
            </a:pPr>
            <a:r>
              <a:rPr lang="en-US" altLang="en-US" sz="3300">
                <a:solidFill>
                  <a:srgbClr val="FFC000"/>
                </a:solidFill>
              </a:rPr>
              <a:t>first described by the prophet </a:t>
            </a:r>
            <a:r>
              <a:rPr lang="en-US" altLang="en-US" sz="3300">
                <a:solidFill>
                  <a:srgbClr val="FFFF00"/>
                </a:solidFill>
              </a:rPr>
              <a:t>Joel</a:t>
            </a:r>
            <a:r>
              <a:rPr lang="en-US" altLang="en-US" sz="3300">
                <a:solidFill>
                  <a:srgbClr val="FFC000"/>
                </a:solidFill>
              </a:rPr>
              <a:t>, then by </a:t>
            </a:r>
            <a:r>
              <a:rPr lang="en-US" altLang="en-US" sz="3300">
                <a:solidFill>
                  <a:srgbClr val="FFFF00"/>
                </a:solidFill>
              </a:rPr>
              <a:t>Jesus in </a:t>
            </a:r>
          </a:p>
          <a:p>
            <a:pPr algn="ctr" eaLnBrk="1" hangingPunct="1">
              <a:spcBef>
                <a:spcPct val="0"/>
              </a:spcBef>
              <a:buFontTx/>
              <a:buNone/>
            </a:pPr>
            <a:r>
              <a:rPr lang="en-US" altLang="en-US" sz="3300">
                <a:solidFill>
                  <a:srgbClr val="FFFF00"/>
                </a:solidFill>
              </a:rPr>
              <a:t>the Olivet Discourse</a:t>
            </a:r>
            <a:r>
              <a:rPr lang="en-US" altLang="en-US" sz="3300">
                <a:solidFill>
                  <a:srgbClr val="FFC000"/>
                </a:solidFill>
              </a:rPr>
              <a:t>, and then by </a:t>
            </a:r>
            <a:r>
              <a:rPr lang="en-US" altLang="en-US" sz="3300">
                <a:solidFill>
                  <a:srgbClr val="FFFF00"/>
                </a:solidFill>
              </a:rPr>
              <a:t>John</a:t>
            </a:r>
            <a:r>
              <a:rPr lang="en-US" altLang="en-US" sz="3300">
                <a:solidFill>
                  <a:srgbClr val="FFC000"/>
                </a:solidFill>
              </a:rPr>
              <a:t> the apostle, the writer of the book of Revelation. These three heavenly signs are bundled together by the Holy Spirit. Look at the passages here below. The tri-part message is presented very clearly to us by these people and others in the pages of Holy Scripture. So who are we to split them off? They should be studied together in context. We’ll be looking at those Scriptures in this video as we </a:t>
            </a:r>
          </a:p>
          <a:p>
            <a:pPr algn="ctr" eaLnBrk="1" hangingPunct="1">
              <a:spcBef>
                <a:spcPct val="0"/>
              </a:spcBef>
              <a:buFontTx/>
              <a:buNone/>
            </a:pPr>
            <a:r>
              <a:rPr lang="en-US" altLang="en-US" sz="3300">
                <a:solidFill>
                  <a:srgbClr val="FFC000"/>
                </a:solidFill>
              </a:rPr>
              <a:t>track down this story of the true blood moon.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sp>
        <p:nvSpPr>
          <p:cNvPr id="2" name="Rounded Rectangle 1"/>
          <p:cNvSpPr/>
          <p:nvPr/>
        </p:nvSpPr>
        <p:spPr>
          <a:xfrm>
            <a:off x="190500" y="152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8195"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463" y="328613"/>
            <a:ext cx="28400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90500" y="2590800"/>
            <a:ext cx="6400800" cy="1292225"/>
          </a:xfrm>
          <a:prstGeom prst="rect">
            <a:avLst/>
          </a:prstGeom>
        </p:spPr>
        <p:txBody>
          <a:bodyPr>
            <a:spAutoFit/>
          </a:bodyPr>
          <a:lstStyle/>
          <a:p>
            <a:pPr>
              <a:defRPr/>
            </a:pPr>
            <a:r>
              <a:rPr lang="en-US" altLang="en-US" sz="2500" dirty="0">
                <a:solidFill>
                  <a:srgbClr val="FFC000"/>
                </a:solidFill>
                <a:latin typeface="+mn-lt"/>
              </a:rPr>
              <a:t>“The </a:t>
            </a:r>
            <a:r>
              <a:rPr lang="en-US" altLang="en-US" sz="2500" b="1" dirty="0">
                <a:solidFill>
                  <a:srgbClr val="FFFF00"/>
                </a:solidFill>
                <a:latin typeface="+mn-lt"/>
              </a:rPr>
              <a:t>sun shall turn to darkness </a:t>
            </a:r>
            <a:r>
              <a:rPr lang="en-US" altLang="en-US" sz="2500" dirty="0">
                <a:solidFill>
                  <a:srgbClr val="FFC000"/>
                </a:solidFill>
                <a:latin typeface="+mn-lt"/>
              </a:rPr>
              <a:t>and the </a:t>
            </a:r>
            <a:r>
              <a:rPr lang="en-US" altLang="en-US" sz="2500" b="1" i="1" dirty="0">
                <a:solidFill>
                  <a:srgbClr val="FFFF00"/>
                </a:solidFill>
                <a:latin typeface="+mn-lt"/>
              </a:rPr>
              <a:t>moon to blood</a:t>
            </a:r>
            <a:r>
              <a:rPr lang="en-US" altLang="en-US" sz="2500" dirty="0">
                <a:solidFill>
                  <a:srgbClr val="FFC000"/>
                </a:solidFill>
                <a:latin typeface="+mn-lt"/>
              </a:rPr>
              <a:t> BEFORE the great and terrible Day of the Lord come</a:t>
            </a:r>
            <a:r>
              <a:rPr lang="en-US" altLang="en-US" sz="2300" dirty="0">
                <a:solidFill>
                  <a:srgbClr val="FFC000"/>
                </a:solidFill>
                <a:latin typeface="+mn-lt"/>
              </a:rPr>
              <a:t>.”  </a:t>
            </a:r>
            <a:r>
              <a:rPr lang="en-US" altLang="en-US" sz="2300" dirty="0">
                <a:solidFill>
                  <a:schemeClr val="bg1"/>
                </a:solidFill>
                <a:latin typeface="+mn-lt"/>
              </a:rPr>
              <a:t>Joel 2:31</a:t>
            </a:r>
          </a:p>
        </p:txBody>
      </p:sp>
      <p:sp>
        <p:nvSpPr>
          <p:cNvPr id="6" name="Rectangle 5"/>
          <p:cNvSpPr/>
          <p:nvPr/>
        </p:nvSpPr>
        <p:spPr>
          <a:xfrm>
            <a:off x="190500" y="3962400"/>
            <a:ext cx="10123488" cy="1246188"/>
          </a:xfrm>
          <a:prstGeom prst="rect">
            <a:avLst/>
          </a:prstGeom>
        </p:spPr>
        <p:txBody>
          <a:bodyPr>
            <a:spAutoFit/>
          </a:bodyPr>
          <a:lstStyle/>
          <a:p>
            <a:pPr>
              <a:defRPr/>
            </a:pPr>
            <a:r>
              <a:rPr lang="en-US" altLang="en-US" sz="2400" baseline="30000" dirty="0">
                <a:solidFill>
                  <a:srgbClr val="FFC000"/>
                </a:solidFill>
              </a:rPr>
              <a:t> </a:t>
            </a:r>
            <a:r>
              <a:rPr lang="en-US" altLang="en-US" sz="2500" dirty="0">
                <a:solidFill>
                  <a:srgbClr val="FFC000"/>
                </a:solidFill>
                <a:latin typeface="+mn-lt"/>
              </a:rPr>
              <a:t>”Immediately AFTER the tribulation of those days shall the </a:t>
            </a:r>
            <a:r>
              <a:rPr lang="en-US" altLang="en-US" sz="2500" b="1" dirty="0">
                <a:solidFill>
                  <a:srgbClr val="FFFF00"/>
                </a:solidFill>
                <a:latin typeface="+mn-lt"/>
              </a:rPr>
              <a:t>sun be </a:t>
            </a:r>
          </a:p>
          <a:p>
            <a:pPr>
              <a:defRPr/>
            </a:pPr>
            <a:r>
              <a:rPr lang="en-US" altLang="en-US" sz="2500" b="1" dirty="0">
                <a:solidFill>
                  <a:srgbClr val="FFFF00"/>
                </a:solidFill>
                <a:latin typeface="+mn-lt"/>
              </a:rPr>
              <a:t>darkened</a:t>
            </a:r>
            <a:r>
              <a:rPr lang="en-US" altLang="en-US" sz="2500" dirty="0">
                <a:solidFill>
                  <a:srgbClr val="FFC000"/>
                </a:solidFill>
                <a:latin typeface="+mn-lt"/>
              </a:rPr>
              <a:t>, and </a:t>
            </a:r>
            <a:r>
              <a:rPr lang="en-US" altLang="en-US" sz="2500" b="1" dirty="0">
                <a:solidFill>
                  <a:srgbClr val="FFFF00"/>
                </a:solidFill>
                <a:latin typeface="+mn-lt"/>
              </a:rPr>
              <a:t>the moon shall not give her light</a:t>
            </a:r>
            <a:r>
              <a:rPr lang="en-US" altLang="en-US" sz="2500" dirty="0">
                <a:solidFill>
                  <a:srgbClr val="FFC000"/>
                </a:solidFill>
                <a:latin typeface="+mn-lt"/>
              </a:rPr>
              <a:t>, and the </a:t>
            </a:r>
            <a:r>
              <a:rPr lang="en-US" altLang="en-US" sz="2500" b="1" dirty="0">
                <a:solidFill>
                  <a:srgbClr val="FFFF00"/>
                </a:solidFill>
                <a:latin typeface="+mn-lt"/>
              </a:rPr>
              <a:t>stars shall fall </a:t>
            </a:r>
          </a:p>
          <a:p>
            <a:pPr>
              <a:defRPr/>
            </a:pPr>
            <a:r>
              <a:rPr lang="en-US" altLang="en-US" sz="2500" b="1" dirty="0">
                <a:solidFill>
                  <a:srgbClr val="FFFF00"/>
                </a:solidFill>
                <a:latin typeface="+mn-lt"/>
              </a:rPr>
              <a:t>from heaven</a:t>
            </a:r>
            <a:r>
              <a:rPr lang="en-US" altLang="en-US" sz="2500" dirty="0">
                <a:solidFill>
                  <a:srgbClr val="FFC000"/>
                </a:solidFill>
                <a:latin typeface="+mn-lt"/>
              </a:rPr>
              <a:t>, and the powers of the heavens shall be shaken.”  </a:t>
            </a:r>
            <a:r>
              <a:rPr lang="en-US" altLang="en-US" sz="2300" dirty="0">
                <a:solidFill>
                  <a:schemeClr val="bg1"/>
                </a:solidFill>
                <a:latin typeface="+mn-lt"/>
              </a:rPr>
              <a:t>Mat. 24:29</a:t>
            </a:r>
          </a:p>
        </p:txBody>
      </p:sp>
      <p:sp>
        <p:nvSpPr>
          <p:cNvPr id="7" name="Rectangle 6"/>
          <p:cNvSpPr/>
          <p:nvPr/>
        </p:nvSpPr>
        <p:spPr>
          <a:xfrm>
            <a:off x="190500" y="5410200"/>
            <a:ext cx="10096500" cy="1246188"/>
          </a:xfrm>
          <a:prstGeom prst="rect">
            <a:avLst/>
          </a:prstGeom>
        </p:spPr>
        <p:txBody>
          <a:bodyPr>
            <a:spAutoFit/>
          </a:bodyPr>
          <a:lstStyle/>
          <a:p>
            <a:pPr>
              <a:defRPr/>
            </a:pPr>
            <a:r>
              <a:rPr lang="en-US" altLang="en-US" sz="2500" baseline="30000" dirty="0">
                <a:solidFill>
                  <a:srgbClr val="FFC000"/>
                </a:solidFill>
                <a:latin typeface="+mn-lt"/>
              </a:rPr>
              <a:t>12 </a:t>
            </a:r>
            <a:r>
              <a:rPr lang="en-US" altLang="en-US" sz="2500" dirty="0">
                <a:solidFill>
                  <a:srgbClr val="FFC000"/>
                </a:solidFill>
                <a:latin typeface="+mn-lt"/>
              </a:rPr>
              <a:t>And I beheld when he had opened the sixth seal, and, lo, there was a great earthquake; and the </a:t>
            </a:r>
            <a:r>
              <a:rPr lang="en-US" altLang="en-US" sz="2500" b="1" dirty="0">
                <a:solidFill>
                  <a:srgbClr val="FFFF00"/>
                </a:solidFill>
                <a:latin typeface="+mn-lt"/>
              </a:rPr>
              <a:t>sun became black as sackcloth of hair</a:t>
            </a:r>
            <a:r>
              <a:rPr lang="en-US" altLang="en-US" sz="2500" dirty="0">
                <a:solidFill>
                  <a:srgbClr val="FFC000"/>
                </a:solidFill>
                <a:latin typeface="+mn-lt"/>
              </a:rPr>
              <a:t>, and </a:t>
            </a:r>
            <a:r>
              <a:rPr lang="en-US" altLang="en-US" sz="2500" b="1" dirty="0">
                <a:solidFill>
                  <a:srgbClr val="FFFF00"/>
                </a:solidFill>
                <a:latin typeface="+mn-lt"/>
              </a:rPr>
              <a:t>the moon became as blood</a:t>
            </a:r>
            <a:r>
              <a:rPr lang="en-US" altLang="en-US" sz="2500" dirty="0">
                <a:solidFill>
                  <a:srgbClr val="FFC000"/>
                </a:solidFill>
                <a:latin typeface="+mn-lt"/>
              </a:rPr>
              <a:t>; </a:t>
            </a:r>
            <a:r>
              <a:rPr lang="en-US" altLang="en-US" sz="2500" baseline="30000" dirty="0">
                <a:solidFill>
                  <a:srgbClr val="FFC000"/>
                </a:solidFill>
                <a:latin typeface="+mn-lt"/>
              </a:rPr>
              <a:t>13 </a:t>
            </a:r>
            <a:r>
              <a:rPr lang="en-US" altLang="en-US" sz="2500" dirty="0">
                <a:solidFill>
                  <a:srgbClr val="FFC000"/>
                </a:solidFill>
                <a:latin typeface="+mn-lt"/>
              </a:rPr>
              <a:t>And </a:t>
            </a:r>
            <a:r>
              <a:rPr lang="en-US" altLang="en-US" sz="2500" b="1" dirty="0">
                <a:solidFill>
                  <a:srgbClr val="FFFF00"/>
                </a:solidFill>
                <a:latin typeface="+mn-lt"/>
              </a:rPr>
              <a:t>the stars of heaven fell </a:t>
            </a:r>
            <a:r>
              <a:rPr lang="en-US" altLang="en-US" sz="2500" dirty="0">
                <a:solidFill>
                  <a:srgbClr val="FFC000"/>
                </a:solidFill>
                <a:latin typeface="+mn-lt"/>
              </a:rPr>
              <a:t>unto the earth,  </a:t>
            </a:r>
            <a:r>
              <a:rPr lang="en-US" altLang="en-US" sz="2300" dirty="0">
                <a:solidFill>
                  <a:schemeClr val="bg1"/>
                </a:solidFill>
                <a:latin typeface="+mn-lt"/>
              </a:rPr>
              <a:t>Rev. 6:12,13 </a:t>
            </a:r>
          </a:p>
        </p:txBody>
      </p:sp>
      <p:pic>
        <p:nvPicPr>
          <p:cNvPr id="8199" name="Picture 2" descr="C:\Users\Gavin-As\Desktop\BB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3788" y="328613"/>
            <a:ext cx="29924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328613"/>
            <a:ext cx="29210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571500" y="304800"/>
            <a:ext cx="91440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a:solidFill>
                  <a:srgbClr val="FFC000"/>
                </a:solidFill>
              </a:rPr>
              <a:t>Interestingly these</a:t>
            </a:r>
            <a:r>
              <a:rPr lang="en-US" altLang="en-US" sz="3600">
                <a:solidFill>
                  <a:srgbClr val="FFFF00"/>
                </a:solidFill>
              </a:rPr>
              <a:t> diminishments </a:t>
            </a:r>
            <a:r>
              <a:rPr lang="en-US" altLang="en-US" sz="3600">
                <a:solidFill>
                  <a:srgbClr val="FFC000"/>
                </a:solidFill>
              </a:rPr>
              <a:t>of the </a:t>
            </a:r>
            <a:r>
              <a:rPr lang="en-US" altLang="en-US" sz="3600">
                <a:solidFill>
                  <a:srgbClr val="FFFF00"/>
                </a:solidFill>
              </a:rPr>
              <a:t>sun, moon, and stars </a:t>
            </a:r>
            <a:r>
              <a:rPr lang="en-US" altLang="en-US" sz="3600">
                <a:solidFill>
                  <a:srgbClr val="FFC000"/>
                </a:solidFill>
              </a:rPr>
              <a:t>parallel that of the </a:t>
            </a:r>
            <a:r>
              <a:rPr lang="en-US" altLang="en-US" sz="3600">
                <a:solidFill>
                  <a:srgbClr val="FFFF00"/>
                </a:solidFill>
              </a:rPr>
              <a:t>bowing down</a:t>
            </a:r>
            <a:r>
              <a:rPr lang="en-US" altLang="en-US" sz="3600">
                <a:solidFill>
                  <a:srgbClr val="FFC000"/>
                </a:solidFill>
              </a:rPr>
              <a:t> of the </a:t>
            </a:r>
            <a:r>
              <a:rPr lang="en-US" altLang="en-US" sz="3600">
                <a:solidFill>
                  <a:srgbClr val="FFFF00"/>
                </a:solidFill>
              </a:rPr>
              <a:t>sun, moon, and stars </a:t>
            </a:r>
            <a:r>
              <a:rPr lang="en-US" altLang="en-US" sz="3600">
                <a:solidFill>
                  <a:srgbClr val="FFC000"/>
                </a:solidFill>
              </a:rPr>
              <a:t>in Joseph’s dream. When Joseph described the dream to his brothers they became angry. Joseph’s father Jacob interpreted the dream but pondered the matter. For those who study the Scriptures in their </a:t>
            </a:r>
            <a:r>
              <a:rPr lang="en-US" altLang="en-US" sz="3600">
                <a:solidFill>
                  <a:srgbClr val="FFFF00"/>
                </a:solidFill>
              </a:rPr>
              <a:t>themes, types, and shadows</a:t>
            </a:r>
            <a:r>
              <a:rPr lang="en-US" altLang="en-US" sz="3600">
                <a:solidFill>
                  <a:srgbClr val="FFC000"/>
                </a:solidFill>
              </a:rPr>
              <a:t>, as well as verse by verse this end-time connection to Joseph is a fascinating new lead. But that </a:t>
            </a:r>
          </a:p>
          <a:p>
            <a:pPr algn="ctr" eaLnBrk="1" hangingPunct="1">
              <a:spcBef>
                <a:spcPct val="0"/>
              </a:spcBef>
              <a:buFontTx/>
              <a:buNone/>
            </a:pPr>
            <a:r>
              <a:rPr lang="en-US" altLang="en-US" sz="3600">
                <a:solidFill>
                  <a:srgbClr val="FFC000"/>
                </a:solidFill>
              </a:rPr>
              <a:t>story will have to wait for another time.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pic>
        <p:nvPicPr>
          <p:cNvPr id="10242" name="Picture 2" descr="Josephs Dre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3175"/>
            <a:ext cx="55626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433388" y="304800"/>
            <a:ext cx="9372600" cy="6200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defRPr/>
            </a:pPr>
            <a:r>
              <a:rPr lang="en-US" altLang="en-US" sz="3600" dirty="0" smtClean="0">
                <a:solidFill>
                  <a:srgbClr val="FFC000"/>
                </a:solidFill>
              </a:rPr>
              <a:t>A proper Biblical inquiry into the </a:t>
            </a:r>
            <a:r>
              <a:rPr lang="en-US" altLang="en-US" sz="3600" dirty="0" smtClean="0">
                <a:solidFill>
                  <a:srgbClr val="FFFF00"/>
                </a:solidFill>
              </a:rPr>
              <a:t>blood moon </a:t>
            </a:r>
            <a:r>
              <a:rPr lang="en-US" altLang="en-US" sz="3600" dirty="0" smtClean="0">
                <a:solidFill>
                  <a:srgbClr val="FFC000"/>
                </a:solidFill>
              </a:rPr>
              <a:t>is now becoming very important. Because it has now come to be identified with </a:t>
            </a:r>
            <a:r>
              <a:rPr lang="en-US" altLang="en-US" sz="3600" dirty="0">
                <a:solidFill>
                  <a:srgbClr val="FFC000"/>
                </a:solidFill>
              </a:rPr>
              <a:t>a very unusual tetrad </a:t>
            </a:r>
            <a:r>
              <a:rPr lang="en-US" altLang="en-US" sz="3600" dirty="0" smtClean="0">
                <a:solidFill>
                  <a:srgbClr val="FFC000"/>
                </a:solidFill>
              </a:rPr>
              <a:t>of </a:t>
            </a:r>
            <a:r>
              <a:rPr lang="en-US" altLang="en-US" sz="3600" dirty="0">
                <a:solidFill>
                  <a:srgbClr val="FFC000"/>
                </a:solidFill>
              </a:rPr>
              <a:t>lunar </a:t>
            </a:r>
            <a:r>
              <a:rPr lang="en-US" altLang="en-US" sz="3600" dirty="0" smtClean="0">
                <a:solidFill>
                  <a:srgbClr val="FFC000"/>
                </a:solidFill>
              </a:rPr>
              <a:t>eclipses. In both </a:t>
            </a:r>
            <a:r>
              <a:rPr lang="en-US" altLang="en-US" sz="3600" dirty="0" smtClean="0">
                <a:solidFill>
                  <a:srgbClr val="FFFF00"/>
                </a:solidFill>
              </a:rPr>
              <a:t>2014 and 2015 </a:t>
            </a:r>
            <a:r>
              <a:rPr lang="en-US" altLang="en-US" sz="3600" dirty="0" smtClean="0">
                <a:solidFill>
                  <a:srgbClr val="FFC000"/>
                </a:solidFill>
              </a:rPr>
              <a:t>four </a:t>
            </a:r>
            <a:r>
              <a:rPr lang="en-US" altLang="en-US" sz="3600" dirty="0">
                <a:solidFill>
                  <a:srgbClr val="FFC000"/>
                </a:solidFill>
              </a:rPr>
              <a:t>lunar eclipses </a:t>
            </a:r>
            <a:r>
              <a:rPr lang="en-US" altLang="en-US" sz="3600" dirty="0" smtClean="0">
                <a:solidFill>
                  <a:srgbClr val="FFC000"/>
                </a:solidFill>
              </a:rPr>
              <a:t>will darken the full moon of </a:t>
            </a:r>
            <a:r>
              <a:rPr lang="en-US" altLang="en-US" sz="3600" dirty="0" smtClean="0">
                <a:solidFill>
                  <a:srgbClr val="FFFF00"/>
                </a:solidFill>
              </a:rPr>
              <a:t>Passover and Tabernacles</a:t>
            </a:r>
            <a:r>
              <a:rPr lang="en-US" altLang="en-US" sz="3600" dirty="0" smtClean="0">
                <a:solidFill>
                  <a:srgbClr val="FFC000"/>
                </a:solidFill>
              </a:rPr>
              <a:t>. Pastor Mark </a:t>
            </a:r>
            <a:r>
              <a:rPr lang="en-US" altLang="en-US" sz="3600" dirty="0" err="1" smtClean="0">
                <a:solidFill>
                  <a:srgbClr val="FFC000"/>
                </a:solidFill>
              </a:rPr>
              <a:t>Biltz</a:t>
            </a:r>
            <a:r>
              <a:rPr lang="en-US" altLang="en-US" sz="3600" dirty="0" smtClean="0">
                <a:solidFill>
                  <a:srgbClr val="FFC000"/>
                </a:solidFill>
              </a:rPr>
              <a:t> made this intriguing discovery back in 2008. There </a:t>
            </a:r>
            <a:r>
              <a:rPr lang="en-US" altLang="en-US" sz="3600" dirty="0">
                <a:solidFill>
                  <a:srgbClr val="FFC000"/>
                </a:solidFill>
              </a:rPr>
              <a:t>is quite a buzz of discussion going on about this a</a:t>
            </a:r>
            <a:r>
              <a:rPr lang="en-US" altLang="en-US" sz="3600" dirty="0" smtClean="0">
                <a:solidFill>
                  <a:srgbClr val="FFC000"/>
                </a:solidFill>
              </a:rPr>
              <a:t>mong Bible believing Christians. And quite rightly so. </a:t>
            </a:r>
            <a:r>
              <a:rPr lang="en-US" altLang="en-US" sz="3600" dirty="0" smtClean="0">
                <a:solidFill>
                  <a:srgbClr val="FFC000"/>
                </a:solidFill>
                <a:latin typeface="+mn-lt"/>
              </a:rPr>
              <a:t>This very unusual eclipse cluster will probably turn out to be very important. </a:t>
            </a:r>
            <a:endParaRPr lang="en-US" altLang="en-US" sz="3600" b="1" i="1" dirty="0" smtClean="0">
              <a:solidFill>
                <a:srgbClr val="FFFF00"/>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24200"/>
            <a:ext cx="10287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TextBox 1"/>
          <p:cNvSpPr txBox="1">
            <a:spLocks noChangeArrowheads="1"/>
          </p:cNvSpPr>
          <p:nvPr/>
        </p:nvSpPr>
        <p:spPr bwMode="auto">
          <a:xfrm>
            <a:off x="115888" y="228600"/>
            <a:ext cx="100552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latin typeface="Arial" charset="0"/>
              </a:rPr>
              <a:t>The Eclipse Cluster of 2014-2015</a:t>
            </a:r>
          </a:p>
          <a:p>
            <a:pPr algn="ctr" eaLnBrk="1" hangingPunct="1">
              <a:spcBef>
                <a:spcPct val="0"/>
              </a:spcBef>
              <a:buFontTx/>
              <a:buNone/>
            </a:pPr>
            <a:r>
              <a:rPr lang="en-US" altLang="en-US" sz="4000">
                <a:solidFill>
                  <a:srgbClr val="FFC000"/>
                </a:solidFill>
                <a:latin typeface="Arial" charset="0"/>
              </a:rPr>
              <a:t>includes a rare Lunar Eclipse Tetrad</a:t>
            </a:r>
          </a:p>
          <a:p>
            <a:pPr algn="ctr" eaLnBrk="1" hangingPunct="1">
              <a:spcBef>
                <a:spcPct val="0"/>
              </a:spcBef>
              <a:buFontTx/>
              <a:buNone/>
            </a:pPr>
            <a:r>
              <a:rPr lang="en-US" altLang="en-US" sz="4000">
                <a:solidFill>
                  <a:srgbClr val="FFC000"/>
                </a:solidFill>
                <a:latin typeface="Arial" charset="0"/>
              </a:rPr>
              <a:t>falling on Passover and Tabernacles.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495300" y="377825"/>
            <a:ext cx="9144000" cy="62626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000">
                <a:solidFill>
                  <a:srgbClr val="FFC000"/>
                </a:solidFill>
              </a:rPr>
              <a:t>But, we have to be very careful here. This tetrad of lunar eclipses have been given the name </a:t>
            </a:r>
            <a:r>
              <a:rPr lang="en-US" altLang="en-US" sz="4000" b="1" i="1">
                <a:solidFill>
                  <a:srgbClr val="FFFF00"/>
                </a:solidFill>
              </a:rPr>
              <a:t>“blood moons”, (plural). </a:t>
            </a:r>
            <a:r>
              <a:rPr lang="en-US" altLang="en-US" sz="4000">
                <a:solidFill>
                  <a:srgbClr val="FFC000"/>
                </a:solidFill>
              </a:rPr>
              <a:t>As a result of this labeling and in the resulting hubbub of discussion there has been a muddying of the waters. Are these lunar eclipses the blood moon described in the Bible? What is their divine purpose? And where do we place them on the timeline </a:t>
            </a:r>
          </a:p>
          <a:p>
            <a:pPr algn="ctr" eaLnBrk="1" hangingPunct="1">
              <a:spcBef>
                <a:spcPct val="0"/>
              </a:spcBef>
              <a:buFont typeface="Arial" charset="0"/>
              <a:buNone/>
            </a:pPr>
            <a:r>
              <a:rPr lang="en-US" altLang="en-US" sz="4000">
                <a:solidFill>
                  <a:srgbClr val="FFC000"/>
                </a:solidFill>
              </a:rPr>
              <a:t>of the </a:t>
            </a:r>
            <a:r>
              <a:rPr lang="en-US" altLang="en-US" sz="4000" b="1" i="1">
                <a:solidFill>
                  <a:srgbClr val="FFFF00"/>
                </a:solidFill>
              </a:rPr>
              <a:t> final 7 years of this age?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i.ytimg.com/vi/afmiLRb7R-A/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342900" y="228600"/>
            <a:ext cx="9601200" cy="63849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400">
                <a:solidFill>
                  <a:srgbClr val="FFC000"/>
                </a:solidFill>
              </a:rPr>
              <a:t>Let’s look now at the full package of all the eclipses being talked about. In both </a:t>
            </a:r>
            <a:r>
              <a:rPr lang="en-US" altLang="en-US" sz="3400" b="1" i="1">
                <a:solidFill>
                  <a:srgbClr val="FFFF00"/>
                </a:solidFill>
              </a:rPr>
              <a:t>2014 and 2015 </a:t>
            </a:r>
            <a:r>
              <a:rPr lang="en-US" altLang="en-US" sz="3400">
                <a:solidFill>
                  <a:srgbClr val="FFC000"/>
                </a:solidFill>
              </a:rPr>
              <a:t>the </a:t>
            </a:r>
          </a:p>
          <a:p>
            <a:pPr algn="ctr" eaLnBrk="1" hangingPunct="1">
              <a:spcBef>
                <a:spcPct val="0"/>
              </a:spcBef>
              <a:buFontTx/>
              <a:buNone/>
            </a:pPr>
            <a:r>
              <a:rPr lang="en-US" altLang="en-US" sz="3400">
                <a:solidFill>
                  <a:srgbClr val="FFC000"/>
                </a:solidFill>
              </a:rPr>
              <a:t>earth will overshadow the full moon of </a:t>
            </a:r>
            <a:r>
              <a:rPr lang="en-US" altLang="en-US" sz="3400" b="1" i="1">
                <a:solidFill>
                  <a:srgbClr val="FFFF00"/>
                </a:solidFill>
              </a:rPr>
              <a:t>Passover </a:t>
            </a:r>
          </a:p>
          <a:p>
            <a:pPr algn="ctr" eaLnBrk="1" hangingPunct="1">
              <a:spcBef>
                <a:spcPct val="0"/>
              </a:spcBef>
              <a:buFontTx/>
              <a:buNone/>
            </a:pPr>
            <a:r>
              <a:rPr lang="en-US" altLang="en-US" sz="3400" b="1" i="1">
                <a:solidFill>
                  <a:srgbClr val="FFFF00"/>
                </a:solidFill>
              </a:rPr>
              <a:t>and Tabernacles</a:t>
            </a:r>
            <a:r>
              <a:rPr lang="en-US" altLang="en-US" sz="3400">
                <a:solidFill>
                  <a:srgbClr val="FFC000"/>
                </a:solidFill>
              </a:rPr>
              <a:t> in a rare tetrad of lunar eclipses. The </a:t>
            </a:r>
            <a:r>
              <a:rPr lang="en-US" altLang="en-US" sz="3400">
                <a:solidFill>
                  <a:srgbClr val="FFFF00"/>
                </a:solidFill>
              </a:rPr>
              <a:t>penumbra phase</a:t>
            </a:r>
            <a:r>
              <a:rPr lang="en-US" altLang="en-US" sz="3400">
                <a:solidFill>
                  <a:srgbClr val="FFC000"/>
                </a:solidFill>
              </a:rPr>
              <a:t>, which occurs with every lunar eclipse, will cause a reddish moon for an hour </a:t>
            </a:r>
          </a:p>
          <a:p>
            <a:pPr algn="ctr" eaLnBrk="1" hangingPunct="1">
              <a:spcBef>
                <a:spcPct val="0"/>
              </a:spcBef>
              <a:buFontTx/>
              <a:buNone/>
            </a:pPr>
            <a:r>
              <a:rPr lang="en-US" altLang="en-US" sz="3400">
                <a:solidFill>
                  <a:srgbClr val="FFC000"/>
                </a:solidFill>
              </a:rPr>
              <a:t>or so. Then in the spring of </a:t>
            </a:r>
            <a:r>
              <a:rPr lang="en-US" altLang="en-US" sz="3400">
                <a:solidFill>
                  <a:srgbClr val="FFFF00"/>
                </a:solidFill>
              </a:rPr>
              <a:t>2015</a:t>
            </a:r>
            <a:r>
              <a:rPr lang="en-US" altLang="en-US" sz="3400">
                <a:solidFill>
                  <a:srgbClr val="FFC000"/>
                </a:solidFill>
              </a:rPr>
              <a:t>, as the </a:t>
            </a:r>
            <a:r>
              <a:rPr lang="en-US" altLang="en-US" sz="3400" b="1" i="1">
                <a:solidFill>
                  <a:srgbClr val="FFFF00"/>
                </a:solidFill>
              </a:rPr>
              <a:t>Hebrew religious year </a:t>
            </a:r>
            <a:r>
              <a:rPr lang="en-US" altLang="en-US" sz="3400">
                <a:solidFill>
                  <a:srgbClr val="FFC000"/>
                </a:solidFill>
              </a:rPr>
              <a:t>begins, the astronomical new moon </a:t>
            </a:r>
          </a:p>
          <a:p>
            <a:pPr algn="ctr" eaLnBrk="1" hangingPunct="1">
              <a:spcBef>
                <a:spcPct val="0"/>
              </a:spcBef>
              <a:buFontTx/>
              <a:buNone/>
            </a:pPr>
            <a:r>
              <a:rPr lang="en-US" altLang="en-US" sz="3400">
                <a:solidFill>
                  <a:srgbClr val="FFC000"/>
                </a:solidFill>
              </a:rPr>
              <a:t>of the month of Nisan will block the sun with a </a:t>
            </a:r>
            <a:r>
              <a:rPr lang="en-US" altLang="en-US" sz="3400" b="1" i="1">
                <a:solidFill>
                  <a:srgbClr val="FFFF00"/>
                </a:solidFill>
              </a:rPr>
              <a:t>total</a:t>
            </a:r>
            <a:r>
              <a:rPr lang="en-US" altLang="en-US" sz="3400" b="1" i="1">
                <a:solidFill>
                  <a:srgbClr val="FFC000"/>
                </a:solidFill>
              </a:rPr>
              <a:t> </a:t>
            </a:r>
            <a:r>
              <a:rPr lang="en-US" altLang="en-US" sz="3400" b="1" i="1">
                <a:solidFill>
                  <a:srgbClr val="FFFF00"/>
                </a:solidFill>
              </a:rPr>
              <a:t>solar eclipse</a:t>
            </a:r>
            <a:r>
              <a:rPr lang="en-US" altLang="en-US" sz="3400">
                <a:solidFill>
                  <a:srgbClr val="FFC000"/>
                </a:solidFill>
              </a:rPr>
              <a:t>. Later in the Fall of </a:t>
            </a:r>
            <a:r>
              <a:rPr lang="en-US" altLang="en-US" sz="3400">
                <a:solidFill>
                  <a:srgbClr val="FFFF00"/>
                </a:solidFill>
              </a:rPr>
              <a:t>2015</a:t>
            </a:r>
            <a:r>
              <a:rPr lang="en-US" altLang="en-US" sz="3400">
                <a:solidFill>
                  <a:srgbClr val="FFC000"/>
                </a:solidFill>
              </a:rPr>
              <a:t> as the </a:t>
            </a:r>
            <a:r>
              <a:rPr lang="en-US" altLang="en-US" sz="3400" b="1" i="1">
                <a:solidFill>
                  <a:srgbClr val="FFFF00"/>
                </a:solidFill>
              </a:rPr>
              <a:t>Hebrew civil new year </a:t>
            </a:r>
            <a:r>
              <a:rPr lang="en-US" altLang="en-US" sz="3400">
                <a:solidFill>
                  <a:srgbClr val="FFC000"/>
                </a:solidFill>
              </a:rPr>
              <a:t>begins, the new moon of the month </a:t>
            </a:r>
          </a:p>
          <a:p>
            <a:pPr algn="ctr" eaLnBrk="1" hangingPunct="1">
              <a:spcBef>
                <a:spcPct val="0"/>
              </a:spcBef>
              <a:buFontTx/>
              <a:buNone/>
            </a:pPr>
            <a:r>
              <a:rPr lang="en-US" altLang="en-US" sz="3400">
                <a:solidFill>
                  <a:srgbClr val="FFC000"/>
                </a:solidFill>
              </a:rPr>
              <a:t>of Tishri will cause a </a:t>
            </a:r>
            <a:r>
              <a:rPr lang="en-US" altLang="en-US" sz="3400" b="1" i="1">
                <a:solidFill>
                  <a:srgbClr val="FFFF00"/>
                </a:solidFill>
              </a:rPr>
              <a:t>partial solar eclipse</a:t>
            </a:r>
            <a:r>
              <a:rPr lang="en-US" altLang="en-US" sz="3400">
                <a:solidFill>
                  <a:srgbClr val="FFFF00"/>
                </a:solidFill>
              </a:rPr>
              <a:t>.</a:t>
            </a:r>
            <a:endParaRPr lang="en-US" altLang="en-US" sz="3400">
              <a:solidFill>
                <a:srgbClr val="FFC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descr="C:\Users\Gavin-As\Desktop\eclips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6100"/>
            <a:ext cx="10287000"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8100" y="381000"/>
            <a:ext cx="10248900" cy="1077913"/>
          </a:xfrm>
          <a:prstGeom prst="rect">
            <a:avLst/>
          </a:prstGeom>
          <a:noFill/>
        </p:spPr>
        <p:txBody>
          <a:bodyPr>
            <a:spAutoFit/>
          </a:bodyPr>
          <a:lstStyle/>
          <a:p>
            <a:pPr algn="ctr">
              <a:defRPr/>
            </a:pPr>
            <a:r>
              <a:rPr lang="en-US" sz="3200" dirty="0">
                <a:solidFill>
                  <a:schemeClr val="accent6">
                    <a:lumMod val="60000"/>
                    <a:lumOff val="40000"/>
                  </a:schemeClr>
                </a:solidFill>
              </a:rPr>
              <a:t>A tetrad of </a:t>
            </a:r>
            <a:r>
              <a:rPr lang="en-US" sz="3200" b="1" dirty="0">
                <a:solidFill>
                  <a:srgbClr val="FFFF00"/>
                </a:solidFill>
              </a:rPr>
              <a:t>four lunar eclipses </a:t>
            </a:r>
            <a:r>
              <a:rPr lang="en-US" sz="3200" dirty="0">
                <a:solidFill>
                  <a:schemeClr val="accent6">
                    <a:lumMod val="60000"/>
                    <a:lumOff val="40000"/>
                  </a:schemeClr>
                </a:solidFill>
              </a:rPr>
              <a:t>and</a:t>
            </a:r>
            <a:r>
              <a:rPr lang="en-US" sz="3200" dirty="0">
                <a:solidFill>
                  <a:schemeClr val="accent1">
                    <a:lumMod val="60000"/>
                    <a:lumOff val="40000"/>
                  </a:schemeClr>
                </a:solidFill>
              </a:rPr>
              <a:t> </a:t>
            </a:r>
            <a:r>
              <a:rPr lang="en-US" sz="3200" b="1" dirty="0">
                <a:solidFill>
                  <a:srgbClr val="FFFF00"/>
                </a:solidFill>
              </a:rPr>
              <a:t>two solar eclipses</a:t>
            </a:r>
          </a:p>
          <a:p>
            <a:pPr algn="ctr">
              <a:defRPr/>
            </a:pPr>
            <a:r>
              <a:rPr lang="en-US" sz="3200" dirty="0">
                <a:solidFill>
                  <a:schemeClr val="accent6">
                    <a:lumMod val="60000"/>
                    <a:lumOff val="40000"/>
                  </a:schemeClr>
                </a:solidFill>
              </a:rPr>
              <a:t>mark significant Hebrew holy days in 2014 and 2015.</a:t>
            </a:r>
          </a:p>
        </p:txBody>
      </p:sp>
      <p:sp>
        <p:nvSpPr>
          <p:cNvPr id="3" name="TextBox 2"/>
          <p:cNvSpPr txBox="1"/>
          <p:nvPr/>
        </p:nvSpPr>
        <p:spPr>
          <a:xfrm>
            <a:off x="1866900" y="5499100"/>
            <a:ext cx="1958975" cy="461963"/>
          </a:xfrm>
          <a:prstGeom prst="rect">
            <a:avLst/>
          </a:prstGeom>
          <a:noFill/>
        </p:spPr>
        <p:txBody>
          <a:bodyPr wrap="none">
            <a:spAutoFit/>
          </a:bodyPr>
          <a:lstStyle/>
          <a:p>
            <a:pPr>
              <a:defRPr/>
            </a:pPr>
            <a:r>
              <a:rPr lang="en-US" sz="2400" b="1" dirty="0">
                <a:solidFill>
                  <a:schemeClr val="accent1">
                    <a:lumMod val="20000"/>
                    <a:lumOff val="80000"/>
                  </a:schemeClr>
                </a:solidFill>
              </a:rPr>
              <a:t>Tabernacles</a:t>
            </a:r>
          </a:p>
        </p:txBody>
      </p:sp>
      <p:sp>
        <p:nvSpPr>
          <p:cNvPr id="5" name="TextBox 4"/>
          <p:cNvSpPr txBox="1"/>
          <p:nvPr/>
        </p:nvSpPr>
        <p:spPr>
          <a:xfrm>
            <a:off x="8328025" y="5503863"/>
            <a:ext cx="1958975" cy="461962"/>
          </a:xfrm>
          <a:prstGeom prst="rect">
            <a:avLst/>
          </a:prstGeom>
          <a:noFill/>
        </p:spPr>
        <p:txBody>
          <a:bodyPr wrap="none">
            <a:spAutoFit/>
          </a:bodyPr>
          <a:lstStyle/>
          <a:p>
            <a:pPr>
              <a:defRPr/>
            </a:pPr>
            <a:r>
              <a:rPr lang="en-US" sz="2400" b="1" dirty="0">
                <a:solidFill>
                  <a:schemeClr val="accent1">
                    <a:lumMod val="20000"/>
                    <a:lumOff val="80000"/>
                  </a:schemeClr>
                </a:solidFill>
              </a:rPr>
              <a:t>Tabernacles</a:t>
            </a:r>
          </a:p>
        </p:txBody>
      </p:sp>
      <p:sp>
        <p:nvSpPr>
          <p:cNvPr id="4" name="TextBox 3"/>
          <p:cNvSpPr txBox="1"/>
          <p:nvPr/>
        </p:nvSpPr>
        <p:spPr>
          <a:xfrm>
            <a:off x="7138988" y="4779963"/>
            <a:ext cx="1524000" cy="830262"/>
          </a:xfrm>
          <a:prstGeom prst="rect">
            <a:avLst/>
          </a:prstGeom>
          <a:solidFill>
            <a:schemeClr val="tx1"/>
          </a:solidFill>
        </p:spPr>
        <p:txBody>
          <a:bodyPr>
            <a:spAutoFit/>
          </a:bodyPr>
          <a:lstStyle/>
          <a:p>
            <a:pPr algn="ctr">
              <a:defRPr/>
            </a:pPr>
            <a:r>
              <a:rPr lang="en-US" sz="2400" b="1" dirty="0">
                <a:solidFill>
                  <a:schemeClr val="accent1">
                    <a:lumMod val="20000"/>
                    <a:lumOff val="80000"/>
                  </a:schemeClr>
                </a:solidFill>
              </a:rPr>
              <a:t>Yom </a:t>
            </a:r>
          </a:p>
          <a:p>
            <a:pPr algn="ctr">
              <a:defRPr/>
            </a:pPr>
            <a:r>
              <a:rPr lang="en-US" sz="2400" b="1" dirty="0" err="1">
                <a:solidFill>
                  <a:schemeClr val="accent1">
                    <a:lumMod val="20000"/>
                    <a:lumOff val="80000"/>
                  </a:schemeClr>
                </a:solidFill>
              </a:rPr>
              <a:t>Teruah</a:t>
            </a:r>
            <a:endParaRPr lang="en-US" sz="2400" b="1" dirty="0">
              <a:solidFill>
                <a:schemeClr val="accent1">
                  <a:lumMod val="20000"/>
                  <a:lumOff val="80000"/>
                </a:schemeClr>
              </a:solidFill>
            </a:endParaRPr>
          </a:p>
        </p:txBody>
      </p:sp>
      <p:sp>
        <p:nvSpPr>
          <p:cNvPr id="16391" name="TextBox 5"/>
          <p:cNvSpPr txBox="1">
            <a:spLocks noChangeArrowheads="1"/>
          </p:cNvSpPr>
          <p:nvPr/>
        </p:nvSpPr>
        <p:spPr bwMode="auto">
          <a:xfrm>
            <a:off x="7075488" y="5840413"/>
            <a:ext cx="15478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400" b="1">
                <a:solidFill>
                  <a:srgbClr val="00B0F0"/>
                </a:solidFill>
                <a:latin typeface="Arial" charset="0"/>
              </a:rPr>
              <a:t>Civil</a:t>
            </a:r>
          </a:p>
          <a:p>
            <a:pPr algn="ctr" eaLnBrk="1" hangingPunct="1">
              <a:spcBef>
                <a:spcPct val="0"/>
              </a:spcBef>
              <a:buFontTx/>
              <a:buNone/>
            </a:pPr>
            <a:r>
              <a:rPr lang="en-US" altLang="en-US" sz="2400" b="1">
                <a:solidFill>
                  <a:srgbClr val="00B0F0"/>
                </a:solidFill>
                <a:latin typeface="Arial" charset="0"/>
              </a:rPr>
              <a:t>New Year</a:t>
            </a:r>
          </a:p>
        </p:txBody>
      </p:sp>
      <p:sp>
        <p:nvSpPr>
          <p:cNvPr id="16392" name="TextBox 6"/>
          <p:cNvSpPr txBox="1">
            <a:spLocks noChangeArrowheads="1"/>
          </p:cNvSpPr>
          <p:nvPr/>
        </p:nvSpPr>
        <p:spPr bwMode="auto">
          <a:xfrm>
            <a:off x="3695700" y="5840413"/>
            <a:ext cx="15684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a:solidFill>
                  <a:srgbClr val="C00000"/>
                </a:solidFill>
                <a:latin typeface="Arial" charset="0"/>
              </a:rPr>
              <a:t>Religious</a:t>
            </a:r>
          </a:p>
          <a:p>
            <a:pPr eaLnBrk="1" hangingPunct="1">
              <a:spcBef>
                <a:spcPct val="0"/>
              </a:spcBef>
              <a:buFontTx/>
              <a:buNone/>
            </a:pPr>
            <a:r>
              <a:rPr lang="en-US" altLang="en-US" sz="2400" b="1">
                <a:solidFill>
                  <a:srgbClr val="C00000"/>
                </a:solidFill>
                <a:latin typeface="Arial" charset="0"/>
              </a:rPr>
              <a:t>New Year</a:t>
            </a:r>
          </a:p>
        </p:txBody>
      </p:sp>
      <p:cxnSp>
        <p:nvCxnSpPr>
          <p:cNvPr id="9" name="Straight Connector 8"/>
          <p:cNvCxnSpPr/>
          <p:nvPr/>
        </p:nvCxnSpPr>
        <p:spPr>
          <a:xfrm>
            <a:off x="9571038" y="5348288"/>
            <a:ext cx="0" cy="22860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874000" y="5576888"/>
            <a:ext cx="0" cy="30480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79925" y="5586413"/>
            <a:ext cx="0" cy="29527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840038" y="5348288"/>
            <a:ext cx="0" cy="22860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668713" y="1828800"/>
            <a:ext cx="0" cy="1371600"/>
          </a:xfrm>
          <a:prstGeom prst="line">
            <a:avLst/>
          </a:prstGeom>
          <a:ln w="635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172700" y="1828800"/>
            <a:ext cx="0" cy="1371600"/>
          </a:xfrm>
          <a:prstGeom prst="line">
            <a:avLst/>
          </a:prstGeom>
          <a:ln w="635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301625" y="533400"/>
            <a:ext cx="9753600" cy="5862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400" dirty="0">
                <a:solidFill>
                  <a:srgbClr val="FFC000"/>
                </a:solidFill>
              </a:rPr>
              <a:t>Lunar eclipse tetrads occurring on auspicious Hebrew calendar feast dates like this have occurred just seven times in the past 2,000 years. And as we look back in time they have been portents, signs, heralds of epic historical events for God’s covenant people in both houses of Israel, both before events and as they were occurring. Another lunar eclipse tetrad will not be seen again for </a:t>
            </a:r>
            <a:r>
              <a:rPr lang="en-US" altLang="en-US" sz="3400" dirty="0" smtClean="0">
                <a:solidFill>
                  <a:srgbClr val="FFC000"/>
                </a:solidFill>
              </a:rPr>
              <a:t>quite some time. </a:t>
            </a:r>
            <a:r>
              <a:rPr lang="en-US" altLang="en-US" sz="3400" dirty="0">
                <a:solidFill>
                  <a:srgbClr val="FFC000"/>
                </a:solidFill>
              </a:rPr>
              <a:t>So, just like the ones that came before them, we have every reason to believe that the </a:t>
            </a:r>
            <a:r>
              <a:rPr lang="en-US" altLang="en-US" sz="3400" dirty="0">
                <a:solidFill>
                  <a:srgbClr val="FFFF00"/>
                </a:solidFill>
              </a:rPr>
              <a:t>lunar eclipse tetrad of 2014 and </a:t>
            </a:r>
          </a:p>
          <a:p>
            <a:pPr algn="ctr" eaLnBrk="1" hangingPunct="1">
              <a:spcBef>
                <a:spcPct val="0"/>
              </a:spcBef>
              <a:buFontTx/>
              <a:buNone/>
            </a:pPr>
            <a:r>
              <a:rPr lang="en-US" altLang="en-US" sz="3400" dirty="0">
                <a:solidFill>
                  <a:srgbClr val="FFFF00"/>
                </a:solidFill>
              </a:rPr>
              <a:t>2015 </a:t>
            </a:r>
            <a:r>
              <a:rPr lang="en-US" altLang="en-US" sz="3400" dirty="0">
                <a:solidFill>
                  <a:srgbClr val="FFC000"/>
                </a:solidFill>
              </a:rPr>
              <a:t>will probably turn out to be very significant.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1955800" y="1257300"/>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b="1" dirty="0" smtClean="0">
                <a:solidFill>
                  <a:srgbClr val="FFFF00"/>
                </a:solidFill>
              </a:rPr>
              <a:t>641</a:t>
            </a:r>
            <a:r>
              <a:rPr lang="en-US" altLang="en-US" sz="2800" dirty="0">
                <a:solidFill>
                  <a:srgbClr val="FFC000"/>
                </a:solidFill>
              </a:rPr>
              <a:t> +</a:t>
            </a:r>
            <a:r>
              <a:rPr lang="en-US" altLang="en-US" sz="2800" b="1" dirty="0" smtClean="0">
                <a:solidFill>
                  <a:srgbClr val="FFFF00"/>
                </a:solidFill>
              </a:rPr>
              <a:t>  642</a:t>
            </a:r>
            <a:r>
              <a:rPr lang="en-US" altLang="en-US" sz="2800" dirty="0" smtClean="0">
                <a:solidFill>
                  <a:srgbClr val="FFC000"/>
                </a:solidFill>
              </a:rPr>
              <a:t> A.D. – Islam conquers Coptic Egypt, N. Africa  </a:t>
            </a:r>
          </a:p>
        </p:txBody>
      </p:sp>
      <p:pic>
        <p:nvPicPr>
          <p:cNvPr id="18435" name="Picture 4" descr="C:\Users\Gavin-As\Desktop\4mo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1252538"/>
            <a:ext cx="1655762"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C:\Users\Gavin-As\Desktop\4mo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050" y="1987550"/>
            <a:ext cx="16621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4" descr="C:\Users\Gavin-As\Desktop\4moon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63" y="2743200"/>
            <a:ext cx="16637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4" descr="C:\Users\Gavin-As\Desktop\4mo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3519488"/>
            <a:ext cx="16557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4" descr="C:\Users\Gavin-As\Desktop\4mo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463" y="4302125"/>
            <a:ext cx="16621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4" descr="C:\Users\Gavin-As\Desktop\4moon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113" y="5068888"/>
            <a:ext cx="16764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4" descr="C:\Users\Gavin-As\Desktop\4mo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13" y="5867400"/>
            <a:ext cx="16621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
          <p:cNvSpPr>
            <a:spLocks noChangeArrowheads="1"/>
          </p:cNvSpPr>
          <p:nvPr/>
        </p:nvSpPr>
        <p:spPr bwMode="auto">
          <a:xfrm>
            <a:off x="1997075" y="514350"/>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162 + 163 </a:t>
            </a:r>
            <a:r>
              <a:rPr lang="en-US" altLang="en-US" sz="2800" dirty="0" smtClean="0">
                <a:solidFill>
                  <a:srgbClr val="FFC000"/>
                </a:solidFill>
              </a:rPr>
              <a:t>A.D. – 4</a:t>
            </a:r>
            <a:r>
              <a:rPr lang="en-US" altLang="en-US" sz="2800" baseline="30000" dirty="0" smtClean="0">
                <a:solidFill>
                  <a:srgbClr val="FFC000"/>
                </a:solidFill>
              </a:rPr>
              <a:t>th</a:t>
            </a:r>
            <a:r>
              <a:rPr lang="en-US" altLang="en-US" sz="2800" dirty="0" smtClean="0">
                <a:solidFill>
                  <a:srgbClr val="FFC000"/>
                </a:solidFill>
              </a:rPr>
              <a:t> Persecution; Marcus Aurelius</a:t>
            </a:r>
          </a:p>
        </p:txBody>
      </p:sp>
      <p:sp>
        <p:nvSpPr>
          <p:cNvPr id="18443" name="Rectangle 1"/>
          <p:cNvSpPr>
            <a:spLocks noChangeArrowheads="1"/>
          </p:cNvSpPr>
          <p:nvPr/>
        </p:nvSpPr>
        <p:spPr bwMode="auto">
          <a:xfrm>
            <a:off x="1997075" y="5867400"/>
            <a:ext cx="8218488" cy="53816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b="1">
                <a:solidFill>
                  <a:srgbClr val="FFFF00"/>
                </a:solidFill>
              </a:rPr>
              <a:t>2014-2015</a:t>
            </a:r>
            <a:r>
              <a:rPr lang="en-US" altLang="en-US" sz="2800">
                <a:solidFill>
                  <a:srgbClr val="FFC000"/>
                </a:solidFill>
              </a:rPr>
              <a:t> - An omen? A herald to Daniel’s 70</a:t>
            </a:r>
            <a:r>
              <a:rPr lang="en-US" altLang="en-US" sz="2800" baseline="30000">
                <a:solidFill>
                  <a:srgbClr val="FFC000"/>
                </a:solidFill>
              </a:rPr>
              <a:t>th</a:t>
            </a:r>
            <a:r>
              <a:rPr lang="en-US" altLang="en-US" sz="2800">
                <a:solidFill>
                  <a:srgbClr val="FFC000"/>
                </a:solidFill>
              </a:rPr>
              <a:t> Week? </a:t>
            </a:r>
          </a:p>
        </p:txBody>
      </p:sp>
      <p:sp>
        <p:nvSpPr>
          <p:cNvPr id="14" name="Rectangle 1"/>
          <p:cNvSpPr>
            <a:spLocks noChangeArrowheads="1"/>
          </p:cNvSpPr>
          <p:nvPr/>
        </p:nvSpPr>
        <p:spPr bwMode="auto">
          <a:xfrm>
            <a:off x="1963738" y="1987550"/>
            <a:ext cx="8240712"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795 + 796 A.D. </a:t>
            </a:r>
            <a:r>
              <a:rPr lang="en-US" altLang="en-US" sz="2800" dirty="0" smtClean="0">
                <a:solidFill>
                  <a:srgbClr val="FFC000"/>
                </a:solidFill>
              </a:rPr>
              <a:t>– Charlemagne; Holy Roman Empire </a:t>
            </a:r>
          </a:p>
        </p:txBody>
      </p:sp>
      <p:sp>
        <p:nvSpPr>
          <p:cNvPr id="16" name="Rectangle 1"/>
          <p:cNvSpPr>
            <a:spLocks noChangeArrowheads="1"/>
          </p:cNvSpPr>
          <p:nvPr/>
        </p:nvSpPr>
        <p:spPr bwMode="auto">
          <a:xfrm>
            <a:off x="1951038" y="2743200"/>
            <a:ext cx="8218487"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842 + 843 A.D. </a:t>
            </a:r>
            <a:r>
              <a:rPr lang="en-US" altLang="en-US" sz="2800" dirty="0" smtClean="0">
                <a:solidFill>
                  <a:srgbClr val="FFC000"/>
                </a:solidFill>
              </a:rPr>
              <a:t>– Muslims sack Rome; naval battles</a:t>
            </a:r>
          </a:p>
        </p:txBody>
      </p:sp>
      <p:sp>
        <p:nvSpPr>
          <p:cNvPr id="17" name="Rectangle 1"/>
          <p:cNvSpPr>
            <a:spLocks noChangeArrowheads="1"/>
          </p:cNvSpPr>
          <p:nvPr/>
        </p:nvSpPr>
        <p:spPr bwMode="auto">
          <a:xfrm>
            <a:off x="1984375" y="4302125"/>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1949 + 1950  </a:t>
            </a:r>
            <a:r>
              <a:rPr lang="en-US" altLang="en-US" sz="2800" dirty="0" smtClean="0">
                <a:solidFill>
                  <a:srgbClr val="FFC000"/>
                </a:solidFill>
              </a:rPr>
              <a:t>- Israel’s constitution; nations start raging  </a:t>
            </a:r>
          </a:p>
        </p:txBody>
      </p:sp>
      <p:sp>
        <p:nvSpPr>
          <p:cNvPr id="18" name="Rectangle 1"/>
          <p:cNvSpPr>
            <a:spLocks noChangeArrowheads="1"/>
          </p:cNvSpPr>
          <p:nvPr/>
        </p:nvSpPr>
        <p:spPr bwMode="auto">
          <a:xfrm>
            <a:off x="1982788" y="5099050"/>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1967 + 1968 A.D. </a:t>
            </a:r>
            <a:r>
              <a:rPr lang="en-US" altLang="en-US" sz="2800" dirty="0" smtClean="0">
                <a:solidFill>
                  <a:srgbClr val="FFC000"/>
                </a:solidFill>
              </a:rPr>
              <a:t>– 6 day War – Israel takes Jerusalem </a:t>
            </a:r>
          </a:p>
        </p:txBody>
      </p:sp>
      <p:sp>
        <p:nvSpPr>
          <p:cNvPr id="19" name="Rectangle 1"/>
          <p:cNvSpPr>
            <a:spLocks noChangeArrowheads="1"/>
          </p:cNvSpPr>
          <p:nvPr/>
        </p:nvSpPr>
        <p:spPr bwMode="auto">
          <a:xfrm>
            <a:off x="1974850" y="3522663"/>
            <a:ext cx="8240713" cy="536575"/>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1493  - 1494</a:t>
            </a:r>
            <a:r>
              <a:rPr lang="en-US" altLang="en-US" sz="2800" dirty="0" smtClean="0">
                <a:solidFill>
                  <a:srgbClr val="FFC000"/>
                </a:solidFill>
              </a:rPr>
              <a:t> – Jews expelled; Sp. Inquisition; Columbus</a:t>
            </a:r>
          </a:p>
        </p:txBody>
      </p:sp>
      <p:sp>
        <p:nvSpPr>
          <p:cNvPr id="4" name="Rounded Rectangle 3"/>
          <p:cNvSpPr/>
          <p:nvPr/>
        </p:nvSpPr>
        <p:spPr>
          <a:xfrm>
            <a:off x="138113" y="5775325"/>
            <a:ext cx="10077450" cy="77787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C00000"/>
              </a:solidFill>
            </a:endParaRPr>
          </a:p>
        </p:txBody>
      </p:sp>
      <p:pic>
        <p:nvPicPr>
          <p:cNvPr id="18450" name="Picture 4" descr="C:\Users\Gavin-As\Desktop\4mo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3" y="514350"/>
            <a:ext cx="1655762"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266700" y="609600"/>
            <a:ext cx="9829800" cy="56927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300">
                <a:solidFill>
                  <a:srgbClr val="FFC000"/>
                </a:solidFill>
              </a:rPr>
              <a:t>Pastors presenting this information have stated that another lunar eclipse tetrad will not be seen again for another 100 years or more. But when we look at the NASA lunar eclipse data we see that there is another total lunar eclipse tetrad coming up in 2061 and 2062 that will land on the four holy days. The eclipse dates of April 4</a:t>
            </a:r>
            <a:r>
              <a:rPr lang="en-US" altLang="en-US" sz="3300" baseline="30000">
                <a:solidFill>
                  <a:srgbClr val="FFC000"/>
                </a:solidFill>
              </a:rPr>
              <a:t>th</a:t>
            </a:r>
            <a:r>
              <a:rPr lang="en-US" altLang="en-US" sz="3300">
                <a:solidFill>
                  <a:srgbClr val="FFC000"/>
                </a:solidFill>
              </a:rPr>
              <a:t> in 2061 and March 25</a:t>
            </a:r>
            <a:r>
              <a:rPr lang="en-US" altLang="en-US" sz="3300" baseline="30000">
                <a:solidFill>
                  <a:srgbClr val="FFC000"/>
                </a:solidFill>
              </a:rPr>
              <a:t>th</a:t>
            </a:r>
            <a:r>
              <a:rPr lang="en-US" altLang="en-US" sz="3300">
                <a:solidFill>
                  <a:srgbClr val="FFC000"/>
                </a:solidFill>
              </a:rPr>
              <a:t> in 2062 are clearly the first full moons after the March 20 vernal equinox. So these are definitely Nisan Passover lunar eclipses. Both are followed six months later by lunar eclipses occurring </a:t>
            </a:r>
          </a:p>
          <a:p>
            <a:pPr algn="ctr" eaLnBrk="1" hangingPunct="1">
              <a:spcBef>
                <a:spcPct val="0"/>
              </a:spcBef>
              <a:buFontTx/>
              <a:buNone/>
            </a:pPr>
            <a:r>
              <a:rPr lang="en-US" altLang="en-US" sz="3300">
                <a:solidFill>
                  <a:srgbClr val="FFC000"/>
                </a:solidFill>
              </a:rPr>
              <a:t>on the full moon of Tishri for the Feast of Tabernacles.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washingtonpost.com/blogs/capital-weather-gang/files/2014/04/TetradTableEspenak-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10287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2019300" y="4446588"/>
            <a:ext cx="7685088" cy="4572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C00000"/>
              </a:solidFill>
            </a:endParaRPr>
          </a:p>
        </p:txBody>
      </p:sp>
      <p:sp>
        <p:nvSpPr>
          <p:cNvPr id="5" name="Rounded Rectangle 4"/>
          <p:cNvSpPr/>
          <p:nvPr/>
        </p:nvSpPr>
        <p:spPr>
          <a:xfrm>
            <a:off x="2062163" y="2514600"/>
            <a:ext cx="7686675" cy="4572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C00000"/>
              </a:solidFill>
            </a:endParaRPr>
          </a:p>
        </p:txBody>
      </p:sp>
      <p:sp>
        <p:nvSpPr>
          <p:cNvPr id="2" name="5-Point Star 1"/>
          <p:cNvSpPr/>
          <p:nvPr/>
        </p:nvSpPr>
        <p:spPr>
          <a:xfrm>
            <a:off x="1682750" y="4522788"/>
            <a:ext cx="304800" cy="304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5-Point Star 7"/>
          <p:cNvSpPr/>
          <p:nvPr/>
        </p:nvSpPr>
        <p:spPr>
          <a:xfrm>
            <a:off x="1682750" y="2590800"/>
            <a:ext cx="304800" cy="304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685800"/>
            <a:ext cx="9906000" cy="5478463"/>
          </a:xfrm>
          <a:prstGeom prst="rect">
            <a:avLst/>
          </a:prstGeom>
          <a:solidFill>
            <a:srgbClr val="002060"/>
          </a:solidFill>
        </p:spPr>
        <p:txBody>
          <a:bodyPr>
            <a:spAutoFit/>
          </a:bodyPr>
          <a:lstStyle/>
          <a:p>
            <a:pPr algn="ctr">
              <a:defRPr/>
            </a:pPr>
            <a:r>
              <a:rPr lang="en-US" altLang="en-US" sz="3500" dirty="0">
                <a:solidFill>
                  <a:srgbClr val="FFC000"/>
                </a:solidFill>
                <a:latin typeface="+mn-lt"/>
              </a:rPr>
              <a:t> Astronomers appreciate that lunar eclipse tetrads blocking the full moons of Passover and  Tabernacles are rare. They also understand how past lunar eclipse tetrads occurring on these holy days could have been omens of significant historical events and how that could be of interest to Christian and Messianic</a:t>
            </a:r>
            <a:r>
              <a:rPr lang="en-US" altLang="en-US" sz="3500" dirty="0">
                <a:solidFill>
                  <a:srgbClr val="FFC000"/>
                </a:solidFill>
              </a:rPr>
              <a:t> </a:t>
            </a:r>
            <a:r>
              <a:rPr lang="en-US" altLang="en-US" sz="3500" dirty="0">
                <a:solidFill>
                  <a:srgbClr val="FFC000"/>
                </a:solidFill>
                <a:latin typeface="+mn-lt"/>
              </a:rPr>
              <a:t>believers. But they are a bit puzzled as to why our religious leaders have decided to call these eclipses </a:t>
            </a:r>
            <a:r>
              <a:rPr lang="en-US" altLang="en-US" sz="3500" dirty="0">
                <a:solidFill>
                  <a:srgbClr val="FFFF00"/>
                </a:solidFill>
                <a:latin typeface="+mn-lt"/>
              </a:rPr>
              <a:t>“blood moons”. </a:t>
            </a:r>
            <a:r>
              <a:rPr lang="en-US" altLang="en-US" sz="3500" dirty="0">
                <a:solidFill>
                  <a:srgbClr val="FFC000"/>
                </a:solidFill>
                <a:latin typeface="+mn-lt"/>
              </a:rPr>
              <a:t>Some have suggested this naming might be for dramatic effect or for sensationalism. </a:t>
            </a:r>
            <a:endParaRPr lang="en-US" altLang="en-US" sz="35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usahitman.com/wp-content/uploads/700_fad88d5b22c70212e387d8f6260987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1675" y="838200"/>
            <a:ext cx="8839200" cy="5262563"/>
          </a:xfrm>
          <a:prstGeom prst="rect">
            <a:avLst/>
          </a:prstGeom>
          <a:solidFill>
            <a:srgbClr val="002060"/>
          </a:solidFill>
        </p:spPr>
        <p:txBody>
          <a:bodyPr>
            <a:spAutoFit/>
          </a:bodyPr>
          <a:lstStyle/>
          <a:p>
            <a:pPr algn="ctr">
              <a:defRPr/>
            </a:pPr>
            <a:r>
              <a:rPr lang="en-US" altLang="en-US" sz="4800" dirty="0">
                <a:solidFill>
                  <a:srgbClr val="FFC000"/>
                </a:solidFill>
              </a:rPr>
              <a:t> </a:t>
            </a:r>
            <a:r>
              <a:rPr lang="en-US" altLang="en-US" sz="4800" dirty="0">
                <a:solidFill>
                  <a:srgbClr val="FFC000"/>
                </a:solidFill>
                <a:latin typeface="+mn-lt"/>
              </a:rPr>
              <a:t>Lunar eclipses are common. In any lunar eclipse the moon can take on varying shades of coppery red to gray for perhaps an hour or so.</a:t>
            </a:r>
            <a:r>
              <a:rPr lang="en-US" altLang="en-US" sz="4800" dirty="0">
                <a:solidFill>
                  <a:srgbClr val="FFC000"/>
                </a:solidFill>
              </a:rPr>
              <a:t> </a:t>
            </a:r>
            <a:r>
              <a:rPr lang="en-US" altLang="en-US" sz="4800" dirty="0">
                <a:solidFill>
                  <a:srgbClr val="FFC000"/>
                </a:solidFill>
                <a:latin typeface="+mn-lt"/>
              </a:rPr>
              <a:t>So why then have these four lunar eclipses in 2014 and 2015 been called </a:t>
            </a:r>
            <a:r>
              <a:rPr lang="en-US" altLang="en-US" sz="4800" b="1" i="1" dirty="0">
                <a:solidFill>
                  <a:srgbClr val="FFFF00"/>
                </a:solidFill>
                <a:latin typeface="+mn-lt"/>
              </a:rPr>
              <a:t>“blood moons”?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578" name="Picture 2" descr="Total lunar eclipse of April 14-15, 2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823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627063"/>
            <a:ext cx="9296400" cy="5632450"/>
          </a:xfrm>
          <a:prstGeom prst="rect">
            <a:avLst/>
          </a:prstGeom>
          <a:solidFill>
            <a:srgbClr val="002060"/>
          </a:solidFill>
        </p:spPr>
        <p:txBody>
          <a:bodyPr>
            <a:spAutoFit/>
          </a:bodyPr>
          <a:lstStyle/>
          <a:p>
            <a:pPr algn="ctr">
              <a:defRPr/>
            </a:pPr>
            <a:r>
              <a:rPr lang="en-US" altLang="en-US" sz="4000" dirty="0">
                <a:solidFill>
                  <a:srgbClr val="FFC000"/>
                </a:solidFill>
                <a:latin typeface="+mn-lt"/>
              </a:rPr>
              <a:t>As we can see, lunar eclipses </a:t>
            </a:r>
            <a:r>
              <a:rPr lang="en-US" altLang="en-US" sz="4000" dirty="0">
                <a:solidFill>
                  <a:srgbClr val="FFC000"/>
                </a:solidFill>
                <a:latin typeface="+mj-lt"/>
              </a:rPr>
              <a:t>occurring </a:t>
            </a:r>
            <a:r>
              <a:rPr lang="en-US" altLang="en-US" sz="4000" dirty="0">
                <a:solidFill>
                  <a:srgbClr val="FFC000"/>
                </a:solidFill>
                <a:latin typeface="+mn-lt"/>
              </a:rPr>
              <a:t>on Passover and Tabernacles two years in a row have had a remarkable track record as </a:t>
            </a:r>
            <a:r>
              <a:rPr lang="en-US" altLang="en-US" sz="4000" b="1" i="1" dirty="0">
                <a:solidFill>
                  <a:srgbClr val="FFFF00"/>
                </a:solidFill>
                <a:latin typeface="+mn-lt"/>
              </a:rPr>
              <a:t>omens</a:t>
            </a:r>
            <a:r>
              <a:rPr lang="en-US" altLang="en-US" sz="4000" dirty="0">
                <a:solidFill>
                  <a:srgbClr val="FFC000"/>
                </a:solidFill>
                <a:latin typeface="+mn-lt"/>
              </a:rPr>
              <a:t>. In past centuries and twice in the 20</a:t>
            </a:r>
            <a:r>
              <a:rPr lang="en-US" altLang="en-US" sz="4000" baseline="30000" dirty="0">
                <a:solidFill>
                  <a:srgbClr val="FFC000"/>
                </a:solidFill>
                <a:latin typeface="+mn-lt"/>
              </a:rPr>
              <a:t>th</a:t>
            </a:r>
            <a:r>
              <a:rPr lang="en-US" altLang="en-US" sz="4000" dirty="0">
                <a:solidFill>
                  <a:srgbClr val="FFC000"/>
                </a:solidFill>
                <a:latin typeface="+mn-lt"/>
              </a:rPr>
              <a:t> Century they have signaled winds of change and major upheavals for both Jews and true Christians. And right now we are in the midst of another </a:t>
            </a:r>
            <a:r>
              <a:rPr lang="en-US" altLang="en-US" sz="4000" b="1" i="1" dirty="0">
                <a:solidFill>
                  <a:srgbClr val="FFFF00"/>
                </a:solidFill>
                <a:latin typeface="+mn-lt"/>
              </a:rPr>
              <a:t>holy day lunar eclipse tetrad </a:t>
            </a:r>
            <a:r>
              <a:rPr lang="en-US" altLang="en-US" sz="4000" dirty="0">
                <a:solidFill>
                  <a:srgbClr val="FFC000"/>
                </a:solidFill>
                <a:latin typeface="+mn-lt"/>
              </a:rPr>
              <a:t>unfolding in 2014 and 2015. </a:t>
            </a:r>
            <a:endParaRPr lang="en-US" altLang="en-US" sz="40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1955800" y="1257300"/>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b="1" dirty="0" smtClean="0">
                <a:solidFill>
                  <a:srgbClr val="FFFF00"/>
                </a:solidFill>
              </a:rPr>
              <a:t>641</a:t>
            </a:r>
            <a:r>
              <a:rPr lang="en-US" altLang="en-US" sz="2800" dirty="0">
                <a:solidFill>
                  <a:srgbClr val="FFC000"/>
                </a:solidFill>
              </a:rPr>
              <a:t> +</a:t>
            </a:r>
            <a:r>
              <a:rPr lang="en-US" altLang="en-US" sz="2800" b="1" dirty="0" smtClean="0">
                <a:solidFill>
                  <a:srgbClr val="FFFF00"/>
                </a:solidFill>
              </a:rPr>
              <a:t>  642</a:t>
            </a:r>
            <a:r>
              <a:rPr lang="en-US" altLang="en-US" sz="2800" dirty="0" smtClean="0">
                <a:solidFill>
                  <a:srgbClr val="FFC000"/>
                </a:solidFill>
              </a:rPr>
              <a:t> A.D. – Islam conquers Coptic Egypt, N. Africa  </a:t>
            </a:r>
          </a:p>
        </p:txBody>
      </p:sp>
      <p:pic>
        <p:nvPicPr>
          <p:cNvPr id="26627" name="Picture 4" descr="C:\Users\Gavin-As\Desktop\4mo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1252538"/>
            <a:ext cx="1655762"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C:\Users\Gavin-As\Desktop\4mo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050" y="1987550"/>
            <a:ext cx="16621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descr="C:\Users\Gavin-As\Desktop\4moon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63" y="2743200"/>
            <a:ext cx="16637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4" descr="C:\Users\Gavin-As\Desktop\4mo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3519488"/>
            <a:ext cx="16557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4" descr="C:\Users\Gavin-As\Desktop\4mo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463" y="4302125"/>
            <a:ext cx="16621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4" descr="C:\Users\Gavin-As\Desktop\4moon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113" y="5068888"/>
            <a:ext cx="16764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4" descr="C:\Users\Gavin-As\Desktop\4mo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13" y="5867400"/>
            <a:ext cx="16621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
          <p:cNvSpPr>
            <a:spLocks noChangeArrowheads="1"/>
          </p:cNvSpPr>
          <p:nvPr/>
        </p:nvSpPr>
        <p:spPr bwMode="auto">
          <a:xfrm>
            <a:off x="1997075" y="514350"/>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162 + 163 </a:t>
            </a:r>
            <a:r>
              <a:rPr lang="en-US" altLang="en-US" sz="2800" dirty="0" smtClean="0">
                <a:solidFill>
                  <a:srgbClr val="FFC000"/>
                </a:solidFill>
              </a:rPr>
              <a:t>A.D. – 4</a:t>
            </a:r>
            <a:r>
              <a:rPr lang="en-US" altLang="en-US" sz="2800" baseline="30000" dirty="0" smtClean="0">
                <a:solidFill>
                  <a:srgbClr val="FFC000"/>
                </a:solidFill>
              </a:rPr>
              <a:t>th</a:t>
            </a:r>
            <a:r>
              <a:rPr lang="en-US" altLang="en-US" sz="2800" dirty="0" smtClean="0">
                <a:solidFill>
                  <a:srgbClr val="FFC000"/>
                </a:solidFill>
              </a:rPr>
              <a:t> Persecution; Marcus Aurelius</a:t>
            </a:r>
          </a:p>
        </p:txBody>
      </p:sp>
      <p:sp>
        <p:nvSpPr>
          <p:cNvPr id="26635" name="Rectangle 1"/>
          <p:cNvSpPr>
            <a:spLocks noChangeArrowheads="1"/>
          </p:cNvSpPr>
          <p:nvPr/>
        </p:nvSpPr>
        <p:spPr bwMode="auto">
          <a:xfrm>
            <a:off x="1997075" y="5867400"/>
            <a:ext cx="8218488" cy="53816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b="1">
                <a:solidFill>
                  <a:srgbClr val="FFFF00"/>
                </a:solidFill>
              </a:rPr>
              <a:t>2014-2015</a:t>
            </a:r>
            <a:r>
              <a:rPr lang="en-US" altLang="en-US" sz="2800">
                <a:solidFill>
                  <a:srgbClr val="FFC000"/>
                </a:solidFill>
              </a:rPr>
              <a:t> - An omen? A herald to Daniel’s 70</a:t>
            </a:r>
            <a:r>
              <a:rPr lang="en-US" altLang="en-US" sz="2800" baseline="30000">
                <a:solidFill>
                  <a:srgbClr val="FFC000"/>
                </a:solidFill>
              </a:rPr>
              <a:t>th</a:t>
            </a:r>
            <a:r>
              <a:rPr lang="en-US" altLang="en-US" sz="2800">
                <a:solidFill>
                  <a:srgbClr val="FFC000"/>
                </a:solidFill>
              </a:rPr>
              <a:t> Week? </a:t>
            </a:r>
          </a:p>
        </p:txBody>
      </p:sp>
      <p:sp>
        <p:nvSpPr>
          <p:cNvPr id="14" name="Rectangle 1"/>
          <p:cNvSpPr>
            <a:spLocks noChangeArrowheads="1"/>
          </p:cNvSpPr>
          <p:nvPr/>
        </p:nvSpPr>
        <p:spPr bwMode="auto">
          <a:xfrm>
            <a:off x="1963738" y="1987550"/>
            <a:ext cx="8240712"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795 + 796 A.D. </a:t>
            </a:r>
            <a:r>
              <a:rPr lang="en-US" altLang="en-US" sz="2800" dirty="0" smtClean="0">
                <a:solidFill>
                  <a:srgbClr val="FFC000"/>
                </a:solidFill>
              </a:rPr>
              <a:t>– Charlemagne; Holy Roman Empire </a:t>
            </a:r>
          </a:p>
        </p:txBody>
      </p:sp>
      <p:sp>
        <p:nvSpPr>
          <p:cNvPr id="16" name="Rectangle 1"/>
          <p:cNvSpPr>
            <a:spLocks noChangeArrowheads="1"/>
          </p:cNvSpPr>
          <p:nvPr/>
        </p:nvSpPr>
        <p:spPr bwMode="auto">
          <a:xfrm>
            <a:off x="1951038" y="2743200"/>
            <a:ext cx="8218487"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842 + 843 A.D. </a:t>
            </a:r>
            <a:r>
              <a:rPr lang="en-US" altLang="en-US" sz="2800" dirty="0" smtClean="0">
                <a:solidFill>
                  <a:srgbClr val="FFC000"/>
                </a:solidFill>
              </a:rPr>
              <a:t>– Muslims sack Rome; naval battles</a:t>
            </a:r>
          </a:p>
        </p:txBody>
      </p:sp>
      <p:sp>
        <p:nvSpPr>
          <p:cNvPr id="17" name="Rectangle 1"/>
          <p:cNvSpPr>
            <a:spLocks noChangeArrowheads="1"/>
          </p:cNvSpPr>
          <p:nvPr/>
        </p:nvSpPr>
        <p:spPr bwMode="auto">
          <a:xfrm>
            <a:off x="1984375" y="4302125"/>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1949 </a:t>
            </a:r>
            <a:r>
              <a:rPr lang="en-US" altLang="en-US" sz="2800" dirty="0" smtClean="0">
                <a:solidFill>
                  <a:srgbClr val="FFC000"/>
                </a:solidFill>
              </a:rPr>
              <a:t>+ 1950  - Israel’s constitution; nations start raging  </a:t>
            </a:r>
          </a:p>
        </p:txBody>
      </p:sp>
      <p:sp>
        <p:nvSpPr>
          <p:cNvPr id="18" name="Rectangle 1"/>
          <p:cNvSpPr>
            <a:spLocks noChangeArrowheads="1"/>
          </p:cNvSpPr>
          <p:nvPr/>
        </p:nvSpPr>
        <p:spPr bwMode="auto">
          <a:xfrm>
            <a:off x="1982788" y="5099050"/>
            <a:ext cx="8229600" cy="538163"/>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1967 </a:t>
            </a:r>
            <a:r>
              <a:rPr lang="en-US" altLang="en-US" sz="2800" dirty="0" smtClean="0">
                <a:solidFill>
                  <a:srgbClr val="FFC000"/>
                </a:solidFill>
              </a:rPr>
              <a:t>+ 1968 A.D. – 6 day War – Israel takes Jerusalem </a:t>
            </a:r>
          </a:p>
        </p:txBody>
      </p:sp>
      <p:sp>
        <p:nvSpPr>
          <p:cNvPr id="19" name="Rectangle 1"/>
          <p:cNvSpPr>
            <a:spLocks noChangeArrowheads="1"/>
          </p:cNvSpPr>
          <p:nvPr/>
        </p:nvSpPr>
        <p:spPr bwMode="auto">
          <a:xfrm>
            <a:off x="1974850" y="3522663"/>
            <a:ext cx="8240713" cy="536575"/>
          </a:xfrm>
          <a:prstGeom prst="rect">
            <a:avLst/>
          </a:prstGeom>
          <a:solidFill>
            <a:schemeClr val="tx2">
              <a:lumMod val="50000"/>
            </a:schemeClr>
          </a:solidFill>
          <a:ln>
            <a:noFill/>
          </a:ln>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2800" dirty="0" smtClean="0">
                <a:solidFill>
                  <a:srgbClr val="FFFF00"/>
                </a:solidFill>
              </a:rPr>
              <a:t>1493  - 1494</a:t>
            </a:r>
            <a:r>
              <a:rPr lang="en-US" altLang="en-US" sz="2800" dirty="0" smtClean="0">
                <a:solidFill>
                  <a:srgbClr val="FFC000"/>
                </a:solidFill>
              </a:rPr>
              <a:t> – Jews expelled; Sp. Inquisition; Columbus</a:t>
            </a:r>
          </a:p>
        </p:txBody>
      </p:sp>
      <p:sp>
        <p:nvSpPr>
          <p:cNvPr id="4" name="Rounded Rectangle 3"/>
          <p:cNvSpPr/>
          <p:nvPr/>
        </p:nvSpPr>
        <p:spPr>
          <a:xfrm>
            <a:off x="138113" y="5775325"/>
            <a:ext cx="10077450" cy="77787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C00000"/>
              </a:solidFill>
            </a:endParaRPr>
          </a:p>
        </p:txBody>
      </p:sp>
      <p:pic>
        <p:nvPicPr>
          <p:cNvPr id="26642" name="Picture 4" descr="C:\Users\Gavin-As\Desktop\4moo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3" y="514350"/>
            <a:ext cx="1655762"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263" y="1219200"/>
            <a:ext cx="9677400" cy="4524375"/>
          </a:xfrm>
          <a:prstGeom prst="rect">
            <a:avLst/>
          </a:prstGeom>
          <a:solidFill>
            <a:srgbClr val="002060"/>
          </a:solidFill>
        </p:spPr>
        <p:txBody>
          <a:bodyPr>
            <a:spAutoFit/>
          </a:bodyPr>
          <a:lstStyle/>
          <a:p>
            <a:pPr algn="ctr">
              <a:defRPr/>
            </a:pPr>
            <a:r>
              <a:rPr lang="en-US" altLang="en-US" sz="4800" dirty="0">
                <a:solidFill>
                  <a:srgbClr val="FFC000"/>
                </a:solidFill>
                <a:latin typeface="+mn-lt"/>
              </a:rPr>
              <a:t>Obviously we should be sitting up </a:t>
            </a:r>
          </a:p>
          <a:p>
            <a:pPr algn="ctr">
              <a:defRPr/>
            </a:pPr>
            <a:r>
              <a:rPr lang="en-US" altLang="en-US" sz="4800" dirty="0">
                <a:solidFill>
                  <a:srgbClr val="FFC000"/>
                </a:solidFill>
                <a:latin typeface="+mn-lt"/>
              </a:rPr>
              <a:t>and paying attention here. And no doubt some dramatic preaching </a:t>
            </a:r>
          </a:p>
          <a:p>
            <a:pPr algn="ctr">
              <a:defRPr/>
            </a:pPr>
            <a:r>
              <a:rPr lang="en-US" altLang="en-US" sz="4800" dirty="0">
                <a:solidFill>
                  <a:srgbClr val="FFC000"/>
                </a:solidFill>
                <a:latin typeface="+mn-lt"/>
              </a:rPr>
              <a:t>is definitely in order. But should </a:t>
            </a:r>
          </a:p>
          <a:p>
            <a:pPr algn="ctr">
              <a:defRPr/>
            </a:pPr>
            <a:r>
              <a:rPr lang="en-US" altLang="en-US" sz="4800" dirty="0">
                <a:solidFill>
                  <a:srgbClr val="FFC000"/>
                </a:solidFill>
                <a:latin typeface="+mn-lt"/>
              </a:rPr>
              <a:t>these four lunar eclipses have </a:t>
            </a:r>
          </a:p>
          <a:p>
            <a:pPr algn="ctr">
              <a:defRPr/>
            </a:pPr>
            <a:r>
              <a:rPr lang="en-US" altLang="en-US" sz="4800" dirty="0">
                <a:solidFill>
                  <a:srgbClr val="FFC000"/>
                </a:solidFill>
                <a:latin typeface="+mn-lt"/>
              </a:rPr>
              <a:t>been called </a:t>
            </a:r>
            <a:r>
              <a:rPr lang="en-US" altLang="en-US" sz="4800" dirty="0">
                <a:solidFill>
                  <a:srgbClr val="FFFF00"/>
                </a:solidFill>
                <a:latin typeface="+mn-lt"/>
              </a:rPr>
              <a:t>“blood moons”</a:t>
            </a:r>
            <a:r>
              <a:rPr lang="en-US" altLang="en-US" sz="4800" dirty="0">
                <a:solidFill>
                  <a:srgbClr val="FFC000"/>
                </a:solidFill>
                <a:latin typeface="+mn-lt"/>
              </a:rPr>
              <a:t>?</a:t>
            </a:r>
            <a:endParaRPr lang="en-US" altLang="en-US" sz="48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4" name="Picture 2" descr="https://media.jhm.info/Images/Web/Videos/ad152e9d-2de7-4412-8182-17a4b1b84452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10287000" cy="578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354013"/>
            <a:ext cx="9293225" cy="6246812"/>
          </a:xfrm>
          <a:prstGeom prst="rect">
            <a:avLst/>
          </a:prstGeom>
          <a:solidFill>
            <a:srgbClr val="002060"/>
          </a:solidFill>
        </p:spPr>
        <p:txBody>
          <a:bodyPr>
            <a:spAutoFit/>
          </a:bodyPr>
          <a:lstStyle/>
          <a:p>
            <a:pPr algn="ctr">
              <a:defRPr/>
            </a:pPr>
            <a:r>
              <a:rPr lang="en-US" altLang="en-US" sz="4000" dirty="0">
                <a:solidFill>
                  <a:srgbClr val="FFC000"/>
                </a:solidFill>
                <a:latin typeface="+mn-lt"/>
              </a:rPr>
              <a:t>Lets start with some questions that may help to clarify matters. The Bible describes an event during which the moon turns to blood. Do these eclipses answer to  </a:t>
            </a:r>
            <a:r>
              <a:rPr lang="en-US" altLang="en-US" sz="4000" b="1" i="1" dirty="0">
                <a:solidFill>
                  <a:srgbClr val="FFFF00"/>
                </a:solidFill>
                <a:latin typeface="+mn-lt"/>
              </a:rPr>
              <a:t>the</a:t>
            </a:r>
            <a:r>
              <a:rPr lang="en-US" altLang="en-US" sz="4000" dirty="0">
                <a:solidFill>
                  <a:srgbClr val="FFC000"/>
                </a:solidFill>
                <a:latin typeface="+mn-lt"/>
              </a:rPr>
              <a:t> </a:t>
            </a:r>
            <a:r>
              <a:rPr lang="en-US" altLang="en-US" sz="4000" b="1" i="1" dirty="0">
                <a:solidFill>
                  <a:srgbClr val="FFFF00"/>
                </a:solidFill>
                <a:latin typeface="+mn-lt"/>
              </a:rPr>
              <a:t>“blood moon” </a:t>
            </a:r>
            <a:r>
              <a:rPr lang="en-US" altLang="en-US" sz="4000" dirty="0">
                <a:solidFill>
                  <a:srgbClr val="FFC000"/>
                </a:solidFill>
                <a:latin typeface="+mn-lt"/>
              </a:rPr>
              <a:t>we see described in Scripture? If so, then are these eclipses </a:t>
            </a:r>
          </a:p>
          <a:p>
            <a:pPr algn="ctr">
              <a:defRPr/>
            </a:pPr>
            <a:r>
              <a:rPr lang="en-US" altLang="en-US" sz="4000" b="1" i="1" dirty="0">
                <a:solidFill>
                  <a:srgbClr val="FFC000"/>
                </a:solidFill>
                <a:latin typeface="+mn-lt"/>
              </a:rPr>
              <a:t>ALL that there is </a:t>
            </a:r>
            <a:r>
              <a:rPr lang="en-US" altLang="en-US" sz="4000" dirty="0">
                <a:solidFill>
                  <a:srgbClr val="FFC000"/>
                </a:solidFill>
                <a:latin typeface="+mn-lt"/>
              </a:rPr>
              <a:t>to the blood moon? Do the lunar eclipses fulfill and </a:t>
            </a:r>
            <a:r>
              <a:rPr lang="en-US" altLang="en-US" sz="4000" b="1" i="1" dirty="0">
                <a:solidFill>
                  <a:srgbClr val="FFFF00"/>
                </a:solidFill>
                <a:latin typeface="+mn-lt"/>
              </a:rPr>
              <a:t>exhaust </a:t>
            </a:r>
            <a:r>
              <a:rPr lang="en-US" altLang="en-US" sz="4000" dirty="0">
                <a:solidFill>
                  <a:srgbClr val="FFC000"/>
                </a:solidFill>
                <a:latin typeface="+mn-lt"/>
              </a:rPr>
              <a:t>the </a:t>
            </a:r>
          </a:p>
          <a:p>
            <a:pPr algn="ctr">
              <a:defRPr/>
            </a:pPr>
            <a:r>
              <a:rPr lang="en-US" altLang="en-US" sz="4000" dirty="0">
                <a:solidFill>
                  <a:srgbClr val="FFC000"/>
                </a:solidFill>
                <a:latin typeface="+mn-lt"/>
              </a:rPr>
              <a:t>key Bible prophecies that refer to a blood moon or a moon not giving her light? </a:t>
            </a:r>
            <a:endParaRPr lang="en-US" altLang="en-US" sz="40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24200"/>
            <a:ext cx="10287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TextBox 1"/>
          <p:cNvSpPr txBox="1">
            <a:spLocks noChangeArrowheads="1"/>
          </p:cNvSpPr>
          <p:nvPr/>
        </p:nvSpPr>
        <p:spPr bwMode="auto">
          <a:xfrm>
            <a:off x="115888" y="228600"/>
            <a:ext cx="100552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latin typeface="Arial" charset="0"/>
              </a:rPr>
              <a:t>The Eclipse Cluster of 2014-2015</a:t>
            </a:r>
          </a:p>
          <a:p>
            <a:pPr algn="ctr" eaLnBrk="1" hangingPunct="1">
              <a:spcBef>
                <a:spcPct val="0"/>
              </a:spcBef>
              <a:buFontTx/>
              <a:buNone/>
            </a:pPr>
            <a:r>
              <a:rPr lang="en-US" altLang="en-US" sz="4000">
                <a:solidFill>
                  <a:srgbClr val="FFC000"/>
                </a:solidFill>
                <a:latin typeface="Arial" charset="0"/>
              </a:rPr>
              <a:t>includes a rare Lunar Eclipse Tetrad</a:t>
            </a:r>
          </a:p>
          <a:p>
            <a:pPr algn="ctr" eaLnBrk="1" hangingPunct="1">
              <a:spcBef>
                <a:spcPct val="0"/>
              </a:spcBef>
              <a:buFontTx/>
              <a:buNone/>
            </a:pPr>
            <a:r>
              <a:rPr lang="en-US" altLang="en-US" sz="4000">
                <a:solidFill>
                  <a:srgbClr val="FFC000"/>
                </a:solidFill>
                <a:latin typeface="Arial" charset="0"/>
              </a:rPr>
              <a:t>falling on Passover and Tabernacles.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 y="1066800"/>
            <a:ext cx="9753600" cy="4832092"/>
          </a:xfrm>
          <a:prstGeom prst="rect">
            <a:avLst/>
          </a:prstGeom>
          <a:solidFill>
            <a:srgbClr val="002060"/>
          </a:solidFill>
        </p:spPr>
        <p:txBody>
          <a:bodyPr wrap="square">
            <a:spAutoFit/>
          </a:bodyPr>
          <a:lstStyle/>
          <a:p>
            <a:pPr algn="ctr">
              <a:defRPr/>
            </a:pPr>
            <a:r>
              <a:rPr lang="en-US" altLang="en-US" sz="4400" dirty="0">
                <a:solidFill>
                  <a:srgbClr val="FFC000"/>
                </a:solidFill>
                <a:latin typeface="+mn-lt"/>
              </a:rPr>
              <a:t>And if not, of If, (as seems likely), they are </a:t>
            </a:r>
            <a:r>
              <a:rPr lang="en-US" altLang="en-US" sz="4400" b="1" i="1" dirty="0">
                <a:solidFill>
                  <a:srgbClr val="FFC000"/>
                </a:solidFill>
                <a:latin typeface="+mn-lt"/>
              </a:rPr>
              <a:t>not </a:t>
            </a:r>
            <a:r>
              <a:rPr lang="en-US" altLang="en-US" sz="4400" dirty="0">
                <a:solidFill>
                  <a:srgbClr val="FFC000"/>
                </a:solidFill>
                <a:latin typeface="+mn-lt"/>
              </a:rPr>
              <a:t>the true blood moon </a:t>
            </a:r>
            <a:r>
              <a:rPr lang="en-US" altLang="en-US" sz="4400" dirty="0" smtClean="0">
                <a:solidFill>
                  <a:srgbClr val="FFC000"/>
                </a:solidFill>
                <a:latin typeface="+mn-lt"/>
              </a:rPr>
              <a:t>of the Bible then </a:t>
            </a:r>
            <a:r>
              <a:rPr lang="en-US" altLang="en-US" sz="4400" dirty="0">
                <a:solidFill>
                  <a:srgbClr val="FFC000"/>
                </a:solidFill>
                <a:latin typeface="+mn-lt"/>
              </a:rPr>
              <a:t>what is their significance?</a:t>
            </a:r>
            <a:r>
              <a:rPr lang="en-US" altLang="en-US" sz="4400" dirty="0">
                <a:solidFill>
                  <a:srgbClr val="FFC000"/>
                </a:solidFill>
              </a:rPr>
              <a:t> </a:t>
            </a:r>
            <a:r>
              <a:rPr lang="en-US" altLang="en-US" sz="4400" dirty="0">
                <a:solidFill>
                  <a:srgbClr val="FFC000"/>
                </a:solidFill>
                <a:latin typeface="+mn-lt"/>
              </a:rPr>
              <a:t>Is it possible that they are </a:t>
            </a:r>
            <a:r>
              <a:rPr lang="en-US" altLang="en-US" sz="4400" b="1" i="1" dirty="0">
                <a:solidFill>
                  <a:srgbClr val="FFFF00"/>
                </a:solidFill>
                <a:latin typeface="+mn-lt"/>
              </a:rPr>
              <a:t>a signpost </a:t>
            </a:r>
            <a:r>
              <a:rPr lang="en-US" altLang="en-US" sz="4400" dirty="0">
                <a:solidFill>
                  <a:srgbClr val="FFC000"/>
                </a:solidFill>
                <a:latin typeface="+mn-lt"/>
              </a:rPr>
              <a:t>pointing</a:t>
            </a:r>
            <a:r>
              <a:rPr lang="en-US" altLang="en-US" sz="4400" b="1" i="1" dirty="0">
                <a:solidFill>
                  <a:srgbClr val="FFC000"/>
                </a:solidFill>
                <a:latin typeface="+mn-lt"/>
              </a:rPr>
              <a:t> </a:t>
            </a:r>
            <a:r>
              <a:rPr lang="en-US" altLang="en-US" sz="4400" dirty="0">
                <a:solidFill>
                  <a:srgbClr val="FFC000"/>
                </a:solidFill>
                <a:latin typeface="+mn-lt"/>
              </a:rPr>
              <a:t>to significant upcoming events, . . . . perhaps even heralding </a:t>
            </a:r>
            <a:r>
              <a:rPr lang="en-US" altLang="en-US" sz="4400" dirty="0" smtClean="0">
                <a:solidFill>
                  <a:srgbClr val="FFC000"/>
                </a:solidFill>
                <a:latin typeface="+mn-lt"/>
              </a:rPr>
              <a:t>the upcoming  </a:t>
            </a:r>
            <a:r>
              <a:rPr lang="en-US" altLang="en-US" sz="4400" dirty="0">
                <a:solidFill>
                  <a:srgbClr val="FFFF00"/>
                </a:solidFill>
                <a:latin typeface="+mn-lt"/>
              </a:rPr>
              <a:t>70</a:t>
            </a:r>
            <a:r>
              <a:rPr lang="en-US" altLang="en-US" sz="4400" baseline="30000" dirty="0">
                <a:solidFill>
                  <a:srgbClr val="FFFF00"/>
                </a:solidFill>
                <a:latin typeface="+mn-lt"/>
              </a:rPr>
              <a:t>th</a:t>
            </a:r>
            <a:r>
              <a:rPr lang="en-US" altLang="en-US" sz="4400" dirty="0">
                <a:solidFill>
                  <a:srgbClr val="FFFF00"/>
                </a:solidFill>
                <a:latin typeface="+mn-lt"/>
              </a:rPr>
              <a:t> Week </a:t>
            </a:r>
            <a:r>
              <a:rPr lang="en-US" altLang="en-US" sz="4400" dirty="0" smtClean="0">
                <a:solidFill>
                  <a:srgbClr val="FFFF00"/>
                </a:solidFill>
                <a:latin typeface="+mn-lt"/>
              </a:rPr>
              <a:t>of </a:t>
            </a:r>
            <a:r>
              <a:rPr lang="en-US" altLang="en-US" sz="4400" dirty="0">
                <a:solidFill>
                  <a:srgbClr val="FFFF00"/>
                </a:solidFill>
                <a:latin typeface="+mn-lt"/>
              </a:rPr>
              <a:t>Daniel</a:t>
            </a:r>
            <a:r>
              <a:rPr lang="en-US" altLang="en-US" sz="4400" dirty="0">
                <a:solidFill>
                  <a:srgbClr val="FFC000"/>
                </a:solidFill>
                <a:latin typeface="+mn-lt"/>
              </a:rPr>
              <a:t>, the </a:t>
            </a:r>
            <a:r>
              <a:rPr lang="en-US" altLang="en-US" sz="4400" dirty="0">
                <a:solidFill>
                  <a:srgbClr val="FFFF00"/>
                </a:solidFill>
                <a:latin typeface="+mn-lt"/>
              </a:rPr>
              <a:t>final 7 years of this age</a:t>
            </a:r>
            <a:r>
              <a:rPr lang="en-US" altLang="en-US" sz="4400" dirty="0">
                <a:solidFill>
                  <a:srgbClr val="FFC000"/>
                </a:solidFill>
                <a:latin typeface="+mn-lt"/>
              </a:rPr>
              <a:t>? </a:t>
            </a:r>
            <a:endParaRPr lang="en-US" altLang="en-US" sz="4400" b="1" i="1" dirty="0">
              <a:solidFill>
                <a:srgbClr val="FFC000"/>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H="1" flipV="1">
            <a:off x="1539875" y="1676400"/>
            <a:ext cx="15875" cy="47847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206375" y="152400"/>
            <a:ext cx="2667000" cy="1524000"/>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The Lunar</a:t>
            </a:r>
          </a:p>
          <a:p>
            <a:pPr algn="ctr">
              <a:defRPr/>
            </a:pPr>
            <a:r>
              <a:rPr lang="en-US" sz="3200" b="1" i="1" dirty="0">
                <a:solidFill>
                  <a:srgbClr val="FFFF00"/>
                </a:solidFill>
                <a:ea typeface="BatangChe" pitchFamily="49" charset="-127"/>
              </a:rPr>
              <a:t>Eclipse</a:t>
            </a:r>
          </a:p>
          <a:p>
            <a:pPr algn="ctr">
              <a:defRPr/>
            </a:pPr>
            <a:r>
              <a:rPr lang="en-US" sz="3200" b="1" i="1" dirty="0">
                <a:solidFill>
                  <a:srgbClr val="FFFF00"/>
                </a:solidFill>
                <a:ea typeface="BatangChe" pitchFamily="49" charset="-127"/>
              </a:rPr>
              <a:t>Tetrad</a:t>
            </a:r>
          </a:p>
        </p:txBody>
      </p:sp>
      <p:sp>
        <p:nvSpPr>
          <p:cNvPr id="32775" name="TextBox 3"/>
          <p:cNvSpPr txBox="1">
            <a:spLocks noChangeArrowheads="1"/>
          </p:cNvSpPr>
          <p:nvPr/>
        </p:nvSpPr>
        <p:spPr bwMode="auto">
          <a:xfrm>
            <a:off x="2841625" y="3332288"/>
            <a:ext cx="7016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600" b="1" dirty="0">
                <a:solidFill>
                  <a:srgbClr val="FF0000"/>
                </a:solidFill>
                <a:latin typeface="Arial" charset="0"/>
              </a:rPr>
              <a:t>?</a:t>
            </a:r>
          </a:p>
        </p:txBody>
      </p:sp>
      <p:sp>
        <p:nvSpPr>
          <p:cNvPr id="32776" name="TextBox 15"/>
          <p:cNvSpPr txBox="1">
            <a:spLocks noChangeArrowheads="1"/>
          </p:cNvSpPr>
          <p:nvPr/>
        </p:nvSpPr>
        <p:spPr bwMode="auto">
          <a:xfrm>
            <a:off x="223838" y="1822450"/>
            <a:ext cx="3336925" cy="10779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a:solidFill>
                  <a:srgbClr val="FFC000"/>
                </a:solidFill>
                <a:latin typeface="Arial" charset="0"/>
              </a:rPr>
              <a:t>Is it an omen of </a:t>
            </a:r>
          </a:p>
          <a:p>
            <a:pPr eaLnBrk="1" hangingPunct="1">
              <a:spcBef>
                <a:spcPct val="0"/>
              </a:spcBef>
              <a:buFontTx/>
              <a:buNone/>
            </a:pPr>
            <a:r>
              <a:rPr lang="en-US" altLang="en-US" sz="3200" b="1">
                <a:solidFill>
                  <a:srgbClr val="FFC000"/>
                </a:solidFill>
                <a:latin typeface="Arial" charset="0"/>
              </a:rPr>
              <a:t>things to come?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0080" y="2153453"/>
            <a:ext cx="5554980" cy="3551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 descr="C:\Users\Gavin-As\Desktop\Blood-Mo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4464050"/>
            <a:ext cx="333692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
          <p:cNvSpPr txBox="1">
            <a:spLocks noChangeArrowheads="1"/>
          </p:cNvSpPr>
          <p:nvPr/>
        </p:nvSpPr>
        <p:spPr bwMode="auto">
          <a:xfrm>
            <a:off x="4450080" y="1199346"/>
            <a:ext cx="5562600" cy="95410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800" b="1" i="1" dirty="0">
                <a:solidFill>
                  <a:srgbClr val="FFFF00"/>
                </a:solidFill>
                <a:latin typeface="Arial" charset="0"/>
              </a:rPr>
              <a:t>The  70</a:t>
            </a:r>
            <a:r>
              <a:rPr lang="en-US" altLang="en-US" sz="2800" b="1" i="1" baseline="30000" dirty="0">
                <a:solidFill>
                  <a:srgbClr val="FFFF00"/>
                </a:solidFill>
                <a:latin typeface="Arial" charset="0"/>
              </a:rPr>
              <a:t>th</a:t>
            </a:r>
            <a:r>
              <a:rPr lang="en-US" altLang="en-US" sz="2800" b="1" i="1" dirty="0">
                <a:solidFill>
                  <a:srgbClr val="FFFF00"/>
                </a:solidFill>
                <a:latin typeface="Arial" charset="0"/>
              </a:rPr>
              <a:t> Week of Daniel</a:t>
            </a:r>
            <a:r>
              <a:rPr lang="en-US" altLang="en-US" sz="2800" b="1" i="1" dirty="0" smtClean="0">
                <a:solidFill>
                  <a:srgbClr val="FFFF00"/>
                </a:solidFill>
                <a:latin typeface="Arial" charset="0"/>
              </a:rPr>
              <a:t>, &amp;  </a:t>
            </a:r>
          </a:p>
          <a:p>
            <a:pPr algn="ctr" eaLnBrk="1" hangingPunct="1">
              <a:spcBef>
                <a:spcPct val="0"/>
              </a:spcBef>
              <a:buFontTx/>
              <a:buNone/>
            </a:pPr>
            <a:r>
              <a:rPr lang="en-US" altLang="en-US" sz="2800" b="1" i="1" dirty="0" smtClean="0">
                <a:solidFill>
                  <a:srgbClr val="FFFF00"/>
                </a:solidFill>
                <a:latin typeface="Arial" charset="0"/>
              </a:rPr>
              <a:t>final </a:t>
            </a:r>
            <a:r>
              <a:rPr lang="en-US" altLang="en-US" sz="2800" b="1" i="1" dirty="0">
                <a:solidFill>
                  <a:srgbClr val="FFFF00"/>
                </a:solidFill>
                <a:latin typeface="Arial" charset="0"/>
              </a:rPr>
              <a:t>seven years of this age.</a:t>
            </a:r>
            <a:endParaRPr lang="en-US" altLang="en-US" sz="2800" dirty="0">
              <a:solidFill>
                <a:srgbClr val="FFFF00"/>
              </a:solidFill>
              <a:latin typeface="Arial" charset="0"/>
            </a:endParaRPr>
          </a:p>
        </p:txBody>
      </p:sp>
      <p:cxnSp>
        <p:nvCxnSpPr>
          <p:cNvPr id="24" name="Straight Arrow Connector 23"/>
          <p:cNvCxnSpPr/>
          <p:nvPr/>
        </p:nvCxnSpPr>
        <p:spPr>
          <a:xfrm>
            <a:off x="1602105" y="3352800"/>
            <a:ext cx="2847975" cy="0"/>
          </a:xfrm>
          <a:prstGeom prst="straightConnector1">
            <a:avLst/>
          </a:prstGeom>
          <a:ln w="1016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438" y="457200"/>
            <a:ext cx="9694862" cy="5908675"/>
          </a:xfrm>
          <a:prstGeom prst="rect">
            <a:avLst/>
          </a:prstGeom>
          <a:solidFill>
            <a:srgbClr val="002060"/>
          </a:solidFill>
        </p:spPr>
        <p:txBody>
          <a:bodyPr>
            <a:spAutoFit/>
          </a:bodyPr>
          <a:lstStyle/>
          <a:p>
            <a:pPr algn="ctr">
              <a:defRPr/>
            </a:pPr>
            <a:r>
              <a:rPr lang="en-US" altLang="en-US" sz="4200" dirty="0">
                <a:solidFill>
                  <a:srgbClr val="FFC000"/>
                </a:solidFill>
                <a:latin typeface="+mn-lt"/>
              </a:rPr>
              <a:t>If they are </a:t>
            </a:r>
            <a:r>
              <a:rPr lang="en-US" altLang="en-US" sz="4200" b="1" i="1" dirty="0">
                <a:solidFill>
                  <a:srgbClr val="FFC000"/>
                </a:solidFill>
                <a:latin typeface="+mn-lt"/>
              </a:rPr>
              <a:t>not </a:t>
            </a:r>
            <a:r>
              <a:rPr lang="en-US" altLang="en-US" sz="4200" dirty="0">
                <a:solidFill>
                  <a:srgbClr val="FFC000"/>
                </a:solidFill>
                <a:latin typeface="+mn-lt"/>
              </a:rPr>
              <a:t>the blood moon we see in Scripture then what are they doing being tagged with the name </a:t>
            </a:r>
            <a:r>
              <a:rPr lang="en-US" altLang="en-US" sz="4200" b="1" i="1" dirty="0">
                <a:solidFill>
                  <a:srgbClr val="FFFF00"/>
                </a:solidFill>
                <a:latin typeface="+mn-lt"/>
              </a:rPr>
              <a:t>“blood moons”? </a:t>
            </a:r>
            <a:r>
              <a:rPr lang="en-US" altLang="en-US" sz="4200" dirty="0">
                <a:solidFill>
                  <a:srgbClr val="FFC000"/>
                </a:solidFill>
                <a:latin typeface="+mn-lt"/>
              </a:rPr>
              <a:t>Is it possible that a mislabeling of these eclipses</a:t>
            </a:r>
            <a:r>
              <a:rPr lang="en-US" altLang="en-US" sz="4200" dirty="0">
                <a:solidFill>
                  <a:srgbClr val="FFC000"/>
                </a:solidFill>
              </a:rPr>
              <a:t> </a:t>
            </a:r>
            <a:r>
              <a:rPr lang="en-US" altLang="en-US" sz="4200" dirty="0">
                <a:solidFill>
                  <a:srgbClr val="FFC000"/>
                </a:solidFill>
                <a:latin typeface="+mn-lt"/>
              </a:rPr>
              <a:t>might be a source of confusion? Could the lunar eclipse tetrads of 2014-2015, these so-called “blood moons” obfuscate, cloak, or steal the show from the </a:t>
            </a:r>
            <a:r>
              <a:rPr lang="en-US" altLang="en-US" sz="4200" dirty="0">
                <a:solidFill>
                  <a:srgbClr val="FFFF00"/>
                </a:solidFill>
                <a:latin typeface="+mn-lt"/>
              </a:rPr>
              <a:t>true apocalyptic blood </a:t>
            </a:r>
            <a:r>
              <a:rPr lang="en-US" altLang="en-US" sz="4200" dirty="0">
                <a:solidFill>
                  <a:srgbClr val="FFC000"/>
                </a:solidFill>
                <a:latin typeface="+mn-lt"/>
              </a:rPr>
              <a:t>moon that will be occurring later? </a:t>
            </a:r>
            <a:endParaRPr lang="en-US" altLang="en-US" sz="42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12" name="Straight Arrow Connector 11"/>
          <p:cNvCxnSpPr/>
          <p:nvPr/>
        </p:nvCxnSpPr>
        <p:spPr>
          <a:xfrm>
            <a:off x="6632575" y="2209800"/>
            <a:ext cx="1012825" cy="0"/>
          </a:xfrm>
          <a:prstGeom prst="straightConnector1">
            <a:avLst/>
          </a:prstGeom>
          <a:ln w="1016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819" name="TextBox 3"/>
          <p:cNvSpPr txBox="1">
            <a:spLocks noChangeArrowheads="1"/>
          </p:cNvSpPr>
          <p:nvPr/>
        </p:nvSpPr>
        <p:spPr bwMode="auto">
          <a:xfrm>
            <a:off x="5905500" y="1371600"/>
            <a:ext cx="4160838"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a:solidFill>
                  <a:srgbClr val="FFC000"/>
                </a:solidFill>
                <a:latin typeface="Arial" charset="0"/>
              </a:rPr>
              <a:t>The Apocalyptic Blood Moon </a:t>
            </a:r>
          </a:p>
        </p:txBody>
      </p:sp>
      <p:pic>
        <p:nvPicPr>
          <p:cNvPr id="348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500" y="2571750"/>
            <a:ext cx="4160838" cy="282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11093">
            <a:off x="606425" y="1681163"/>
            <a:ext cx="7470775" cy="3735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913" y="228600"/>
            <a:ext cx="10013950" cy="6370975"/>
          </a:xfrm>
          <a:prstGeom prst="rect">
            <a:avLst/>
          </a:prstGeom>
          <a:solidFill>
            <a:srgbClr val="002060"/>
          </a:solidFill>
        </p:spPr>
        <p:txBody>
          <a:bodyPr>
            <a:spAutoFit/>
          </a:bodyPr>
          <a:lstStyle/>
          <a:p>
            <a:pPr algn="ctr">
              <a:defRPr/>
            </a:pPr>
            <a:r>
              <a:rPr lang="en-US" altLang="en-US" sz="3400" dirty="0">
                <a:solidFill>
                  <a:srgbClr val="FFC000"/>
                </a:solidFill>
                <a:latin typeface="+mn-lt"/>
              </a:rPr>
              <a:t>What could happen if </a:t>
            </a:r>
            <a:r>
              <a:rPr lang="en-US" altLang="en-US" sz="3400" dirty="0" smtClean="0">
                <a:solidFill>
                  <a:srgbClr val="FFC000"/>
                </a:solidFill>
                <a:latin typeface="+mn-lt"/>
              </a:rPr>
              <a:t>the lunar eclipses are an omen </a:t>
            </a:r>
          </a:p>
          <a:p>
            <a:pPr algn="ctr">
              <a:defRPr/>
            </a:pPr>
            <a:r>
              <a:rPr lang="en-US" altLang="en-US" sz="3400" dirty="0" smtClean="0">
                <a:solidFill>
                  <a:srgbClr val="FFC000"/>
                </a:solidFill>
                <a:latin typeface="+mn-lt"/>
              </a:rPr>
              <a:t>of something further along and 2015 </a:t>
            </a:r>
            <a:r>
              <a:rPr lang="en-US" altLang="en-US" sz="3400" dirty="0">
                <a:solidFill>
                  <a:srgbClr val="FFC000"/>
                </a:solidFill>
                <a:latin typeface="+mn-lt"/>
              </a:rPr>
              <a:t>passes by without incident?</a:t>
            </a:r>
            <a:r>
              <a:rPr lang="en-US" altLang="en-US" sz="3400" dirty="0">
                <a:solidFill>
                  <a:srgbClr val="FFC000"/>
                </a:solidFill>
              </a:rPr>
              <a:t> </a:t>
            </a:r>
            <a:r>
              <a:rPr lang="en-US" altLang="en-US" sz="3400" dirty="0">
                <a:solidFill>
                  <a:srgbClr val="FFC000"/>
                </a:solidFill>
                <a:latin typeface="+mn-lt"/>
              </a:rPr>
              <a:t>Would that last eclipse bring closure to this whole blood moon discussion?</a:t>
            </a:r>
            <a:r>
              <a:rPr lang="en-US" altLang="en-US" sz="3400" dirty="0">
                <a:solidFill>
                  <a:srgbClr val="FFC000"/>
                </a:solidFill>
              </a:rPr>
              <a:t> </a:t>
            </a:r>
            <a:r>
              <a:rPr lang="en-US" altLang="en-US" sz="3400" dirty="0">
                <a:solidFill>
                  <a:srgbClr val="FFC000"/>
                </a:solidFill>
                <a:latin typeface="+mn-lt"/>
              </a:rPr>
              <a:t>Would pagans and Bible critics then mock Bible believers as they did after the Y2K and 2012 Mayan calendar hoaxes? Will they say, </a:t>
            </a:r>
            <a:r>
              <a:rPr lang="en-US" altLang="en-US" sz="3400" b="1" i="1" dirty="0">
                <a:solidFill>
                  <a:srgbClr val="FFFF00"/>
                </a:solidFill>
                <a:latin typeface="+mn-lt"/>
              </a:rPr>
              <a:t>“That’s all folks! Nothing further to see here! Show’s over! You can all go home now!” </a:t>
            </a:r>
            <a:r>
              <a:rPr lang="en-US" altLang="en-US" sz="3400" dirty="0">
                <a:solidFill>
                  <a:srgbClr val="FFC000"/>
                </a:solidFill>
                <a:latin typeface="+mn-lt"/>
              </a:rPr>
              <a:t>Would disillusioned Christians then slink off and say, “Well, </a:t>
            </a:r>
            <a:r>
              <a:rPr lang="en-US" altLang="en-US" sz="3400" dirty="0" smtClean="0">
                <a:solidFill>
                  <a:srgbClr val="FFC000"/>
                </a:solidFill>
                <a:latin typeface="+mn-lt"/>
              </a:rPr>
              <a:t>I </a:t>
            </a:r>
            <a:r>
              <a:rPr lang="en-US" altLang="en-US" sz="3400" dirty="0">
                <a:solidFill>
                  <a:srgbClr val="FFC000"/>
                </a:solidFill>
                <a:latin typeface="+mn-lt"/>
              </a:rPr>
              <a:t>guess </a:t>
            </a:r>
            <a:r>
              <a:rPr lang="en-US" altLang="en-US" sz="3400" b="1" i="1" dirty="0">
                <a:solidFill>
                  <a:srgbClr val="FFFF00"/>
                </a:solidFill>
                <a:latin typeface="+mn-lt"/>
              </a:rPr>
              <a:t>that’s </a:t>
            </a:r>
            <a:endParaRPr lang="en-US" altLang="en-US" sz="3400" b="1" i="1" dirty="0" smtClean="0">
              <a:solidFill>
                <a:srgbClr val="FFFF00"/>
              </a:solidFill>
              <a:latin typeface="+mn-lt"/>
            </a:endParaRPr>
          </a:p>
          <a:p>
            <a:pPr algn="ctr">
              <a:defRPr/>
            </a:pPr>
            <a:r>
              <a:rPr lang="en-US" altLang="en-US" sz="3400" b="1" i="1" dirty="0" smtClean="0">
                <a:solidFill>
                  <a:srgbClr val="FFFF00"/>
                </a:solidFill>
                <a:latin typeface="+mn-lt"/>
              </a:rPr>
              <a:t>it </a:t>
            </a:r>
            <a:r>
              <a:rPr lang="en-US" altLang="en-US" sz="3400" dirty="0">
                <a:solidFill>
                  <a:srgbClr val="FFC000"/>
                </a:solidFill>
                <a:latin typeface="+mn-lt"/>
              </a:rPr>
              <a:t>for blood moons.” That would be very sad, wouldn’t it? </a:t>
            </a:r>
            <a:r>
              <a:rPr lang="en-US" altLang="en-US" sz="3400" dirty="0" smtClean="0">
                <a:solidFill>
                  <a:srgbClr val="FFC000"/>
                </a:solidFill>
                <a:latin typeface="+mn-lt"/>
              </a:rPr>
              <a:t>The four lunar eclipses are</a:t>
            </a:r>
            <a:r>
              <a:rPr lang="en-US" altLang="en-US" sz="3400" dirty="0" smtClean="0">
                <a:solidFill>
                  <a:srgbClr val="FFFF00"/>
                </a:solidFill>
                <a:latin typeface="+mn-lt"/>
              </a:rPr>
              <a:t> </a:t>
            </a:r>
            <a:r>
              <a:rPr lang="en-US" altLang="en-US" sz="3400" dirty="0">
                <a:solidFill>
                  <a:srgbClr val="FFFF00"/>
                </a:solidFill>
                <a:latin typeface="+mn-lt"/>
              </a:rPr>
              <a:t>sign posts in the sky</a:t>
            </a:r>
            <a:r>
              <a:rPr lang="en-US" altLang="en-US" sz="3400" dirty="0" smtClean="0">
                <a:solidFill>
                  <a:srgbClr val="FFC000"/>
                </a:solidFill>
                <a:latin typeface="+mn-lt"/>
              </a:rPr>
              <a:t>. </a:t>
            </a:r>
          </a:p>
          <a:p>
            <a:pPr algn="ctr">
              <a:defRPr/>
            </a:pPr>
            <a:r>
              <a:rPr lang="en-US" altLang="en-US" sz="3400" dirty="0" smtClean="0">
                <a:solidFill>
                  <a:srgbClr val="FFC000"/>
                </a:solidFill>
                <a:latin typeface="+mn-lt"/>
              </a:rPr>
              <a:t>Are we aware of </a:t>
            </a:r>
            <a:r>
              <a:rPr lang="en-US" altLang="en-US" sz="3400" dirty="0">
                <a:solidFill>
                  <a:srgbClr val="FFC000"/>
                </a:solidFill>
                <a:latin typeface="+mn-lt"/>
              </a:rPr>
              <a:t>what they </a:t>
            </a:r>
            <a:r>
              <a:rPr lang="en-US" altLang="en-US" sz="3400" dirty="0" smtClean="0">
                <a:solidFill>
                  <a:srgbClr val="FFC000"/>
                </a:solidFill>
                <a:latin typeface="+mn-lt"/>
              </a:rPr>
              <a:t>may be </a:t>
            </a:r>
            <a:r>
              <a:rPr lang="en-US" altLang="en-US" sz="3400" dirty="0">
                <a:solidFill>
                  <a:srgbClr val="FFC000"/>
                </a:solidFill>
                <a:latin typeface="+mn-lt"/>
              </a:rPr>
              <a:t>pointing to?</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darkroom.baltimoresun.com/wp-content/uploads/2014/04/AFP_Getty-4849131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14300" y="381000"/>
            <a:ext cx="3925562" cy="2677656"/>
          </a:xfrm>
          <a:prstGeom prst="rect">
            <a:avLst/>
          </a:prstGeom>
          <a:noFill/>
        </p:spPr>
        <p:txBody>
          <a:bodyPr wrap="none" rtlCol="0">
            <a:spAutoFit/>
          </a:bodyPr>
          <a:lstStyle/>
          <a:p>
            <a:r>
              <a:rPr lang="en-AU" sz="2800" b="1" dirty="0" smtClean="0">
                <a:solidFill>
                  <a:schemeClr val="tx2">
                    <a:lumMod val="50000"/>
                  </a:schemeClr>
                </a:solidFill>
              </a:rPr>
              <a:t>The second so-called</a:t>
            </a:r>
          </a:p>
          <a:p>
            <a:r>
              <a:rPr lang="en-AU" sz="2800" b="1" dirty="0" smtClean="0">
                <a:solidFill>
                  <a:schemeClr val="tx2">
                    <a:lumMod val="50000"/>
                  </a:schemeClr>
                </a:solidFill>
              </a:rPr>
              <a:t>“blood moon” as it</a:t>
            </a:r>
          </a:p>
          <a:p>
            <a:r>
              <a:rPr lang="en-AU" sz="2800" b="1" dirty="0" smtClean="0">
                <a:solidFill>
                  <a:schemeClr val="tx2">
                    <a:lumMod val="50000"/>
                  </a:schemeClr>
                </a:solidFill>
              </a:rPr>
              <a:t>was observed from </a:t>
            </a:r>
          </a:p>
          <a:p>
            <a:r>
              <a:rPr lang="en-AU" sz="2800" b="1" dirty="0" smtClean="0">
                <a:solidFill>
                  <a:schemeClr val="tx2">
                    <a:lumMod val="50000"/>
                  </a:schemeClr>
                </a:solidFill>
              </a:rPr>
              <a:t>Williamstown Pier.</a:t>
            </a:r>
          </a:p>
          <a:p>
            <a:r>
              <a:rPr lang="en-AU" sz="2800" b="1" dirty="0" smtClean="0">
                <a:solidFill>
                  <a:schemeClr val="tx2">
                    <a:lumMod val="50000"/>
                  </a:schemeClr>
                </a:solidFill>
              </a:rPr>
              <a:t>Melbourne, Australia, </a:t>
            </a:r>
          </a:p>
          <a:p>
            <a:r>
              <a:rPr lang="en-AU" sz="2800" b="1" dirty="0" smtClean="0">
                <a:solidFill>
                  <a:schemeClr val="tx2">
                    <a:lumMod val="50000"/>
                  </a:schemeClr>
                </a:solidFill>
              </a:rPr>
              <a:t>October 8th, 2014</a:t>
            </a:r>
            <a:endParaRPr lang="en-AU" sz="2800" b="1"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6888" y="560388"/>
            <a:ext cx="9236075" cy="5632450"/>
          </a:xfrm>
          <a:prstGeom prst="rect">
            <a:avLst/>
          </a:prstGeom>
          <a:solidFill>
            <a:srgbClr val="002060"/>
          </a:solidFill>
        </p:spPr>
        <p:txBody>
          <a:bodyPr>
            <a:spAutoFit/>
          </a:bodyPr>
          <a:lstStyle/>
          <a:p>
            <a:pPr algn="ctr">
              <a:defRPr/>
            </a:pPr>
            <a:r>
              <a:rPr lang="en-US" altLang="en-US" sz="4000" dirty="0">
                <a:solidFill>
                  <a:srgbClr val="FFC000"/>
                </a:solidFill>
                <a:latin typeface="+mn-lt"/>
              </a:rPr>
              <a:t>Is it possible that these eclipses are </a:t>
            </a:r>
            <a:r>
              <a:rPr lang="en-US" altLang="en-US" sz="4000" dirty="0">
                <a:solidFill>
                  <a:srgbClr val="FFFF00"/>
                </a:solidFill>
                <a:latin typeface="+mn-lt"/>
              </a:rPr>
              <a:t>omens, portents, </a:t>
            </a:r>
            <a:r>
              <a:rPr lang="en-US" altLang="en-US" sz="4000" dirty="0">
                <a:solidFill>
                  <a:srgbClr val="FFC000"/>
                </a:solidFill>
                <a:latin typeface="+mn-lt"/>
              </a:rPr>
              <a:t>or</a:t>
            </a:r>
            <a:r>
              <a:rPr lang="en-US" altLang="en-US" sz="4000" dirty="0">
                <a:solidFill>
                  <a:srgbClr val="FFC000"/>
                </a:solidFill>
              </a:rPr>
              <a:t> </a:t>
            </a:r>
            <a:r>
              <a:rPr lang="en-US" altLang="en-US" sz="4000" dirty="0">
                <a:solidFill>
                  <a:srgbClr val="FFFF00"/>
                </a:solidFill>
                <a:latin typeface="+mn-lt"/>
              </a:rPr>
              <a:t>signs, </a:t>
            </a:r>
            <a:r>
              <a:rPr lang="en-US" altLang="en-US" sz="4000" dirty="0">
                <a:solidFill>
                  <a:srgbClr val="FFC000"/>
                </a:solidFill>
                <a:latin typeface="+mn-lt"/>
              </a:rPr>
              <a:t>all pointing  towards the </a:t>
            </a:r>
            <a:r>
              <a:rPr lang="en-US" altLang="en-US" sz="4000" dirty="0">
                <a:solidFill>
                  <a:srgbClr val="FFFF00"/>
                </a:solidFill>
                <a:latin typeface="+mn-lt"/>
              </a:rPr>
              <a:t>70</a:t>
            </a:r>
            <a:r>
              <a:rPr lang="en-US" altLang="en-US" sz="4000" baseline="30000" dirty="0">
                <a:solidFill>
                  <a:srgbClr val="FFFF00"/>
                </a:solidFill>
                <a:latin typeface="+mn-lt"/>
              </a:rPr>
              <a:t>th</a:t>
            </a:r>
            <a:r>
              <a:rPr lang="en-US" altLang="en-US" sz="4000" dirty="0">
                <a:solidFill>
                  <a:srgbClr val="FFFF00"/>
                </a:solidFill>
                <a:latin typeface="+mn-lt"/>
              </a:rPr>
              <a:t> Week of Daniel </a:t>
            </a:r>
            <a:r>
              <a:rPr lang="en-US" altLang="en-US" sz="4000" dirty="0">
                <a:solidFill>
                  <a:srgbClr val="FFC000"/>
                </a:solidFill>
                <a:latin typeface="+mn-lt"/>
              </a:rPr>
              <a:t>and the blood moon event that will occur</a:t>
            </a:r>
            <a:r>
              <a:rPr lang="en-US" altLang="en-US" sz="4000" dirty="0">
                <a:solidFill>
                  <a:srgbClr val="FFC000"/>
                </a:solidFill>
              </a:rPr>
              <a:t> </a:t>
            </a:r>
            <a:r>
              <a:rPr lang="en-US" altLang="en-US" sz="4000" dirty="0">
                <a:solidFill>
                  <a:srgbClr val="FFC000"/>
                </a:solidFill>
                <a:latin typeface="+mn-lt"/>
              </a:rPr>
              <a:t>on the tail end of the final 7 years of this age? Are they heavenly signposts pointing on to that climactic end-time apocalyptic </a:t>
            </a:r>
            <a:r>
              <a:rPr lang="en-US" altLang="en-US" sz="4000" b="1" i="1" dirty="0">
                <a:solidFill>
                  <a:srgbClr val="FFFF00"/>
                </a:solidFill>
                <a:latin typeface="+mn-lt"/>
              </a:rPr>
              <a:t>blood moon</a:t>
            </a:r>
            <a:r>
              <a:rPr lang="en-US" altLang="en-US" sz="4000" dirty="0">
                <a:solidFill>
                  <a:srgbClr val="FFC000"/>
                </a:solidFill>
                <a:latin typeface="+mn-lt"/>
              </a:rPr>
              <a:t> (singular) </a:t>
            </a:r>
          </a:p>
          <a:p>
            <a:pPr algn="ctr">
              <a:defRPr/>
            </a:pPr>
            <a:r>
              <a:rPr lang="en-US" altLang="en-US" sz="4000" dirty="0">
                <a:solidFill>
                  <a:srgbClr val="FFC000"/>
                </a:solidFill>
                <a:latin typeface="+mn-lt"/>
              </a:rPr>
              <a:t>we see laid out in Holy Scripture? We’re going to look into that possibility. </a:t>
            </a:r>
            <a:endParaRPr lang="en-US" altLang="en-US" sz="40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H="1" flipV="1">
            <a:off x="1539875" y="2133600"/>
            <a:ext cx="15875" cy="43275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877300" y="1524000"/>
            <a:ext cx="0" cy="49371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206375" y="288925"/>
            <a:ext cx="2667000" cy="18446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Lunar</a:t>
            </a:r>
          </a:p>
          <a:p>
            <a:pPr algn="ctr">
              <a:defRPr/>
            </a:pPr>
            <a:r>
              <a:rPr lang="en-US" sz="4000" b="1" i="1" dirty="0">
                <a:solidFill>
                  <a:srgbClr val="FFFF00"/>
                </a:solidFill>
                <a:ea typeface="BatangChe" pitchFamily="49" charset="-127"/>
              </a:rPr>
              <a:t>Eclipse</a:t>
            </a:r>
          </a:p>
          <a:p>
            <a:pPr algn="ctr">
              <a:defRPr/>
            </a:pPr>
            <a:r>
              <a:rPr lang="en-US" sz="4000" b="1" i="1" dirty="0">
                <a:solidFill>
                  <a:srgbClr val="FFFF00"/>
                </a:solidFill>
                <a:ea typeface="BatangChe" pitchFamily="49" charset="-127"/>
              </a:rPr>
              <a:t>Tetrad</a:t>
            </a:r>
          </a:p>
        </p:txBody>
      </p:sp>
      <p:sp>
        <p:nvSpPr>
          <p:cNvPr id="17" name="Rounded Rectangle 16"/>
          <p:cNvSpPr/>
          <p:nvPr/>
        </p:nvSpPr>
        <p:spPr>
          <a:xfrm>
            <a:off x="6819900" y="288925"/>
            <a:ext cx="3276600" cy="20732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Ultimate </a:t>
            </a:r>
          </a:p>
          <a:p>
            <a:pPr algn="ctr">
              <a:defRPr/>
            </a:pPr>
            <a:r>
              <a:rPr lang="en-US" sz="4000" b="1" i="1" dirty="0">
                <a:solidFill>
                  <a:srgbClr val="FFFF00"/>
                </a:solidFill>
              </a:rPr>
              <a:t>Apocalyptic</a:t>
            </a:r>
          </a:p>
          <a:p>
            <a:pPr algn="ctr">
              <a:defRPr/>
            </a:pPr>
            <a:r>
              <a:rPr lang="en-US" sz="4000" b="1" i="1" dirty="0">
                <a:solidFill>
                  <a:srgbClr val="FFFF00"/>
                </a:solidFill>
              </a:rPr>
              <a:t>Blood Moon </a:t>
            </a:r>
          </a:p>
        </p:txBody>
      </p:sp>
      <p:sp>
        <p:nvSpPr>
          <p:cNvPr id="40967" name="TextBox 1"/>
          <p:cNvSpPr txBox="1">
            <a:spLocks noChangeArrowheads="1"/>
          </p:cNvSpPr>
          <p:nvPr/>
        </p:nvSpPr>
        <p:spPr bwMode="auto">
          <a:xfrm>
            <a:off x="2400300" y="5753100"/>
            <a:ext cx="6477000"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Final seven years</a:t>
            </a:r>
            <a:endParaRPr lang="en-US" altLang="en-US" sz="4000">
              <a:solidFill>
                <a:srgbClr val="FFFF00"/>
              </a:solidFill>
              <a:latin typeface="Arial" charset="0"/>
            </a:endParaRPr>
          </a:p>
        </p:txBody>
      </p:sp>
      <p:pic>
        <p:nvPicPr>
          <p:cNvPr id="40968" name="Picture 1" descr="C:\Users\Gavin-As\Desktop\Blood-M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3581400"/>
            <a:ext cx="333692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TextBox 3"/>
          <p:cNvSpPr txBox="1">
            <a:spLocks noChangeArrowheads="1"/>
          </p:cNvSpPr>
          <p:nvPr/>
        </p:nvSpPr>
        <p:spPr bwMode="auto">
          <a:xfrm>
            <a:off x="1624013" y="5457825"/>
            <a:ext cx="7016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600" b="1">
                <a:latin typeface="Arial" charset="0"/>
              </a:rPr>
              <a:t>?</a:t>
            </a:r>
          </a:p>
        </p:txBody>
      </p:sp>
      <p:sp>
        <p:nvSpPr>
          <p:cNvPr id="40970" name="TextBox 15"/>
          <p:cNvSpPr txBox="1">
            <a:spLocks noChangeArrowheads="1"/>
          </p:cNvSpPr>
          <p:nvPr/>
        </p:nvSpPr>
        <p:spPr bwMode="auto">
          <a:xfrm>
            <a:off x="206375" y="2362200"/>
            <a:ext cx="3336925" cy="10779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a:solidFill>
                  <a:srgbClr val="FFC000"/>
                </a:solidFill>
                <a:latin typeface="Arial" charset="0"/>
              </a:rPr>
              <a:t>Is it an omen of </a:t>
            </a:r>
          </a:p>
          <a:p>
            <a:pPr eaLnBrk="1" hangingPunct="1">
              <a:spcBef>
                <a:spcPct val="0"/>
              </a:spcBef>
              <a:buFontTx/>
              <a:buNone/>
            </a:pPr>
            <a:r>
              <a:rPr lang="en-US" altLang="en-US" sz="3200" b="1">
                <a:solidFill>
                  <a:srgbClr val="FFC000"/>
                </a:solidFill>
                <a:latin typeface="Arial" charset="0"/>
              </a:rPr>
              <a:t>things to come?</a:t>
            </a:r>
          </a:p>
        </p:txBody>
      </p:sp>
      <p:pic>
        <p:nvPicPr>
          <p:cNvPr id="4097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9900" y="2547938"/>
            <a:ext cx="4546600" cy="30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Straight Arrow Connector 13"/>
          <p:cNvCxnSpPr/>
          <p:nvPr/>
        </p:nvCxnSpPr>
        <p:spPr>
          <a:xfrm>
            <a:off x="3771900" y="4495800"/>
            <a:ext cx="1600200" cy="0"/>
          </a:xfrm>
          <a:prstGeom prst="straightConnector1">
            <a:avLst/>
          </a:prstGeom>
          <a:ln w="1016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ChangeArrowheads="1"/>
          </p:cNvSpPr>
          <p:nvPr/>
        </p:nvSpPr>
        <p:spPr bwMode="auto">
          <a:xfrm>
            <a:off x="342900" y="1752600"/>
            <a:ext cx="9677400" cy="30607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800">
                <a:solidFill>
                  <a:srgbClr val="FFC000"/>
                </a:solidFill>
              </a:rPr>
              <a:t>Lets start our investigation and see </a:t>
            </a:r>
          </a:p>
          <a:p>
            <a:pPr algn="ctr" eaLnBrk="1" hangingPunct="1">
              <a:spcBef>
                <a:spcPct val="0"/>
              </a:spcBef>
              <a:buFont typeface="Arial" charset="0"/>
              <a:buNone/>
            </a:pPr>
            <a:r>
              <a:rPr lang="en-US" altLang="en-US" sz="4800">
                <a:solidFill>
                  <a:srgbClr val="FFC000"/>
                </a:solidFill>
              </a:rPr>
              <a:t>where the evidence is leading. Our apostle Paul exhorts us to </a:t>
            </a:r>
            <a:r>
              <a:rPr lang="en-US" altLang="en-US" sz="4800" b="1" i="1">
                <a:solidFill>
                  <a:srgbClr val="FFFF00"/>
                </a:solidFill>
              </a:rPr>
              <a:t>“study to </a:t>
            </a:r>
          </a:p>
          <a:p>
            <a:pPr algn="ctr" eaLnBrk="1" hangingPunct="1">
              <a:spcBef>
                <a:spcPct val="0"/>
              </a:spcBef>
              <a:buFont typeface="Arial" charset="0"/>
              <a:buNone/>
            </a:pPr>
            <a:r>
              <a:rPr lang="en-US" altLang="en-US" sz="4800" b="1" i="1">
                <a:solidFill>
                  <a:srgbClr val="FFFF00"/>
                </a:solidFill>
              </a:rPr>
              <a:t>show ourselves approved unto God.” </a:t>
            </a:r>
          </a:p>
        </p:txBody>
      </p:sp>
      <p:sp>
        <p:nvSpPr>
          <p:cNvPr id="41987" name="Rectangle 1"/>
          <p:cNvSpPr>
            <a:spLocks noChangeArrowheads="1"/>
          </p:cNvSpPr>
          <p:nvPr/>
        </p:nvSpPr>
        <p:spPr bwMode="auto">
          <a:xfrm>
            <a:off x="11677650" y="6080125"/>
            <a:ext cx="257175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600">
                <a:solidFill>
                  <a:srgbClr val="FFC000"/>
                </a:solidFill>
                <a:latin typeface="Arial" charset="0"/>
              </a:rPr>
              <a:t>We serve a holy God who does not suffer foolishness</a:t>
            </a:r>
            <a:endParaRPr lang="en-US" altLang="en-US" sz="1800">
              <a:latin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43010" name="Picture 2" descr="C:\Users\Gavriel\Documents\0-IMAGES for PowerPoint\sherlock-holm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838" y="0"/>
            <a:ext cx="670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Box 2"/>
          <p:cNvSpPr txBox="1">
            <a:spLocks noChangeArrowheads="1"/>
          </p:cNvSpPr>
          <p:nvPr/>
        </p:nvSpPr>
        <p:spPr bwMode="auto">
          <a:xfrm>
            <a:off x="6015038" y="609600"/>
            <a:ext cx="232886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eaLnBrk="1" hangingPunct="1">
              <a:spcBef>
                <a:spcPct val="0"/>
              </a:spcBef>
              <a:buFontTx/>
              <a:buNone/>
            </a:pPr>
            <a:r>
              <a:rPr lang="en-US" altLang="en-US" sz="4000" i="1">
                <a:solidFill>
                  <a:srgbClr val="C00000"/>
                </a:solidFill>
                <a:latin typeface="Arial" charset="0"/>
              </a:rPr>
              <a:t>When shall we see the</a:t>
            </a:r>
            <a:r>
              <a:rPr lang="en-US" altLang="en-US" sz="4000" b="1" i="1">
                <a:solidFill>
                  <a:srgbClr val="C00000"/>
                </a:solidFill>
                <a:latin typeface="Arial" charset="0"/>
              </a:rPr>
              <a:t> true </a:t>
            </a:r>
          </a:p>
          <a:p>
            <a:pPr algn="r" eaLnBrk="1" hangingPunct="1">
              <a:spcBef>
                <a:spcPct val="0"/>
              </a:spcBef>
              <a:buFontTx/>
              <a:buNone/>
            </a:pPr>
            <a:r>
              <a:rPr lang="en-US" altLang="en-US" sz="4000" b="1" i="1">
                <a:solidFill>
                  <a:srgbClr val="C00000"/>
                </a:solidFill>
                <a:latin typeface="Arial" charset="0"/>
              </a:rPr>
              <a:t> Blood Moon?</a:t>
            </a:r>
          </a:p>
        </p:txBody>
      </p:sp>
      <p:sp>
        <p:nvSpPr>
          <p:cNvPr id="43012" name="TextBox 1"/>
          <p:cNvSpPr txBox="1">
            <a:spLocks noChangeArrowheads="1"/>
          </p:cNvSpPr>
          <p:nvPr/>
        </p:nvSpPr>
        <p:spPr bwMode="auto">
          <a:xfrm>
            <a:off x="190500" y="4724400"/>
            <a:ext cx="5943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a:solidFill>
                  <a:srgbClr val="FFC000"/>
                </a:solidFill>
                <a:latin typeface="Arial" charset="0"/>
              </a:rPr>
              <a:t>“Study to shew thyself approved unto God, a workman that needeth not to be ashamed, rightly dividing the word of truth.” </a:t>
            </a:r>
            <a:r>
              <a:rPr lang="en-US" altLang="en-US" sz="2800">
                <a:solidFill>
                  <a:schemeClr val="bg1"/>
                </a:solidFill>
                <a:latin typeface="Arial" charset="0"/>
              </a:rPr>
              <a:t>2 Timothy 2:15</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ChangeArrowheads="1"/>
          </p:cNvSpPr>
          <p:nvPr/>
        </p:nvSpPr>
        <p:spPr bwMode="auto">
          <a:xfrm>
            <a:off x="450850" y="914400"/>
            <a:ext cx="92964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800" dirty="0">
                <a:solidFill>
                  <a:srgbClr val="FFC000"/>
                </a:solidFill>
              </a:rPr>
              <a:t>We need to listen critically to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what </a:t>
            </a:r>
            <a:r>
              <a:rPr lang="en-US" altLang="en-US" sz="4800" dirty="0">
                <a:solidFill>
                  <a:srgbClr val="FFC000"/>
                </a:solidFill>
              </a:rPr>
              <a:t>churchmen are telling us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and </a:t>
            </a:r>
            <a:r>
              <a:rPr lang="en-US" altLang="en-US" sz="4800" dirty="0">
                <a:solidFill>
                  <a:srgbClr val="FFC000"/>
                </a:solidFill>
              </a:rPr>
              <a:t>check the truth of their message </a:t>
            </a:r>
            <a:r>
              <a:rPr lang="en-US" altLang="en-US" sz="4800" dirty="0" smtClean="0">
                <a:solidFill>
                  <a:srgbClr val="FFC000"/>
                </a:solidFill>
              </a:rPr>
              <a:t>by </a:t>
            </a:r>
            <a:r>
              <a:rPr lang="en-US" altLang="en-US" sz="4800" dirty="0">
                <a:solidFill>
                  <a:srgbClr val="FFC000"/>
                </a:solidFill>
              </a:rPr>
              <a:t>the Holy Scriptures.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In </a:t>
            </a:r>
            <a:r>
              <a:rPr lang="en-US" altLang="en-US" sz="4800" dirty="0">
                <a:solidFill>
                  <a:srgbClr val="FFC000"/>
                </a:solidFill>
              </a:rPr>
              <a:t>the Olivet Discourse Jesus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repeats </a:t>
            </a:r>
            <a:r>
              <a:rPr lang="en-US" altLang="en-US" sz="4800" dirty="0">
                <a:solidFill>
                  <a:srgbClr val="FFC000"/>
                </a:solidFill>
              </a:rPr>
              <a:t>this word </a:t>
            </a:r>
            <a:r>
              <a:rPr lang="en-US" altLang="en-US" sz="4800" dirty="0" smtClean="0">
                <a:solidFill>
                  <a:srgbClr val="FFC000"/>
                </a:solidFill>
              </a:rPr>
              <a:t>of warning, </a:t>
            </a:r>
            <a:endParaRPr lang="en-US" altLang="en-US" sz="4800" dirty="0">
              <a:solidFill>
                <a:srgbClr val="FFC000"/>
              </a:solidFill>
            </a:endParaRPr>
          </a:p>
          <a:p>
            <a:pPr algn="ctr" eaLnBrk="1" hangingPunct="1">
              <a:spcBef>
                <a:spcPct val="0"/>
              </a:spcBef>
              <a:buFont typeface="Arial" charset="0"/>
              <a:buNone/>
            </a:pPr>
            <a:r>
              <a:rPr lang="en-US" altLang="en-US" sz="4800" b="1" i="1" dirty="0">
                <a:solidFill>
                  <a:srgbClr val="FFFF00"/>
                </a:solidFill>
              </a:rPr>
              <a:t>“see that you are not deceived!” </a:t>
            </a:r>
          </a:p>
        </p:txBody>
      </p:sp>
      <p:sp>
        <p:nvSpPr>
          <p:cNvPr id="44035" name="Rectangle 1"/>
          <p:cNvSpPr>
            <a:spLocks noChangeArrowheads="1"/>
          </p:cNvSpPr>
          <p:nvPr/>
        </p:nvSpPr>
        <p:spPr bwMode="auto">
          <a:xfrm>
            <a:off x="11677650" y="6080125"/>
            <a:ext cx="257175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600">
                <a:solidFill>
                  <a:srgbClr val="FFC000"/>
                </a:solidFill>
                <a:latin typeface="Arial" charset="0"/>
              </a:rPr>
              <a:t>We serve a holy God who does not suffer foolishness</a:t>
            </a:r>
            <a:endParaRPr lang="en-US" altLang="en-US" sz="1800">
              <a:latin typeface="Arial"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38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
          <p:cNvSpPr txBox="1">
            <a:spLocks noChangeArrowheads="1"/>
          </p:cNvSpPr>
          <p:nvPr/>
        </p:nvSpPr>
        <p:spPr bwMode="auto">
          <a:xfrm>
            <a:off x="1562100" y="4191000"/>
            <a:ext cx="76866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 typeface="Arial" charset="0"/>
              <a:buNone/>
              <a:defRPr/>
            </a:pPr>
            <a:r>
              <a:rPr lang="en-US" altLang="en-US" sz="3200" dirty="0" smtClean="0">
                <a:solidFill>
                  <a:schemeClr val="bg2"/>
                </a:solidFill>
                <a:latin typeface="Arial" charset="0"/>
              </a:rPr>
              <a:t>“</a:t>
            </a:r>
            <a:r>
              <a:rPr lang="en-US" altLang="en-US" sz="3200" b="1" i="1" dirty="0" smtClean="0">
                <a:solidFill>
                  <a:srgbClr val="FFFF00"/>
                </a:solidFill>
                <a:latin typeface="Arial" charset="0"/>
              </a:rPr>
              <a:t>SEE THAT YOU ARE NOT DECEIVED!</a:t>
            </a:r>
            <a:r>
              <a:rPr lang="en-US" altLang="en-US" sz="3200" dirty="0" smtClean="0">
                <a:solidFill>
                  <a:schemeClr val="accent3">
                    <a:lumMod val="60000"/>
                    <a:lumOff val="40000"/>
                  </a:schemeClr>
                </a:solidFill>
                <a:latin typeface="Arial" charset="0"/>
              </a:rPr>
              <a:t>”   </a:t>
            </a:r>
          </a:p>
          <a:p>
            <a:pPr eaLnBrk="1" hangingPunct="1">
              <a:spcBef>
                <a:spcPct val="0"/>
              </a:spcBef>
              <a:buFont typeface="Arial" charset="0"/>
              <a:buNone/>
              <a:defRPr/>
            </a:pPr>
            <a:r>
              <a:rPr lang="en-US" altLang="en-US" sz="3200" dirty="0" smtClean="0">
                <a:solidFill>
                  <a:schemeClr val="bg1"/>
                </a:solidFill>
                <a:latin typeface="Arial" charset="0"/>
              </a:rPr>
              <a:t>- Luke 21:8, Mat. 24:4 </a:t>
            </a:r>
          </a:p>
        </p:txBody>
      </p:sp>
      <p:pic>
        <p:nvPicPr>
          <p:cNvPr id="45060"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 y="114300"/>
            <a:ext cx="4249738"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342900" y="1524000"/>
            <a:ext cx="96012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800">
                <a:solidFill>
                  <a:srgbClr val="FFC000"/>
                </a:solidFill>
              </a:rPr>
              <a:t>True believers do not have a choice here. Deception is everywhere, confusion reigns, and the hour </a:t>
            </a:r>
          </a:p>
          <a:p>
            <a:pPr algn="ctr" eaLnBrk="1" hangingPunct="1">
              <a:spcBef>
                <a:spcPct val="0"/>
              </a:spcBef>
              <a:buFont typeface="Arial" charset="0"/>
              <a:buNone/>
            </a:pPr>
            <a:r>
              <a:rPr lang="en-US" altLang="en-US" sz="4800">
                <a:solidFill>
                  <a:srgbClr val="FFC000"/>
                </a:solidFill>
              </a:rPr>
              <a:t>is late. So this is something we </a:t>
            </a:r>
          </a:p>
          <a:p>
            <a:pPr algn="ctr" eaLnBrk="1" hangingPunct="1">
              <a:spcBef>
                <a:spcPct val="0"/>
              </a:spcBef>
              <a:buFont typeface="Arial" charset="0"/>
              <a:buNone/>
            </a:pPr>
            <a:r>
              <a:rPr lang="en-US" altLang="en-US" sz="4800">
                <a:solidFill>
                  <a:srgbClr val="FFC000"/>
                </a:solidFill>
              </a:rPr>
              <a:t>must all look into personally. </a:t>
            </a:r>
          </a:p>
        </p:txBody>
      </p:sp>
      <p:sp>
        <p:nvSpPr>
          <p:cNvPr id="46083" name="Rectangle 1"/>
          <p:cNvSpPr>
            <a:spLocks noChangeArrowheads="1"/>
          </p:cNvSpPr>
          <p:nvPr/>
        </p:nvSpPr>
        <p:spPr bwMode="auto">
          <a:xfrm>
            <a:off x="11677650" y="6080125"/>
            <a:ext cx="257175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600">
                <a:solidFill>
                  <a:srgbClr val="FFC000"/>
                </a:solidFill>
                <a:latin typeface="Arial" charset="0"/>
              </a:rPr>
              <a:t>We serve a holy God who does not suffer foolishness</a:t>
            </a:r>
            <a:endParaRPr lang="en-US" altLang="en-US" sz="1800">
              <a:latin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TextBox 1"/>
          <p:cNvSpPr txBox="1">
            <a:spLocks noChangeArrowheads="1"/>
          </p:cNvSpPr>
          <p:nvPr/>
        </p:nvSpPr>
        <p:spPr bwMode="auto">
          <a:xfrm rot="1213231">
            <a:off x="1103313" y="4621213"/>
            <a:ext cx="4370387"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600" b="1">
                <a:solidFill>
                  <a:srgbClr val="FFC000"/>
                </a:solidFill>
                <a:latin typeface="Arial" charset="0"/>
              </a:rPr>
              <a:t>The Lunar eclipse tetrad of 2014-2015</a:t>
            </a:r>
          </a:p>
        </p:txBody>
      </p:sp>
      <p:sp>
        <p:nvSpPr>
          <p:cNvPr id="47107" name="TextBox 1"/>
          <p:cNvSpPr txBox="1">
            <a:spLocks noChangeArrowheads="1"/>
          </p:cNvSpPr>
          <p:nvPr/>
        </p:nvSpPr>
        <p:spPr bwMode="auto">
          <a:xfrm>
            <a:off x="5337175" y="4860925"/>
            <a:ext cx="868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sp>
        <p:nvSpPr>
          <p:cNvPr id="47108" name="TextBox 8"/>
          <p:cNvSpPr txBox="1">
            <a:spLocks noChangeArrowheads="1"/>
          </p:cNvSpPr>
          <p:nvPr/>
        </p:nvSpPr>
        <p:spPr bwMode="auto">
          <a:xfrm>
            <a:off x="876300" y="2667000"/>
            <a:ext cx="868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pic>
        <p:nvPicPr>
          <p:cNvPr id="47109" name="Picture 2" descr="https://media.jhm.info/Images/Web/Videos/ad152e9d-2de7-4412-8182-17a4b1b84452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3413">
            <a:off x="611188" y="1200150"/>
            <a:ext cx="4475162"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65762">
            <a:off x="5330825" y="890588"/>
            <a:ext cx="4546600" cy="30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11" name="TextBox 3"/>
          <p:cNvSpPr txBox="1">
            <a:spLocks noChangeArrowheads="1"/>
          </p:cNvSpPr>
          <p:nvPr/>
        </p:nvSpPr>
        <p:spPr bwMode="auto">
          <a:xfrm rot="-270168">
            <a:off x="4192588" y="3228975"/>
            <a:ext cx="4546600" cy="1755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a:solidFill>
                  <a:srgbClr val="FFC000"/>
                </a:solidFill>
                <a:latin typeface="Arial" charset="0"/>
              </a:rPr>
              <a:t>The Apocalyptic Blood Moon of</a:t>
            </a:r>
          </a:p>
          <a:p>
            <a:pPr algn="ctr" eaLnBrk="1" hangingPunct="1">
              <a:spcBef>
                <a:spcPct val="0"/>
              </a:spcBef>
              <a:buFontTx/>
              <a:buNone/>
            </a:pPr>
            <a:r>
              <a:rPr lang="en-US" altLang="en-US" sz="3600" b="1">
                <a:solidFill>
                  <a:srgbClr val="FFC000"/>
                </a:solidFill>
                <a:latin typeface="Arial" charset="0"/>
              </a:rPr>
              <a:t>the Bible</a:t>
            </a:r>
          </a:p>
        </p:txBody>
      </p:sp>
      <p:sp>
        <p:nvSpPr>
          <p:cNvPr id="47112" name="TextBox 16"/>
          <p:cNvSpPr txBox="1">
            <a:spLocks noChangeArrowheads="1"/>
          </p:cNvSpPr>
          <p:nvPr/>
        </p:nvSpPr>
        <p:spPr bwMode="auto">
          <a:xfrm>
            <a:off x="4970463" y="2209800"/>
            <a:ext cx="86836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sp>
        <p:nvSpPr>
          <p:cNvPr id="47113" name="TextBox 17"/>
          <p:cNvSpPr txBox="1">
            <a:spLocks noChangeArrowheads="1"/>
          </p:cNvSpPr>
          <p:nvPr/>
        </p:nvSpPr>
        <p:spPr bwMode="auto">
          <a:xfrm>
            <a:off x="8572500" y="2057400"/>
            <a:ext cx="868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sp>
        <p:nvSpPr>
          <p:cNvPr id="47114" name="TextBox 1"/>
          <p:cNvSpPr txBox="1">
            <a:spLocks noChangeArrowheads="1"/>
          </p:cNvSpPr>
          <p:nvPr/>
        </p:nvSpPr>
        <p:spPr bwMode="auto">
          <a:xfrm>
            <a:off x="3086100" y="152400"/>
            <a:ext cx="52816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400" i="1">
                <a:solidFill>
                  <a:srgbClr val="FF0000"/>
                </a:solidFill>
                <a:latin typeface="Algerian" pitchFamily="82" charset="0"/>
                <a:cs typeface="Aharoni" pitchFamily="2" charset="-79"/>
              </a:rPr>
              <a:t>CONFUSION REIGNS!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342900" y="304800"/>
            <a:ext cx="9625736"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latin typeface="+mn-lt"/>
              </a:rPr>
              <a:t>We serve a holy God who does not suffer </a:t>
            </a:r>
            <a:r>
              <a:rPr lang="en-US" altLang="en-US" sz="4400" dirty="0" smtClean="0">
                <a:solidFill>
                  <a:srgbClr val="FFC000"/>
                </a:solidFill>
                <a:latin typeface="+mn-lt"/>
              </a:rPr>
              <a:t>foolishness.</a:t>
            </a:r>
            <a:r>
              <a:rPr lang="en-US" altLang="en-US" sz="2400" dirty="0" smtClean="0">
                <a:latin typeface="+mn-lt"/>
              </a:rPr>
              <a:t> </a:t>
            </a:r>
            <a:r>
              <a:rPr lang="en-US" altLang="en-US" sz="4400" dirty="0" smtClean="0">
                <a:solidFill>
                  <a:srgbClr val="FFC000"/>
                </a:solidFill>
              </a:rPr>
              <a:t>So </a:t>
            </a:r>
            <a:r>
              <a:rPr lang="en-US" altLang="en-US" sz="4400" dirty="0">
                <a:solidFill>
                  <a:srgbClr val="FFC000"/>
                </a:solidFill>
              </a:rPr>
              <a:t>it is up to each one of us to examine </a:t>
            </a:r>
            <a:r>
              <a:rPr lang="en-US" altLang="en-US" sz="4400" dirty="0" smtClean="0">
                <a:solidFill>
                  <a:srgbClr val="FFC000"/>
                </a:solidFill>
              </a:rPr>
              <a:t>the </a:t>
            </a:r>
            <a:r>
              <a:rPr lang="en-US" altLang="en-US" sz="4400" dirty="0">
                <a:solidFill>
                  <a:srgbClr val="FFC000"/>
                </a:solidFill>
              </a:rPr>
              <a:t>Biblical evidence for ourselves. Each </a:t>
            </a:r>
            <a:r>
              <a:rPr lang="en-US" altLang="en-US" sz="4400" dirty="0" smtClean="0">
                <a:solidFill>
                  <a:srgbClr val="FFC000"/>
                </a:solidFill>
              </a:rPr>
              <a:t>of </a:t>
            </a:r>
            <a:r>
              <a:rPr lang="en-US" altLang="en-US" sz="4400" dirty="0">
                <a:solidFill>
                  <a:srgbClr val="FFC000"/>
                </a:solidFill>
              </a:rPr>
              <a:t>us needs to </a:t>
            </a:r>
            <a:r>
              <a:rPr lang="en-US" altLang="en-US" sz="4400" dirty="0" smtClean="0">
                <a:solidFill>
                  <a:srgbClr val="FFC000"/>
                </a:solidFill>
              </a:rPr>
              <a:t>make </a:t>
            </a:r>
            <a:r>
              <a:rPr lang="en-US" altLang="en-US" sz="4400" dirty="0">
                <a:solidFill>
                  <a:srgbClr val="FFC000"/>
                </a:solidFill>
              </a:rPr>
              <a:t>a diligent </a:t>
            </a:r>
            <a:r>
              <a:rPr lang="en-US" altLang="en-US" sz="4400" dirty="0" err="1">
                <a:solidFill>
                  <a:srgbClr val="FFC000"/>
                </a:solidFill>
              </a:rPr>
              <a:t>Berean</a:t>
            </a:r>
            <a:r>
              <a:rPr lang="en-US" altLang="en-US" sz="4400" dirty="0">
                <a:solidFill>
                  <a:srgbClr val="FFC000"/>
                </a:solidFill>
              </a:rPr>
              <a:t> style investigation of the </a:t>
            </a:r>
            <a:r>
              <a:rPr lang="en-US" altLang="en-US" sz="4400" dirty="0">
                <a:solidFill>
                  <a:srgbClr val="FFFF00"/>
                </a:solidFill>
              </a:rPr>
              <a:t>blood moon</a:t>
            </a:r>
            <a:r>
              <a:rPr lang="en-US" altLang="en-US" sz="4400" dirty="0">
                <a:solidFill>
                  <a:srgbClr val="FFC000"/>
                </a:solidFill>
              </a:rPr>
              <a:t>. Our apostle Paul exhorts us to </a:t>
            </a:r>
            <a:r>
              <a:rPr lang="en-US" altLang="en-US" sz="4400" b="1" i="1" dirty="0">
                <a:solidFill>
                  <a:srgbClr val="FFFF00"/>
                </a:solidFill>
              </a:rPr>
              <a:t>prove all things and to hold fast to that which </a:t>
            </a:r>
            <a:r>
              <a:rPr lang="en-US" altLang="en-US" sz="4400" b="1" i="1" dirty="0" smtClean="0">
                <a:solidFill>
                  <a:srgbClr val="FFFF00"/>
                </a:solidFill>
              </a:rPr>
              <a:t>is </a:t>
            </a:r>
            <a:r>
              <a:rPr lang="en-US" altLang="en-US" sz="4400" b="1" i="1" dirty="0">
                <a:solidFill>
                  <a:srgbClr val="FFFF00"/>
                </a:solidFill>
              </a:rPr>
              <a:t>good. </a:t>
            </a:r>
            <a:r>
              <a:rPr lang="en-US" altLang="en-US" sz="4400" dirty="0">
                <a:solidFill>
                  <a:srgbClr val="FFC000"/>
                </a:solidFill>
              </a:rPr>
              <a:t>So with that in mind let’s </a:t>
            </a:r>
            <a:r>
              <a:rPr lang="en-US" altLang="en-US" sz="4400" dirty="0" smtClean="0">
                <a:solidFill>
                  <a:srgbClr val="FFFF00"/>
                </a:solidFill>
              </a:rPr>
              <a:t>carry </a:t>
            </a:r>
            <a:r>
              <a:rPr lang="en-US" altLang="en-US" sz="4400" dirty="0">
                <a:solidFill>
                  <a:srgbClr val="FFFF00"/>
                </a:solidFill>
              </a:rPr>
              <a:t>on </a:t>
            </a:r>
            <a:r>
              <a:rPr lang="en-US" altLang="en-US" sz="4400" dirty="0">
                <a:solidFill>
                  <a:srgbClr val="FFC000"/>
                </a:solidFill>
              </a:rPr>
              <a:t>with our study here.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49154" name="Picture 2" descr="C:\Users\Gavriel\Documents\0-IMAGES for PowerPoint\sherlock-holm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838" y="0"/>
            <a:ext cx="670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TextBox 2"/>
          <p:cNvSpPr txBox="1">
            <a:spLocks noChangeArrowheads="1"/>
          </p:cNvSpPr>
          <p:nvPr/>
        </p:nvSpPr>
        <p:spPr bwMode="auto">
          <a:xfrm>
            <a:off x="6015038" y="609600"/>
            <a:ext cx="232886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eaLnBrk="1" hangingPunct="1">
              <a:spcBef>
                <a:spcPct val="0"/>
              </a:spcBef>
              <a:buFontTx/>
              <a:buNone/>
            </a:pPr>
            <a:r>
              <a:rPr lang="en-US" altLang="en-US" sz="4000" i="1">
                <a:solidFill>
                  <a:srgbClr val="C00000"/>
                </a:solidFill>
                <a:latin typeface="Arial" charset="0"/>
              </a:rPr>
              <a:t>When shall we see the</a:t>
            </a:r>
            <a:r>
              <a:rPr lang="en-US" altLang="en-US" sz="4000" b="1" i="1">
                <a:solidFill>
                  <a:srgbClr val="C00000"/>
                </a:solidFill>
                <a:latin typeface="Arial" charset="0"/>
              </a:rPr>
              <a:t> true </a:t>
            </a:r>
          </a:p>
          <a:p>
            <a:pPr algn="r" eaLnBrk="1" hangingPunct="1">
              <a:spcBef>
                <a:spcPct val="0"/>
              </a:spcBef>
              <a:buFontTx/>
              <a:buNone/>
            </a:pPr>
            <a:r>
              <a:rPr lang="en-US" altLang="en-US" sz="4000" b="1" i="1">
                <a:solidFill>
                  <a:srgbClr val="C00000"/>
                </a:solidFill>
                <a:latin typeface="Arial" charset="0"/>
              </a:rPr>
              <a:t> Blood Moon?</a:t>
            </a:r>
          </a:p>
        </p:txBody>
      </p:sp>
      <p:sp>
        <p:nvSpPr>
          <p:cNvPr id="49156" name="TextBox 1"/>
          <p:cNvSpPr txBox="1">
            <a:spLocks noChangeArrowheads="1"/>
          </p:cNvSpPr>
          <p:nvPr/>
        </p:nvSpPr>
        <p:spPr bwMode="auto">
          <a:xfrm>
            <a:off x="266700" y="4025900"/>
            <a:ext cx="44196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600">
                <a:solidFill>
                  <a:srgbClr val="FFC000"/>
                </a:solidFill>
                <a:latin typeface="Arial" charset="0"/>
              </a:rPr>
              <a:t>“Prove all things; </a:t>
            </a:r>
          </a:p>
          <a:p>
            <a:pPr eaLnBrk="1" hangingPunct="1">
              <a:spcBef>
                <a:spcPct val="0"/>
              </a:spcBef>
              <a:buFontTx/>
              <a:buNone/>
            </a:pPr>
            <a:r>
              <a:rPr lang="en-US" altLang="en-US" sz="3600">
                <a:solidFill>
                  <a:srgbClr val="FFC000"/>
                </a:solidFill>
                <a:latin typeface="Arial" charset="0"/>
              </a:rPr>
              <a:t>hold fast to that</a:t>
            </a:r>
          </a:p>
          <a:p>
            <a:pPr eaLnBrk="1" hangingPunct="1">
              <a:spcBef>
                <a:spcPct val="0"/>
              </a:spcBef>
              <a:buFontTx/>
              <a:buNone/>
            </a:pPr>
            <a:r>
              <a:rPr lang="en-US" altLang="en-US" sz="3600">
                <a:solidFill>
                  <a:srgbClr val="FFC000"/>
                </a:solidFill>
                <a:latin typeface="Arial" charset="0"/>
              </a:rPr>
              <a:t>which is good.” </a:t>
            </a:r>
          </a:p>
          <a:p>
            <a:pPr eaLnBrk="1" hangingPunct="1">
              <a:spcBef>
                <a:spcPct val="0"/>
              </a:spcBef>
              <a:buFontTx/>
              <a:buNone/>
            </a:pPr>
            <a:r>
              <a:rPr lang="en-US" altLang="en-US" sz="3200">
                <a:solidFill>
                  <a:schemeClr val="bg1"/>
                </a:solidFill>
                <a:latin typeface="Arial" charset="0"/>
              </a:rPr>
              <a:t>– 1 Thessalonians 5:21</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190500" y="228600"/>
            <a:ext cx="9906000" cy="650824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dirty="0">
                <a:solidFill>
                  <a:srgbClr val="FFC000"/>
                </a:solidFill>
              </a:rPr>
              <a:t>There are three solid Bible references to the blood </a:t>
            </a:r>
            <a:r>
              <a:rPr lang="en-US" altLang="en-US" sz="3200" dirty="0" smtClean="0">
                <a:solidFill>
                  <a:srgbClr val="FFC000"/>
                </a:solidFill>
              </a:rPr>
              <a:t>moon</a:t>
            </a:r>
            <a:r>
              <a:rPr lang="en-US" altLang="en-US" sz="3200" dirty="0">
                <a:solidFill>
                  <a:srgbClr val="FFC000"/>
                </a:solidFill>
              </a:rPr>
              <a:t>. Others are scattered throughout the Scriptures </a:t>
            </a:r>
            <a:r>
              <a:rPr lang="en-US" altLang="en-US" sz="3200" dirty="0" smtClean="0">
                <a:solidFill>
                  <a:srgbClr val="FFC000"/>
                </a:solidFill>
              </a:rPr>
              <a:t>and </a:t>
            </a:r>
            <a:r>
              <a:rPr lang="en-US" altLang="en-US" sz="3200" dirty="0">
                <a:solidFill>
                  <a:srgbClr val="FFC000"/>
                </a:solidFill>
              </a:rPr>
              <a:t>a word study will find them. We soon discover that the </a:t>
            </a:r>
            <a:r>
              <a:rPr lang="en-US" altLang="en-US" sz="3200" dirty="0">
                <a:solidFill>
                  <a:srgbClr val="FFFF00"/>
                </a:solidFill>
              </a:rPr>
              <a:t>“blood moon”</a:t>
            </a:r>
            <a:r>
              <a:rPr lang="en-US" altLang="en-US" sz="3200" dirty="0">
                <a:solidFill>
                  <a:srgbClr val="FFC000"/>
                </a:solidFill>
              </a:rPr>
              <a:t> or </a:t>
            </a:r>
            <a:r>
              <a:rPr lang="en-US" altLang="en-US" sz="3200" dirty="0">
                <a:solidFill>
                  <a:srgbClr val="FFFF00"/>
                </a:solidFill>
              </a:rPr>
              <a:t>“moon not giving her light” </a:t>
            </a:r>
            <a:r>
              <a:rPr lang="en-US" altLang="en-US" sz="3200" dirty="0">
                <a:solidFill>
                  <a:srgbClr val="FFC000"/>
                </a:solidFill>
              </a:rPr>
              <a:t>is </a:t>
            </a:r>
            <a:r>
              <a:rPr lang="en-US" altLang="en-US" sz="3200" dirty="0" smtClean="0">
                <a:solidFill>
                  <a:srgbClr val="FFC000"/>
                </a:solidFill>
              </a:rPr>
              <a:t>not a </a:t>
            </a:r>
            <a:r>
              <a:rPr lang="en-US" altLang="en-US" sz="3200" dirty="0">
                <a:solidFill>
                  <a:srgbClr val="FFC000"/>
                </a:solidFill>
              </a:rPr>
              <a:t>series </a:t>
            </a:r>
            <a:r>
              <a:rPr lang="en-US" altLang="en-US" sz="3200" dirty="0" smtClean="0">
                <a:solidFill>
                  <a:srgbClr val="FFC000"/>
                </a:solidFill>
              </a:rPr>
              <a:t>of events </a:t>
            </a:r>
            <a:r>
              <a:rPr lang="en-US" altLang="en-US" sz="3200" dirty="0">
                <a:solidFill>
                  <a:srgbClr val="FFC000"/>
                </a:solidFill>
              </a:rPr>
              <a:t>at all. </a:t>
            </a:r>
            <a:r>
              <a:rPr lang="en-US" altLang="en-US" sz="3200" dirty="0" smtClean="0">
                <a:solidFill>
                  <a:srgbClr val="FFC000"/>
                </a:solidFill>
              </a:rPr>
              <a:t>The</a:t>
            </a:r>
            <a:r>
              <a:rPr lang="en-US" altLang="en-US" sz="3200" b="1" i="1" dirty="0" smtClean="0">
                <a:solidFill>
                  <a:srgbClr val="FFFF00"/>
                </a:solidFill>
              </a:rPr>
              <a:t> lunar event</a:t>
            </a:r>
            <a:r>
              <a:rPr lang="en-US" altLang="en-US" sz="3200" dirty="0" smtClean="0">
                <a:solidFill>
                  <a:srgbClr val="FFC000"/>
                </a:solidFill>
              </a:rPr>
              <a:t> is singular. It is accompanied by two other cosmic events involving the sun and the stars. </a:t>
            </a:r>
            <a:r>
              <a:rPr lang="en-US" altLang="en-US" sz="3200" dirty="0">
                <a:solidFill>
                  <a:srgbClr val="FFC000"/>
                </a:solidFill>
              </a:rPr>
              <a:t>The </a:t>
            </a:r>
            <a:r>
              <a:rPr lang="en-US" altLang="en-US" sz="3200" dirty="0">
                <a:solidFill>
                  <a:srgbClr val="FFFF00"/>
                </a:solidFill>
              </a:rPr>
              <a:t>prophet Joel, Jesus, and John </a:t>
            </a:r>
            <a:r>
              <a:rPr lang="en-US" altLang="en-US" sz="3200" dirty="0">
                <a:solidFill>
                  <a:srgbClr val="FFC000"/>
                </a:solidFill>
              </a:rPr>
              <a:t>all describe a discrete time period with signs in the sun, moon, stars. As we go forward in this study we shall discover that ALL of them are presented </a:t>
            </a:r>
            <a:r>
              <a:rPr lang="en-US" altLang="en-US" sz="3200" dirty="0" smtClean="0">
                <a:solidFill>
                  <a:srgbClr val="FFC000"/>
                </a:solidFill>
              </a:rPr>
              <a:t>together and in </a:t>
            </a:r>
            <a:r>
              <a:rPr lang="en-US" altLang="en-US" sz="3200" dirty="0">
                <a:solidFill>
                  <a:srgbClr val="FFC000"/>
                </a:solidFill>
              </a:rPr>
              <a:t>an apocalyptic time frame. </a:t>
            </a:r>
            <a:r>
              <a:rPr lang="en-US" altLang="en-US" sz="3200" dirty="0" smtClean="0">
                <a:solidFill>
                  <a:srgbClr val="FFC000"/>
                </a:solidFill>
              </a:rPr>
              <a:t>These </a:t>
            </a:r>
            <a:r>
              <a:rPr lang="en-US" altLang="en-US" sz="3200" dirty="0">
                <a:solidFill>
                  <a:srgbClr val="FFC000"/>
                </a:solidFill>
              </a:rPr>
              <a:t>cosmic signs </a:t>
            </a:r>
            <a:r>
              <a:rPr lang="en-US" altLang="en-US" sz="3200" dirty="0" smtClean="0">
                <a:solidFill>
                  <a:srgbClr val="FFC000"/>
                </a:solidFill>
              </a:rPr>
              <a:t>will occur </a:t>
            </a:r>
            <a:r>
              <a:rPr lang="en-US" altLang="en-US" sz="3200" dirty="0">
                <a:solidFill>
                  <a:srgbClr val="FFC000"/>
                </a:solidFill>
              </a:rPr>
              <a:t>during those few days before the close of the age. So let’s open our Bibles and look, listen, and learn what the Holy Spirit is showing us.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sp>
        <p:nvSpPr>
          <p:cNvPr id="2" name="Rounded Rectangle 1"/>
          <p:cNvSpPr/>
          <p:nvPr/>
        </p:nvSpPr>
        <p:spPr>
          <a:xfrm>
            <a:off x="190500" y="152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203"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100" y="328613"/>
            <a:ext cx="29718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90500" y="2590800"/>
            <a:ext cx="6400800" cy="1292225"/>
          </a:xfrm>
          <a:prstGeom prst="rect">
            <a:avLst/>
          </a:prstGeom>
        </p:spPr>
        <p:txBody>
          <a:bodyPr>
            <a:spAutoFit/>
          </a:bodyPr>
          <a:lstStyle/>
          <a:p>
            <a:pPr>
              <a:defRPr/>
            </a:pPr>
            <a:r>
              <a:rPr lang="en-US" altLang="en-US" sz="2500" dirty="0">
                <a:solidFill>
                  <a:srgbClr val="FFC000"/>
                </a:solidFill>
                <a:latin typeface="+mn-lt"/>
              </a:rPr>
              <a:t>“The </a:t>
            </a:r>
            <a:r>
              <a:rPr lang="en-US" altLang="en-US" sz="2500" b="1" dirty="0">
                <a:solidFill>
                  <a:srgbClr val="FFFF00"/>
                </a:solidFill>
                <a:latin typeface="+mn-lt"/>
              </a:rPr>
              <a:t>sun shall turn to darkness </a:t>
            </a:r>
            <a:r>
              <a:rPr lang="en-US" altLang="en-US" sz="2500" dirty="0">
                <a:solidFill>
                  <a:srgbClr val="FFC000"/>
                </a:solidFill>
                <a:latin typeface="+mn-lt"/>
              </a:rPr>
              <a:t>and the </a:t>
            </a:r>
            <a:r>
              <a:rPr lang="en-US" altLang="en-US" sz="2500" b="1" i="1" dirty="0">
                <a:solidFill>
                  <a:srgbClr val="FFFF00"/>
                </a:solidFill>
                <a:latin typeface="+mn-lt"/>
              </a:rPr>
              <a:t>moon to blood</a:t>
            </a:r>
            <a:r>
              <a:rPr lang="en-US" altLang="en-US" sz="2500" dirty="0">
                <a:solidFill>
                  <a:srgbClr val="FFC000"/>
                </a:solidFill>
                <a:latin typeface="+mn-lt"/>
              </a:rPr>
              <a:t> BEFORE the great and terrible </a:t>
            </a:r>
            <a:r>
              <a:rPr lang="en-US" altLang="en-US" sz="2500" i="1" dirty="0">
                <a:solidFill>
                  <a:srgbClr val="FFFF00"/>
                </a:solidFill>
                <a:latin typeface="+mn-lt"/>
              </a:rPr>
              <a:t>Day of the LORD</a:t>
            </a:r>
            <a:r>
              <a:rPr lang="en-US" altLang="en-US" sz="2500" dirty="0">
                <a:solidFill>
                  <a:srgbClr val="FFC000"/>
                </a:solidFill>
                <a:latin typeface="+mn-lt"/>
              </a:rPr>
              <a:t>, </a:t>
            </a:r>
            <a:r>
              <a:rPr lang="en-US" altLang="en-US" sz="2500" b="1" i="1" dirty="0">
                <a:solidFill>
                  <a:srgbClr val="FFFF00"/>
                </a:solidFill>
                <a:latin typeface="+mn-lt"/>
              </a:rPr>
              <a:t>Day of </a:t>
            </a:r>
            <a:r>
              <a:rPr lang="en-US" altLang="en-US" sz="2500" b="1" i="1" dirty="0" err="1">
                <a:solidFill>
                  <a:srgbClr val="FFFF00"/>
                </a:solidFill>
                <a:latin typeface="+mn-lt"/>
              </a:rPr>
              <a:t>Yehovah</a:t>
            </a:r>
            <a:r>
              <a:rPr lang="en-US" altLang="en-US" sz="2500" b="1" i="1" dirty="0">
                <a:solidFill>
                  <a:srgbClr val="FFFF00"/>
                </a:solidFill>
                <a:latin typeface="+mn-lt"/>
              </a:rPr>
              <a:t> </a:t>
            </a:r>
            <a:r>
              <a:rPr lang="en-US" altLang="en-US" sz="2500" dirty="0">
                <a:solidFill>
                  <a:srgbClr val="FFC000"/>
                </a:solidFill>
                <a:latin typeface="+mn-lt"/>
              </a:rPr>
              <a:t>come</a:t>
            </a:r>
            <a:r>
              <a:rPr lang="en-US" altLang="en-US" sz="2300" dirty="0">
                <a:solidFill>
                  <a:srgbClr val="FFC000"/>
                </a:solidFill>
                <a:latin typeface="+mn-lt"/>
              </a:rPr>
              <a:t>.”  </a:t>
            </a:r>
            <a:r>
              <a:rPr lang="en-US" altLang="en-US" sz="2300" dirty="0">
                <a:solidFill>
                  <a:schemeClr val="bg1"/>
                </a:solidFill>
                <a:latin typeface="+mn-lt"/>
              </a:rPr>
              <a:t>Joel 2:31</a:t>
            </a:r>
          </a:p>
        </p:txBody>
      </p:sp>
      <p:sp>
        <p:nvSpPr>
          <p:cNvPr id="6" name="Rectangle 5"/>
          <p:cNvSpPr/>
          <p:nvPr/>
        </p:nvSpPr>
        <p:spPr>
          <a:xfrm>
            <a:off x="190500" y="3962400"/>
            <a:ext cx="10123488" cy="1246188"/>
          </a:xfrm>
          <a:prstGeom prst="rect">
            <a:avLst/>
          </a:prstGeom>
        </p:spPr>
        <p:txBody>
          <a:bodyPr>
            <a:spAutoFit/>
          </a:bodyPr>
          <a:lstStyle/>
          <a:p>
            <a:pPr>
              <a:defRPr/>
            </a:pPr>
            <a:r>
              <a:rPr lang="en-US" altLang="en-US" sz="2400" baseline="30000" dirty="0">
                <a:solidFill>
                  <a:srgbClr val="FFC000"/>
                </a:solidFill>
              </a:rPr>
              <a:t> </a:t>
            </a:r>
            <a:r>
              <a:rPr lang="en-US" altLang="en-US" sz="2500" dirty="0">
                <a:solidFill>
                  <a:srgbClr val="FFC000"/>
                </a:solidFill>
                <a:latin typeface="+mn-lt"/>
              </a:rPr>
              <a:t>”Immediately AFTER the tribulation of those days shall the </a:t>
            </a:r>
            <a:r>
              <a:rPr lang="en-US" altLang="en-US" sz="2500" b="1" dirty="0">
                <a:solidFill>
                  <a:srgbClr val="FFFF00"/>
                </a:solidFill>
                <a:latin typeface="+mn-lt"/>
              </a:rPr>
              <a:t>sun be </a:t>
            </a:r>
          </a:p>
          <a:p>
            <a:pPr>
              <a:defRPr/>
            </a:pPr>
            <a:r>
              <a:rPr lang="en-US" altLang="en-US" sz="2500" b="1" dirty="0">
                <a:solidFill>
                  <a:srgbClr val="FFFF00"/>
                </a:solidFill>
                <a:latin typeface="+mn-lt"/>
              </a:rPr>
              <a:t>darkened</a:t>
            </a:r>
            <a:r>
              <a:rPr lang="en-US" altLang="en-US" sz="2500" dirty="0">
                <a:solidFill>
                  <a:srgbClr val="FFC000"/>
                </a:solidFill>
                <a:latin typeface="+mn-lt"/>
              </a:rPr>
              <a:t>, and </a:t>
            </a:r>
            <a:r>
              <a:rPr lang="en-US" altLang="en-US" sz="2500" b="1" dirty="0">
                <a:solidFill>
                  <a:srgbClr val="FFFF00"/>
                </a:solidFill>
                <a:latin typeface="+mn-lt"/>
              </a:rPr>
              <a:t>the moon shall not give her light</a:t>
            </a:r>
            <a:r>
              <a:rPr lang="en-US" altLang="en-US" sz="2500" dirty="0">
                <a:solidFill>
                  <a:srgbClr val="FFC000"/>
                </a:solidFill>
                <a:latin typeface="+mn-lt"/>
              </a:rPr>
              <a:t>, and the </a:t>
            </a:r>
            <a:r>
              <a:rPr lang="en-US" altLang="en-US" sz="2500" b="1" dirty="0">
                <a:solidFill>
                  <a:srgbClr val="FFFF00"/>
                </a:solidFill>
                <a:latin typeface="+mn-lt"/>
              </a:rPr>
              <a:t>stars shall fall </a:t>
            </a:r>
          </a:p>
          <a:p>
            <a:pPr>
              <a:defRPr/>
            </a:pPr>
            <a:r>
              <a:rPr lang="en-US" altLang="en-US" sz="2500" b="1" dirty="0">
                <a:solidFill>
                  <a:srgbClr val="FFFF00"/>
                </a:solidFill>
                <a:latin typeface="+mn-lt"/>
              </a:rPr>
              <a:t>from heaven</a:t>
            </a:r>
            <a:r>
              <a:rPr lang="en-US" altLang="en-US" sz="2500" dirty="0">
                <a:solidFill>
                  <a:srgbClr val="FFC000"/>
                </a:solidFill>
                <a:latin typeface="+mn-lt"/>
              </a:rPr>
              <a:t>, and the powers of the heavens shall be shaken.”  </a:t>
            </a:r>
            <a:r>
              <a:rPr lang="en-US" altLang="en-US" sz="2300" dirty="0">
                <a:solidFill>
                  <a:schemeClr val="bg1"/>
                </a:solidFill>
                <a:latin typeface="+mn-lt"/>
              </a:rPr>
              <a:t>Mat. 24:29</a:t>
            </a:r>
          </a:p>
        </p:txBody>
      </p:sp>
      <p:sp>
        <p:nvSpPr>
          <p:cNvPr id="7" name="Rectangle 6"/>
          <p:cNvSpPr/>
          <p:nvPr/>
        </p:nvSpPr>
        <p:spPr>
          <a:xfrm>
            <a:off x="190500" y="5410200"/>
            <a:ext cx="10096500" cy="1246188"/>
          </a:xfrm>
          <a:prstGeom prst="rect">
            <a:avLst/>
          </a:prstGeom>
        </p:spPr>
        <p:txBody>
          <a:bodyPr>
            <a:spAutoFit/>
          </a:bodyPr>
          <a:lstStyle/>
          <a:p>
            <a:pPr>
              <a:defRPr/>
            </a:pPr>
            <a:r>
              <a:rPr lang="en-US" altLang="en-US" sz="2500" baseline="30000" dirty="0">
                <a:solidFill>
                  <a:srgbClr val="FFC000"/>
                </a:solidFill>
                <a:latin typeface="+mn-lt"/>
              </a:rPr>
              <a:t>12 </a:t>
            </a:r>
            <a:r>
              <a:rPr lang="en-US" altLang="en-US" sz="2500" dirty="0">
                <a:solidFill>
                  <a:srgbClr val="FFC000"/>
                </a:solidFill>
                <a:latin typeface="+mn-lt"/>
              </a:rPr>
              <a:t>And I beheld when he had opened the sixth seal, and, lo, there was a great earthquake; and the </a:t>
            </a:r>
            <a:r>
              <a:rPr lang="en-US" altLang="en-US" sz="2500" b="1" dirty="0">
                <a:solidFill>
                  <a:srgbClr val="FFFF00"/>
                </a:solidFill>
                <a:latin typeface="+mn-lt"/>
              </a:rPr>
              <a:t>sun became black as sackcloth of hair</a:t>
            </a:r>
            <a:r>
              <a:rPr lang="en-US" altLang="en-US" sz="2500" dirty="0">
                <a:solidFill>
                  <a:srgbClr val="FFC000"/>
                </a:solidFill>
                <a:latin typeface="+mn-lt"/>
              </a:rPr>
              <a:t>, and </a:t>
            </a:r>
            <a:r>
              <a:rPr lang="en-US" altLang="en-US" sz="2500" b="1" dirty="0">
                <a:solidFill>
                  <a:srgbClr val="FFFF00"/>
                </a:solidFill>
                <a:latin typeface="+mn-lt"/>
              </a:rPr>
              <a:t>the moon became as blood</a:t>
            </a:r>
            <a:r>
              <a:rPr lang="en-US" altLang="en-US" sz="2500" dirty="0">
                <a:solidFill>
                  <a:srgbClr val="FFC000"/>
                </a:solidFill>
                <a:latin typeface="+mn-lt"/>
              </a:rPr>
              <a:t>; </a:t>
            </a:r>
            <a:r>
              <a:rPr lang="en-US" altLang="en-US" sz="2500" baseline="30000" dirty="0">
                <a:solidFill>
                  <a:srgbClr val="FFC000"/>
                </a:solidFill>
                <a:latin typeface="+mn-lt"/>
              </a:rPr>
              <a:t>13 </a:t>
            </a:r>
            <a:r>
              <a:rPr lang="en-US" altLang="en-US" sz="2500" dirty="0">
                <a:solidFill>
                  <a:srgbClr val="FFC000"/>
                </a:solidFill>
                <a:latin typeface="+mn-lt"/>
              </a:rPr>
              <a:t>And </a:t>
            </a:r>
            <a:r>
              <a:rPr lang="en-US" altLang="en-US" sz="2500" b="1" dirty="0">
                <a:solidFill>
                  <a:srgbClr val="FFFF00"/>
                </a:solidFill>
                <a:latin typeface="+mn-lt"/>
              </a:rPr>
              <a:t>the stars of heaven fell </a:t>
            </a:r>
            <a:r>
              <a:rPr lang="en-US" altLang="en-US" sz="2500" dirty="0">
                <a:solidFill>
                  <a:srgbClr val="FFC000"/>
                </a:solidFill>
                <a:latin typeface="+mn-lt"/>
              </a:rPr>
              <a:t>unto the earth,  </a:t>
            </a:r>
            <a:r>
              <a:rPr lang="en-US" altLang="en-US" sz="2300" dirty="0">
                <a:solidFill>
                  <a:schemeClr val="bg1"/>
                </a:solidFill>
                <a:latin typeface="+mn-lt"/>
              </a:rPr>
              <a:t>Rev. 6:12,13 </a:t>
            </a:r>
          </a:p>
        </p:txBody>
      </p:sp>
      <p:pic>
        <p:nvPicPr>
          <p:cNvPr id="51207" name="Picture 2" descr="C:\Users\Gavin-As\Desktop\BB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3788" y="328613"/>
            <a:ext cx="29924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328613"/>
            <a:ext cx="29972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nvSpPr>
        <p:spPr bwMode="auto">
          <a:xfrm>
            <a:off x="266700" y="381000"/>
            <a:ext cx="9753600"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We’ll start by taking a close look </a:t>
            </a:r>
            <a:r>
              <a:rPr lang="en-US" altLang="en-US" sz="4400" dirty="0" smtClean="0">
                <a:solidFill>
                  <a:srgbClr val="FFC000"/>
                </a:solidFill>
              </a:rPr>
              <a:t>at </a:t>
            </a:r>
            <a:r>
              <a:rPr lang="en-US" altLang="en-US" sz="4400" dirty="0">
                <a:solidFill>
                  <a:srgbClr val="FFC000"/>
                </a:solidFill>
              </a:rPr>
              <a:t>what the prophet Joel had to say. </a:t>
            </a:r>
            <a:r>
              <a:rPr lang="en-US" altLang="en-US" sz="4400" dirty="0" smtClean="0">
                <a:solidFill>
                  <a:srgbClr val="FFC000"/>
                </a:solidFill>
              </a:rPr>
              <a:t>In </a:t>
            </a:r>
            <a:r>
              <a:rPr lang="en-US" altLang="en-US" sz="4400" dirty="0">
                <a:solidFill>
                  <a:schemeClr val="bg1"/>
                </a:solidFill>
              </a:rPr>
              <a:t>Joel 2:23 </a:t>
            </a:r>
            <a:r>
              <a:rPr lang="en-US" altLang="en-US" sz="4400" dirty="0">
                <a:solidFill>
                  <a:srgbClr val="FFC000"/>
                </a:solidFill>
              </a:rPr>
              <a:t>he </a:t>
            </a:r>
            <a:r>
              <a:rPr lang="en-US" altLang="en-US" sz="4400" dirty="0" smtClean="0">
                <a:solidFill>
                  <a:srgbClr val="FFC000"/>
                </a:solidFill>
              </a:rPr>
              <a:t>begins to speak </a:t>
            </a:r>
            <a:r>
              <a:rPr lang="en-US" altLang="en-US" sz="4400" dirty="0">
                <a:solidFill>
                  <a:srgbClr val="FFC000"/>
                </a:solidFill>
              </a:rPr>
              <a:t>of </a:t>
            </a:r>
            <a:r>
              <a:rPr lang="en-US" altLang="en-US" sz="4400" b="1" i="1" dirty="0" smtClean="0">
                <a:solidFill>
                  <a:srgbClr val="FFFF00"/>
                </a:solidFill>
              </a:rPr>
              <a:t>the </a:t>
            </a:r>
            <a:r>
              <a:rPr lang="en-US" altLang="en-US" sz="4400" b="1" i="1" dirty="0">
                <a:solidFill>
                  <a:srgbClr val="FFFF00"/>
                </a:solidFill>
              </a:rPr>
              <a:t>Latter Rain</a:t>
            </a:r>
            <a:r>
              <a:rPr lang="en-US" altLang="en-US" sz="4400" dirty="0">
                <a:solidFill>
                  <a:srgbClr val="FFC000"/>
                </a:solidFill>
              </a:rPr>
              <a:t>. This Latter Rain is something that should be of </a:t>
            </a:r>
            <a:r>
              <a:rPr lang="en-US" altLang="en-US" sz="4400" dirty="0">
                <a:solidFill>
                  <a:srgbClr val="FFFF00"/>
                </a:solidFill>
              </a:rPr>
              <a:t>great interest </a:t>
            </a:r>
            <a:r>
              <a:rPr lang="en-US" altLang="en-US" sz="4400" dirty="0">
                <a:solidFill>
                  <a:srgbClr val="FFC000"/>
                </a:solidFill>
              </a:rPr>
              <a:t>to </a:t>
            </a:r>
            <a:r>
              <a:rPr lang="en-US" altLang="en-US" sz="4400" dirty="0" smtClean="0">
                <a:solidFill>
                  <a:srgbClr val="FFC000"/>
                </a:solidFill>
              </a:rPr>
              <a:t>us. It should be of great encouragement to those faithful Christians who are doing the right thing and preparing for their vital role of witness inside the last 7 years of this age. </a:t>
            </a:r>
            <a:endParaRPr lang="en-US" altLang="en-US" sz="4400" dirty="0">
              <a:solidFill>
                <a:srgbClr val="FFFF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1925" y="152400"/>
            <a:ext cx="357028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2" name="TextBox 2"/>
          <p:cNvSpPr txBox="1">
            <a:spLocks noChangeArrowheads="1"/>
          </p:cNvSpPr>
          <p:nvPr/>
        </p:nvSpPr>
        <p:spPr bwMode="auto">
          <a:xfrm>
            <a:off x="209550" y="2667000"/>
            <a:ext cx="9886950" cy="357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buFont typeface="Arial" charset="0"/>
              <a:buNone/>
              <a:defRPr/>
            </a:pPr>
            <a:r>
              <a:rPr lang="en-US" altLang="en-US" sz="3400" dirty="0" smtClean="0">
                <a:solidFill>
                  <a:schemeClr val="bg1"/>
                </a:solidFill>
                <a:latin typeface="Arial" charset="0"/>
              </a:rPr>
              <a:t>Joel 2:23</a:t>
            </a:r>
          </a:p>
          <a:p>
            <a:pPr algn="ctr">
              <a:buFont typeface="Arial" charset="0"/>
              <a:buNone/>
              <a:defRPr/>
            </a:pPr>
            <a:r>
              <a:rPr lang="en-US" altLang="en-US" sz="3500" b="1" baseline="30000" dirty="0" smtClean="0">
                <a:solidFill>
                  <a:srgbClr val="FFC000"/>
                </a:solidFill>
              </a:rPr>
              <a:t>23 ”</a:t>
            </a:r>
            <a:r>
              <a:rPr lang="en-AU" sz="3600" dirty="0" smtClean="0">
                <a:solidFill>
                  <a:srgbClr val="FFC000"/>
                </a:solidFill>
              </a:rPr>
              <a:t>Be glad then, ye children of Zion, and rejoice in the </a:t>
            </a:r>
            <a:r>
              <a:rPr lang="en-AU" sz="3600" cap="small" dirty="0" smtClean="0">
                <a:solidFill>
                  <a:srgbClr val="FFC000"/>
                </a:solidFill>
              </a:rPr>
              <a:t>Lord</a:t>
            </a:r>
            <a:r>
              <a:rPr lang="en-AU" sz="3600" dirty="0" smtClean="0">
                <a:solidFill>
                  <a:srgbClr val="FFC000"/>
                </a:solidFill>
              </a:rPr>
              <a:t> your God: for he hath given you </a:t>
            </a:r>
            <a:r>
              <a:rPr lang="en-AU" sz="3600" dirty="0" smtClean="0">
                <a:solidFill>
                  <a:srgbClr val="FFFF00"/>
                </a:solidFill>
              </a:rPr>
              <a:t>the former rain moderately</a:t>
            </a:r>
            <a:r>
              <a:rPr lang="en-AU" sz="3600" dirty="0" smtClean="0">
                <a:solidFill>
                  <a:srgbClr val="FFC000"/>
                </a:solidFill>
              </a:rPr>
              <a:t>, and he will cause to come down for you the rain, the former rain, and </a:t>
            </a:r>
            <a:r>
              <a:rPr lang="en-AU" sz="3600" b="1" i="1" dirty="0" smtClean="0">
                <a:solidFill>
                  <a:srgbClr val="FFFF00"/>
                </a:solidFill>
              </a:rPr>
              <a:t>the latter rain </a:t>
            </a:r>
            <a:r>
              <a:rPr lang="en-AU" sz="3600" dirty="0" smtClean="0">
                <a:solidFill>
                  <a:srgbClr val="FFC000"/>
                </a:solidFill>
              </a:rPr>
              <a:t>in the first month.”</a:t>
            </a:r>
            <a:endParaRPr lang="en-US" altLang="en-US" sz="3500" b="1" dirty="0" smtClean="0">
              <a:solidFill>
                <a:srgbClr val="FFC000"/>
              </a:solidFill>
              <a:latin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ChangeArrowheads="1"/>
          </p:cNvSpPr>
          <p:nvPr/>
        </p:nvSpPr>
        <p:spPr bwMode="auto">
          <a:xfrm>
            <a:off x="190500" y="1981200"/>
            <a:ext cx="9906000" cy="293804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In </a:t>
            </a:r>
            <a:r>
              <a:rPr lang="en-US" altLang="en-US" sz="4600" dirty="0">
                <a:solidFill>
                  <a:schemeClr val="bg1"/>
                </a:solidFill>
              </a:rPr>
              <a:t>Joel 2:28 &amp; 29</a:t>
            </a:r>
            <a:r>
              <a:rPr lang="en-US" altLang="en-US" sz="4600" dirty="0">
                <a:solidFill>
                  <a:srgbClr val="FFC000"/>
                </a:solidFill>
              </a:rPr>
              <a:t> Joel tells us what </a:t>
            </a:r>
          </a:p>
          <a:p>
            <a:pPr algn="ctr" eaLnBrk="1" hangingPunct="1">
              <a:spcBef>
                <a:spcPct val="0"/>
              </a:spcBef>
              <a:buFontTx/>
              <a:buNone/>
            </a:pPr>
            <a:r>
              <a:rPr lang="en-US" altLang="en-US" sz="4600" dirty="0">
                <a:solidFill>
                  <a:srgbClr val="FFC000"/>
                </a:solidFill>
              </a:rPr>
              <a:t>will be happening </a:t>
            </a:r>
            <a:r>
              <a:rPr lang="en-US" altLang="en-US" sz="4600" b="1" i="1" dirty="0">
                <a:solidFill>
                  <a:srgbClr val="FFFF00"/>
                </a:solidFill>
              </a:rPr>
              <a:t>afterward</a:t>
            </a:r>
            <a:r>
              <a:rPr lang="en-US" altLang="en-US" sz="4600" dirty="0">
                <a:solidFill>
                  <a:srgbClr val="FFC000"/>
                </a:solidFill>
              </a:rPr>
              <a:t> when </a:t>
            </a:r>
            <a:r>
              <a:rPr lang="en-US" altLang="en-US" sz="4600" dirty="0" smtClean="0">
                <a:solidFill>
                  <a:srgbClr val="FFC000"/>
                </a:solidFill>
              </a:rPr>
              <a:t> </a:t>
            </a:r>
          </a:p>
          <a:p>
            <a:pPr algn="ctr" eaLnBrk="1" hangingPunct="1">
              <a:spcBef>
                <a:spcPct val="0"/>
              </a:spcBef>
              <a:buFontTx/>
              <a:buNone/>
            </a:pPr>
            <a:r>
              <a:rPr lang="en-US" altLang="en-US" sz="4600" dirty="0" smtClean="0">
                <a:solidFill>
                  <a:srgbClr val="FFC000"/>
                </a:solidFill>
              </a:rPr>
              <a:t>this </a:t>
            </a:r>
            <a:r>
              <a:rPr lang="en-US" altLang="en-US" sz="4600" dirty="0">
                <a:solidFill>
                  <a:srgbClr val="FFC000"/>
                </a:solidFill>
              </a:rPr>
              <a:t>epic</a:t>
            </a:r>
            <a:r>
              <a:rPr lang="en-US" altLang="en-US" sz="4600" dirty="0">
                <a:solidFill>
                  <a:srgbClr val="FFFF00"/>
                </a:solidFill>
              </a:rPr>
              <a:t> </a:t>
            </a:r>
            <a:r>
              <a:rPr lang="en-US" altLang="en-US" sz="4600" dirty="0" smtClean="0">
                <a:solidFill>
                  <a:srgbClr val="FFFF00"/>
                </a:solidFill>
              </a:rPr>
              <a:t>Holy </a:t>
            </a:r>
            <a:r>
              <a:rPr lang="en-US" altLang="en-US" sz="4600" dirty="0">
                <a:solidFill>
                  <a:srgbClr val="FFFF00"/>
                </a:solidFill>
              </a:rPr>
              <a:t>Spirit outpouring </a:t>
            </a:r>
            <a:r>
              <a:rPr lang="en-US" altLang="en-US" sz="4600" dirty="0">
                <a:solidFill>
                  <a:srgbClr val="FFC000"/>
                </a:solidFill>
              </a:rPr>
              <a:t>comes </a:t>
            </a:r>
            <a:endParaRPr lang="en-US" altLang="en-US" sz="4600" dirty="0" smtClean="0">
              <a:solidFill>
                <a:srgbClr val="FFC000"/>
              </a:solidFill>
            </a:endParaRPr>
          </a:p>
          <a:p>
            <a:pPr algn="ctr" eaLnBrk="1" hangingPunct="1">
              <a:spcBef>
                <a:spcPct val="0"/>
              </a:spcBef>
              <a:buFontTx/>
              <a:buNone/>
            </a:pPr>
            <a:r>
              <a:rPr lang="en-US" altLang="en-US" sz="4600" dirty="0" smtClean="0">
                <a:solidFill>
                  <a:srgbClr val="FFC000"/>
                </a:solidFill>
              </a:rPr>
              <a:t>to its </a:t>
            </a:r>
            <a:r>
              <a:rPr lang="en-US" altLang="en-US" sz="4600" dirty="0">
                <a:solidFill>
                  <a:srgbClr val="FFC000"/>
                </a:solidFill>
              </a:rPr>
              <a:t>appointed blowout climax.</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1925" y="152400"/>
            <a:ext cx="357028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0" name="TextBox 2"/>
          <p:cNvSpPr txBox="1">
            <a:spLocks noChangeArrowheads="1"/>
          </p:cNvSpPr>
          <p:nvPr/>
        </p:nvSpPr>
        <p:spPr bwMode="auto">
          <a:xfrm>
            <a:off x="209550" y="2667000"/>
            <a:ext cx="988695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buFont typeface="Arial" charset="0"/>
              <a:buNone/>
            </a:pPr>
            <a:r>
              <a:rPr lang="en-US" altLang="en-US" sz="3400">
                <a:solidFill>
                  <a:schemeClr val="bg1"/>
                </a:solidFill>
                <a:latin typeface="Arial" charset="0"/>
              </a:rPr>
              <a:t>Joel 2:28-29</a:t>
            </a:r>
          </a:p>
          <a:p>
            <a:pPr algn="ctr">
              <a:buFont typeface="Arial" charset="0"/>
              <a:buNone/>
            </a:pPr>
            <a:r>
              <a:rPr lang="en-US" altLang="en-US" sz="3500" b="1" baseline="30000">
                <a:solidFill>
                  <a:srgbClr val="FFC000"/>
                </a:solidFill>
              </a:rPr>
              <a:t>28 ”</a:t>
            </a:r>
            <a:r>
              <a:rPr lang="en-US" altLang="en-US" sz="3500" b="1">
                <a:solidFill>
                  <a:srgbClr val="FFC000"/>
                </a:solidFill>
              </a:rPr>
              <a:t>And it shall come to pass </a:t>
            </a:r>
            <a:r>
              <a:rPr lang="en-US" altLang="en-US" sz="3500" b="1" i="1">
                <a:solidFill>
                  <a:srgbClr val="FFFF00"/>
                </a:solidFill>
              </a:rPr>
              <a:t>afterward</a:t>
            </a:r>
            <a:r>
              <a:rPr lang="en-US" altLang="en-US" sz="3500" b="1">
                <a:solidFill>
                  <a:srgbClr val="FFC000"/>
                </a:solidFill>
              </a:rPr>
              <a:t>, that </a:t>
            </a:r>
            <a:r>
              <a:rPr lang="en-US" altLang="en-US" sz="3500" b="1">
                <a:solidFill>
                  <a:srgbClr val="FFFF00"/>
                </a:solidFill>
              </a:rPr>
              <a:t>I will pour out my spirit upon all flesh; </a:t>
            </a:r>
            <a:r>
              <a:rPr lang="en-US" altLang="en-US" sz="3500" b="1">
                <a:solidFill>
                  <a:srgbClr val="FFC000"/>
                </a:solidFill>
              </a:rPr>
              <a:t>and your sons and your daughters shall prophesy, your old men shall dream dreams, your young men shall see visions: </a:t>
            </a:r>
            <a:r>
              <a:rPr lang="en-US" altLang="en-US" sz="3500" b="1" baseline="30000">
                <a:solidFill>
                  <a:srgbClr val="FFC000"/>
                </a:solidFill>
              </a:rPr>
              <a:t>29 </a:t>
            </a:r>
            <a:r>
              <a:rPr lang="en-US" altLang="en-US" sz="3500" b="1">
                <a:solidFill>
                  <a:srgbClr val="FFC000"/>
                </a:solidFill>
              </a:rPr>
              <a:t>And also upon the servants and upon the handmaids in those days will I pour out my spirit. </a:t>
            </a:r>
            <a:endParaRPr lang="en-US" altLang="en-US" sz="3500" b="1">
              <a:solidFill>
                <a:srgbClr val="FFC000"/>
              </a:solidFill>
              <a:latin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342900" y="433388"/>
            <a:ext cx="9601200" cy="600164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smtClean="0">
                <a:solidFill>
                  <a:srgbClr val="FFC000"/>
                </a:solidFill>
                <a:latin typeface="+mn-lt"/>
              </a:rPr>
              <a:t>Now let’s </a:t>
            </a:r>
            <a:r>
              <a:rPr lang="en-US" altLang="en-US" sz="4800" dirty="0">
                <a:solidFill>
                  <a:srgbClr val="FFC000"/>
                </a:solidFill>
                <a:latin typeface="+mn-lt"/>
              </a:rPr>
              <a:t>step back 2,000 years </a:t>
            </a:r>
            <a:r>
              <a:rPr lang="en-US" altLang="en-US" sz="4800" dirty="0" smtClean="0">
                <a:solidFill>
                  <a:srgbClr val="FFC000"/>
                </a:solidFill>
                <a:latin typeface="+mn-lt"/>
              </a:rPr>
              <a:t>to that upper room in Jerusalem and </a:t>
            </a:r>
          </a:p>
          <a:p>
            <a:pPr algn="ctr" eaLnBrk="0" hangingPunct="0">
              <a:defRPr/>
            </a:pPr>
            <a:r>
              <a:rPr lang="en-US" altLang="en-US" sz="4800" dirty="0" smtClean="0">
                <a:solidFill>
                  <a:srgbClr val="FFC000"/>
                </a:solidFill>
                <a:latin typeface="+mn-lt"/>
              </a:rPr>
              <a:t>get </a:t>
            </a:r>
            <a:r>
              <a:rPr lang="en-US" altLang="en-US" sz="4800" dirty="0">
                <a:solidFill>
                  <a:srgbClr val="FFC000"/>
                </a:solidFill>
                <a:latin typeface="+mn-lt"/>
              </a:rPr>
              <a:t>some </a:t>
            </a:r>
            <a:r>
              <a:rPr lang="en-US" altLang="en-US" sz="4800" dirty="0" smtClean="0">
                <a:solidFill>
                  <a:srgbClr val="FFC000"/>
                </a:solidFill>
                <a:latin typeface="+mn-lt"/>
              </a:rPr>
              <a:t>added perspective </a:t>
            </a:r>
            <a:r>
              <a:rPr lang="en-US" altLang="en-US" sz="4800" dirty="0">
                <a:solidFill>
                  <a:srgbClr val="FFC000"/>
                </a:solidFill>
                <a:latin typeface="+mn-lt"/>
              </a:rPr>
              <a:t>on this. F</a:t>
            </a:r>
            <a:r>
              <a:rPr lang="en-US" altLang="en-US" sz="4800" dirty="0" smtClean="0">
                <a:solidFill>
                  <a:srgbClr val="FFC000"/>
                </a:solidFill>
                <a:latin typeface="+mn-lt"/>
              </a:rPr>
              <a:t>ifty </a:t>
            </a:r>
            <a:r>
              <a:rPr lang="en-US" altLang="en-US" sz="4800" dirty="0">
                <a:solidFill>
                  <a:srgbClr val="FFC000"/>
                </a:solidFill>
                <a:latin typeface="+mn-lt"/>
              </a:rPr>
              <a:t>days </a:t>
            </a:r>
            <a:r>
              <a:rPr lang="en-US" altLang="en-US" sz="4800" dirty="0" smtClean="0">
                <a:solidFill>
                  <a:srgbClr val="FFC000"/>
                </a:solidFill>
                <a:latin typeface="+mn-lt"/>
              </a:rPr>
              <a:t>after </a:t>
            </a:r>
            <a:r>
              <a:rPr lang="en-US" altLang="en-US" sz="4800" dirty="0">
                <a:solidFill>
                  <a:srgbClr val="FFC000"/>
                </a:solidFill>
                <a:latin typeface="+mn-lt"/>
              </a:rPr>
              <a:t>the Resurrection of our Messiah and right on the </a:t>
            </a:r>
            <a:r>
              <a:rPr lang="en-US" altLang="en-US" sz="4800" dirty="0">
                <a:solidFill>
                  <a:srgbClr val="FFFF00"/>
                </a:solidFill>
                <a:latin typeface="+mn-lt"/>
              </a:rPr>
              <a:t>Day </a:t>
            </a:r>
            <a:r>
              <a:rPr lang="en-US" altLang="en-US" sz="4800" dirty="0" smtClean="0">
                <a:solidFill>
                  <a:srgbClr val="FFFF00"/>
                </a:solidFill>
                <a:latin typeface="+mn-lt"/>
              </a:rPr>
              <a:t>of </a:t>
            </a:r>
            <a:r>
              <a:rPr lang="en-US" altLang="en-US" sz="4800" dirty="0">
                <a:solidFill>
                  <a:srgbClr val="FFFF00"/>
                </a:solidFill>
                <a:latin typeface="+mn-lt"/>
              </a:rPr>
              <a:t>Pentecost</a:t>
            </a:r>
            <a:r>
              <a:rPr lang="en-US" altLang="en-US" sz="4800" dirty="0">
                <a:solidFill>
                  <a:srgbClr val="FFC000"/>
                </a:solidFill>
                <a:latin typeface="+mn-lt"/>
              </a:rPr>
              <a:t>, </a:t>
            </a:r>
            <a:r>
              <a:rPr lang="en-US" altLang="en-US" sz="4800" dirty="0" smtClean="0">
                <a:solidFill>
                  <a:srgbClr val="FFC000"/>
                </a:solidFill>
                <a:latin typeface="+mn-lt"/>
              </a:rPr>
              <a:t>the </a:t>
            </a:r>
            <a:r>
              <a:rPr lang="en-US" altLang="en-US" sz="4800" dirty="0">
                <a:solidFill>
                  <a:srgbClr val="FFC000"/>
                </a:solidFill>
                <a:latin typeface="+mn-lt"/>
              </a:rPr>
              <a:t>Holy Spirit </a:t>
            </a:r>
            <a:r>
              <a:rPr lang="en-US" altLang="en-US" sz="4800" dirty="0" smtClean="0">
                <a:solidFill>
                  <a:srgbClr val="FFC000"/>
                </a:solidFill>
                <a:latin typeface="+mn-lt"/>
              </a:rPr>
              <a:t>fell upon </a:t>
            </a:r>
            <a:r>
              <a:rPr lang="en-US" altLang="en-US" sz="4800" dirty="0">
                <a:solidFill>
                  <a:srgbClr val="FFC000"/>
                </a:solidFill>
                <a:latin typeface="+mn-lt"/>
              </a:rPr>
              <a:t>the </a:t>
            </a:r>
            <a:r>
              <a:rPr lang="en-US" altLang="en-US" sz="4800" dirty="0" smtClean="0">
                <a:solidFill>
                  <a:srgbClr val="FFC000"/>
                </a:solidFill>
                <a:latin typeface="+mn-lt"/>
              </a:rPr>
              <a:t>120. They were not drunk. </a:t>
            </a:r>
          </a:p>
          <a:p>
            <a:pPr algn="ctr" eaLnBrk="0" hangingPunct="0">
              <a:defRPr/>
            </a:pPr>
            <a:r>
              <a:rPr lang="en-US" altLang="en-US" sz="4800" dirty="0" smtClean="0">
                <a:solidFill>
                  <a:srgbClr val="FFC000"/>
                </a:solidFill>
                <a:latin typeface="+mn-lt"/>
              </a:rPr>
              <a:t>It </a:t>
            </a:r>
            <a:r>
              <a:rPr lang="en-US" altLang="en-US" sz="4800" dirty="0">
                <a:solidFill>
                  <a:srgbClr val="FFC000"/>
                </a:solidFill>
                <a:latin typeface="+mn-lt"/>
              </a:rPr>
              <a:t>was 9 o’clock in the morning. </a:t>
            </a:r>
            <a:endParaRPr lang="en-US" altLang="en-US" sz="4800" dirty="0">
              <a:solidFill>
                <a:srgbClr val="FFFF00"/>
              </a:solidFill>
              <a:latin typeface="+mn-l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403152"/>
        </a:solidFill>
        <a:effectLst/>
      </p:bgPr>
    </p:bg>
    <p:spTree>
      <p:nvGrpSpPr>
        <p:cNvPr id="1" name=""/>
        <p:cNvGrpSpPr/>
        <p:nvPr/>
      </p:nvGrpSpPr>
      <p:grpSpPr>
        <a:xfrm>
          <a:off x="0" y="0"/>
          <a:ext cx="0" cy="0"/>
          <a:chOff x="0" y="0"/>
          <a:chExt cx="0" cy="0"/>
        </a:xfrm>
      </p:grpSpPr>
      <p:pic>
        <p:nvPicPr>
          <p:cNvPr id="57346" name="Picture 2" descr="D:\02 ETP barebones\pe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0" y="0"/>
            <a:ext cx="693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
          <p:cNvSpPr txBox="1">
            <a:spLocks noChangeArrowheads="1"/>
          </p:cNvSpPr>
          <p:nvPr/>
        </p:nvSpPr>
        <p:spPr bwMode="auto">
          <a:xfrm>
            <a:off x="8566150" y="4648200"/>
            <a:ext cx="17208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400" b="1">
                <a:solidFill>
                  <a:srgbClr val="FFFF00"/>
                </a:solidFill>
                <a:latin typeface="Arial" charset="0"/>
              </a:rPr>
              <a:t>Pentecost</a:t>
            </a:r>
          </a:p>
          <a:p>
            <a:pPr algn="ctr" eaLnBrk="1" hangingPunct="1">
              <a:spcBef>
                <a:spcPct val="0"/>
              </a:spcBef>
              <a:buFontTx/>
              <a:buNone/>
            </a:pPr>
            <a:r>
              <a:rPr lang="en-US" altLang="en-US" sz="2400">
                <a:solidFill>
                  <a:srgbClr val="FFFF00"/>
                </a:solidFill>
                <a:latin typeface="Arial" charset="0"/>
              </a:rPr>
              <a:t>32 A.D.</a:t>
            </a:r>
          </a:p>
          <a:p>
            <a:pPr algn="ctr" eaLnBrk="1" hangingPunct="1">
              <a:spcBef>
                <a:spcPct val="0"/>
              </a:spcBef>
              <a:buFontTx/>
              <a:buNone/>
            </a:pPr>
            <a:endParaRPr lang="en-US" altLang="en-US" sz="2400">
              <a:solidFill>
                <a:srgbClr val="FFC000"/>
              </a:solidFill>
              <a:latin typeface="Arial" charset="0"/>
            </a:endParaRPr>
          </a:p>
          <a:p>
            <a:pPr algn="ctr" eaLnBrk="1" hangingPunct="1">
              <a:spcBef>
                <a:spcPct val="0"/>
              </a:spcBef>
              <a:buFontTx/>
              <a:buNone/>
            </a:pPr>
            <a:r>
              <a:rPr lang="en-US" altLang="en-US" sz="2400">
                <a:solidFill>
                  <a:schemeClr val="bg2"/>
                </a:solidFill>
                <a:latin typeface="Arial" charset="0"/>
              </a:rPr>
              <a:t>Acts  </a:t>
            </a:r>
          </a:p>
          <a:p>
            <a:pPr algn="ctr" eaLnBrk="1" hangingPunct="1">
              <a:spcBef>
                <a:spcPct val="0"/>
              </a:spcBef>
              <a:buFontTx/>
              <a:buNone/>
            </a:pPr>
            <a:r>
              <a:rPr lang="en-US" altLang="en-US" sz="2400">
                <a:solidFill>
                  <a:schemeClr val="bg2"/>
                </a:solidFill>
                <a:latin typeface="Arial" charset="0"/>
              </a:rPr>
              <a:t>Ch. 2</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12724" y="838200"/>
            <a:ext cx="9883775"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200" dirty="0">
                <a:solidFill>
                  <a:srgbClr val="FFC000"/>
                </a:solidFill>
                <a:latin typeface="+mn-lt"/>
              </a:rPr>
              <a:t>When the apostle Peter </a:t>
            </a:r>
            <a:r>
              <a:rPr lang="en-US" altLang="en-US" sz="4200" dirty="0" smtClean="0">
                <a:solidFill>
                  <a:srgbClr val="FFC000"/>
                </a:solidFill>
                <a:latin typeface="+mn-lt"/>
              </a:rPr>
              <a:t>stepped outside </a:t>
            </a:r>
          </a:p>
          <a:p>
            <a:pPr algn="ctr" eaLnBrk="0" hangingPunct="0">
              <a:defRPr/>
            </a:pPr>
            <a:r>
              <a:rPr lang="en-US" altLang="en-US" sz="4200" dirty="0" smtClean="0">
                <a:solidFill>
                  <a:srgbClr val="FFC000"/>
                </a:solidFill>
                <a:latin typeface="+mn-lt"/>
              </a:rPr>
              <a:t>and  </a:t>
            </a:r>
            <a:r>
              <a:rPr lang="en-US" altLang="en-US" sz="4200" dirty="0">
                <a:solidFill>
                  <a:srgbClr val="FFC000"/>
                </a:solidFill>
                <a:latin typeface="+mn-lt"/>
              </a:rPr>
              <a:t>preached 3,000 were saved on the spot. Peter explained what was happening. </a:t>
            </a:r>
            <a:r>
              <a:rPr lang="en-US" altLang="en-US" sz="4200" dirty="0" smtClean="0">
                <a:solidFill>
                  <a:srgbClr val="FFC000"/>
                </a:solidFill>
                <a:latin typeface="+mn-lt"/>
              </a:rPr>
              <a:t>He</a:t>
            </a:r>
            <a:r>
              <a:rPr lang="en-US" altLang="en-US" sz="4200" dirty="0" smtClean="0">
                <a:solidFill>
                  <a:srgbClr val="FFFF00"/>
                </a:solidFill>
                <a:latin typeface="+mn-lt"/>
              </a:rPr>
              <a:t> </a:t>
            </a:r>
            <a:r>
              <a:rPr lang="en-US" altLang="en-US" sz="4200" dirty="0">
                <a:solidFill>
                  <a:srgbClr val="FFFF00"/>
                </a:solidFill>
                <a:latin typeface="+mn-lt"/>
              </a:rPr>
              <a:t>quoted</a:t>
            </a:r>
            <a:r>
              <a:rPr lang="en-US" altLang="en-US" sz="4200" dirty="0">
                <a:solidFill>
                  <a:srgbClr val="FFC000"/>
                </a:solidFill>
                <a:latin typeface="+mn-lt"/>
              </a:rPr>
              <a:t> from </a:t>
            </a:r>
            <a:r>
              <a:rPr lang="en-US" altLang="en-US" sz="4200" dirty="0">
                <a:solidFill>
                  <a:srgbClr val="FFFF00"/>
                </a:solidFill>
                <a:latin typeface="+mn-lt"/>
              </a:rPr>
              <a:t>Joel’s prophecy in Joel chapter 2. </a:t>
            </a:r>
            <a:r>
              <a:rPr lang="en-US" altLang="en-US" sz="4200" dirty="0">
                <a:solidFill>
                  <a:srgbClr val="FFC000"/>
                </a:solidFill>
                <a:latin typeface="+mn-lt"/>
              </a:rPr>
              <a:t> Peter identified what they were seeing that day as belonging to </a:t>
            </a:r>
            <a:r>
              <a:rPr lang="en-US" altLang="en-US" sz="4200" dirty="0" smtClean="0">
                <a:solidFill>
                  <a:srgbClr val="FFC000"/>
                </a:solidFill>
                <a:latin typeface="+mn-lt"/>
              </a:rPr>
              <a:t>the same awesome Holy </a:t>
            </a:r>
            <a:r>
              <a:rPr lang="en-US" altLang="en-US" sz="4200" dirty="0">
                <a:solidFill>
                  <a:srgbClr val="FFC000"/>
                </a:solidFill>
                <a:latin typeface="+mn-lt"/>
              </a:rPr>
              <a:t>Spirit outpouring the prophet </a:t>
            </a:r>
            <a:r>
              <a:rPr lang="en-US" altLang="en-US" sz="4200" dirty="0" smtClean="0">
                <a:solidFill>
                  <a:srgbClr val="FFC000"/>
                </a:solidFill>
                <a:latin typeface="+mn-lt"/>
              </a:rPr>
              <a:t>Joel had seen in vision </a:t>
            </a:r>
            <a:r>
              <a:rPr lang="en-US" altLang="en-US" sz="4200" dirty="0">
                <a:solidFill>
                  <a:srgbClr val="FFC000"/>
                </a:solidFill>
                <a:latin typeface="+mn-lt"/>
              </a:rPr>
              <a:t>850 years before. </a:t>
            </a:r>
            <a:endParaRPr lang="en-US" altLang="en-US" sz="4200" dirty="0">
              <a:solidFill>
                <a:srgbClr val="FFFF00"/>
              </a:solidFill>
              <a:latin typeface="+mn-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Peter preaching; painting by C. Winston Tay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0"/>
            <a:ext cx="9386888"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90500" y="304800"/>
            <a:ext cx="9906000" cy="62478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000" dirty="0">
                <a:solidFill>
                  <a:srgbClr val="FFC000"/>
                </a:solidFill>
                <a:latin typeface="+mn-lt"/>
              </a:rPr>
              <a:t>Peter </a:t>
            </a:r>
            <a:r>
              <a:rPr lang="en-US" altLang="en-US" sz="4000" dirty="0" smtClean="0">
                <a:solidFill>
                  <a:srgbClr val="FFC000"/>
                </a:solidFill>
                <a:latin typeface="+mn-lt"/>
              </a:rPr>
              <a:t>quoted Joel’s prophecy of the last days. He said, </a:t>
            </a:r>
            <a:r>
              <a:rPr lang="en-US" altLang="en-US" sz="4000" dirty="0">
                <a:solidFill>
                  <a:srgbClr val="FFFF00"/>
                </a:solidFill>
                <a:latin typeface="+mn-lt"/>
              </a:rPr>
              <a:t>“</a:t>
            </a:r>
            <a:r>
              <a:rPr lang="en-US" sz="4000" dirty="0">
                <a:solidFill>
                  <a:srgbClr val="FFFF00"/>
                </a:solidFill>
                <a:latin typeface="+mn-lt"/>
              </a:rPr>
              <a:t>this is that which was spoken by the prophet Joel; </a:t>
            </a:r>
            <a:r>
              <a:rPr lang="en-US" sz="4000" b="1" baseline="30000" dirty="0">
                <a:solidFill>
                  <a:srgbClr val="FFC000"/>
                </a:solidFill>
                <a:latin typeface="+mn-lt"/>
              </a:rPr>
              <a:t>17 </a:t>
            </a:r>
            <a:r>
              <a:rPr lang="en-US" sz="4000" dirty="0">
                <a:solidFill>
                  <a:srgbClr val="FFC000"/>
                </a:solidFill>
                <a:latin typeface="+mn-lt"/>
              </a:rPr>
              <a:t>And it shall come to pass </a:t>
            </a:r>
            <a:r>
              <a:rPr lang="en-US" sz="4000" b="1" i="1" dirty="0">
                <a:solidFill>
                  <a:srgbClr val="FFFF00"/>
                </a:solidFill>
                <a:latin typeface="+mn-lt"/>
              </a:rPr>
              <a:t>in </a:t>
            </a:r>
            <a:endParaRPr lang="en-US" sz="4000" b="1" i="1" dirty="0" smtClean="0">
              <a:solidFill>
                <a:srgbClr val="FFFF00"/>
              </a:solidFill>
              <a:latin typeface="+mn-lt"/>
            </a:endParaRPr>
          </a:p>
          <a:p>
            <a:pPr algn="ctr" eaLnBrk="0" hangingPunct="0">
              <a:defRPr/>
            </a:pPr>
            <a:r>
              <a:rPr lang="en-US" sz="4000" b="1" i="1" dirty="0" smtClean="0">
                <a:solidFill>
                  <a:srgbClr val="FFFF00"/>
                </a:solidFill>
                <a:latin typeface="+mn-lt"/>
              </a:rPr>
              <a:t>the </a:t>
            </a:r>
            <a:r>
              <a:rPr lang="en-US" sz="4000" b="1" i="1" dirty="0">
                <a:solidFill>
                  <a:srgbClr val="FFFF00"/>
                </a:solidFill>
                <a:latin typeface="+mn-lt"/>
              </a:rPr>
              <a:t>last days</a:t>
            </a:r>
            <a:r>
              <a:rPr lang="en-US" sz="4000" dirty="0">
                <a:solidFill>
                  <a:srgbClr val="FFC000"/>
                </a:solidFill>
                <a:latin typeface="+mn-lt"/>
              </a:rPr>
              <a:t>, </a:t>
            </a:r>
            <a:r>
              <a:rPr lang="en-US" sz="4000" dirty="0" err="1">
                <a:solidFill>
                  <a:srgbClr val="FFC000"/>
                </a:solidFill>
                <a:latin typeface="+mn-lt"/>
              </a:rPr>
              <a:t>saith</a:t>
            </a:r>
            <a:r>
              <a:rPr lang="en-US" sz="4000" dirty="0">
                <a:solidFill>
                  <a:srgbClr val="FFC000"/>
                </a:solidFill>
                <a:latin typeface="+mn-lt"/>
              </a:rPr>
              <a:t> God, </a:t>
            </a:r>
            <a:r>
              <a:rPr lang="en-US" sz="4000" b="1" i="1" dirty="0">
                <a:solidFill>
                  <a:srgbClr val="FFFF00"/>
                </a:solidFill>
                <a:latin typeface="+mn-lt"/>
              </a:rPr>
              <a:t>I will pour out of </a:t>
            </a:r>
            <a:endParaRPr lang="en-US" sz="4000" b="1" i="1" dirty="0" smtClean="0">
              <a:solidFill>
                <a:srgbClr val="FFFF00"/>
              </a:solidFill>
              <a:latin typeface="+mn-lt"/>
            </a:endParaRPr>
          </a:p>
          <a:p>
            <a:pPr algn="ctr" eaLnBrk="0" hangingPunct="0">
              <a:defRPr/>
            </a:pPr>
            <a:r>
              <a:rPr lang="en-US" sz="4000" b="1" i="1" dirty="0" smtClean="0">
                <a:solidFill>
                  <a:srgbClr val="FFFF00"/>
                </a:solidFill>
                <a:latin typeface="+mn-lt"/>
              </a:rPr>
              <a:t>my </a:t>
            </a:r>
            <a:r>
              <a:rPr lang="en-US" sz="4000" b="1" i="1" dirty="0">
                <a:solidFill>
                  <a:srgbClr val="FFFF00"/>
                </a:solidFill>
                <a:latin typeface="+mn-lt"/>
              </a:rPr>
              <a:t>Spirit</a:t>
            </a:r>
            <a:r>
              <a:rPr lang="en-US" sz="4000" dirty="0">
                <a:solidFill>
                  <a:schemeClr val="accent5">
                    <a:lumMod val="40000"/>
                    <a:lumOff val="60000"/>
                  </a:schemeClr>
                </a:solidFill>
                <a:latin typeface="+mn-lt"/>
              </a:rPr>
              <a:t> </a:t>
            </a:r>
            <a:r>
              <a:rPr lang="en-US" sz="4000" b="1" i="1" dirty="0">
                <a:solidFill>
                  <a:srgbClr val="FFFF00"/>
                </a:solidFill>
                <a:latin typeface="+mn-lt"/>
              </a:rPr>
              <a:t>upon all flesh</a:t>
            </a:r>
            <a:r>
              <a:rPr lang="en-US" sz="4000" dirty="0">
                <a:solidFill>
                  <a:schemeClr val="accent5">
                    <a:lumMod val="40000"/>
                    <a:lumOff val="60000"/>
                  </a:schemeClr>
                </a:solidFill>
                <a:latin typeface="+mn-lt"/>
              </a:rPr>
              <a:t>:</a:t>
            </a:r>
            <a:r>
              <a:rPr lang="en-US" sz="4000" dirty="0">
                <a:solidFill>
                  <a:srgbClr val="FFC000"/>
                </a:solidFill>
                <a:latin typeface="+mn-lt"/>
              </a:rPr>
              <a:t> </a:t>
            </a:r>
            <a:r>
              <a:rPr lang="en-US" sz="4000" b="1" baseline="30000" dirty="0">
                <a:solidFill>
                  <a:srgbClr val="FFC000"/>
                </a:solidFill>
                <a:latin typeface="+mn-lt"/>
              </a:rPr>
              <a:t>19 </a:t>
            </a:r>
            <a:r>
              <a:rPr lang="en-US" sz="4000" dirty="0">
                <a:solidFill>
                  <a:srgbClr val="FFC000"/>
                </a:solidFill>
                <a:latin typeface="+mn-lt"/>
              </a:rPr>
              <a:t>And I will shew </a:t>
            </a:r>
            <a:r>
              <a:rPr lang="en-US" sz="4000" dirty="0">
                <a:solidFill>
                  <a:srgbClr val="FFFF00"/>
                </a:solidFill>
                <a:latin typeface="+mn-lt"/>
              </a:rPr>
              <a:t>wonders in heaven above</a:t>
            </a:r>
            <a:r>
              <a:rPr lang="en-US" sz="4000" dirty="0">
                <a:solidFill>
                  <a:srgbClr val="FFC000"/>
                </a:solidFill>
                <a:latin typeface="+mn-lt"/>
              </a:rPr>
              <a:t>, and </a:t>
            </a:r>
            <a:r>
              <a:rPr lang="en-US" sz="4000" dirty="0">
                <a:solidFill>
                  <a:schemeClr val="accent2"/>
                </a:solidFill>
                <a:latin typeface="+mn-lt"/>
              </a:rPr>
              <a:t>signs in the earth beneath; blood, and fire, and </a:t>
            </a:r>
            <a:r>
              <a:rPr lang="en-US" sz="4000" dirty="0" err="1">
                <a:solidFill>
                  <a:schemeClr val="accent2"/>
                </a:solidFill>
                <a:latin typeface="+mn-lt"/>
              </a:rPr>
              <a:t>vapour</a:t>
            </a:r>
            <a:r>
              <a:rPr lang="en-US" sz="4000" dirty="0">
                <a:solidFill>
                  <a:schemeClr val="accent2"/>
                </a:solidFill>
                <a:latin typeface="+mn-lt"/>
              </a:rPr>
              <a:t> </a:t>
            </a:r>
            <a:r>
              <a:rPr lang="en-US" sz="4000" dirty="0" smtClean="0">
                <a:solidFill>
                  <a:schemeClr val="accent2"/>
                </a:solidFill>
                <a:latin typeface="+mn-lt"/>
              </a:rPr>
              <a:t>of </a:t>
            </a:r>
            <a:r>
              <a:rPr lang="en-US" sz="4000" dirty="0">
                <a:solidFill>
                  <a:schemeClr val="accent2"/>
                </a:solidFill>
                <a:latin typeface="+mn-lt"/>
              </a:rPr>
              <a:t>smoke:</a:t>
            </a:r>
            <a:r>
              <a:rPr lang="en-US" sz="4000" b="1" baseline="30000" dirty="0">
                <a:solidFill>
                  <a:srgbClr val="FFC000"/>
                </a:solidFill>
                <a:latin typeface="+mn-lt"/>
              </a:rPr>
              <a:t>20 </a:t>
            </a:r>
            <a:r>
              <a:rPr lang="en-US" sz="4000" dirty="0">
                <a:solidFill>
                  <a:srgbClr val="FFFF00"/>
                </a:solidFill>
                <a:latin typeface="+mn-lt"/>
              </a:rPr>
              <a:t>The sun shall be turned into darkness,</a:t>
            </a:r>
            <a:r>
              <a:rPr lang="en-US" sz="4000" dirty="0">
                <a:solidFill>
                  <a:srgbClr val="FFC000"/>
                </a:solidFill>
                <a:latin typeface="+mn-lt"/>
              </a:rPr>
              <a:t> and </a:t>
            </a:r>
            <a:r>
              <a:rPr lang="en-US" sz="4000" b="1" i="1" dirty="0">
                <a:solidFill>
                  <a:srgbClr val="FFFF00"/>
                </a:solidFill>
                <a:latin typeface="+mn-lt"/>
              </a:rPr>
              <a:t>the moon into blood</a:t>
            </a:r>
            <a:r>
              <a:rPr lang="en-US" sz="4000" dirty="0">
                <a:solidFill>
                  <a:srgbClr val="FFC000"/>
                </a:solidFill>
                <a:latin typeface="+mn-lt"/>
              </a:rPr>
              <a:t>, </a:t>
            </a:r>
            <a:r>
              <a:rPr lang="en-US" sz="4000" dirty="0" smtClean="0">
                <a:solidFill>
                  <a:srgbClr val="FFC000"/>
                </a:solidFill>
                <a:latin typeface="+mn-lt"/>
              </a:rPr>
              <a:t>before </a:t>
            </a:r>
            <a:r>
              <a:rPr lang="en-US" sz="4000" dirty="0">
                <a:solidFill>
                  <a:srgbClr val="FFC000"/>
                </a:solidFill>
                <a:latin typeface="+mn-lt"/>
              </a:rPr>
              <a:t>the great </a:t>
            </a:r>
            <a:endParaRPr lang="en-US" sz="4000" dirty="0" smtClean="0">
              <a:solidFill>
                <a:srgbClr val="FFC000"/>
              </a:solidFill>
              <a:latin typeface="+mn-lt"/>
            </a:endParaRPr>
          </a:p>
          <a:p>
            <a:pPr algn="ctr" eaLnBrk="0" hangingPunct="0">
              <a:defRPr/>
            </a:pPr>
            <a:r>
              <a:rPr lang="en-US" sz="4000" dirty="0" smtClean="0">
                <a:solidFill>
                  <a:srgbClr val="FFC000"/>
                </a:solidFill>
                <a:latin typeface="+mn-lt"/>
              </a:rPr>
              <a:t>and </a:t>
            </a:r>
            <a:r>
              <a:rPr lang="en-US" sz="4000" dirty="0">
                <a:solidFill>
                  <a:srgbClr val="FFC000"/>
                </a:solidFill>
                <a:latin typeface="+mn-lt"/>
              </a:rPr>
              <a:t>notable </a:t>
            </a:r>
            <a:r>
              <a:rPr lang="en-US" sz="4000" dirty="0">
                <a:solidFill>
                  <a:srgbClr val="FFFF00"/>
                </a:solidFill>
                <a:latin typeface="+mn-lt"/>
              </a:rPr>
              <a:t>Day of </a:t>
            </a:r>
            <a:r>
              <a:rPr lang="en-US" sz="4000" dirty="0" smtClean="0">
                <a:solidFill>
                  <a:srgbClr val="FFFF00"/>
                </a:solidFill>
                <a:latin typeface="+mn-lt"/>
              </a:rPr>
              <a:t>the </a:t>
            </a:r>
            <a:r>
              <a:rPr lang="en-US" sz="4000" dirty="0">
                <a:solidFill>
                  <a:srgbClr val="FFFF00"/>
                </a:solidFill>
                <a:latin typeface="+mn-lt"/>
              </a:rPr>
              <a:t>Lord </a:t>
            </a:r>
            <a:r>
              <a:rPr lang="en-US" sz="4000" dirty="0">
                <a:solidFill>
                  <a:srgbClr val="FFC000"/>
                </a:solidFill>
                <a:latin typeface="+mn-lt"/>
              </a:rPr>
              <a:t>come:” </a:t>
            </a:r>
            <a:r>
              <a:rPr lang="en-US" sz="4000" dirty="0">
                <a:solidFill>
                  <a:schemeClr val="bg1"/>
                </a:solidFill>
                <a:latin typeface="+mn-lt"/>
              </a:rPr>
              <a:t>- Acts 2</a:t>
            </a:r>
            <a:r>
              <a:rPr lang="en-US" altLang="en-US" sz="4000" dirty="0">
                <a:solidFill>
                  <a:srgbClr val="FFC000"/>
                </a:solidFill>
                <a:latin typeface="+mn-lt"/>
              </a:rPr>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1442" name="Picture 2" descr="Peter preaching; painting by C. Winston Tay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0"/>
            <a:ext cx="9386887"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Isosceles Triangle 1"/>
          <p:cNvSpPr/>
          <p:nvPr/>
        </p:nvSpPr>
        <p:spPr>
          <a:xfrm rot="5400000">
            <a:off x="6402387" y="874713"/>
            <a:ext cx="530225" cy="914400"/>
          </a:xfrm>
          <a:prstGeom prst="triangle">
            <a:avLst>
              <a:gd name="adj" fmla="val 6549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
          <p:cNvSpPr>
            <a:spLocks noChangeArrowheads="1"/>
          </p:cNvSpPr>
          <p:nvPr/>
        </p:nvSpPr>
        <p:spPr bwMode="auto">
          <a:xfrm>
            <a:off x="258763" y="171450"/>
            <a:ext cx="6019800" cy="6294438"/>
          </a:xfrm>
          <a:prstGeom prst="rect">
            <a:avLst/>
          </a:prstGeom>
          <a:solidFill>
            <a:schemeClr val="accent5">
              <a:lumMod val="20000"/>
              <a:lumOff val="80000"/>
            </a:schemeClr>
          </a:solidFill>
          <a:ln>
            <a:noFill/>
          </a:ln>
          <a:extLst/>
        </p:spPr>
        <p:txBody>
          <a:bodyPr>
            <a:spAutoFit/>
          </a:bodyPr>
          <a:lstStyle/>
          <a:p>
            <a:pPr>
              <a:defRPr/>
            </a:pPr>
            <a:r>
              <a:rPr lang="en-US" altLang="en-US" sz="3100" dirty="0">
                <a:solidFill>
                  <a:srgbClr val="002060"/>
                </a:solidFill>
                <a:latin typeface="+mn-lt"/>
              </a:rPr>
              <a:t>“</a:t>
            </a:r>
            <a:r>
              <a:rPr lang="en-US" sz="3100" dirty="0">
                <a:solidFill>
                  <a:srgbClr val="002060"/>
                </a:solidFill>
              </a:rPr>
              <a:t>this is that which was spoken by the prophet Joel; </a:t>
            </a:r>
            <a:r>
              <a:rPr lang="en-US" sz="3100" b="1" baseline="30000" dirty="0">
                <a:solidFill>
                  <a:srgbClr val="002060"/>
                </a:solidFill>
              </a:rPr>
              <a:t>17 </a:t>
            </a:r>
            <a:r>
              <a:rPr lang="en-US" sz="3100" dirty="0">
                <a:solidFill>
                  <a:srgbClr val="002060"/>
                </a:solidFill>
              </a:rPr>
              <a:t>And it shall come to pass in the </a:t>
            </a:r>
            <a:r>
              <a:rPr lang="en-US" sz="3100" b="1" i="1" dirty="0">
                <a:solidFill>
                  <a:srgbClr val="C00000"/>
                </a:solidFill>
              </a:rPr>
              <a:t>last days,</a:t>
            </a:r>
            <a:r>
              <a:rPr lang="en-US" sz="3100" dirty="0">
                <a:solidFill>
                  <a:srgbClr val="002060"/>
                </a:solidFill>
              </a:rPr>
              <a:t> </a:t>
            </a:r>
            <a:r>
              <a:rPr lang="en-US" sz="3100" dirty="0" err="1">
                <a:solidFill>
                  <a:srgbClr val="002060"/>
                </a:solidFill>
              </a:rPr>
              <a:t>saith</a:t>
            </a:r>
            <a:r>
              <a:rPr lang="en-US" sz="3100" dirty="0">
                <a:solidFill>
                  <a:srgbClr val="002060"/>
                </a:solidFill>
              </a:rPr>
              <a:t> God, </a:t>
            </a:r>
            <a:r>
              <a:rPr lang="en-US" sz="3100" b="1" i="1" dirty="0">
                <a:solidFill>
                  <a:srgbClr val="C00000"/>
                </a:solidFill>
              </a:rPr>
              <a:t>I will pour out of my Spirit upon all flesh: </a:t>
            </a:r>
            <a:r>
              <a:rPr lang="en-US" sz="3100" dirty="0">
                <a:solidFill>
                  <a:srgbClr val="002060"/>
                </a:solidFill>
              </a:rPr>
              <a:t>……. </a:t>
            </a:r>
            <a:r>
              <a:rPr lang="en-US" sz="3100" b="1" baseline="30000" dirty="0">
                <a:solidFill>
                  <a:srgbClr val="002060"/>
                </a:solidFill>
              </a:rPr>
              <a:t>19 </a:t>
            </a:r>
            <a:r>
              <a:rPr lang="en-US" sz="3100" dirty="0">
                <a:solidFill>
                  <a:srgbClr val="002060"/>
                </a:solidFill>
              </a:rPr>
              <a:t>And I will shew </a:t>
            </a:r>
            <a:r>
              <a:rPr lang="en-US" sz="3100" b="1" i="1" dirty="0">
                <a:solidFill>
                  <a:srgbClr val="002060"/>
                </a:solidFill>
              </a:rPr>
              <a:t>wonders</a:t>
            </a:r>
            <a:r>
              <a:rPr lang="en-US" sz="3100" dirty="0">
                <a:solidFill>
                  <a:srgbClr val="002060"/>
                </a:solidFill>
              </a:rPr>
              <a:t> in heaven above, and </a:t>
            </a:r>
            <a:r>
              <a:rPr lang="en-US" sz="3100" b="1" i="1" dirty="0">
                <a:solidFill>
                  <a:srgbClr val="002060"/>
                </a:solidFill>
              </a:rPr>
              <a:t>signs i</a:t>
            </a:r>
            <a:r>
              <a:rPr lang="en-US" sz="3100" dirty="0">
                <a:solidFill>
                  <a:srgbClr val="002060"/>
                </a:solidFill>
              </a:rPr>
              <a:t>n the earth beneath; </a:t>
            </a:r>
            <a:r>
              <a:rPr lang="en-US" sz="3100" b="1" i="1" dirty="0">
                <a:solidFill>
                  <a:srgbClr val="002060"/>
                </a:solidFill>
              </a:rPr>
              <a:t>blood, and fire, and </a:t>
            </a:r>
            <a:r>
              <a:rPr lang="en-US" sz="3100" b="1" i="1" dirty="0" err="1">
                <a:solidFill>
                  <a:srgbClr val="002060"/>
                </a:solidFill>
              </a:rPr>
              <a:t>vapour</a:t>
            </a:r>
            <a:r>
              <a:rPr lang="en-US" sz="3100" b="1" i="1" dirty="0">
                <a:solidFill>
                  <a:srgbClr val="002060"/>
                </a:solidFill>
              </a:rPr>
              <a:t> of smoke:</a:t>
            </a:r>
            <a:r>
              <a:rPr lang="en-US" sz="3100" b="1" i="1" baseline="30000" dirty="0">
                <a:solidFill>
                  <a:srgbClr val="002060"/>
                </a:solidFill>
              </a:rPr>
              <a:t>20</a:t>
            </a:r>
            <a:r>
              <a:rPr lang="en-US" sz="3100" b="1" baseline="30000" dirty="0">
                <a:solidFill>
                  <a:srgbClr val="002060"/>
                </a:solidFill>
              </a:rPr>
              <a:t> </a:t>
            </a:r>
            <a:r>
              <a:rPr lang="en-US" sz="3100" b="1" i="1" dirty="0">
                <a:solidFill>
                  <a:srgbClr val="C00000"/>
                </a:solidFill>
              </a:rPr>
              <a:t>The sun shall be turned into darkness</a:t>
            </a:r>
            <a:r>
              <a:rPr lang="en-US" sz="3100" dirty="0">
                <a:solidFill>
                  <a:srgbClr val="C00000"/>
                </a:solidFill>
              </a:rPr>
              <a:t>, and </a:t>
            </a:r>
            <a:r>
              <a:rPr lang="en-US" sz="3100" b="1" i="1" dirty="0">
                <a:solidFill>
                  <a:srgbClr val="C00000"/>
                </a:solidFill>
              </a:rPr>
              <a:t>the moon into blood</a:t>
            </a:r>
            <a:r>
              <a:rPr lang="en-US" sz="3100" dirty="0">
                <a:solidFill>
                  <a:srgbClr val="C00000"/>
                </a:solidFill>
              </a:rPr>
              <a:t>, </a:t>
            </a:r>
            <a:r>
              <a:rPr lang="en-US" sz="3100" dirty="0">
                <a:solidFill>
                  <a:srgbClr val="002060"/>
                </a:solidFill>
              </a:rPr>
              <a:t>before the great and notable </a:t>
            </a:r>
            <a:r>
              <a:rPr lang="en-US" sz="3100" b="1" i="1" dirty="0">
                <a:solidFill>
                  <a:srgbClr val="002060"/>
                </a:solidFill>
              </a:rPr>
              <a:t>day of the Lord </a:t>
            </a:r>
            <a:r>
              <a:rPr lang="en-US" sz="3100" dirty="0">
                <a:solidFill>
                  <a:srgbClr val="002060"/>
                </a:solidFill>
              </a:rPr>
              <a:t>come:</a:t>
            </a:r>
            <a:endParaRPr lang="en-US" sz="3200" dirty="0">
              <a:latin typeface="+mn-lt"/>
            </a:endParaRPr>
          </a:p>
        </p:txBody>
      </p:sp>
      <p:sp>
        <p:nvSpPr>
          <p:cNvPr id="3" name="TextBox 2"/>
          <p:cNvSpPr txBox="1"/>
          <p:nvPr/>
        </p:nvSpPr>
        <p:spPr>
          <a:xfrm>
            <a:off x="6283325" y="5942013"/>
            <a:ext cx="1182688" cy="523875"/>
          </a:xfrm>
          <a:prstGeom prst="rect">
            <a:avLst/>
          </a:prstGeom>
          <a:solidFill>
            <a:schemeClr val="accent5">
              <a:lumMod val="40000"/>
              <a:lumOff val="60000"/>
            </a:schemeClr>
          </a:solidFill>
        </p:spPr>
        <p:txBody>
          <a:bodyPr wrap="none">
            <a:spAutoFit/>
          </a:bodyPr>
          <a:lstStyle/>
          <a:p>
            <a:pPr>
              <a:defRPr/>
            </a:pPr>
            <a:r>
              <a:rPr lang="en-US" sz="2800" dirty="0"/>
              <a:t>Acts 2</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39464" y="304800"/>
            <a:ext cx="9767888" cy="62478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000" dirty="0">
                <a:solidFill>
                  <a:srgbClr val="FFC000"/>
                </a:solidFill>
                <a:latin typeface="+mn-lt"/>
              </a:rPr>
              <a:t>Peter said that the Holy Spirit outpouring </a:t>
            </a:r>
            <a:r>
              <a:rPr lang="en-US" altLang="en-US" sz="4000" dirty="0" smtClean="0">
                <a:solidFill>
                  <a:srgbClr val="FFC000"/>
                </a:solidFill>
                <a:latin typeface="+mn-lt"/>
              </a:rPr>
              <a:t>they </a:t>
            </a:r>
            <a:r>
              <a:rPr lang="en-US" altLang="en-US" sz="4000" dirty="0">
                <a:solidFill>
                  <a:srgbClr val="FFC000"/>
                </a:solidFill>
                <a:latin typeface="+mn-lt"/>
              </a:rPr>
              <a:t>were seeing there on the </a:t>
            </a:r>
            <a:r>
              <a:rPr lang="en-US" altLang="en-US" sz="4000" dirty="0">
                <a:solidFill>
                  <a:srgbClr val="FFFF00"/>
                </a:solidFill>
                <a:latin typeface="+mn-lt"/>
              </a:rPr>
              <a:t>Day of Pentecost </a:t>
            </a:r>
            <a:r>
              <a:rPr lang="en-US" altLang="en-US" sz="4000" dirty="0">
                <a:solidFill>
                  <a:srgbClr val="FFC000"/>
                </a:solidFill>
                <a:latin typeface="+mn-lt"/>
              </a:rPr>
              <a:t>was not just a passing </a:t>
            </a:r>
            <a:r>
              <a:rPr lang="en-US" altLang="en-US" sz="4000" dirty="0" smtClean="0">
                <a:solidFill>
                  <a:srgbClr val="FFC000"/>
                </a:solidFill>
                <a:latin typeface="+mn-lt"/>
              </a:rPr>
              <a:t>event. Peter </a:t>
            </a:r>
            <a:r>
              <a:rPr lang="en-US" altLang="en-US" sz="4000" dirty="0">
                <a:solidFill>
                  <a:srgbClr val="FFC000"/>
                </a:solidFill>
                <a:latin typeface="+mn-lt"/>
              </a:rPr>
              <a:t>was saying that the wave of Holy </a:t>
            </a:r>
            <a:r>
              <a:rPr lang="en-US" altLang="en-US" sz="4000" dirty="0" smtClean="0">
                <a:solidFill>
                  <a:srgbClr val="FFC000"/>
                </a:solidFill>
                <a:latin typeface="+mn-lt"/>
              </a:rPr>
              <a:t>Spirit </a:t>
            </a:r>
            <a:r>
              <a:rPr lang="en-US" altLang="en-US" sz="4000" dirty="0">
                <a:solidFill>
                  <a:srgbClr val="FFC000"/>
                </a:solidFill>
                <a:latin typeface="+mn-lt"/>
              </a:rPr>
              <a:t>anointing they were seeing that day </a:t>
            </a:r>
            <a:r>
              <a:rPr lang="en-US" altLang="en-US" sz="4000" dirty="0" smtClean="0">
                <a:solidFill>
                  <a:srgbClr val="FFC000"/>
                </a:solidFill>
                <a:latin typeface="+mn-lt"/>
              </a:rPr>
              <a:t>was part of the same latter day event </a:t>
            </a:r>
            <a:r>
              <a:rPr lang="en-US" altLang="en-US" sz="4000" dirty="0">
                <a:solidFill>
                  <a:srgbClr val="FFC000"/>
                </a:solidFill>
                <a:latin typeface="+mn-lt"/>
              </a:rPr>
              <a:t>prophesied </a:t>
            </a:r>
            <a:r>
              <a:rPr lang="en-US" altLang="en-US" sz="4000" dirty="0" smtClean="0">
                <a:solidFill>
                  <a:srgbClr val="FFC000"/>
                </a:solidFill>
                <a:latin typeface="+mn-lt"/>
              </a:rPr>
              <a:t>by </a:t>
            </a:r>
            <a:r>
              <a:rPr lang="en-US" altLang="en-US" sz="4000" dirty="0">
                <a:solidFill>
                  <a:srgbClr val="FFC000"/>
                </a:solidFill>
                <a:latin typeface="+mn-lt"/>
              </a:rPr>
              <a:t>the prophet Joel. </a:t>
            </a:r>
            <a:r>
              <a:rPr lang="en-US" altLang="en-US" sz="4000" dirty="0" smtClean="0">
                <a:solidFill>
                  <a:srgbClr val="FFC000"/>
                </a:solidFill>
                <a:latin typeface="+mn-lt"/>
              </a:rPr>
              <a:t>The Holy Spirit outpouring </a:t>
            </a:r>
            <a:r>
              <a:rPr lang="en-US" altLang="en-US" sz="4000" dirty="0">
                <a:solidFill>
                  <a:srgbClr val="FFC000"/>
                </a:solidFill>
                <a:latin typeface="+mn-lt"/>
              </a:rPr>
              <a:t>was destined to go </a:t>
            </a:r>
            <a:r>
              <a:rPr lang="en-US" altLang="en-US" sz="4000" dirty="0" smtClean="0">
                <a:solidFill>
                  <a:srgbClr val="FFC000"/>
                </a:solidFill>
                <a:latin typeface="+mn-lt"/>
              </a:rPr>
              <a:t>the </a:t>
            </a:r>
            <a:r>
              <a:rPr lang="en-US" altLang="en-US" sz="4000" dirty="0">
                <a:solidFill>
                  <a:srgbClr val="FFC000"/>
                </a:solidFill>
                <a:latin typeface="+mn-lt"/>
              </a:rPr>
              <a:t>full distance, all </a:t>
            </a:r>
            <a:r>
              <a:rPr lang="en-US" altLang="en-US" sz="4000" dirty="0" smtClean="0">
                <a:solidFill>
                  <a:srgbClr val="FFC000"/>
                </a:solidFill>
                <a:latin typeface="+mn-lt"/>
              </a:rPr>
              <a:t>the </a:t>
            </a:r>
            <a:r>
              <a:rPr lang="en-US" altLang="en-US" sz="4000" dirty="0">
                <a:solidFill>
                  <a:srgbClr val="FFC000"/>
                </a:solidFill>
                <a:latin typeface="+mn-lt"/>
              </a:rPr>
              <a:t>way through to the </a:t>
            </a:r>
            <a:r>
              <a:rPr lang="en-US" altLang="en-US" sz="4000" dirty="0" smtClean="0">
                <a:solidFill>
                  <a:srgbClr val="FFC000"/>
                </a:solidFill>
                <a:latin typeface="+mn-lt"/>
              </a:rPr>
              <a:t>point </a:t>
            </a:r>
            <a:r>
              <a:rPr lang="en-US" altLang="en-US" sz="4000" dirty="0">
                <a:solidFill>
                  <a:srgbClr val="FFC000"/>
                </a:solidFill>
                <a:latin typeface="+mn-lt"/>
              </a:rPr>
              <a:t>where Joel </a:t>
            </a:r>
            <a:r>
              <a:rPr lang="en-US" altLang="en-US" sz="4000" dirty="0" smtClean="0">
                <a:solidFill>
                  <a:srgbClr val="FFC000"/>
                </a:solidFill>
                <a:latin typeface="+mn-lt"/>
              </a:rPr>
              <a:t>saw </a:t>
            </a:r>
            <a:r>
              <a:rPr lang="en-US" altLang="en-US" sz="4000" dirty="0">
                <a:solidFill>
                  <a:srgbClr val="FFC000"/>
                </a:solidFill>
                <a:latin typeface="+mn-lt"/>
              </a:rPr>
              <a:t>it </a:t>
            </a:r>
            <a:r>
              <a:rPr lang="en-US" altLang="en-US" sz="4000" dirty="0" smtClean="0">
                <a:solidFill>
                  <a:srgbClr val="FFC000"/>
                </a:solidFill>
                <a:latin typeface="+mn-lt"/>
              </a:rPr>
              <a:t>come to its peak </a:t>
            </a:r>
          </a:p>
          <a:p>
            <a:pPr algn="ctr" eaLnBrk="0" hangingPunct="0">
              <a:defRPr/>
            </a:pPr>
            <a:r>
              <a:rPr lang="en-US" altLang="en-US" sz="4000" dirty="0" smtClean="0">
                <a:solidFill>
                  <a:srgbClr val="FFC000"/>
                </a:solidFill>
                <a:latin typeface="+mn-lt"/>
              </a:rPr>
              <a:t>in </a:t>
            </a:r>
            <a:r>
              <a:rPr lang="en-US" altLang="en-US" sz="4000" dirty="0">
                <a:solidFill>
                  <a:srgbClr val="FFC000"/>
                </a:solidFill>
                <a:latin typeface="+mn-lt"/>
              </a:rPr>
              <a:t>the </a:t>
            </a:r>
            <a:r>
              <a:rPr lang="en-US" altLang="en-US" sz="4000" dirty="0">
                <a:solidFill>
                  <a:srgbClr val="FFFF00"/>
                </a:solidFill>
                <a:latin typeface="+mn-lt"/>
              </a:rPr>
              <a:t>last </a:t>
            </a:r>
            <a:r>
              <a:rPr lang="en-US" altLang="en-US" sz="4000" dirty="0" smtClean="0">
                <a:solidFill>
                  <a:srgbClr val="FFFF00"/>
                </a:solidFill>
                <a:latin typeface="+mn-lt"/>
              </a:rPr>
              <a:t>days</a:t>
            </a:r>
            <a:r>
              <a:rPr lang="en-US" altLang="en-US" sz="4000" dirty="0">
                <a:solidFill>
                  <a:srgbClr val="FFC000"/>
                </a:solidFill>
                <a:latin typeface="+mn-lt"/>
              </a:rPr>
              <a:t> </a:t>
            </a:r>
            <a:r>
              <a:rPr lang="en-US" altLang="en-US" sz="4000" dirty="0" smtClean="0">
                <a:solidFill>
                  <a:srgbClr val="FFC000"/>
                </a:solidFill>
                <a:latin typeface="+mn-lt"/>
              </a:rPr>
              <a:t>at </a:t>
            </a:r>
            <a:r>
              <a:rPr lang="en-US" altLang="en-US" sz="4000" dirty="0">
                <a:solidFill>
                  <a:srgbClr val="FFC000"/>
                </a:solidFill>
                <a:latin typeface="+mn-lt"/>
              </a:rPr>
              <a:t>the </a:t>
            </a:r>
            <a:r>
              <a:rPr lang="en-US" altLang="en-US" sz="4000" dirty="0">
                <a:solidFill>
                  <a:srgbClr val="FFFF00"/>
                </a:solidFill>
                <a:latin typeface="+mn-lt"/>
              </a:rPr>
              <a:t>end of the age</a:t>
            </a:r>
            <a:r>
              <a:rPr lang="en-US" altLang="en-US" sz="4000" dirty="0">
                <a:solidFill>
                  <a:srgbClr val="FFC000"/>
                </a:solidFill>
                <a:latin typeface="+mn-lt"/>
              </a:rPr>
              <a: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DDD9C3"/>
        </a:solidFill>
        <a:effectLst/>
      </p:bgPr>
    </p:bg>
    <p:spTree>
      <p:nvGrpSpPr>
        <p:cNvPr id="1" name=""/>
        <p:cNvGrpSpPr/>
        <p:nvPr/>
      </p:nvGrpSpPr>
      <p:grpSpPr>
        <a:xfrm>
          <a:off x="0" y="0"/>
          <a:ext cx="0" cy="0"/>
          <a:chOff x="0" y="0"/>
          <a:chExt cx="0" cy="0"/>
        </a:xfrm>
      </p:grpSpPr>
      <p:pic>
        <p:nvPicPr>
          <p:cNvPr id="63490" name="Picture 2" descr="D:\02 ETP barebones\pe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228600"/>
            <a:ext cx="6477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90500" y="304800"/>
            <a:ext cx="9906000" cy="62478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2500" dirty="0">
                <a:solidFill>
                  <a:srgbClr val="FFC000"/>
                </a:solidFill>
                <a:latin typeface="+mn-lt"/>
              </a:rPr>
              <a:t>Many Bible prophecy teachers have used Peter’s statement to tell us the </a:t>
            </a:r>
            <a:r>
              <a:rPr lang="en-US" altLang="en-US" sz="2500" dirty="0">
                <a:solidFill>
                  <a:srgbClr val="FFFF00"/>
                </a:solidFill>
                <a:latin typeface="+mn-lt"/>
              </a:rPr>
              <a:t>“last days” </a:t>
            </a:r>
            <a:r>
              <a:rPr lang="en-US" altLang="en-US" sz="2500" dirty="0">
                <a:solidFill>
                  <a:srgbClr val="FFC000"/>
                </a:solidFill>
                <a:latin typeface="+mn-lt"/>
              </a:rPr>
              <a:t>began 2,000 years ago back at </a:t>
            </a:r>
            <a:r>
              <a:rPr lang="en-US" altLang="en-US" sz="2500" dirty="0" smtClean="0">
                <a:solidFill>
                  <a:srgbClr val="FFC000"/>
                </a:solidFill>
                <a:latin typeface="+mn-lt"/>
              </a:rPr>
              <a:t>Pentecost. They say </a:t>
            </a:r>
            <a:r>
              <a:rPr lang="en-US" altLang="en-US" sz="2500" dirty="0">
                <a:solidFill>
                  <a:srgbClr val="FFC000"/>
                </a:solidFill>
                <a:latin typeface="+mn-lt"/>
              </a:rPr>
              <a:t>that we </a:t>
            </a:r>
            <a:endParaRPr lang="en-US" altLang="en-US" sz="2500" dirty="0" smtClean="0">
              <a:solidFill>
                <a:srgbClr val="FFC000"/>
              </a:solidFill>
              <a:latin typeface="+mn-lt"/>
            </a:endParaRPr>
          </a:p>
          <a:p>
            <a:pPr algn="ctr" eaLnBrk="0" hangingPunct="0">
              <a:defRPr/>
            </a:pPr>
            <a:r>
              <a:rPr lang="en-US" altLang="en-US" sz="2500" dirty="0" smtClean="0">
                <a:solidFill>
                  <a:srgbClr val="FFC000"/>
                </a:solidFill>
                <a:latin typeface="+mn-lt"/>
              </a:rPr>
              <a:t>have </a:t>
            </a:r>
            <a:r>
              <a:rPr lang="en-US" altLang="en-US" sz="2500" dirty="0">
                <a:solidFill>
                  <a:srgbClr val="FFC000"/>
                </a:solidFill>
                <a:latin typeface="+mn-lt"/>
              </a:rPr>
              <a:t>been in the </a:t>
            </a:r>
            <a:r>
              <a:rPr lang="en-US" altLang="en-US" sz="2500" dirty="0">
                <a:solidFill>
                  <a:srgbClr val="FFFF00"/>
                </a:solidFill>
                <a:latin typeface="+mn-lt"/>
              </a:rPr>
              <a:t>”last days”</a:t>
            </a:r>
            <a:r>
              <a:rPr lang="en-US" altLang="en-US" sz="2500" dirty="0">
                <a:solidFill>
                  <a:srgbClr val="FFC000"/>
                </a:solidFill>
                <a:latin typeface="+mn-lt"/>
              </a:rPr>
              <a:t> ever since. But this is quite incorrect </a:t>
            </a:r>
            <a:r>
              <a:rPr lang="en-US" altLang="en-US" sz="2500" dirty="0" smtClean="0">
                <a:solidFill>
                  <a:srgbClr val="FFC000"/>
                </a:solidFill>
                <a:latin typeface="+mn-lt"/>
              </a:rPr>
              <a:t>and </a:t>
            </a:r>
            <a:r>
              <a:rPr lang="en-US" altLang="en-US" sz="2500" dirty="0">
                <a:solidFill>
                  <a:srgbClr val="FFC000"/>
                </a:solidFill>
                <a:latin typeface="+mn-lt"/>
              </a:rPr>
              <a:t>misleading.</a:t>
            </a:r>
            <a:r>
              <a:rPr lang="en-US" altLang="en-US" sz="2500" dirty="0">
                <a:solidFill>
                  <a:srgbClr val="FFC000"/>
                </a:solidFill>
              </a:rPr>
              <a:t> </a:t>
            </a:r>
            <a:r>
              <a:rPr lang="en-US" altLang="en-US" sz="2500" dirty="0">
                <a:solidFill>
                  <a:srgbClr val="FFC000"/>
                </a:solidFill>
                <a:latin typeface="+mn-lt"/>
              </a:rPr>
              <a:t>By that interpretation </a:t>
            </a:r>
            <a:r>
              <a:rPr lang="en-US" altLang="en-US" sz="2500" dirty="0" smtClean="0">
                <a:solidFill>
                  <a:srgbClr val="FFC000"/>
                </a:solidFill>
                <a:latin typeface="+mn-lt"/>
              </a:rPr>
              <a:t>all Scriptures </a:t>
            </a:r>
            <a:r>
              <a:rPr lang="en-US" altLang="en-US" sz="2500" dirty="0">
                <a:solidFill>
                  <a:srgbClr val="FFC000"/>
                </a:solidFill>
                <a:latin typeface="+mn-lt"/>
              </a:rPr>
              <a:t>that mention the </a:t>
            </a:r>
            <a:r>
              <a:rPr lang="en-US" altLang="en-US" sz="2500" i="1" dirty="0">
                <a:solidFill>
                  <a:srgbClr val="FFFF00"/>
                </a:solidFill>
                <a:latin typeface="+mn-lt"/>
              </a:rPr>
              <a:t>last days </a:t>
            </a:r>
            <a:r>
              <a:rPr lang="en-US" altLang="en-US" sz="2500" dirty="0">
                <a:solidFill>
                  <a:srgbClr val="FFC000"/>
                </a:solidFill>
                <a:latin typeface="+mn-lt"/>
              </a:rPr>
              <a:t>are rendered meaningless</a:t>
            </a:r>
            <a:r>
              <a:rPr lang="en-US" altLang="en-US" sz="2500" dirty="0">
                <a:solidFill>
                  <a:srgbClr val="FFC000"/>
                </a:solidFill>
              </a:rPr>
              <a:t>.</a:t>
            </a:r>
            <a:r>
              <a:rPr lang="en-US" altLang="en-US" sz="2500" dirty="0">
                <a:solidFill>
                  <a:srgbClr val="FFC000"/>
                </a:solidFill>
                <a:latin typeface="+mn-lt"/>
              </a:rPr>
              <a:t> God’s message through Joel and Peter is of a wonderful Holy Spirit empowerment for the </a:t>
            </a:r>
            <a:r>
              <a:rPr lang="en-US" altLang="en-US" sz="2500" dirty="0" smtClean="0">
                <a:solidFill>
                  <a:srgbClr val="FFC000"/>
                </a:solidFill>
                <a:latin typeface="+mn-lt"/>
              </a:rPr>
              <a:t>saints beginning at Pentecost and  </a:t>
            </a:r>
            <a:r>
              <a:rPr lang="en-US" altLang="en-US" sz="2500" dirty="0">
                <a:solidFill>
                  <a:srgbClr val="FFFF00"/>
                </a:solidFill>
                <a:latin typeface="+mn-lt"/>
              </a:rPr>
              <a:t>coming to a peak in the last days</a:t>
            </a:r>
            <a:r>
              <a:rPr lang="en-US" altLang="en-US" sz="2500" dirty="0">
                <a:solidFill>
                  <a:srgbClr val="FFC000"/>
                </a:solidFill>
                <a:latin typeface="+mn-lt"/>
              </a:rPr>
              <a:t>, at a time when He is needed most. But their interpretation would see this end-time word of encouragement ripped out of </a:t>
            </a:r>
            <a:r>
              <a:rPr lang="en-US" altLang="en-US" sz="2500" dirty="0" smtClean="0">
                <a:solidFill>
                  <a:srgbClr val="FFC000"/>
                </a:solidFill>
                <a:latin typeface="+mn-lt"/>
              </a:rPr>
              <a:t>the Bible. </a:t>
            </a:r>
            <a:r>
              <a:rPr lang="en-US" altLang="en-US" sz="2500" dirty="0">
                <a:solidFill>
                  <a:srgbClr val="FFC000"/>
                </a:solidFill>
                <a:latin typeface="+mn-lt"/>
              </a:rPr>
              <a:t>For 2,000 years the Holy Spirit has been in action. And </a:t>
            </a:r>
            <a:r>
              <a:rPr lang="en-US" altLang="en-US" sz="2500" dirty="0" smtClean="0">
                <a:solidFill>
                  <a:srgbClr val="FFC000"/>
                </a:solidFill>
                <a:latin typeface="+mn-lt"/>
              </a:rPr>
              <a:t>His Presence </a:t>
            </a:r>
            <a:r>
              <a:rPr lang="en-US" altLang="en-US" sz="2500" dirty="0">
                <a:solidFill>
                  <a:srgbClr val="FFC000"/>
                </a:solidFill>
                <a:latin typeface="+mn-lt"/>
              </a:rPr>
              <a:t>only gets more glorious as the Day approaches. The</a:t>
            </a:r>
            <a:r>
              <a:rPr lang="en-US" altLang="en-US" sz="2500" dirty="0">
                <a:solidFill>
                  <a:srgbClr val="FFFF00"/>
                </a:solidFill>
                <a:latin typeface="+mn-lt"/>
              </a:rPr>
              <a:t> last days</a:t>
            </a:r>
            <a:r>
              <a:rPr lang="en-US" altLang="en-US" sz="2500" dirty="0">
                <a:solidFill>
                  <a:srgbClr val="FFC000"/>
                </a:solidFill>
                <a:latin typeface="+mn-lt"/>
              </a:rPr>
              <a:t> are </a:t>
            </a:r>
            <a:r>
              <a:rPr lang="en-US" altLang="en-US" sz="2500" dirty="0" smtClean="0">
                <a:solidFill>
                  <a:srgbClr val="FFC000"/>
                </a:solidFill>
                <a:latin typeface="+mn-lt"/>
              </a:rPr>
              <a:t>the last days. </a:t>
            </a:r>
            <a:r>
              <a:rPr lang="en-US" altLang="en-US" sz="2500" dirty="0">
                <a:solidFill>
                  <a:srgbClr val="FFC000"/>
                </a:solidFill>
                <a:latin typeface="+mn-lt"/>
              </a:rPr>
              <a:t>The outpouring is the long story. S</a:t>
            </a:r>
            <a:r>
              <a:rPr lang="en-US" altLang="en-US" sz="2500" dirty="0" smtClean="0">
                <a:solidFill>
                  <a:srgbClr val="FFC000"/>
                </a:solidFill>
                <a:latin typeface="+mn-lt"/>
              </a:rPr>
              <a:t>ince </a:t>
            </a:r>
            <a:r>
              <a:rPr lang="en-US" altLang="en-US" sz="2500" dirty="0">
                <a:solidFill>
                  <a:srgbClr val="FFC000"/>
                </a:solidFill>
                <a:latin typeface="+mn-lt"/>
              </a:rPr>
              <a:t>Pentecost the Holy Spirit has been overflowing Israel as a Light to the nations. Peter was saying that the wave of anointing they were seeing back then was just the </a:t>
            </a:r>
            <a:r>
              <a:rPr lang="en-US" altLang="en-US" sz="2500" dirty="0" smtClean="0">
                <a:solidFill>
                  <a:srgbClr val="FFC000"/>
                </a:solidFill>
                <a:latin typeface="+mn-lt"/>
              </a:rPr>
              <a:t>beginning. This </a:t>
            </a:r>
            <a:r>
              <a:rPr lang="en-US" altLang="en-US" sz="2500" dirty="0">
                <a:solidFill>
                  <a:srgbClr val="FFC000"/>
                </a:solidFill>
                <a:latin typeface="+mn-lt"/>
              </a:rPr>
              <a:t>great </a:t>
            </a:r>
            <a:r>
              <a:rPr lang="en-US" altLang="en-US" sz="2500" dirty="0" smtClean="0">
                <a:solidFill>
                  <a:srgbClr val="FFC000"/>
                </a:solidFill>
                <a:latin typeface="+mn-lt"/>
              </a:rPr>
              <a:t>outpouring </a:t>
            </a:r>
            <a:r>
              <a:rPr lang="en-US" altLang="en-US" sz="2500" dirty="0">
                <a:solidFill>
                  <a:srgbClr val="FFC000"/>
                </a:solidFill>
                <a:latin typeface="+mn-lt"/>
              </a:rPr>
              <a:t>would carry the Congregation of </a:t>
            </a:r>
            <a:r>
              <a:rPr lang="en-US" altLang="en-US" sz="2500" dirty="0" smtClean="0">
                <a:solidFill>
                  <a:srgbClr val="FFC000"/>
                </a:solidFill>
                <a:latin typeface="+mn-lt"/>
              </a:rPr>
              <a:t>Israel </a:t>
            </a:r>
            <a:r>
              <a:rPr lang="en-US" altLang="en-US" sz="2500" dirty="0">
                <a:solidFill>
                  <a:srgbClr val="FFC000"/>
                </a:solidFill>
                <a:latin typeface="+mn-lt"/>
              </a:rPr>
              <a:t>from Pentecost right on </a:t>
            </a:r>
            <a:r>
              <a:rPr lang="en-US" altLang="en-US" sz="2500" b="1" i="1" dirty="0">
                <a:solidFill>
                  <a:srgbClr val="FFFF00"/>
                </a:solidFill>
                <a:latin typeface="+mn-lt"/>
              </a:rPr>
              <a:t>through to the last days where it would power </a:t>
            </a:r>
            <a:endParaRPr lang="en-US" altLang="en-US" sz="2500" b="1" i="1" dirty="0" smtClean="0">
              <a:solidFill>
                <a:srgbClr val="FFFF00"/>
              </a:solidFill>
              <a:latin typeface="+mn-lt"/>
            </a:endParaRPr>
          </a:p>
          <a:p>
            <a:pPr algn="ctr" eaLnBrk="0" hangingPunct="0">
              <a:defRPr/>
            </a:pPr>
            <a:r>
              <a:rPr lang="en-US" altLang="en-US" sz="2500" b="1" i="1" dirty="0" smtClean="0">
                <a:solidFill>
                  <a:srgbClr val="FFFF00"/>
                </a:solidFill>
                <a:latin typeface="+mn-lt"/>
              </a:rPr>
              <a:t>up </a:t>
            </a:r>
            <a:r>
              <a:rPr lang="en-US" altLang="en-US" sz="2500" b="1" i="1" dirty="0">
                <a:solidFill>
                  <a:srgbClr val="FFFF00"/>
                </a:solidFill>
                <a:latin typeface="+mn-lt"/>
              </a:rPr>
              <a:t>and come </a:t>
            </a:r>
            <a:r>
              <a:rPr lang="en-US" altLang="en-US" sz="2500" b="1" i="1" dirty="0" smtClean="0">
                <a:solidFill>
                  <a:srgbClr val="FFFF00"/>
                </a:solidFill>
                <a:latin typeface="+mn-lt"/>
              </a:rPr>
              <a:t>to </a:t>
            </a:r>
            <a:r>
              <a:rPr lang="en-US" altLang="en-US" sz="2500" b="1" i="1" dirty="0">
                <a:solidFill>
                  <a:srgbClr val="FFFF00"/>
                </a:solidFill>
                <a:latin typeface="+mn-lt"/>
              </a:rPr>
              <a:t>a glorious </a:t>
            </a:r>
            <a:r>
              <a:rPr lang="en-US" altLang="en-US" sz="2500" b="1" i="1" dirty="0" smtClean="0">
                <a:solidFill>
                  <a:srgbClr val="FFFF00"/>
                </a:solidFill>
                <a:latin typeface="+mn-lt"/>
              </a:rPr>
              <a:t>blockbuster climax </a:t>
            </a:r>
            <a:r>
              <a:rPr lang="en-US" altLang="en-US" sz="2500" b="1" i="1" dirty="0">
                <a:solidFill>
                  <a:srgbClr val="FFFF00"/>
                </a:solidFill>
                <a:latin typeface="+mn-lt"/>
              </a:rPr>
              <a:t>at the end of the age</a:t>
            </a:r>
            <a:r>
              <a:rPr lang="en-US" altLang="en-US" sz="2500" dirty="0">
                <a:solidFill>
                  <a:srgbClr val="FFC000"/>
                </a:solidFill>
                <a:latin typeface="+mn-lt"/>
              </a:rPr>
              <a:t>. </a:t>
            </a:r>
            <a:endParaRPr lang="en-US" altLang="en-US" sz="2500" b="1" i="1" dirty="0">
              <a:solidFill>
                <a:schemeClr val="bg1">
                  <a:lumMod val="95000"/>
                </a:schemeClr>
              </a:solidFill>
              <a:latin typeface="+mn-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3784600"/>
            <a:ext cx="1295400" cy="147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39" name="TextBox 7"/>
          <p:cNvSpPr txBox="1">
            <a:spLocks noChangeArrowheads="1"/>
          </p:cNvSpPr>
          <p:nvPr/>
        </p:nvSpPr>
        <p:spPr bwMode="auto">
          <a:xfrm rot="-678350">
            <a:off x="1317625" y="2811463"/>
            <a:ext cx="9067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a:latin typeface="Arial" charset="0"/>
              </a:rPr>
              <a:t>- - - - - - - - - - - - - - - - - - - - - - - - - - - - - - - - - - - - - - - - - - - - - - - - - - - - - - - - - - - - - - - </a:t>
            </a:r>
          </a:p>
        </p:txBody>
      </p:sp>
      <p:pic>
        <p:nvPicPr>
          <p:cNvPr id="65540" name="Picture 4" descr="http://www.clipartbest.com/cliparts/ecM/757/ecM7577c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8618" flipH="1">
            <a:off x="2406650" y="3924300"/>
            <a:ext cx="127793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10"/>
          <p:cNvSpPr/>
          <p:nvPr/>
        </p:nvSpPr>
        <p:spPr>
          <a:xfrm>
            <a:off x="3373438" y="1876425"/>
            <a:ext cx="6723062" cy="3379788"/>
          </a:xfrm>
          <a:custGeom>
            <a:avLst/>
            <a:gdLst>
              <a:gd name="connsiteX0" fmla="*/ 0 w 9899400"/>
              <a:gd name="connsiteY0" fmla="*/ 3379305 h 3379305"/>
              <a:gd name="connsiteX1" fmla="*/ 0 w 9899400"/>
              <a:gd name="connsiteY1" fmla="*/ 3379305 h 3379305"/>
              <a:gd name="connsiteX2" fmla="*/ 39756 w 9899400"/>
              <a:gd name="connsiteY2" fmla="*/ 3260035 h 3379305"/>
              <a:gd name="connsiteX3" fmla="*/ 59635 w 9899400"/>
              <a:gd name="connsiteY3" fmla="*/ 3240157 h 3379305"/>
              <a:gd name="connsiteX4" fmla="*/ 79513 w 9899400"/>
              <a:gd name="connsiteY4" fmla="*/ 3170583 h 3379305"/>
              <a:gd name="connsiteX5" fmla="*/ 119269 w 9899400"/>
              <a:gd name="connsiteY5" fmla="*/ 3110948 h 3379305"/>
              <a:gd name="connsiteX6" fmla="*/ 168965 w 9899400"/>
              <a:gd name="connsiteY6" fmla="*/ 3071192 h 3379305"/>
              <a:gd name="connsiteX7" fmla="*/ 238539 w 9899400"/>
              <a:gd name="connsiteY7" fmla="*/ 3021496 h 3379305"/>
              <a:gd name="connsiteX8" fmla="*/ 437322 w 9899400"/>
              <a:gd name="connsiteY8" fmla="*/ 3031435 h 3379305"/>
              <a:gd name="connsiteX9" fmla="*/ 506895 w 9899400"/>
              <a:gd name="connsiteY9" fmla="*/ 3071192 h 3379305"/>
              <a:gd name="connsiteX10" fmla="*/ 536713 w 9899400"/>
              <a:gd name="connsiteY10" fmla="*/ 3081131 h 3379305"/>
              <a:gd name="connsiteX11" fmla="*/ 576469 w 9899400"/>
              <a:gd name="connsiteY11" fmla="*/ 3101009 h 3379305"/>
              <a:gd name="connsiteX12" fmla="*/ 765313 w 9899400"/>
              <a:gd name="connsiteY12" fmla="*/ 3140765 h 3379305"/>
              <a:gd name="connsiteX13" fmla="*/ 795130 w 9899400"/>
              <a:gd name="connsiteY13" fmla="*/ 3150705 h 3379305"/>
              <a:gd name="connsiteX14" fmla="*/ 983974 w 9899400"/>
              <a:gd name="connsiteY14" fmla="*/ 3180522 h 3379305"/>
              <a:gd name="connsiteX15" fmla="*/ 1103243 w 9899400"/>
              <a:gd name="connsiteY15" fmla="*/ 3200400 h 3379305"/>
              <a:gd name="connsiteX16" fmla="*/ 1162878 w 9899400"/>
              <a:gd name="connsiteY16" fmla="*/ 3210339 h 3379305"/>
              <a:gd name="connsiteX17" fmla="*/ 1311965 w 9899400"/>
              <a:gd name="connsiteY17" fmla="*/ 3220279 h 3379305"/>
              <a:gd name="connsiteX18" fmla="*/ 1391478 w 9899400"/>
              <a:gd name="connsiteY18" fmla="*/ 3230218 h 3379305"/>
              <a:gd name="connsiteX19" fmla="*/ 1441174 w 9899400"/>
              <a:gd name="connsiteY19" fmla="*/ 3240157 h 3379305"/>
              <a:gd name="connsiteX20" fmla="*/ 1828800 w 9899400"/>
              <a:gd name="connsiteY20" fmla="*/ 3250096 h 3379305"/>
              <a:gd name="connsiteX21" fmla="*/ 1977887 w 9899400"/>
              <a:gd name="connsiteY21" fmla="*/ 3269974 h 3379305"/>
              <a:gd name="connsiteX22" fmla="*/ 2117035 w 9899400"/>
              <a:gd name="connsiteY22" fmla="*/ 3279913 h 3379305"/>
              <a:gd name="connsiteX23" fmla="*/ 2922104 w 9899400"/>
              <a:gd name="connsiteY23" fmla="*/ 3289852 h 3379305"/>
              <a:gd name="connsiteX24" fmla="*/ 3389243 w 9899400"/>
              <a:gd name="connsiteY24" fmla="*/ 3289852 h 3379305"/>
              <a:gd name="connsiteX25" fmla="*/ 3508513 w 9899400"/>
              <a:gd name="connsiteY25" fmla="*/ 3279913 h 3379305"/>
              <a:gd name="connsiteX26" fmla="*/ 3985591 w 9899400"/>
              <a:gd name="connsiteY26" fmla="*/ 3269974 h 3379305"/>
              <a:gd name="connsiteX27" fmla="*/ 4025348 w 9899400"/>
              <a:gd name="connsiteY27" fmla="*/ 3260035 h 3379305"/>
              <a:gd name="connsiteX28" fmla="*/ 4075043 w 9899400"/>
              <a:gd name="connsiteY28" fmla="*/ 3250096 h 3379305"/>
              <a:gd name="connsiteX29" fmla="*/ 4134678 w 9899400"/>
              <a:gd name="connsiteY29" fmla="*/ 3230218 h 3379305"/>
              <a:gd name="connsiteX30" fmla="*/ 4164495 w 9899400"/>
              <a:gd name="connsiteY30" fmla="*/ 3220279 h 3379305"/>
              <a:gd name="connsiteX31" fmla="*/ 4244009 w 9899400"/>
              <a:gd name="connsiteY31" fmla="*/ 3200400 h 3379305"/>
              <a:gd name="connsiteX32" fmla="*/ 4313582 w 9899400"/>
              <a:gd name="connsiteY32" fmla="*/ 3180522 h 3379305"/>
              <a:gd name="connsiteX33" fmla="*/ 4343400 w 9899400"/>
              <a:gd name="connsiteY33" fmla="*/ 3160644 h 3379305"/>
              <a:gd name="connsiteX34" fmla="*/ 4383156 w 9899400"/>
              <a:gd name="connsiteY34" fmla="*/ 3150705 h 3379305"/>
              <a:gd name="connsiteX35" fmla="*/ 4522304 w 9899400"/>
              <a:gd name="connsiteY35" fmla="*/ 3130826 h 3379305"/>
              <a:gd name="connsiteX36" fmla="*/ 4611756 w 9899400"/>
              <a:gd name="connsiteY36" fmla="*/ 3110948 h 3379305"/>
              <a:gd name="connsiteX37" fmla="*/ 4691269 w 9899400"/>
              <a:gd name="connsiteY37" fmla="*/ 3091070 h 3379305"/>
              <a:gd name="connsiteX38" fmla="*/ 4810539 w 9899400"/>
              <a:gd name="connsiteY38" fmla="*/ 3071192 h 3379305"/>
              <a:gd name="connsiteX39" fmla="*/ 4949687 w 9899400"/>
              <a:gd name="connsiteY39" fmla="*/ 3051313 h 3379305"/>
              <a:gd name="connsiteX40" fmla="*/ 5476461 w 9899400"/>
              <a:gd name="connsiteY40" fmla="*/ 3031435 h 3379305"/>
              <a:gd name="connsiteX41" fmla="*/ 5506278 w 9899400"/>
              <a:gd name="connsiteY41" fmla="*/ 3021496 h 3379305"/>
              <a:gd name="connsiteX42" fmla="*/ 5645426 w 9899400"/>
              <a:gd name="connsiteY42" fmla="*/ 3001618 h 3379305"/>
              <a:gd name="connsiteX43" fmla="*/ 5724939 w 9899400"/>
              <a:gd name="connsiteY43" fmla="*/ 2981739 h 3379305"/>
              <a:gd name="connsiteX44" fmla="*/ 5764695 w 9899400"/>
              <a:gd name="connsiteY44" fmla="*/ 2971800 h 3379305"/>
              <a:gd name="connsiteX45" fmla="*/ 5804452 w 9899400"/>
              <a:gd name="connsiteY45" fmla="*/ 2961861 h 3379305"/>
              <a:gd name="connsiteX46" fmla="*/ 5834269 w 9899400"/>
              <a:gd name="connsiteY46" fmla="*/ 2951922 h 3379305"/>
              <a:gd name="connsiteX47" fmla="*/ 5903843 w 9899400"/>
              <a:gd name="connsiteY47" fmla="*/ 2941983 h 3379305"/>
              <a:gd name="connsiteX48" fmla="*/ 5953539 w 9899400"/>
              <a:gd name="connsiteY48" fmla="*/ 2922105 h 3379305"/>
              <a:gd name="connsiteX49" fmla="*/ 5993295 w 9899400"/>
              <a:gd name="connsiteY49" fmla="*/ 2912165 h 3379305"/>
              <a:gd name="connsiteX50" fmla="*/ 6062869 w 9899400"/>
              <a:gd name="connsiteY50" fmla="*/ 2882348 h 3379305"/>
              <a:gd name="connsiteX51" fmla="*/ 6311348 w 9899400"/>
              <a:gd name="connsiteY51" fmla="*/ 2862470 h 3379305"/>
              <a:gd name="connsiteX52" fmla="*/ 6370982 w 9899400"/>
              <a:gd name="connsiteY52" fmla="*/ 2832652 h 3379305"/>
              <a:gd name="connsiteX53" fmla="*/ 6400800 w 9899400"/>
              <a:gd name="connsiteY53" fmla="*/ 2822713 h 3379305"/>
              <a:gd name="connsiteX54" fmla="*/ 6500191 w 9899400"/>
              <a:gd name="connsiteY54" fmla="*/ 2763079 h 3379305"/>
              <a:gd name="connsiteX55" fmla="*/ 6569765 w 9899400"/>
              <a:gd name="connsiteY55" fmla="*/ 2743200 h 3379305"/>
              <a:gd name="connsiteX56" fmla="*/ 6629400 w 9899400"/>
              <a:gd name="connsiteY56" fmla="*/ 2723322 h 3379305"/>
              <a:gd name="connsiteX57" fmla="*/ 6689035 w 9899400"/>
              <a:gd name="connsiteY57" fmla="*/ 2703444 h 3379305"/>
              <a:gd name="connsiteX58" fmla="*/ 6718852 w 9899400"/>
              <a:gd name="connsiteY58" fmla="*/ 2693505 h 3379305"/>
              <a:gd name="connsiteX59" fmla="*/ 6748669 w 9899400"/>
              <a:gd name="connsiteY59" fmla="*/ 2673626 h 3379305"/>
              <a:gd name="connsiteX60" fmla="*/ 6848061 w 9899400"/>
              <a:gd name="connsiteY60" fmla="*/ 2643809 h 3379305"/>
              <a:gd name="connsiteX61" fmla="*/ 6907695 w 9899400"/>
              <a:gd name="connsiteY61" fmla="*/ 2604052 h 3379305"/>
              <a:gd name="connsiteX62" fmla="*/ 7007087 w 9899400"/>
              <a:gd name="connsiteY62" fmla="*/ 2574235 h 3379305"/>
              <a:gd name="connsiteX63" fmla="*/ 7036904 w 9899400"/>
              <a:gd name="connsiteY63" fmla="*/ 2554357 h 3379305"/>
              <a:gd name="connsiteX64" fmla="*/ 7136295 w 9899400"/>
              <a:gd name="connsiteY64" fmla="*/ 2524539 h 3379305"/>
              <a:gd name="connsiteX65" fmla="*/ 7205869 w 9899400"/>
              <a:gd name="connsiteY65" fmla="*/ 2504661 h 3379305"/>
              <a:gd name="connsiteX66" fmla="*/ 7235687 w 9899400"/>
              <a:gd name="connsiteY66" fmla="*/ 2484783 h 3379305"/>
              <a:gd name="connsiteX67" fmla="*/ 7265504 w 9899400"/>
              <a:gd name="connsiteY67" fmla="*/ 2474844 h 3379305"/>
              <a:gd name="connsiteX68" fmla="*/ 7325139 w 9899400"/>
              <a:gd name="connsiteY68" fmla="*/ 2435087 h 3379305"/>
              <a:gd name="connsiteX69" fmla="*/ 7384774 w 9899400"/>
              <a:gd name="connsiteY69" fmla="*/ 2415209 h 3379305"/>
              <a:gd name="connsiteX70" fmla="*/ 7444409 w 9899400"/>
              <a:gd name="connsiteY70" fmla="*/ 2385392 h 3379305"/>
              <a:gd name="connsiteX71" fmla="*/ 7533861 w 9899400"/>
              <a:gd name="connsiteY71" fmla="*/ 2345635 h 3379305"/>
              <a:gd name="connsiteX72" fmla="*/ 7633252 w 9899400"/>
              <a:gd name="connsiteY72" fmla="*/ 2335696 h 3379305"/>
              <a:gd name="connsiteX73" fmla="*/ 7702826 w 9899400"/>
              <a:gd name="connsiteY73" fmla="*/ 2315818 h 3379305"/>
              <a:gd name="connsiteX74" fmla="*/ 7792278 w 9899400"/>
              <a:gd name="connsiteY74" fmla="*/ 2305879 h 3379305"/>
              <a:gd name="connsiteX75" fmla="*/ 7822095 w 9899400"/>
              <a:gd name="connsiteY75" fmla="*/ 2295939 h 3379305"/>
              <a:gd name="connsiteX76" fmla="*/ 7871791 w 9899400"/>
              <a:gd name="connsiteY76" fmla="*/ 2246244 h 3379305"/>
              <a:gd name="connsiteX77" fmla="*/ 7971182 w 9899400"/>
              <a:gd name="connsiteY77" fmla="*/ 2216426 h 3379305"/>
              <a:gd name="connsiteX78" fmla="*/ 8001000 w 9899400"/>
              <a:gd name="connsiteY78" fmla="*/ 2206487 h 3379305"/>
              <a:gd name="connsiteX79" fmla="*/ 8050695 w 9899400"/>
              <a:gd name="connsiteY79" fmla="*/ 2196548 h 3379305"/>
              <a:gd name="connsiteX80" fmla="*/ 8080513 w 9899400"/>
              <a:gd name="connsiteY80" fmla="*/ 2186609 h 3379305"/>
              <a:gd name="connsiteX81" fmla="*/ 8140148 w 9899400"/>
              <a:gd name="connsiteY81" fmla="*/ 2176670 h 3379305"/>
              <a:gd name="connsiteX82" fmla="*/ 8229600 w 9899400"/>
              <a:gd name="connsiteY82" fmla="*/ 2146852 h 3379305"/>
              <a:gd name="connsiteX83" fmla="*/ 8259417 w 9899400"/>
              <a:gd name="connsiteY83" fmla="*/ 2136913 h 3379305"/>
              <a:gd name="connsiteX84" fmla="*/ 8319052 w 9899400"/>
              <a:gd name="connsiteY84" fmla="*/ 2107096 h 3379305"/>
              <a:gd name="connsiteX85" fmla="*/ 8408504 w 9899400"/>
              <a:gd name="connsiteY85" fmla="*/ 2087218 h 3379305"/>
              <a:gd name="connsiteX86" fmla="*/ 8507895 w 9899400"/>
              <a:gd name="connsiteY86" fmla="*/ 2067339 h 3379305"/>
              <a:gd name="connsiteX87" fmla="*/ 8557591 w 9899400"/>
              <a:gd name="connsiteY87" fmla="*/ 2037522 h 3379305"/>
              <a:gd name="connsiteX88" fmla="*/ 8627165 w 9899400"/>
              <a:gd name="connsiteY88" fmla="*/ 1958009 h 3379305"/>
              <a:gd name="connsiteX89" fmla="*/ 8696739 w 9899400"/>
              <a:gd name="connsiteY89" fmla="*/ 1908313 h 3379305"/>
              <a:gd name="connsiteX90" fmla="*/ 8726556 w 9899400"/>
              <a:gd name="connsiteY90" fmla="*/ 1848679 h 3379305"/>
              <a:gd name="connsiteX91" fmla="*/ 8746435 w 9899400"/>
              <a:gd name="connsiteY91" fmla="*/ 1828800 h 3379305"/>
              <a:gd name="connsiteX92" fmla="*/ 8766313 w 9899400"/>
              <a:gd name="connsiteY92" fmla="*/ 1789044 h 3379305"/>
              <a:gd name="connsiteX93" fmla="*/ 8786191 w 9899400"/>
              <a:gd name="connsiteY93" fmla="*/ 1769165 h 3379305"/>
              <a:gd name="connsiteX94" fmla="*/ 8816009 w 9899400"/>
              <a:gd name="connsiteY94" fmla="*/ 1729409 h 3379305"/>
              <a:gd name="connsiteX95" fmla="*/ 8835887 w 9899400"/>
              <a:gd name="connsiteY95" fmla="*/ 1699592 h 3379305"/>
              <a:gd name="connsiteX96" fmla="*/ 8885582 w 9899400"/>
              <a:gd name="connsiteY96" fmla="*/ 1659835 h 3379305"/>
              <a:gd name="connsiteX97" fmla="*/ 8965095 w 9899400"/>
              <a:gd name="connsiteY97" fmla="*/ 1570383 h 3379305"/>
              <a:gd name="connsiteX98" fmla="*/ 8975035 w 9899400"/>
              <a:gd name="connsiteY98" fmla="*/ 1540565 h 3379305"/>
              <a:gd name="connsiteX99" fmla="*/ 9054548 w 9899400"/>
              <a:gd name="connsiteY99" fmla="*/ 1441174 h 3379305"/>
              <a:gd name="connsiteX100" fmla="*/ 9114182 w 9899400"/>
              <a:gd name="connsiteY100" fmla="*/ 1401418 h 3379305"/>
              <a:gd name="connsiteX101" fmla="*/ 9183756 w 9899400"/>
              <a:gd name="connsiteY101" fmla="*/ 1331844 h 3379305"/>
              <a:gd name="connsiteX102" fmla="*/ 9243391 w 9899400"/>
              <a:gd name="connsiteY102" fmla="*/ 1282148 h 3379305"/>
              <a:gd name="connsiteX103" fmla="*/ 9273209 w 9899400"/>
              <a:gd name="connsiteY103" fmla="*/ 1272209 h 3379305"/>
              <a:gd name="connsiteX104" fmla="*/ 9322904 w 9899400"/>
              <a:gd name="connsiteY104" fmla="*/ 1222513 h 3379305"/>
              <a:gd name="connsiteX105" fmla="*/ 9342782 w 9899400"/>
              <a:gd name="connsiteY105" fmla="*/ 1192696 h 3379305"/>
              <a:gd name="connsiteX106" fmla="*/ 9372600 w 9899400"/>
              <a:gd name="connsiteY106" fmla="*/ 1182757 h 3379305"/>
              <a:gd name="connsiteX107" fmla="*/ 9412356 w 9899400"/>
              <a:gd name="connsiteY107" fmla="*/ 1123122 h 3379305"/>
              <a:gd name="connsiteX108" fmla="*/ 9442174 w 9899400"/>
              <a:gd name="connsiteY108" fmla="*/ 1063487 h 3379305"/>
              <a:gd name="connsiteX109" fmla="*/ 9471991 w 9899400"/>
              <a:gd name="connsiteY109" fmla="*/ 1043609 h 3379305"/>
              <a:gd name="connsiteX110" fmla="*/ 9491869 w 9899400"/>
              <a:gd name="connsiteY110" fmla="*/ 1003852 h 3379305"/>
              <a:gd name="connsiteX111" fmla="*/ 9511748 w 9899400"/>
              <a:gd name="connsiteY111" fmla="*/ 944218 h 3379305"/>
              <a:gd name="connsiteX112" fmla="*/ 9541565 w 9899400"/>
              <a:gd name="connsiteY112" fmla="*/ 924339 h 3379305"/>
              <a:gd name="connsiteX113" fmla="*/ 9571382 w 9899400"/>
              <a:gd name="connsiteY113" fmla="*/ 864705 h 3379305"/>
              <a:gd name="connsiteX114" fmla="*/ 9591261 w 9899400"/>
              <a:gd name="connsiteY114" fmla="*/ 824948 h 3379305"/>
              <a:gd name="connsiteX115" fmla="*/ 9601200 w 9899400"/>
              <a:gd name="connsiteY115" fmla="*/ 795131 h 3379305"/>
              <a:gd name="connsiteX116" fmla="*/ 9621078 w 9899400"/>
              <a:gd name="connsiteY116" fmla="*/ 765313 h 3379305"/>
              <a:gd name="connsiteX117" fmla="*/ 9640956 w 9899400"/>
              <a:gd name="connsiteY117" fmla="*/ 705679 h 3379305"/>
              <a:gd name="connsiteX118" fmla="*/ 9650895 w 9899400"/>
              <a:gd name="connsiteY118" fmla="*/ 675861 h 3379305"/>
              <a:gd name="connsiteX119" fmla="*/ 9670774 w 9899400"/>
              <a:gd name="connsiteY119" fmla="*/ 655983 h 3379305"/>
              <a:gd name="connsiteX120" fmla="*/ 9720469 w 9899400"/>
              <a:gd name="connsiteY120" fmla="*/ 576470 h 3379305"/>
              <a:gd name="connsiteX121" fmla="*/ 9730409 w 9899400"/>
              <a:gd name="connsiteY121" fmla="*/ 536713 h 3379305"/>
              <a:gd name="connsiteX122" fmla="*/ 9750287 w 9899400"/>
              <a:gd name="connsiteY122" fmla="*/ 477079 h 3379305"/>
              <a:gd name="connsiteX123" fmla="*/ 9770165 w 9899400"/>
              <a:gd name="connsiteY123" fmla="*/ 417444 h 3379305"/>
              <a:gd name="connsiteX124" fmla="*/ 9780104 w 9899400"/>
              <a:gd name="connsiteY124" fmla="*/ 387626 h 3379305"/>
              <a:gd name="connsiteX125" fmla="*/ 9790043 w 9899400"/>
              <a:gd name="connsiteY125" fmla="*/ 357809 h 3379305"/>
              <a:gd name="connsiteX126" fmla="*/ 9799982 w 9899400"/>
              <a:gd name="connsiteY126" fmla="*/ 258418 h 3379305"/>
              <a:gd name="connsiteX127" fmla="*/ 9829800 w 9899400"/>
              <a:gd name="connsiteY127" fmla="*/ 188844 h 3379305"/>
              <a:gd name="connsiteX128" fmla="*/ 9839739 w 9899400"/>
              <a:gd name="connsiteY128" fmla="*/ 159026 h 3379305"/>
              <a:gd name="connsiteX129" fmla="*/ 9889435 w 9899400"/>
              <a:gd name="connsiteY129" fmla="*/ 39757 h 3379305"/>
              <a:gd name="connsiteX130" fmla="*/ 9899374 w 9899400"/>
              <a:gd name="connsiteY130" fmla="*/ 0 h 3379305"/>
              <a:gd name="connsiteX131" fmla="*/ 9809922 w 9899400"/>
              <a:gd name="connsiteY131" fmla="*/ 3359426 h 3379305"/>
              <a:gd name="connsiteX132" fmla="*/ 9730409 w 9899400"/>
              <a:gd name="connsiteY132" fmla="*/ 3319670 h 3379305"/>
              <a:gd name="connsiteX133" fmla="*/ 9660835 w 9899400"/>
              <a:gd name="connsiteY133" fmla="*/ 3339548 h 3379305"/>
              <a:gd name="connsiteX134" fmla="*/ 9650895 w 9899400"/>
              <a:gd name="connsiteY134" fmla="*/ 3349487 h 3379305"/>
              <a:gd name="connsiteX135" fmla="*/ 0 w 9899400"/>
              <a:gd name="connsiteY135" fmla="*/ 3379305 h 337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9899400" h="3379305">
                <a:moveTo>
                  <a:pt x="0" y="3379305"/>
                </a:moveTo>
                <a:lnTo>
                  <a:pt x="0" y="3379305"/>
                </a:lnTo>
                <a:cubicBezTo>
                  <a:pt x="15226" y="3310787"/>
                  <a:pt x="5767" y="3302520"/>
                  <a:pt x="39756" y="3260035"/>
                </a:cubicBezTo>
                <a:cubicBezTo>
                  <a:pt x="45610" y="3252718"/>
                  <a:pt x="53009" y="3246783"/>
                  <a:pt x="59635" y="3240157"/>
                </a:cubicBezTo>
                <a:cubicBezTo>
                  <a:pt x="61975" y="3230798"/>
                  <a:pt x="73031" y="3182250"/>
                  <a:pt x="79513" y="3170583"/>
                </a:cubicBezTo>
                <a:cubicBezTo>
                  <a:pt x="91115" y="3149699"/>
                  <a:pt x="102375" y="3127841"/>
                  <a:pt x="119269" y="3110948"/>
                </a:cubicBezTo>
                <a:cubicBezTo>
                  <a:pt x="186953" y="3043267"/>
                  <a:pt x="81180" y="3146436"/>
                  <a:pt x="168965" y="3071192"/>
                </a:cubicBezTo>
                <a:cubicBezTo>
                  <a:pt x="228993" y="3019739"/>
                  <a:pt x="183752" y="3039758"/>
                  <a:pt x="238539" y="3021496"/>
                </a:cubicBezTo>
                <a:cubicBezTo>
                  <a:pt x="304800" y="3024809"/>
                  <a:pt x="371491" y="3023206"/>
                  <a:pt x="437322" y="3031435"/>
                </a:cubicBezTo>
                <a:cubicBezTo>
                  <a:pt x="460559" y="3034340"/>
                  <a:pt x="486683" y="3061086"/>
                  <a:pt x="506895" y="3071192"/>
                </a:cubicBezTo>
                <a:cubicBezTo>
                  <a:pt x="516266" y="3075877"/>
                  <a:pt x="527083" y="3077004"/>
                  <a:pt x="536713" y="3081131"/>
                </a:cubicBezTo>
                <a:cubicBezTo>
                  <a:pt x="550331" y="3086967"/>
                  <a:pt x="562712" y="3095506"/>
                  <a:pt x="576469" y="3101009"/>
                </a:cubicBezTo>
                <a:cubicBezTo>
                  <a:pt x="650096" y="3130459"/>
                  <a:pt x="672269" y="3126451"/>
                  <a:pt x="765313" y="3140765"/>
                </a:cubicBezTo>
                <a:cubicBezTo>
                  <a:pt x="775252" y="3144078"/>
                  <a:pt x="784857" y="3148650"/>
                  <a:pt x="795130" y="3150705"/>
                </a:cubicBezTo>
                <a:cubicBezTo>
                  <a:pt x="892044" y="3170088"/>
                  <a:pt x="900926" y="3167409"/>
                  <a:pt x="983974" y="3180522"/>
                </a:cubicBezTo>
                <a:lnTo>
                  <a:pt x="1103243" y="3200400"/>
                </a:lnTo>
                <a:cubicBezTo>
                  <a:pt x="1123121" y="3203713"/>
                  <a:pt x="1142770" y="3208998"/>
                  <a:pt x="1162878" y="3210339"/>
                </a:cubicBezTo>
                <a:cubicBezTo>
                  <a:pt x="1212574" y="3213652"/>
                  <a:pt x="1262346" y="3215964"/>
                  <a:pt x="1311965" y="3220279"/>
                </a:cubicBezTo>
                <a:cubicBezTo>
                  <a:pt x="1338575" y="3222593"/>
                  <a:pt x="1365078" y="3226157"/>
                  <a:pt x="1391478" y="3230218"/>
                </a:cubicBezTo>
                <a:cubicBezTo>
                  <a:pt x="1408175" y="3232787"/>
                  <a:pt x="1424298" y="3239390"/>
                  <a:pt x="1441174" y="3240157"/>
                </a:cubicBezTo>
                <a:cubicBezTo>
                  <a:pt x="1570292" y="3246026"/>
                  <a:pt x="1699591" y="3246783"/>
                  <a:pt x="1828800" y="3250096"/>
                </a:cubicBezTo>
                <a:cubicBezTo>
                  <a:pt x="1895742" y="3261253"/>
                  <a:pt x="1901582" y="3263339"/>
                  <a:pt x="1977887" y="3269974"/>
                </a:cubicBezTo>
                <a:cubicBezTo>
                  <a:pt x="2024213" y="3274002"/>
                  <a:pt x="2070544" y="3278934"/>
                  <a:pt x="2117035" y="3279913"/>
                </a:cubicBezTo>
                <a:lnTo>
                  <a:pt x="2922104" y="3289852"/>
                </a:lnTo>
                <a:cubicBezTo>
                  <a:pt x="3111624" y="3321441"/>
                  <a:pt x="2989510" y="3304937"/>
                  <a:pt x="3389243" y="3289852"/>
                </a:cubicBezTo>
                <a:cubicBezTo>
                  <a:pt x="3429109" y="3288348"/>
                  <a:pt x="3468641" y="3281242"/>
                  <a:pt x="3508513" y="3279913"/>
                </a:cubicBezTo>
                <a:cubicBezTo>
                  <a:pt x="3667485" y="3274614"/>
                  <a:pt x="3826565" y="3273287"/>
                  <a:pt x="3985591" y="3269974"/>
                </a:cubicBezTo>
                <a:cubicBezTo>
                  <a:pt x="3998843" y="3266661"/>
                  <a:pt x="4012013" y="3262998"/>
                  <a:pt x="4025348" y="3260035"/>
                </a:cubicBezTo>
                <a:cubicBezTo>
                  <a:pt x="4041839" y="3256370"/>
                  <a:pt x="4058745" y="3254541"/>
                  <a:pt x="4075043" y="3250096"/>
                </a:cubicBezTo>
                <a:cubicBezTo>
                  <a:pt x="4095258" y="3244583"/>
                  <a:pt x="4114800" y="3236844"/>
                  <a:pt x="4134678" y="3230218"/>
                </a:cubicBezTo>
                <a:cubicBezTo>
                  <a:pt x="4144617" y="3226905"/>
                  <a:pt x="4154331" y="3222820"/>
                  <a:pt x="4164495" y="3220279"/>
                </a:cubicBezTo>
                <a:lnTo>
                  <a:pt x="4244009" y="3200400"/>
                </a:lnTo>
                <a:cubicBezTo>
                  <a:pt x="4256748" y="3197215"/>
                  <a:pt x="4299323" y="3187652"/>
                  <a:pt x="4313582" y="3180522"/>
                </a:cubicBezTo>
                <a:cubicBezTo>
                  <a:pt x="4324266" y="3175180"/>
                  <a:pt x="4332420" y="3165349"/>
                  <a:pt x="4343400" y="3160644"/>
                </a:cubicBezTo>
                <a:cubicBezTo>
                  <a:pt x="4355955" y="3155263"/>
                  <a:pt x="4369682" y="3152951"/>
                  <a:pt x="4383156" y="3150705"/>
                </a:cubicBezTo>
                <a:cubicBezTo>
                  <a:pt x="4429372" y="3143002"/>
                  <a:pt x="4476360" y="3140015"/>
                  <a:pt x="4522304" y="3130826"/>
                </a:cubicBezTo>
                <a:cubicBezTo>
                  <a:pt x="4556466" y="3123994"/>
                  <a:pt x="4579002" y="3120306"/>
                  <a:pt x="4611756" y="3110948"/>
                </a:cubicBezTo>
                <a:cubicBezTo>
                  <a:pt x="4669570" y="3094430"/>
                  <a:pt x="4612001" y="3105058"/>
                  <a:pt x="4691269" y="3091070"/>
                </a:cubicBezTo>
                <a:lnTo>
                  <a:pt x="4810539" y="3071192"/>
                </a:lnTo>
                <a:cubicBezTo>
                  <a:pt x="4877229" y="3048960"/>
                  <a:pt x="4822386" y="3064713"/>
                  <a:pt x="4949687" y="3051313"/>
                </a:cubicBezTo>
                <a:cubicBezTo>
                  <a:pt x="5231241" y="3021676"/>
                  <a:pt x="4700632" y="3048675"/>
                  <a:pt x="5476461" y="3031435"/>
                </a:cubicBezTo>
                <a:cubicBezTo>
                  <a:pt x="5486400" y="3028122"/>
                  <a:pt x="5495970" y="3023370"/>
                  <a:pt x="5506278" y="3021496"/>
                </a:cubicBezTo>
                <a:cubicBezTo>
                  <a:pt x="5612759" y="3002136"/>
                  <a:pt x="5554184" y="3021170"/>
                  <a:pt x="5645426" y="3001618"/>
                </a:cubicBezTo>
                <a:cubicBezTo>
                  <a:pt x="5672140" y="2995894"/>
                  <a:pt x="5698435" y="2988365"/>
                  <a:pt x="5724939" y="2981739"/>
                </a:cubicBezTo>
                <a:lnTo>
                  <a:pt x="5764695" y="2971800"/>
                </a:lnTo>
                <a:cubicBezTo>
                  <a:pt x="5777947" y="2968487"/>
                  <a:pt x="5791493" y="2966181"/>
                  <a:pt x="5804452" y="2961861"/>
                </a:cubicBezTo>
                <a:cubicBezTo>
                  <a:pt x="5814391" y="2958548"/>
                  <a:pt x="5823996" y="2953977"/>
                  <a:pt x="5834269" y="2951922"/>
                </a:cubicBezTo>
                <a:cubicBezTo>
                  <a:pt x="5857241" y="2947328"/>
                  <a:pt x="5880652" y="2945296"/>
                  <a:pt x="5903843" y="2941983"/>
                </a:cubicBezTo>
                <a:cubicBezTo>
                  <a:pt x="5920408" y="2935357"/>
                  <a:pt x="5936613" y="2927747"/>
                  <a:pt x="5953539" y="2922105"/>
                </a:cubicBezTo>
                <a:cubicBezTo>
                  <a:pt x="5966498" y="2917785"/>
                  <a:pt x="5980505" y="2916961"/>
                  <a:pt x="5993295" y="2912165"/>
                </a:cubicBezTo>
                <a:cubicBezTo>
                  <a:pt x="6019829" y="2902215"/>
                  <a:pt x="6034972" y="2886640"/>
                  <a:pt x="6062869" y="2882348"/>
                </a:cubicBezTo>
                <a:cubicBezTo>
                  <a:pt x="6119820" y="2873586"/>
                  <a:pt x="6266658" y="2865449"/>
                  <a:pt x="6311348" y="2862470"/>
                </a:cubicBezTo>
                <a:cubicBezTo>
                  <a:pt x="6386297" y="2837487"/>
                  <a:pt x="6293910" y="2871189"/>
                  <a:pt x="6370982" y="2832652"/>
                </a:cubicBezTo>
                <a:cubicBezTo>
                  <a:pt x="6380353" y="2827967"/>
                  <a:pt x="6390861" y="2826026"/>
                  <a:pt x="6400800" y="2822713"/>
                </a:cubicBezTo>
                <a:cubicBezTo>
                  <a:pt x="6443195" y="2794450"/>
                  <a:pt x="6457403" y="2781417"/>
                  <a:pt x="6500191" y="2763079"/>
                </a:cubicBezTo>
                <a:cubicBezTo>
                  <a:pt x="6526177" y="2751942"/>
                  <a:pt x="6541737" y="2751608"/>
                  <a:pt x="6569765" y="2743200"/>
                </a:cubicBezTo>
                <a:cubicBezTo>
                  <a:pt x="6589835" y="2737179"/>
                  <a:pt x="6609522" y="2729948"/>
                  <a:pt x="6629400" y="2723322"/>
                </a:cubicBezTo>
                <a:lnTo>
                  <a:pt x="6689035" y="2703444"/>
                </a:lnTo>
                <a:lnTo>
                  <a:pt x="6718852" y="2693505"/>
                </a:lnTo>
                <a:cubicBezTo>
                  <a:pt x="6728791" y="2686879"/>
                  <a:pt x="6737753" y="2678478"/>
                  <a:pt x="6748669" y="2673626"/>
                </a:cubicBezTo>
                <a:cubicBezTo>
                  <a:pt x="6779779" y="2659799"/>
                  <a:pt x="6815021" y="2652069"/>
                  <a:pt x="6848061" y="2643809"/>
                </a:cubicBezTo>
                <a:cubicBezTo>
                  <a:pt x="6867939" y="2630557"/>
                  <a:pt x="6884518" y="2609846"/>
                  <a:pt x="6907695" y="2604052"/>
                </a:cubicBezTo>
                <a:cubicBezTo>
                  <a:pt x="6967780" y="2589031"/>
                  <a:pt x="6934493" y="2598433"/>
                  <a:pt x="7007087" y="2574235"/>
                </a:cubicBezTo>
                <a:cubicBezTo>
                  <a:pt x="7017026" y="2567609"/>
                  <a:pt x="7025988" y="2559208"/>
                  <a:pt x="7036904" y="2554357"/>
                </a:cubicBezTo>
                <a:cubicBezTo>
                  <a:pt x="7079408" y="2535467"/>
                  <a:pt x="7095828" y="2536102"/>
                  <a:pt x="7136295" y="2524539"/>
                </a:cubicBezTo>
                <a:cubicBezTo>
                  <a:pt x="7236066" y="2496032"/>
                  <a:pt x="7081640" y="2535718"/>
                  <a:pt x="7205869" y="2504661"/>
                </a:cubicBezTo>
                <a:cubicBezTo>
                  <a:pt x="7215808" y="2498035"/>
                  <a:pt x="7225003" y="2490125"/>
                  <a:pt x="7235687" y="2484783"/>
                </a:cubicBezTo>
                <a:cubicBezTo>
                  <a:pt x="7245058" y="2480098"/>
                  <a:pt x="7256346" y="2479932"/>
                  <a:pt x="7265504" y="2474844"/>
                </a:cubicBezTo>
                <a:cubicBezTo>
                  <a:pt x="7286388" y="2463242"/>
                  <a:pt x="7302474" y="2442642"/>
                  <a:pt x="7325139" y="2435087"/>
                </a:cubicBezTo>
                <a:lnTo>
                  <a:pt x="7384774" y="2415209"/>
                </a:lnTo>
                <a:cubicBezTo>
                  <a:pt x="7470233" y="2358236"/>
                  <a:pt x="7362102" y="2426546"/>
                  <a:pt x="7444409" y="2385392"/>
                </a:cubicBezTo>
                <a:cubicBezTo>
                  <a:pt x="7487751" y="2363720"/>
                  <a:pt x="7469750" y="2352046"/>
                  <a:pt x="7533861" y="2345635"/>
                </a:cubicBezTo>
                <a:lnTo>
                  <a:pt x="7633252" y="2335696"/>
                </a:lnTo>
                <a:cubicBezTo>
                  <a:pt x="7655519" y="2328274"/>
                  <a:pt x="7679647" y="2319384"/>
                  <a:pt x="7702826" y="2315818"/>
                </a:cubicBezTo>
                <a:cubicBezTo>
                  <a:pt x="7732478" y="2311256"/>
                  <a:pt x="7762461" y="2309192"/>
                  <a:pt x="7792278" y="2305879"/>
                </a:cubicBezTo>
                <a:cubicBezTo>
                  <a:pt x="7802217" y="2302566"/>
                  <a:pt x="7813914" y="2302484"/>
                  <a:pt x="7822095" y="2295939"/>
                </a:cubicBezTo>
                <a:cubicBezTo>
                  <a:pt x="7875929" y="2252871"/>
                  <a:pt x="7804706" y="2276060"/>
                  <a:pt x="7871791" y="2246244"/>
                </a:cubicBezTo>
                <a:cubicBezTo>
                  <a:pt x="7914308" y="2227347"/>
                  <a:pt x="7930705" y="2227991"/>
                  <a:pt x="7971182" y="2216426"/>
                </a:cubicBezTo>
                <a:cubicBezTo>
                  <a:pt x="7981256" y="2213548"/>
                  <a:pt x="7990836" y="2209028"/>
                  <a:pt x="8001000" y="2206487"/>
                </a:cubicBezTo>
                <a:cubicBezTo>
                  <a:pt x="8017389" y="2202390"/>
                  <a:pt x="8034306" y="2200645"/>
                  <a:pt x="8050695" y="2196548"/>
                </a:cubicBezTo>
                <a:cubicBezTo>
                  <a:pt x="8060859" y="2194007"/>
                  <a:pt x="8070286" y="2188882"/>
                  <a:pt x="8080513" y="2186609"/>
                </a:cubicBezTo>
                <a:cubicBezTo>
                  <a:pt x="8100186" y="2182237"/>
                  <a:pt x="8120270" y="2179983"/>
                  <a:pt x="8140148" y="2176670"/>
                </a:cubicBezTo>
                <a:lnTo>
                  <a:pt x="8229600" y="2146852"/>
                </a:lnTo>
                <a:cubicBezTo>
                  <a:pt x="8239539" y="2143539"/>
                  <a:pt x="8250700" y="2142724"/>
                  <a:pt x="8259417" y="2136913"/>
                </a:cubicBezTo>
                <a:cubicBezTo>
                  <a:pt x="8292087" y="2115134"/>
                  <a:pt x="8283047" y="2117383"/>
                  <a:pt x="8319052" y="2107096"/>
                </a:cubicBezTo>
                <a:cubicBezTo>
                  <a:pt x="8361467" y="2094978"/>
                  <a:pt x="8362394" y="2097465"/>
                  <a:pt x="8408504" y="2087218"/>
                </a:cubicBezTo>
                <a:cubicBezTo>
                  <a:pt x="8497472" y="2067448"/>
                  <a:pt x="8391031" y="2086818"/>
                  <a:pt x="8507895" y="2067339"/>
                </a:cubicBezTo>
                <a:cubicBezTo>
                  <a:pt x="8592897" y="1982341"/>
                  <a:pt x="8454358" y="2114947"/>
                  <a:pt x="8557591" y="2037522"/>
                </a:cubicBezTo>
                <a:cubicBezTo>
                  <a:pt x="8686542" y="1940808"/>
                  <a:pt x="8558187" y="2026986"/>
                  <a:pt x="8627165" y="1958009"/>
                </a:cubicBezTo>
                <a:cubicBezTo>
                  <a:pt x="8639487" y="1945687"/>
                  <a:pt x="8679814" y="1919597"/>
                  <a:pt x="8696739" y="1908313"/>
                </a:cubicBezTo>
                <a:cubicBezTo>
                  <a:pt x="8707237" y="1876820"/>
                  <a:pt x="8704537" y="1876203"/>
                  <a:pt x="8726556" y="1848679"/>
                </a:cubicBezTo>
                <a:cubicBezTo>
                  <a:pt x="8732410" y="1841361"/>
                  <a:pt x="8741237" y="1836597"/>
                  <a:pt x="8746435" y="1828800"/>
                </a:cubicBezTo>
                <a:cubicBezTo>
                  <a:pt x="8754654" y="1816472"/>
                  <a:pt x="8758095" y="1801372"/>
                  <a:pt x="8766313" y="1789044"/>
                </a:cubicBezTo>
                <a:cubicBezTo>
                  <a:pt x="8771511" y="1781247"/>
                  <a:pt x="8780192" y="1776364"/>
                  <a:pt x="8786191" y="1769165"/>
                </a:cubicBezTo>
                <a:cubicBezTo>
                  <a:pt x="8796796" y="1756439"/>
                  <a:pt x="8806381" y="1742889"/>
                  <a:pt x="8816009" y="1729409"/>
                </a:cubicBezTo>
                <a:cubicBezTo>
                  <a:pt x="8822952" y="1719689"/>
                  <a:pt x="8828425" y="1708920"/>
                  <a:pt x="8835887" y="1699592"/>
                </a:cubicBezTo>
                <a:cubicBezTo>
                  <a:pt x="8861724" y="1667295"/>
                  <a:pt x="8851139" y="1689973"/>
                  <a:pt x="8885582" y="1659835"/>
                </a:cubicBezTo>
                <a:cubicBezTo>
                  <a:pt x="8930243" y="1620756"/>
                  <a:pt x="8933064" y="1613091"/>
                  <a:pt x="8965095" y="1570383"/>
                </a:cubicBezTo>
                <a:cubicBezTo>
                  <a:pt x="8968408" y="1560444"/>
                  <a:pt x="8969947" y="1549724"/>
                  <a:pt x="8975035" y="1540565"/>
                </a:cubicBezTo>
                <a:cubicBezTo>
                  <a:pt x="8990673" y="1512418"/>
                  <a:pt x="9024974" y="1460890"/>
                  <a:pt x="9054548" y="1441174"/>
                </a:cubicBezTo>
                <a:lnTo>
                  <a:pt x="9114182" y="1401418"/>
                </a:lnTo>
                <a:cubicBezTo>
                  <a:pt x="9159750" y="1333066"/>
                  <a:pt x="9131274" y="1349338"/>
                  <a:pt x="9183756" y="1331844"/>
                </a:cubicBezTo>
                <a:cubicBezTo>
                  <a:pt x="9205737" y="1309863"/>
                  <a:pt x="9215716" y="1295985"/>
                  <a:pt x="9243391" y="1282148"/>
                </a:cubicBezTo>
                <a:cubicBezTo>
                  <a:pt x="9252762" y="1277463"/>
                  <a:pt x="9263270" y="1275522"/>
                  <a:pt x="9273209" y="1272209"/>
                </a:cubicBezTo>
                <a:cubicBezTo>
                  <a:pt x="9289774" y="1255644"/>
                  <a:pt x="9309909" y="1242005"/>
                  <a:pt x="9322904" y="1222513"/>
                </a:cubicBezTo>
                <a:cubicBezTo>
                  <a:pt x="9329530" y="1212574"/>
                  <a:pt x="9333454" y="1200158"/>
                  <a:pt x="9342782" y="1192696"/>
                </a:cubicBezTo>
                <a:cubicBezTo>
                  <a:pt x="9350963" y="1186151"/>
                  <a:pt x="9362661" y="1186070"/>
                  <a:pt x="9372600" y="1182757"/>
                </a:cubicBezTo>
                <a:cubicBezTo>
                  <a:pt x="9385852" y="1162879"/>
                  <a:pt x="9404801" y="1145787"/>
                  <a:pt x="9412356" y="1123122"/>
                </a:cubicBezTo>
                <a:cubicBezTo>
                  <a:pt x="9420440" y="1098870"/>
                  <a:pt x="9422906" y="1082755"/>
                  <a:pt x="9442174" y="1063487"/>
                </a:cubicBezTo>
                <a:cubicBezTo>
                  <a:pt x="9450621" y="1055040"/>
                  <a:pt x="9462052" y="1050235"/>
                  <a:pt x="9471991" y="1043609"/>
                </a:cubicBezTo>
                <a:cubicBezTo>
                  <a:pt x="9478617" y="1030357"/>
                  <a:pt x="9486366" y="1017609"/>
                  <a:pt x="9491869" y="1003852"/>
                </a:cubicBezTo>
                <a:cubicBezTo>
                  <a:pt x="9499651" y="984397"/>
                  <a:pt x="9494314" y="955841"/>
                  <a:pt x="9511748" y="944218"/>
                </a:cubicBezTo>
                <a:lnTo>
                  <a:pt x="9541565" y="924339"/>
                </a:lnTo>
                <a:cubicBezTo>
                  <a:pt x="9579767" y="867036"/>
                  <a:pt x="9546691" y="922316"/>
                  <a:pt x="9571382" y="864705"/>
                </a:cubicBezTo>
                <a:cubicBezTo>
                  <a:pt x="9577219" y="851086"/>
                  <a:pt x="9585424" y="838567"/>
                  <a:pt x="9591261" y="824948"/>
                </a:cubicBezTo>
                <a:cubicBezTo>
                  <a:pt x="9595388" y="815318"/>
                  <a:pt x="9596515" y="804502"/>
                  <a:pt x="9601200" y="795131"/>
                </a:cubicBezTo>
                <a:cubicBezTo>
                  <a:pt x="9606542" y="784447"/>
                  <a:pt x="9616227" y="776229"/>
                  <a:pt x="9621078" y="765313"/>
                </a:cubicBezTo>
                <a:cubicBezTo>
                  <a:pt x="9629588" y="746166"/>
                  <a:pt x="9634330" y="725557"/>
                  <a:pt x="9640956" y="705679"/>
                </a:cubicBezTo>
                <a:cubicBezTo>
                  <a:pt x="9644269" y="695740"/>
                  <a:pt x="9643486" y="683269"/>
                  <a:pt x="9650895" y="675861"/>
                </a:cubicBezTo>
                <a:lnTo>
                  <a:pt x="9670774" y="655983"/>
                </a:lnTo>
                <a:cubicBezTo>
                  <a:pt x="9694429" y="585016"/>
                  <a:pt x="9673218" y="607971"/>
                  <a:pt x="9720469" y="576470"/>
                </a:cubicBezTo>
                <a:cubicBezTo>
                  <a:pt x="9723782" y="563218"/>
                  <a:pt x="9726484" y="549797"/>
                  <a:pt x="9730409" y="536713"/>
                </a:cubicBezTo>
                <a:cubicBezTo>
                  <a:pt x="9736430" y="516643"/>
                  <a:pt x="9743661" y="496957"/>
                  <a:pt x="9750287" y="477079"/>
                </a:cubicBezTo>
                <a:lnTo>
                  <a:pt x="9770165" y="417444"/>
                </a:lnTo>
                <a:lnTo>
                  <a:pt x="9780104" y="387626"/>
                </a:lnTo>
                <a:lnTo>
                  <a:pt x="9790043" y="357809"/>
                </a:lnTo>
                <a:cubicBezTo>
                  <a:pt x="9793356" y="324679"/>
                  <a:pt x="9794919" y="291326"/>
                  <a:pt x="9799982" y="258418"/>
                </a:cubicBezTo>
                <a:cubicBezTo>
                  <a:pt x="9803711" y="234179"/>
                  <a:pt x="9820646" y="210204"/>
                  <a:pt x="9829800" y="188844"/>
                </a:cubicBezTo>
                <a:cubicBezTo>
                  <a:pt x="9833927" y="179214"/>
                  <a:pt x="9835404" y="168564"/>
                  <a:pt x="9839739" y="159026"/>
                </a:cubicBezTo>
                <a:cubicBezTo>
                  <a:pt x="9906946" y="11168"/>
                  <a:pt x="9862469" y="134134"/>
                  <a:pt x="9889435" y="39757"/>
                </a:cubicBezTo>
                <a:cubicBezTo>
                  <a:pt x="9900422" y="1305"/>
                  <a:pt x="9899374" y="22152"/>
                  <a:pt x="9899374" y="0"/>
                </a:cubicBezTo>
                <a:lnTo>
                  <a:pt x="9809922" y="3359426"/>
                </a:lnTo>
                <a:cubicBezTo>
                  <a:pt x="9783418" y="3346174"/>
                  <a:pt x="9759157" y="3326857"/>
                  <a:pt x="9730409" y="3319670"/>
                </a:cubicBezTo>
                <a:cubicBezTo>
                  <a:pt x="9726162" y="3318608"/>
                  <a:pt x="9668581" y="3335675"/>
                  <a:pt x="9660835" y="3339548"/>
                </a:cubicBezTo>
                <a:cubicBezTo>
                  <a:pt x="9656644" y="3341643"/>
                  <a:pt x="9654208" y="3346174"/>
                  <a:pt x="9650895" y="3349487"/>
                </a:cubicBezTo>
                <a:lnTo>
                  <a:pt x="0" y="3379305"/>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00"/>
              </a:solidFill>
            </a:endParaRPr>
          </a:p>
        </p:txBody>
      </p:sp>
      <p:sp>
        <p:nvSpPr>
          <p:cNvPr id="65542" name="TextBox 8"/>
          <p:cNvSpPr txBox="1">
            <a:spLocks noChangeArrowheads="1"/>
          </p:cNvSpPr>
          <p:nvPr/>
        </p:nvSpPr>
        <p:spPr bwMode="auto">
          <a:xfrm rot="-644840">
            <a:off x="2763838" y="3741738"/>
            <a:ext cx="827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000">
                <a:latin typeface="Arial" charset="0"/>
              </a:rPr>
              <a:t>.</a:t>
            </a:r>
          </a:p>
        </p:txBody>
      </p:sp>
      <p:sp>
        <p:nvSpPr>
          <p:cNvPr id="10" name="TextBox 9"/>
          <p:cNvSpPr txBox="1"/>
          <p:nvPr/>
        </p:nvSpPr>
        <p:spPr>
          <a:xfrm>
            <a:off x="2578100" y="5327650"/>
            <a:ext cx="803275" cy="646113"/>
          </a:xfrm>
          <a:prstGeom prst="rect">
            <a:avLst/>
          </a:prstGeom>
          <a:solidFill>
            <a:schemeClr val="accent3">
              <a:lumMod val="40000"/>
              <a:lumOff val="60000"/>
            </a:schemeClr>
          </a:solidFill>
        </p:spPr>
        <p:txBody>
          <a:bodyPr>
            <a:spAutoFit/>
          </a:bodyPr>
          <a:lstStyle/>
          <a:p>
            <a:pPr algn="ctr">
              <a:defRPr/>
            </a:pPr>
            <a:r>
              <a:rPr lang="en-US" b="1" dirty="0"/>
              <a:t>32 A.D. </a:t>
            </a:r>
          </a:p>
        </p:txBody>
      </p:sp>
      <p:sp>
        <p:nvSpPr>
          <p:cNvPr id="12" name="TextBox 11"/>
          <p:cNvSpPr txBox="1"/>
          <p:nvPr/>
        </p:nvSpPr>
        <p:spPr>
          <a:xfrm>
            <a:off x="266700" y="5272088"/>
            <a:ext cx="646113" cy="646112"/>
          </a:xfrm>
          <a:prstGeom prst="rect">
            <a:avLst/>
          </a:prstGeom>
          <a:solidFill>
            <a:schemeClr val="accent3">
              <a:lumMod val="40000"/>
              <a:lumOff val="60000"/>
            </a:schemeClr>
          </a:solidFill>
        </p:spPr>
        <p:txBody>
          <a:bodyPr wrap="none">
            <a:spAutoFit/>
          </a:bodyPr>
          <a:lstStyle/>
          <a:p>
            <a:pPr>
              <a:defRPr/>
            </a:pPr>
            <a:r>
              <a:rPr lang="en-US" b="1" dirty="0"/>
              <a:t>850</a:t>
            </a:r>
          </a:p>
          <a:p>
            <a:pPr>
              <a:defRPr/>
            </a:pPr>
            <a:r>
              <a:rPr lang="en-US" b="1" dirty="0"/>
              <a:t>B.C.</a:t>
            </a:r>
          </a:p>
        </p:txBody>
      </p:sp>
      <p:sp>
        <p:nvSpPr>
          <p:cNvPr id="65545" name="TextBox 12"/>
          <p:cNvSpPr txBox="1">
            <a:spLocks noChangeArrowheads="1"/>
          </p:cNvSpPr>
          <p:nvPr/>
        </p:nvSpPr>
        <p:spPr bwMode="auto">
          <a:xfrm>
            <a:off x="7734300" y="228600"/>
            <a:ext cx="2379663" cy="1938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eaLnBrk="1" hangingPunct="1">
              <a:spcBef>
                <a:spcPct val="0"/>
              </a:spcBef>
              <a:buFontTx/>
              <a:buNone/>
            </a:pPr>
            <a:r>
              <a:rPr lang="en-US" altLang="en-US" sz="2400">
                <a:solidFill>
                  <a:srgbClr val="FFC000"/>
                </a:solidFill>
                <a:latin typeface="Arial" charset="0"/>
              </a:rPr>
              <a:t>The </a:t>
            </a:r>
            <a:r>
              <a:rPr lang="en-US" altLang="en-US" sz="2400" b="1" i="1">
                <a:solidFill>
                  <a:srgbClr val="FFFF00"/>
                </a:solidFill>
                <a:latin typeface="Arial" charset="0"/>
              </a:rPr>
              <a:t>climax </a:t>
            </a:r>
            <a:r>
              <a:rPr lang="en-US" altLang="en-US" sz="2400">
                <a:solidFill>
                  <a:srgbClr val="FFC000"/>
                </a:solidFill>
                <a:latin typeface="Arial" charset="0"/>
              </a:rPr>
              <a:t>of the </a:t>
            </a:r>
            <a:r>
              <a:rPr lang="en-US" altLang="en-US" sz="2400">
                <a:solidFill>
                  <a:srgbClr val="FFFF00"/>
                </a:solidFill>
                <a:latin typeface="Arial" charset="0"/>
              </a:rPr>
              <a:t>Holy Spirit </a:t>
            </a:r>
          </a:p>
          <a:p>
            <a:pPr algn="r" eaLnBrk="1" hangingPunct="1">
              <a:spcBef>
                <a:spcPct val="0"/>
              </a:spcBef>
              <a:buFontTx/>
              <a:buNone/>
            </a:pPr>
            <a:r>
              <a:rPr lang="en-US" altLang="en-US" sz="2400">
                <a:solidFill>
                  <a:srgbClr val="FFFF00"/>
                </a:solidFill>
                <a:latin typeface="Arial" charset="0"/>
              </a:rPr>
              <a:t>outpouring </a:t>
            </a:r>
            <a:r>
              <a:rPr lang="en-US" altLang="en-US" sz="2400">
                <a:solidFill>
                  <a:srgbClr val="FFC000"/>
                </a:solidFill>
                <a:latin typeface="Arial" charset="0"/>
              </a:rPr>
              <a:t>will come</a:t>
            </a:r>
            <a:r>
              <a:rPr lang="en-US" altLang="en-US" sz="2400">
                <a:solidFill>
                  <a:srgbClr val="FFFF00"/>
                </a:solidFill>
                <a:latin typeface="Arial" charset="0"/>
              </a:rPr>
              <a:t> here </a:t>
            </a:r>
            <a:r>
              <a:rPr lang="en-US" altLang="en-US" sz="2400">
                <a:solidFill>
                  <a:srgbClr val="FFC000"/>
                </a:solidFill>
                <a:latin typeface="Arial" charset="0"/>
              </a:rPr>
              <a:t>in the </a:t>
            </a:r>
            <a:r>
              <a:rPr lang="en-US" altLang="en-US" sz="2400" b="1" i="1">
                <a:solidFill>
                  <a:srgbClr val="FFFF00"/>
                </a:solidFill>
                <a:latin typeface="Arial" charset="0"/>
              </a:rPr>
              <a:t>last days</a:t>
            </a:r>
          </a:p>
        </p:txBody>
      </p:sp>
      <p:sp>
        <p:nvSpPr>
          <p:cNvPr id="65546" name="TextBox 18"/>
          <p:cNvSpPr txBox="1">
            <a:spLocks noChangeArrowheads="1"/>
          </p:cNvSpPr>
          <p:nvPr/>
        </p:nvSpPr>
        <p:spPr bwMode="auto">
          <a:xfrm>
            <a:off x="344488" y="268288"/>
            <a:ext cx="3305175" cy="19383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400">
                <a:solidFill>
                  <a:srgbClr val="FFC000"/>
                </a:solidFill>
                <a:latin typeface="Arial" charset="0"/>
              </a:rPr>
              <a:t>The prophet Joel </a:t>
            </a:r>
            <a:r>
              <a:rPr lang="en-US" altLang="en-US" sz="2400">
                <a:solidFill>
                  <a:srgbClr val="FFFF00"/>
                </a:solidFill>
                <a:latin typeface="Arial" charset="0"/>
              </a:rPr>
              <a:t>sees the distant peak </a:t>
            </a:r>
            <a:r>
              <a:rPr lang="en-US" altLang="en-US" sz="2400">
                <a:solidFill>
                  <a:srgbClr val="FFC000"/>
                </a:solidFill>
                <a:latin typeface="Arial" charset="0"/>
              </a:rPr>
              <a:t>of the </a:t>
            </a:r>
            <a:r>
              <a:rPr lang="en-US" altLang="en-US" sz="2400">
                <a:solidFill>
                  <a:srgbClr val="FFFF00"/>
                </a:solidFill>
                <a:latin typeface="Arial" charset="0"/>
              </a:rPr>
              <a:t>Holy Spirit outpouring </a:t>
            </a:r>
            <a:r>
              <a:rPr lang="en-US" altLang="en-US" sz="2400">
                <a:solidFill>
                  <a:srgbClr val="FFC000"/>
                </a:solidFill>
                <a:latin typeface="Arial" charset="0"/>
              </a:rPr>
              <a:t>as a mountain peak viewed from afar. </a:t>
            </a:r>
          </a:p>
        </p:txBody>
      </p:sp>
      <p:cxnSp>
        <p:nvCxnSpPr>
          <p:cNvPr id="18" name="Straight Connector 17"/>
          <p:cNvCxnSpPr/>
          <p:nvPr/>
        </p:nvCxnSpPr>
        <p:spPr>
          <a:xfrm>
            <a:off x="590550" y="2206625"/>
            <a:ext cx="0" cy="1222375"/>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0067925" y="125413"/>
            <a:ext cx="46038" cy="6499225"/>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65549" name="TextBox 24"/>
          <p:cNvSpPr txBox="1">
            <a:spLocks noChangeArrowheads="1"/>
          </p:cNvSpPr>
          <p:nvPr/>
        </p:nvSpPr>
        <p:spPr bwMode="auto">
          <a:xfrm>
            <a:off x="3373438" y="5303838"/>
            <a:ext cx="6694487" cy="13382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700">
                <a:solidFill>
                  <a:srgbClr val="FFC000"/>
                </a:solidFill>
                <a:latin typeface="Arial" charset="0"/>
              </a:rPr>
              <a:t>The Apostle Peter identifies Pentecost as </a:t>
            </a:r>
          </a:p>
          <a:p>
            <a:pPr algn="ctr" eaLnBrk="1" hangingPunct="1">
              <a:spcBef>
                <a:spcPct val="0"/>
              </a:spcBef>
              <a:buFontTx/>
              <a:buNone/>
            </a:pPr>
            <a:r>
              <a:rPr lang="en-US" altLang="en-US" sz="2700">
                <a:solidFill>
                  <a:srgbClr val="FFC000"/>
                </a:solidFill>
                <a:latin typeface="Arial" charset="0"/>
              </a:rPr>
              <a:t>the outpouring Joel saw as it comes to its</a:t>
            </a:r>
          </a:p>
          <a:p>
            <a:pPr algn="ctr" eaLnBrk="1" hangingPunct="1">
              <a:spcBef>
                <a:spcPct val="0"/>
              </a:spcBef>
              <a:buFontTx/>
              <a:buNone/>
            </a:pPr>
            <a:r>
              <a:rPr lang="en-US" altLang="en-US" sz="2700">
                <a:solidFill>
                  <a:srgbClr val="FFC000"/>
                </a:solidFill>
                <a:latin typeface="Arial" charset="0"/>
              </a:rPr>
              <a:t>appointed blowout climax in the last days.</a:t>
            </a:r>
          </a:p>
        </p:txBody>
      </p:sp>
      <p:cxnSp>
        <p:nvCxnSpPr>
          <p:cNvPr id="26" name="Straight Arrow Connector 25"/>
          <p:cNvCxnSpPr/>
          <p:nvPr/>
        </p:nvCxnSpPr>
        <p:spPr>
          <a:xfrm flipH="1">
            <a:off x="3756025" y="4529138"/>
            <a:ext cx="784225" cy="34290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20282748">
            <a:off x="4410075" y="3335338"/>
            <a:ext cx="4689475" cy="522287"/>
          </a:xfrm>
          <a:prstGeom prst="rect">
            <a:avLst/>
          </a:prstGeom>
          <a:noFill/>
        </p:spPr>
        <p:txBody>
          <a:bodyPr>
            <a:spAutoFit/>
          </a:bodyPr>
          <a:lstStyle/>
          <a:p>
            <a:pPr>
              <a:defRPr/>
            </a:pPr>
            <a:r>
              <a:rPr lang="en-US" sz="2800" b="1" i="1" dirty="0">
                <a:solidFill>
                  <a:schemeClr val="tx2">
                    <a:lumMod val="50000"/>
                  </a:schemeClr>
                </a:solidFill>
              </a:rPr>
              <a:t>This . . </a:t>
            </a:r>
            <a:r>
              <a:rPr lang="en-US" sz="2800" dirty="0">
                <a:solidFill>
                  <a:schemeClr val="tx2">
                    <a:lumMod val="50000"/>
                  </a:schemeClr>
                </a:solidFill>
              </a:rPr>
              <a:t>belongs to </a:t>
            </a:r>
            <a:r>
              <a:rPr lang="en-US" sz="2800" b="1" i="1" dirty="0">
                <a:solidFill>
                  <a:schemeClr val="tx2">
                    <a:lumMod val="50000"/>
                  </a:schemeClr>
                </a:solidFill>
              </a:rPr>
              <a:t>. . that</a:t>
            </a:r>
          </a:p>
        </p:txBody>
      </p:sp>
      <p:cxnSp>
        <p:nvCxnSpPr>
          <p:cNvPr id="32" name="Straight Arrow Connector 31"/>
          <p:cNvCxnSpPr/>
          <p:nvPr/>
        </p:nvCxnSpPr>
        <p:spPr>
          <a:xfrm flipV="1">
            <a:off x="8648700" y="2286000"/>
            <a:ext cx="1371600" cy="58420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5553" name="Rectangle 29"/>
          <p:cNvSpPr>
            <a:spLocks noChangeArrowheads="1"/>
          </p:cNvSpPr>
          <p:nvPr/>
        </p:nvSpPr>
        <p:spPr bwMode="auto">
          <a:xfrm>
            <a:off x="4851400" y="4745038"/>
            <a:ext cx="141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000" b="1">
                <a:latin typeface="Arial" charset="0"/>
              </a:rPr>
              <a:t>Dark ages</a:t>
            </a:r>
          </a:p>
        </p:txBody>
      </p:sp>
      <p:sp>
        <p:nvSpPr>
          <p:cNvPr id="65554" name="TextBox 34"/>
          <p:cNvSpPr txBox="1">
            <a:spLocks noChangeArrowheads="1"/>
          </p:cNvSpPr>
          <p:nvPr/>
        </p:nvSpPr>
        <p:spPr bwMode="auto">
          <a:xfrm rot="-1632201">
            <a:off x="7127875" y="4014788"/>
            <a:ext cx="1841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i="1">
                <a:latin typeface="Arial" charset="0"/>
              </a:rPr>
              <a:t>Awakenings</a:t>
            </a:r>
          </a:p>
        </p:txBody>
      </p:sp>
      <p:sp>
        <p:nvSpPr>
          <p:cNvPr id="46" name="TextBox 45"/>
          <p:cNvSpPr txBox="1"/>
          <p:nvPr/>
        </p:nvSpPr>
        <p:spPr>
          <a:xfrm>
            <a:off x="2546350" y="3670300"/>
            <a:ext cx="827088" cy="369888"/>
          </a:xfrm>
          <a:prstGeom prst="rect">
            <a:avLst/>
          </a:prstGeom>
          <a:solidFill>
            <a:schemeClr val="accent6">
              <a:lumMod val="60000"/>
              <a:lumOff val="40000"/>
            </a:schemeClr>
          </a:solidFill>
        </p:spPr>
        <p:txBody>
          <a:bodyPr wrap="none">
            <a:spAutoFit/>
          </a:bodyPr>
          <a:lstStyle/>
          <a:p>
            <a:pPr algn="r">
              <a:defRPr/>
            </a:pPr>
            <a:r>
              <a:rPr lang="en-US" b="1" dirty="0"/>
              <a:t>Peter </a:t>
            </a:r>
          </a:p>
        </p:txBody>
      </p:sp>
      <p:cxnSp>
        <p:nvCxnSpPr>
          <p:cNvPr id="48" name="Straight Connector 47"/>
          <p:cNvCxnSpPr/>
          <p:nvPr/>
        </p:nvCxnSpPr>
        <p:spPr>
          <a:xfrm>
            <a:off x="2959100" y="5995988"/>
            <a:ext cx="0" cy="6286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2751138" y="619442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66700" y="3557588"/>
            <a:ext cx="646113" cy="369887"/>
          </a:xfrm>
          <a:prstGeom prst="rect">
            <a:avLst/>
          </a:prstGeom>
          <a:solidFill>
            <a:schemeClr val="accent6">
              <a:lumMod val="60000"/>
              <a:lumOff val="40000"/>
            </a:schemeClr>
          </a:solidFill>
        </p:spPr>
        <p:txBody>
          <a:bodyPr wrap="none">
            <a:spAutoFit/>
          </a:bodyPr>
          <a:lstStyle/>
          <a:p>
            <a:pPr>
              <a:defRPr/>
            </a:pPr>
            <a:r>
              <a:rPr lang="en-US" b="1" dirty="0"/>
              <a:t>Joel</a:t>
            </a:r>
          </a:p>
        </p:txBody>
      </p:sp>
      <p:cxnSp>
        <p:nvCxnSpPr>
          <p:cNvPr id="370702" name="Straight Connector 370701"/>
          <p:cNvCxnSpPr/>
          <p:nvPr/>
        </p:nvCxnSpPr>
        <p:spPr>
          <a:xfrm flipV="1">
            <a:off x="117475" y="5294313"/>
            <a:ext cx="9902825" cy="0"/>
          </a:xfrm>
          <a:prstGeom prst="line">
            <a:avLst/>
          </a:prstGeom>
          <a:ln w="60325">
            <a:solidFill>
              <a:srgbClr val="7030A0"/>
            </a:solidFill>
          </a:ln>
        </p:spPr>
        <p:style>
          <a:lnRef idx="1">
            <a:schemeClr val="accent1"/>
          </a:lnRef>
          <a:fillRef idx="0">
            <a:schemeClr val="accent1"/>
          </a:fillRef>
          <a:effectRef idx="0">
            <a:schemeClr val="accent1"/>
          </a:effectRef>
          <a:fontRef idx="minor">
            <a:schemeClr val="tx1"/>
          </a:fontRef>
        </p:style>
      </p:cxnSp>
      <p:sp>
        <p:nvSpPr>
          <p:cNvPr id="65560" name="TextBox 81"/>
          <p:cNvSpPr txBox="1">
            <a:spLocks noChangeArrowheads="1"/>
          </p:cNvSpPr>
          <p:nvPr/>
        </p:nvSpPr>
        <p:spPr bwMode="auto">
          <a:xfrm>
            <a:off x="3314700" y="4894263"/>
            <a:ext cx="1481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eaLnBrk="1" hangingPunct="1">
              <a:spcBef>
                <a:spcPct val="0"/>
              </a:spcBef>
              <a:buFontTx/>
              <a:buNone/>
            </a:pPr>
            <a:r>
              <a:rPr lang="en-US" altLang="en-US" sz="2000" b="1">
                <a:latin typeface="Arial" charset="0"/>
              </a:rPr>
              <a:t>Pentecost </a:t>
            </a:r>
          </a:p>
        </p:txBody>
      </p:sp>
      <p:cxnSp>
        <p:nvCxnSpPr>
          <p:cNvPr id="83" name="Straight Connector 82"/>
          <p:cNvCxnSpPr/>
          <p:nvPr/>
        </p:nvCxnSpPr>
        <p:spPr>
          <a:xfrm>
            <a:off x="3369469" y="5137150"/>
            <a:ext cx="7938" cy="15621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65562" name="TextBox 2"/>
          <p:cNvSpPr txBox="1">
            <a:spLocks noChangeArrowheads="1"/>
          </p:cNvSpPr>
          <p:nvPr/>
        </p:nvSpPr>
        <p:spPr bwMode="auto">
          <a:xfrm rot="-2114733">
            <a:off x="7408863" y="4168775"/>
            <a:ext cx="2851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a:latin typeface="Arial" charset="0"/>
              </a:rPr>
              <a:t>The Holy Spirit outpouring</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14300" y="609600"/>
            <a:ext cx="10058400" cy="55086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400" dirty="0" smtClean="0">
                <a:solidFill>
                  <a:srgbClr val="FFC000"/>
                </a:solidFill>
                <a:latin typeface="+mn-lt"/>
              </a:rPr>
              <a:t>In </a:t>
            </a:r>
            <a:r>
              <a:rPr lang="en-US" altLang="en-US" sz="4400" dirty="0">
                <a:solidFill>
                  <a:schemeClr val="bg1"/>
                </a:solidFill>
                <a:latin typeface="+mn-lt"/>
              </a:rPr>
              <a:t>Romans 11</a:t>
            </a:r>
            <a:r>
              <a:rPr lang="en-US" altLang="en-US" sz="4400" dirty="0">
                <a:solidFill>
                  <a:srgbClr val="FFC000"/>
                </a:solidFill>
                <a:latin typeface="+mn-lt"/>
              </a:rPr>
              <a:t>, and </a:t>
            </a:r>
            <a:r>
              <a:rPr lang="en-US" altLang="en-US" sz="4400" dirty="0">
                <a:solidFill>
                  <a:schemeClr val="bg1"/>
                </a:solidFill>
                <a:latin typeface="+mn-lt"/>
              </a:rPr>
              <a:t>Zechariah 12 </a:t>
            </a:r>
            <a:r>
              <a:rPr lang="en-US" altLang="en-US" sz="4400" dirty="0">
                <a:solidFill>
                  <a:srgbClr val="FFC000"/>
                </a:solidFill>
                <a:latin typeface="+mn-lt"/>
              </a:rPr>
              <a:t>we </a:t>
            </a:r>
          </a:p>
          <a:p>
            <a:pPr algn="ctr" eaLnBrk="0" hangingPunct="0">
              <a:defRPr/>
            </a:pPr>
            <a:r>
              <a:rPr lang="en-US" altLang="en-US" sz="4400" dirty="0">
                <a:solidFill>
                  <a:srgbClr val="FFC000"/>
                </a:solidFill>
                <a:latin typeface="+mn-lt"/>
              </a:rPr>
              <a:t>find that the royal </a:t>
            </a:r>
            <a:r>
              <a:rPr lang="en-US" altLang="en-US" sz="4400" dirty="0">
                <a:solidFill>
                  <a:srgbClr val="FFFF00"/>
                </a:solidFill>
                <a:latin typeface="+mn-lt"/>
              </a:rPr>
              <a:t>Jewish House of Judah will be wonderfully saved</a:t>
            </a:r>
            <a:r>
              <a:rPr lang="en-US" altLang="en-US" sz="4400" dirty="0">
                <a:solidFill>
                  <a:srgbClr val="FFC000"/>
                </a:solidFill>
                <a:latin typeface="+mn-lt"/>
              </a:rPr>
              <a:t>, the </a:t>
            </a:r>
            <a:r>
              <a:rPr lang="en-US" altLang="en-US" sz="4400" dirty="0">
                <a:solidFill>
                  <a:srgbClr val="FFFF00"/>
                </a:solidFill>
                <a:latin typeface="+mn-lt"/>
              </a:rPr>
              <a:t>Breach of Jeroboam</a:t>
            </a:r>
            <a:r>
              <a:rPr lang="en-US" altLang="en-US" sz="4400" dirty="0">
                <a:solidFill>
                  <a:srgbClr val="FFC000"/>
                </a:solidFill>
                <a:latin typeface="+mn-lt"/>
              </a:rPr>
              <a:t> healed,  and the </a:t>
            </a:r>
            <a:r>
              <a:rPr lang="en-US" altLang="en-US" sz="4400" dirty="0">
                <a:solidFill>
                  <a:srgbClr val="FFFF00"/>
                </a:solidFill>
                <a:latin typeface="+mn-lt"/>
              </a:rPr>
              <a:t>fullness</a:t>
            </a:r>
            <a:r>
              <a:rPr lang="en-US" altLang="en-US" sz="4400" dirty="0">
                <a:solidFill>
                  <a:srgbClr val="FFC000"/>
                </a:solidFill>
                <a:latin typeface="+mn-lt"/>
              </a:rPr>
              <a:t> </a:t>
            </a:r>
            <a:r>
              <a:rPr lang="en-US" altLang="en-US" sz="4400" dirty="0">
                <a:solidFill>
                  <a:srgbClr val="FFFF00"/>
                </a:solidFill>
                <a:latin typeface="+mn-lt"/>
              </a:rPr>
              <a:t>of the Gentiles</a:t>
            </a:r>
            <a:r>
              <a:rPr lang="en-US" altLang="en-US" sz="4400" dirty="0">
                <a:solidFill>
                  <a:srgbClr val="FFC000"/>
                </a:solidFill>
                <a:latin typeface="+mn-lt"/>
              </a:rPr>
              <a:t> brought in. This will complete </a:t>
            </a:r>
          </a:p>
          <a:p>
            <a:pPr algn="ctr" eaLnBrk="0" hangingPunct="0">
              <a:defRPr/>
            </a:pPr>
            <a:r>
              <a:rPr lang="en-US" altLang="en-US" sz="4400" dirty="0">
                <a:solidFill>
                  <a:srgbClr val="FFC000"/>
                </a:solidFill>
                <a:latin typeface="+mn-lt"/>
              </a:rPr>
              <a:t>the salvation and restoration of all Israel </a:t>
            </a:r>
          </a:p>
          <a:p>
            <a:pPr algn="ctr" eaLnBrk="0" hangingPunct="0">
              <a:defRPr/>
            </a:pPr>
            <a:r>
              <a:rPr lang="en-US" altLang="en-US" sz="4400" dirty="0">
                <a:solidFill>
                  <a:srgbClr val="FFC000"/>
                </a:solidFill>
                <a:latin typeface="+mn-lt"/>
              </a:rPr>
              <a:t>as the </a:t>
            </a:r>
            <a:r>
              <a:rPr lang="en-US" altLang="en-US" sz="4400" dirty="0">
                <a:solidFill>
                  <a:srgbClr val="FFFF00"/>
                </a:solidFill>
                <a:latin typeface="+mn-lt"/>
              </a:rPr>
              <a:t>Commonwealth of Israel </a:t>
            </a:r>
            <a:r>
              <a:rPr lang="en-US" altLang="en-US" sz="4400" dirty="0">
                <a:solidFill>
                  <a:srgbClr val="FFC000"/>
                </a:solidFill>
                <a:latin typeface="+mn-lt"/>
              </a:rPr>
              <a:t>the </a:t>
            </a:r>
            <a:r>
              <a:rPr lang="en-US" altLang="en-US" sz="4400" dirty="0" smtClean="0">
                <a:solidFill>
                  <a:srgbClr val="FFC000"/>
                </a:solidFill>
                <a:latin typeface="+mn-lt"/>
              </a:rPr>
              <a:t>apostle </a:t>
            </a:r>
            <a:r>
              <a:rPr lang="en-US" altLang="en-US" sz="4400" dirty="0">
                <a:solidFill>
                  <a:srgbClr val="FFC000"/>
                </a:solidFill>
                <a:latin typeface="+mn-lt"/>
              </a:rPr>
              <a:t>Paul spoke of in </a:t>
            </a:r>
            <a:r>
              <a:rPr lang="en-US" altLang="en-US" sz="4400" dirty="0">
                <a:solidFill>
                  <a:schemeClr val="bg1">
                    <a:lumMod val="95000"/>
                  </a:schemeClr>
                </a:solidFill>
                <a:latin typeface="+mn-lt"/>
              </a:rPr>
              <a:t>Ephesians 2:11-13. </a:t>
            </a:r>
            <a:endParaRPr lang="en-US" altLang="en-US" sz="4400" b="1" i="1" dirty="0">
              <a:solidFill>
                <a:schemeClr val="bg1">
                  <a:lumMod val="95000"/>
                </a:schemeClr>
              </a:solidFill>
              <a:latin typeface="+mn-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D:\00 IMAGES for PowerPoint\coi-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86077" y="1219200"/>
            <a:ext cx="9677400" cy="424731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5400" dirty="0">
                <a:solidFill>
                  <a:srgbClr val="FFC000"/>
                </a:solidFill>
                <a:latin typeface="+mn-lt"/>
              </a:rPr>
              <a:t>Will there be an </a:t>
            </a:r>
            <a:r>
              <a:rPr lang="en-US" altLang="en-US" sz="5400" b="1" i="1" dirty="0">
                <a:solidFill>
                  <a:srgbClr val="FFFF00"/>
                </a:solidFill>
                <a:latin typeface="+mn-lt"/>
              </a:rPr>
              <a:t>end-time apostasy</a:t>
            </a:r>
            <a:r>
              <a:rPr lang="en-US" altLang="en-US" sz="5400" dirty="0">
                <a:solidFill>
                  <a:srgbClr val="FFC000"/>
                </a:solidFill>
                <a:latin typeface="+mn-lt"/>
              </a:rPr>
              <a:t>, a </a:t>
            </a:r>
            <a:r>
              <a:rPr lang="en-US" altLang="en-US" sz="5400" b="1" i="1" dirty="0">
                <a:solidFill>
                  <a:srgbClr val="FFFF00"/>
                </a:solidFill>
                <a:latin typeface="+mn-lt"/>
              </a:rPr>
              <a:t>great falling away</a:t>
            </a:r>
            <a:r>
              <a:rPr lang="en-US" altLang="en-US" sz="5400" dirty="0">
                <a:solidFill>
                  <a:srgbClr val="FFC000"/>
                </a:solidFill>
                <a:latin typeface="+mn-lt"/>
              </a:rPr>
              <a:t>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as </a:t>
            </a:r>
            <a:r>
              <a:rPr lang="en-US" altLang="en-US" sz="5400" dirty="0">
                <a:solidFill>
                  <a:srgbClr val="FFC000"/>
                </a:solidFill>
                <a:latin typeface="+mn-lt"/>
              </a:rPr>
              <a:t>well? Yes, the Apostle Paul describes this in </a:t>
            </a:r>
            <a:r>
              <a:rPr lang="en-US" altLang="en-US" sz="5400" dirty="0">
                <a:solidFill>
                  <a:schemeClr val="bg1">
                    <a:lumMod val="95000"/>
                  </a:schemeClr>
                </a:solidFill>
                <a:latin typeface="+mn-lt"/>
              </a:rPr>
              <a:t>2Thes. 2</a:t>
            </a:r>
            <a:r>
              <a:rPr lang="en-US" altLang="en-US" sz="5400" dirty="0">
                <a:solidFill>
                  <a:srgbClr val="FFC000"/>
                </a:solidFill>
                <a:latin typeface="+mn-lt"/>
              </a:rPr>
              <a:t>.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So we </a:t>
            </a:r>
            <a:r>
              <a:rPr lang="en-US" altLang="en-US" sz="5400" dirty="0">
                <a:solidFill>
                  <a:srgbClr val="FFC000"/>
                </a:solidFill>
                <a:latin typeface="+mn-lt"/>
              </a:rPr>
              <a:t>must expect that. </a:t>
            </a:r>
            <a:endParaRPr lang="en-US" altLang="en-US" sz="54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endtimepilgrim.org/etglo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762000"/>
            <a:ext cx="9753600" cy="524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p:nvPr/>
        </p:nvSpPr>
        <p:spPr>
          <a:xfrm>
            <a:off x="723900" y="3048000"/>
            <a:ext cx="1639888" cy="182563"/>
          </a:xfrm>
          <a:custGeom>
            <a:avLst/>
            <a:gdLst>
              <a:gd name="connsiteX0" fmla="*/ 59635 w 1639956"/>
              <a:gd name="connsiteY0" fmla="*/ 705754 h 706111"/>
              <a:gd name="connsiteX1" fmla="*/ 59635 w 1639956"/>
              <a:gd name="connsiteY1" fmla="*/ 705754 h 706111"/>
              <a:gd name="connsiteX2" fmla="*/ 69574 w 1639956"/>
              <a:gd name="connsiteY2" fmla="*/ 616302 h 706111"/>
              <a:gd name="connsiteX3" fmla="*/ 89452 w 1639956"/>
              <a:gd name="connsiteY3" fmla="*/ 556667 h 706111"/>
              <a:gd name="connsiteX4" fmla="*/ 109330 w 1639956"/>
              <a:gd name="connsiteY4" fmla="*/ 288311 h 706111"/>
              <a:gd name="connsiteX5" fmla="*/ 129209 w 1639956"/>
              <a:gd name="connsiteY5" fmla="*/ 228676 h 706111"/>
              <a:gd name="connsiteX6" fmla="*/ 139148 w 1639956"/>
              <a:gd name="connsiteY6" fmla="*/ 198859 h 706111"/>
              <a:gd name="connsiteX7" fmla="*/ 168965 w 1639956"/>
              <a:gd name="connsiteY7" fmla="*/ 188920 h 706111"/>
              <a:gd name="connsiteX8" fmla="*/ 178904 w 1639956"/>
              <a:gd name="connsiteY8" fmla="*/ 159102 h 706111"/>
              <a:gd name="connsiteX9" fmla="*/ 238539 w 1639956"/>
              <a:gd name="connsiteY9" fmla="*/ 89528 h 706111"/>
              <a:gd name="connsiteX10" fmla="*/ 268356 w 1639956"/>
              <a:gd name="connsiteY10" fmla="*/ 59711 h 706111"/>
              <a:gd name="connsiteX11" fmla="*/ 288235 w 1639956"/>
              <a:gd name="connsiteY11" fmla="*/ 39833 h 706111"/>
              <a:gd name="connsiteX12" fmla="*/ 318052 w 1639956"/>
              <a:gd name="connsiteY12" fmla="*/ 29894 h 706111"/>
              <a:gd name="connsiteX13" fmla="*/ 337930 w 1639956"/>
              <a:gd name="connsiteY13" fmla="*/ 10015 h 706111"/>
              <a:gd name="connsiteX14" fmla="*/ 487017 w 1639956"/>
              <a:gd name="connsiteY14" fmla="*/ 10015 h 706111"/>
              <a:gd name="connsiteX15" fmla="*/ 526774 w 1639956"/>
              <a:gd name="connsiteY15" fmla="*/ 19954 h 706111"/>
              <a:gd name="connsiteX16" fmla="*/ 586409 w 1639956"/>
              <a:gd name="connsiteY16" fmla="*/ 39833 h 706111"/>
              <a:gd name="connsiteX17" fmla="*/ 616226 w 1639956"/>
              <a:gd name="connsiteY17" fmla="*/ 49772 h 706111"/>
              <a:gd name="connsiteX18" fmla="*/ 655982 w 1639956"/>
              <a:gd name="connsiteY18" fmla="*/ 59711 h 706111"/>
              <a:gd name="connsiteX19" fmla="*/ 685800 w 1639956"/>
              <a:gd name="connsiteY19" fmla="*/ 79589 h 706111"/>
              <a:gd name="connsiteX20" fmla="*/ 705678 w 1639956"/>
              <a:gd name="connsiteY20" fmla="*/ 109407 h 706111"/>
              <a:gd name="connsiteX21" fmla="*/ 755374 w 1639956"/>
              <a:gd name="connsiteY21" fmla="*/ 129285 h 706111"/>
              <a:gd name="connsiteX22" fmla="*/ 824948 w 1639956"/>
              <a:gd name="connsiteY22" fmla="*/ 159102 h 706111"/>
              <a:gd name="connsiteX23" fmla="*/ 914400 w 1639956"/>
              <a:gd name="connsiteY23" fmla="*/ 238615 h 706111"/>
              <a:gd name="connsiteX24" fmla="*/ 983974 w 1639956"/>
              <a:gd name="connsiteY24" fmla="*/ 268433 h 706111"/>
              <a:gd name="connsiteX25" fmla="*/ 1033669 w 1639956"/>
              <a:gd name="connsiteY25" fmla="*/ 328067 h 706111"/>
              <a:gd name="connsiteX26" fmla="*/ 1113182 w 1639956"/>
              <a:gd name="connsiteY26" fmla="*/ 357885 h 706111"/>
              <a:gd name="connsiteX27" fmla="*/ 1152939 w 1639956"/>
              <a:gd name="connsiteY27" fmla="*/ 377763 h 706111"/>
              <a:gd name="connsiteX28" fmla="*/ 1182756 w 1639956"/>
              <a:gd name="connsiteY28" fmla="*/ 397641 h 706111"/>
              <a:gd name="connsiteX29" fmla="*/ 1202635 w 1639956"/>
              <a:gd name="connsiteY29" fmla="*/ 417520 h 706111"/>
              <a:gd name="connsiteX30" fmla="*/ 1262269 w 1639956"/>
              <a:gd name="connsiteY30" fmla="*/ 437398 h 706111"/>
              <a:gd name="connsiteX31" fmla="*/ 1292087 w 1639956"/>
              <a:gd name="connsiteY31" fmla="*/ 447337 h 706111"/>
              <a:gd name="connsiteX32" fmla="*/ 1361661 w 1639956"/>
              <a:gd name="connsiteY32" fmla="*/ 526850 h 706111"/>
              <a:gd name="connsiteX33" fmla="*/ 1391478 w 1639956"/>
              <a:gd name="connsiteY33" fmla="*/ 536789 h 706111"/>
              <a:gd name="connsiteX34" fmla="*/ 1421296 w 1639956"/>
              <a:gd name="connsiteY34" fmla="*/ 566607 h 706111"/>
              <a:gd name="connsiteX35" fmla="*/ 1451113 w 1639956"/>
              <a:gd name="connsiteY35" fmla="*/ 586485 h 706111"/>
              <a:gd name="connsiteX36" fmla="*/ 1461052 w 1639956"/>
              <a:gd name="connsiteY36" fmla="*/ 616302 h 706111"/>
              <a:gd name="connsiteX37" fmla="*/ 1530626 w 1639956"/>
              <a:gd name="connsiteY37" fmla="*/ 665998 h 706111"/>
              <a:gd name="connsiteX38" fmla="*/ 1560443 w 1639956"/>
              <a:gd name="connsiteY38" fmla="*/ 675937 h 706111"/>
              <a:gd name="connsiteX39" fmla="*/ 1630017 w 1639956"/>
              <a:gd name="connsiteY39" fmla="*/ 705754 h 706111"/>
              <a:gd name="connsiteX40" fmla="*/ 1639956 w 1639956"/>
              <a:gd name="connsiteY40" fmla="*/ 705754 h 706111"/>
              <a:gd name="connsiteX41" fmla="*/ 0 w 1639956"/>
              <a:gd name="connsiteY41" fmla="*/ 705754 h 706111"/>
              <a:gd name="connsiteX42" fmla="*/ 59635 w 1639956"/>
              <a:gd name="connsiteY42" fmla="*/ 705754 h 70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39956" h="706111">
                <a:moveTo>
                  <a:pt x="59635" y="705754"/>
                </a:moveTo>
                <a:lnTo>
                  <a:pt x="59635" y="705754"/>
                </a:lnTo>
                <a:cubicBezTo>
                  <a:pt x="62948" y="675937"/>
                  <a:pt x="63690" y="645720"/>
                  <a:pt x="69574" y="616302"/>
                </a:cubicBezTo>
                <a:cubicBezTo>
                  <a:pt x="73683" y="595755"/>
                  <a:pt x="89452" y="556667"/>
                  <a:pt x="89452" y="556667"/>
                </a:cubicBezTo>
                <a:cubicBezTo>
                  <a:pt x="96078" y="467215"/>
                  <a:pt x="80964" y="373405"/>
                  <a:pt x="109330" y="288311"/>
                </a:cubicBezTo>
                <a:lnTo>
                  <a:pt x="129209" y="228676"/>
                </a:lnTo>
                <a:cubicBezTo>
                  <a:pt x="132522" y="218737"/>
                  <a:pt x="129209" y="202172"/>
                  <a:pt x="139148" y="198859"/>
                </a:cubicBezTo>
                <a:lnTo>
                  <a:pt x="168965" y="188920"/>
                </a:lnTo>
                <a:cubicBezTo>
                  <a:pt x="172278" y="178981"/>
                  <a:pt x="174219" y="168473"/>
                  <a:pt x="178904" y="159102"/>
                </a:cubicBezTo>
                <a:cubicBezTo>
                  <a:pt x="194040" y="128829"/>
                  <a:pt x="214086" y="113981"/>
                  <a:pt x="238539" y="89528"/>
                </a:cubicBezTo>
                <a:lnTo>
                  <a:pt x="268356" y="59711"/>
                </a:lnTo>
                <a:cubicBezTo>
                  <a:pt x="274982" y="53085"/>
                  <a:pt x="279345" y="42796"/>
                  <a:pt x="288235" y="39833"/>
                </a:cubicBezTo>
                <a:lnTo>
                  <a:pt x="318052" y="29894"/>
                </a:lnTo>
                <a:cubicBezTo>
                  <a:pt x="324678" y="23268"/>
                  <a:pt x="329317" y="13706"/>
                  <a:pt x="337930" y="10015"/>
                </a:cubicBezTo>
                <a:cubicBezTo>
                  <a:pt x="384665" y="-10015"/>
                  <a:pt x="441001" y="5413"/>
                  <a:pt x="487017" y="10015"/>
                </a:cubicBezTo>
                <a:cubicBezTo>
                  <a:pt x="500269" y="13328"/>
                  <a:pt x="513690" y="16029"/>
                  <a:pt x="526774" y="19954"/>
                </a:cubicBezTo>
                <a:cubicBezTo>
                  <a:pt x="546844" y="25975"/>
                  <a:pt x="566531" y="33207"/>
                  <a:pt x="586409" y="39833"/>
                </a:cubicBezTo>
                <a:cubicBezTo>
                  <a:pt x="596348" y="43146"/>
                  <a:pt x="606062" y="47231"/>
                  <a:pt x="616226" y="49772"/>
                </a:cubicBezTo>
                <a:lnTo>
                  <a:pt x="655982" y="59711"/>
                </a:lnTo>
                <a:cubicBezTo>
                  <a:pt x="665921" y="66337"/>
                  <a:pt x="677353" y="71142"/>
                  <a:pt x="685800" y="79589"/>
                </a:cubicBezTo>
                <a:cubicBezTo>
                  <a:pt x="694247" y="88036"/>
                  <a:pt x="695958" y="102464"/>
                  <a:pt x="705678" y="109407"/>
                </a:cubicBezTo>
                <a:cubicBezTo>
                  <a:pt x="720196" y="119777"/>
                  <a:pt x="739070" y="122039"/>
                  <a:pt x="755374" y="129285"/>
                </a:cubicBezTo>
                <a:cubicBezTo>
                  <a:pt x="829065" y="162036"/>
                  <a:pt x="763704" y="138688"/>
                  <a:pt x="824948" y="159102"/>
                </a:cubicBezTo>
                <a:cubicBezTo>
                  <a:pt x="856976" y="191131"/>
                  <a:pt x="875796" y="212879"/>
                  <a:pt x="914400" y="238615"/>
                </a:cubicBezTo>
                <a:cubicBezTo>
                  <a:pt x="938968" y="254994"/>
                  <a:pt x="957466" y="259597"/>
                  <a:pt x="983974" y="268433"/>
                </a:cubicBezTo>
                <a:cubicBezTo>
                  <a:pt x="997713" y="289041"/>
                  <a:pt x="1011804" y="314401"/>
                  <a:pt x="1033669" y="328067"/>
                </a:cubicBezTo>
                <a:cubicBezTo>
                  <a:pt x="1063622" y="346788"/>
                  <a:pt x="1083744" y="345269"/>
                  <a:pt x="1113182" y="357885"/>
                </a:cubicBezTo>
                <a:cubicBezTo>
                  <a:pt x="1126801" y="363721"/>
                  <a:pt x="1140075" y="370412"/>
                  <a:pt x="1152939" y="377763"/>
                </a:cubicBezTo>
                <a:cubicBezTo>
                  <a:pt x="1163310" y="383689"/>
                  <a:pt x="1173428" y="390179"/>
                  <a:pt x="1182756" y="397641"/>
                </a:cubicBezTo>
                <a:cubicBezTo>
                  <a:pt x="1190074" y="403495"/>
                  <a:pt x="1194253" y="413329"/>
                  <a:pt x="1202635" y="417520"/>
                </a:cubicBezTo>
                <a:cubicBezTo>
                  <a:pt x="1221376" y="426891"/>
                  <a:pt x="1242391" y="430772"/>
                  <a:pt x="1262269" y="437398"/>
                </a:cubicBezTo>
                <a:lnTo>
                  <a:pt x="1292087" y="447337"/>
                </a:lnTo>
                <a:cubicBezTo>
                  <a:pt x="1308019" y="471235"/>
                  <a:pt x="1336743" y="518544"/>
                  <a:pt x="1361661" y="526850"/>
                </a:cubicBezTo>
                <a:lnTo>
                  <a:pt x="1391478" y="536789"/>
                </a:lnTo>
                <a:cubicBezTo>
                  <a:pt x="1401417" y="546728"/>
                  <a:pt x="1410498" y="557608"/>
                  <a:pt x="1421296" y="566607"/>
                </a:cubicBezTo>
                <a:cubicBezTo>
                  <a:pt x="1430473" y="574254"/>
                  <a:pt x="1443651" y="577157"/>
                  <a:pt x="1451113" y="586485"/>
                </a:cubicBezTo>
                <a:cubicBezTo>
                  <a:pt x="1457658" y="594666"/>
                  <a:pt x="1454345" y="608254"/>
                  <a:pt x="1461052" y="616302"/>
                </a:cubicBezTo>
                <a:cubicBezTo>
                  <a:pt x="1464268" y="620161"/>
                  <a:pt x="1520266" y="660818"/>
                  <a:pt x="1530626" y="665998"/>
                </a:cubicBezTo>
                <a:cubicBezTo>
                  <a:pt x="1539997" y="670683"/>
                  <a:pt x="1550813" y="671810"/>
                  <a:pt x="1560443" y="675937"/>
                </a:cubicBezTo>
                <a:cubicBezTo>
                  <a:pt x="1600264" y="693003"/>
                  <a:pt x="1592724" y="696431"/>
                  <a:pt x="1630017" y="705754"/>
                </a:cubicBezTo>
                <a:cubicBezTo>
                  <a:pt x="1633231" y="706558"/>
                  <a:pt x="1636643" y="705754"/>
                  <a:pt x="1639956" y="705754"/>
                </a:cubicBezTo>
                <a:lnTo>
                  <a:pt x="0" y="705754"/>
                </a:lnTo>
                <a:lnTo>
                  <a:pt x="59635" y="705754"/>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2247900" y="3048000"/>
            <a:ext cx="0" cy="182563"/>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69637" name="TextBox 9"/>
          <p:cNvSpPr txBox="1">
            <a:spLocks noChangeArrowheads="1"/>
          </p:cNvSpPr>
          <p:nvPr/>
        </p:nvSpPr>
        <p:spPr bwMode="auto">
          <a:xfrm>
            <a:off x="1662113" y="2520950"/>
            <a:ext cx="117157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600" b="1">
                <a:latin typeface="Arial" charset="0"/>
              </a:rPr>
              <a:t>Council</a:t>
            </a:r>
          </a:p>
          <a:p>
            <a:pPr eaLnBrk="1" hangingPunct="1">
              <a:spcBef>
                <a:spcPct val="0"/>
              </a:spcBef>
              <a:buFontTx/>
              <a:buNone/>
            </a:pPr>
            <a:r>
              <a:rPr lang="en-US" altLang="en-US" sz="1600" b="1">
                <a:latin typeface="Arial" charset="0"/>
              </a:rPr>
              <a:t>of Nicaea </a:t>
            </a:r>
          </a:p>
          <a:p>
            <a:pPr eaLnBrk="1" hangingPunct="1">
              <a:spcBef>
                <a:spcPct val="0"/>
              </a:spcBef>
              <a:buFontTx/>
              <a:buNone/>
            </a:pPr>
            <a:endParaRPr lang="en-US" altLang="en-US" sz="1800">
              <a:latin typeface="Arial"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419100" y="304800"/>
            <a:ext cx="9331452" cy="62478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000" dirty="0" smtClean="0">
                <a:solidFill>
                  <a:srgbClr val="FFC000"/>
                </a:solidFill>
                <a:latin typeface="+mn-lt"/>
              </a:rPr>
              <a:t>Just </a:t>
            </a:r>
            <a:r>
              <a:rPr lang="en-US" altLang="en-US" sz="4000" dirty="0">
                <a:solidFill>
                  <a:srgbClr val="FFC000"/>
                </a:solidFill>
                <a:latin typeface="+mn-lt"/>
              </a:rPr>
              <a:t>as Gideon saw </a:t>
            </a:r>
            <a:r>
              <a:rPr lang="en-US" altLang="en-US" sz="4000" dirty="0" smtClean="0">
                <a:solidFill>
                  <a:srgbClr val="FFC000"/>
                </a:solidFill>
                <a:latin typeface="+mn-lt"/>
              </a:rPr>
              <a:t>the </a:t>
            </a:r>
            <a:r>
              <a:rPr lang="en-US" altLang="en-US" sz="4000" dirty="0">
                <a:solidFill>
                  <a:srgbClr val="FFC000"/>
                </a:solidFill>
                <a:latin typeface="+mn-lt"/>
              </a:rPr>
              <a:t>fearful and the uncommitted people in his army left behind </a:t>
            </a:r>
            <a:r>
              <a:rPr lang="en-US" altLang="en-US" sz="4000" dirty="0" smtClean="0">
                <a:solidFill>
                  <a:srgbClr val="FFC000"/>
                </a:solidFill>
                <a:latin typeface="+mn-lt"/>
              </a:rPr>
              <a:t>many Christians will walk away from God and fall away from the faith in that great apostasy. it </a:t>
            </a:r>
            <a:r>
              <a:rPr lang="en-US" altLang="en-US" sz="4000" dirty="0">
                <a:solidFill>
                  <a:srgbClr val="FFC000"/>
                </a:solidFill>
                <a:latin typeface="+mn-lt"/>
              </a:rPr>
              <a:t>will be a small devoted broken vessel company that brings in the victory, . . . </a:t>
            </a:r>
            <a:r>
              <a:rPr lang="en-US" altLang="en-US" sz="4000" dirty="0" smtClean="0">
                <a:solidFill>
                  <a:srgbClr val="FFC000"/>
                </a:solidFill>
                <a:latin typeface="+mn-lt"/>
              </a:rPr>
              <a:t>and </a:t>
            </a:r>
            <a:r>
              <a:rPr lang="en-US" altLang="en-US" sz="4000" dirty="0">
                <a:solidFill>
                  <a:srgbClr val="FFC000"/>
                </a:solidFill>
                <a:latin typeface="+mn-lt"/>
              </a:rPr>
              <a:t>not by force of arms. The exhortation given to Zechariah in </a:t>
            </a:r>
            <a:r>
              <a:rPr lang="en-US" altLang="en-US" sz="4000" dirty="0">
                <a:solidFill>
                  <a:schemeClr val="bg1"/>
                </a:solidFill>
                <a:latin typeface="+mn-lt"/>
              </a:rPr>
              <a:t>Zechariah 4 </a:t>
            </a:r>
            <a:r>
              <a:rPr lang="en-US" altLang="en-US" sz="4000" dirty="0">
                <a:solidFill>
                  <a:srgbClr val="FFC000"/>
                </a:solidFill>
                <a:latin typeface="+mn-lt"/>
              </a:rPr>
              <a:t>was, </a:t>
            </a:r>
            <a:endParaRPr lang="en-US" altLang="en-US" sz="4000" dirty="0" smtClean="0">
              <a:solidFill>
                <a:srgbClr val="FFC000"/>
              </a:solidFill>
              <a:latin typeface="+mn-lt"/>
            </a:endParaRPr>
          </a:p>
          <a:p>
            <a:pPr algn="ctr" eaLnBrk="0" hangingPunct="0">
              <a:defRPr/>
            </a:pPr>
            <a:r>
              <a:rPr lang="en-US" altLang="en-US" sz="4000" dirty="0" smtClean="0">
                <a:solidFill>
                  <a:srgbClr val="FFFF00"/>
                </a:solidFill>
                <a:latin typeface="+mn-lt"/>
              </a:rPr>
              <a:t>“</a:t>
            </a:r>
            <a:r>
              <a:rPr lang="en-US" altLang="en-US" sz="4000" dirty="0">
                <a:solidFill>
                  <a:srgbClr val="FFFF00"/>
                </a:solidFill>
                <a:latin typeface="+mn-lt"/>
              </a:rPr>
              <a:t>Not by might, nor by power, but by my Spirit says the LORD </a:t>
            </a:r>
            <a:r>
              <a:rPr lang="en-US" altLang="en-US" sz="4000" dirty="0" err="1">
                <a:solidFill>
                  <a:srgbClr val="FFFF00"/>
                </a:solidFill>
                <a:latin typeface="+mn-lt"/>
              </a:rPr>
              <a:t>Yehovah</a:t>
            </a:r>
            <a:r>
              <a:rPr lang="en-US" altLang="en-US" sz="4000" dirty="0">
                <a:solidFill>
                  <a:srgbClr val="FFFF00"/>
                </a:solidFill>
                <a:latin typeface="+mn-lt"/>
              </a:rPr>
              <a:t>.” </a:t>
            </a:r>
            <a:endParaRPr lang="en-US" altLang="en-US" sz="4000" b="1" i="1" dirty="0">
              <a:solidFill>
                <a:srgbClr val="FFFF00"/>
              </a:solidFill>
              <a:latin typeface="+mn-lt"/>
            </a:endParaRPr>
          </a:p>
        </p:txBody>
      </p:sp>
    </p:spTree>
    <p:extLst>
      <p:ext uri="{BB962C8B-B14F-4D97-AF65-F5344CB8AC3E}">
        <p14:creationId xmlns:p14="http://schemas.microsoft.com/office/powerpoint/2010/main" val="40090039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00 IMAGES for PowerPoint\gide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300" y="305567"/>
            <a:ext cx="5881689" cy="624916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00 IMAGES for PowerPoint\Gideon_300_m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305567"/>
            <a:ext cx="4029026" cy="6249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06811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318516" y="2286000"/>
            <a:ext cx="9677400" cy="230832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800" dirty="0" smtClean="0">
                <a:solidFill>
                  <a:srgbClr val="FFC000"/>
                </a:solidFill>
                <a:latin typeface="+mn-lt"/>
              </a:rPr>
              <a:t>And </a:t>
            </a:r>
            <a:r>
              <a:rPr lang="en-US" altLang="en-US" sz="4800" dirty="0">
                <a:solidFill>
                  <a:srgbClr val="FFC000"/>
                </a:solidFill>
                <a:latin typeface="+mn-lt"/>
              </a:rPr>
              <a:t>in </a:t>
            </a:r>
            <a:r>
              <a:rPr lang="en-US" altLang="en-US" sz="4800" dirty="0">
                <a:solidFill>
                  <a:schemeClr val="bg1"/>
                </a:solidFill>
                <a:latin typeface="+mn-lt"/>
              </a:rPr>
              <a:t>Isaiah 10 </a:t>
            </a:r>
            <a:endParaRPr lang="en-US" altLang="en-US" sz="4800" dirty="0" smtClean="0">
              <a:solidFill>
                <a:schemeClr val="bg1"/>
              </a:solidFill>
              <a:latin typeface="+mn-lt"/>
            </a:endParaRPr>
          </a:p>
          <a:p>
            <a:pPr algn="ctr" eaLnBrk="0" hangingPunct="0">
              <a:defRPr/>
            </a:pPr>
            <a:r>
              <a:rPr lang="en-US" altLang="en-US" sz="4800" dirty="0" smtClean="0">
                <a:solidFill>
                  <a:srgbClr val="FFC000"/>
                </a:solidFill>
                <a:latin typeface="+mn-lt"/>
              </a:rPr>
              <a:t>the prophet Isaiah declared</a:t>
            </a:r>
            <a:r>
              <a:rPr lang="en-US" altLang="en-US" sz="4800" dirty="0">
                <a:solidFill>
                  <a:srgbClr val="FFC000"/>
                </a:solidFill>
                <a:latin typeface="+mn-lt"/>
              </a:rPr>
              <a:t>, </a:t>
            </a:r>
            <a:endParaRPr lang="en-US" altLang="en-US" sz="4800" dirty="0" smtClean="0">
              <a:solidFill>
                <a:srgbClr val="FFC000"/>
              </a:solidFill>
              <a:latin typeface="+mn-lt"/>
            </a:endParaRPr>
          </a:p>
          <a:p>
            <a:pPr algn="ctr" eaLnBrk="0" hangingPunct="0">
              <a:defRPr/>
            </a:pPr>
            <a:r>
              <a:rPr lang="en-US" altLang="en-US" sz="4800" b="1" i="1" dirty="0" smtClean="0">
                <a:solidFill>
                  <a:srgbClr val="FFFF00"/>
                </a:solidFill>
                <a:latin typeface="+mn-lt"/>
              </a:rPr>
              <a:t>“</a:t>
            </a:r>
            <a:r>
              <a:rPr lang="en-US" altLang="en-US" sz="4800" b="1" i="1" dirty="0">
                <a:solidFill>
                  <a:srgbClr val="FFFF00"/>
                </a:solidFill>
                <a:latin typeface="+mn-lt"/>
              </a:rPr>
              <a:t>a remnant shall return”.</a:t>
            </a:r>
          </a:p>
        </p:txBody>
      </p:sp>
    </p:spTree>
    <p:extLst>
      <p:ext uri="{BB962C8B-B14F-4D97-AF65-F5344CB8AC3E}">
        <p14:creationId xmlns:p14="http://schemas.microsoft.com/office/powerpoint/2010/main" val="1304451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00 IMAGES for PowerPoint\Isai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74013"/>
            <a:ext cx="4733424" cy="64633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p:cNvSpPr>
            <a:spLocks noChangeArrowheads="1"/>
          </p:cNvSpPr>
          <p:nvPr/>
        </p:nvSpPr>
        <p:spPr bwMode="auto">
          <a:xfrm>
            <a:off x="5143500" y="174012"/>
            <a:ext cx="4953000" cy="646330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2400" dirty="0" smtClean="0">
                <a:solidFill>
                  <a:schemeClr val="bg1"/>
                </a:solidFill>
                <a:latin typeface="+mn-lt"/>
              </a:rPr>
              <a:t>Isaiah </a:t>
            </a:r>
            <a:r>
              <a:rPr lang="en-US" altLang="en-US" sz="2400" dirty="0">
                <a:solidFill>
                  <a:schemeClr val="bg1"/>
                </a:solidFill>
                <a:latin typeface="+mn-lt"/>
              </a:rPr>
              <a:t>10 </a:t>
            </a:r>
            <a:endParaRPr lang="en-US" altLang="en-US" sz="2400" dirty="0" smtClean="0">
              <a:solidFill>
                <a:schemeClr val="bg1"/>
              </a:solidFill>
              <a:latin typeface="+mn-lt"/>
            </a:endParaRPr>
          </a:p>
          <a:p>
            <a:r>
              <a:rPr lang="en-AU" sz="2600" baseline="30000" dirty="0" smtClean="0">
                <a:solidFill>
                  <a:srgbClr val="FFC000"/>
                </a:solidFill>
              </a:rPr>
              <a:t>20</a:t>
            </a:r>
            <a:r>
              <a:rPr lang="en-AU" sz="2600" baseline="30000" dirty="0">
                <a:solidFill>
                  <a:srgbClr val="FFC000"/>
                </a:solidFill>
              </a:rPr>
              <a:t> </a:t>
            </a:r>
            <a:r>
              <a:rPr lang="en-AU" sz="2600" dirty="0">
                <a:solidFill>
                  <a:srgbClr val="FFC000"/>
                </a:solidFill>
              </a:rPr>
              <a:t>And it shall come to pass in that day, that </a:t>
            </a:r>
            <a:r>
              <a:rPr lang="en-AU" sz="2600" dirty="0">
                <a:solidFill>
                  <a:srgbClr val="FFFF00"/>
                </a:solidFill>
              </a:rPr>
              <a:t>the remnant </a:t>
            </a:r>
            <a:r>
              <a:rPr lang="en-AU" sz="2600" dirty="0">
                <a:solidFill>
                  <a:srgbClr val="FFC000"/>
                </a:solidFill>
              </a:rPr>
              <a:t>of Israel, and such as are escaped of the house of Jacob, shall no more again stay upon him that smote them; but shall stay upon the </a:t>
            </a:r>
            <a:r>
              <a:rPr lang="en-AU" sz="2600" cap="small" dirty="0">
                <a:solidFill>
                  <a:srgbClr val="FFC000"/>
                </a:solidFill>
              </a:rPr>
              <a:t>Lord</a:t>
            </a:r>
            <a:r>
              <a:rPr lang="en-AU" sz="2600" dirty="0">
                <a:solidFill>
                  <a:srgbClr val="FFC000"/>
                </a:solidFill>
              </a:rPr>
              <a:t>, the Holy One of Israel, in </a:t>
            </a:r>
            <a:r>
              <a:rPr lang="en-AU" sz="2600" dirty="0" smtClean="0">
                <a:solidFill>
                  <a:srgbClr val="FFC000"/>
                </a:solidFill>
              </a:rPr>
              <a:t>truth. </a:t>
            </a:r>
            <a:r>
              <a:rPr lang="en-AU" sz="2600" baseline="30000" dirty="0" smtClean="0">
                <a:solidFill>
                  <a:srgbClr val="FFC000"/>
                </a:solidFill>
              </a:rPr>
              <a:t>21</a:t>
            </a:r>
            <a:r>
              <a:rPr lang="en-AU" sz="2600" baseline="30000" dirty="0">
                <a:solidFill>
                  <a:srgbClr val="FFC000"/>
                </a:solidFill>
              </a:rPr>
              <a:t> </a:t>
            </a:r>
            <a:r>
              <a:rPr lang="en-AU" sz="2600" b="1" i="1" dirty="0">
                <a:solidFill>
                  <a:srgbClr val="FFFF00"/>
                </a:solidFill>
              </a:rPr>
              <a:t>The remnant shall return</a:t>
            </a:r>
            <a:r>
              <a:rPr lang="en-AU" sz="2600" dirty="0">
                <a:solidFill>
                  <a:srgbClr val="FFC000"/>
                </a:solidFill>
              </a:rPr>
              <a:t>, even the remnant of Jacob, unto the mighty </a:t>
            </a:r>
            <a:r>
              <a:rPr lang="en-AU" sz="2600" dirty="0" smtClean="0">
                <a:solidFill>
                  <a:srgbClr val="FFC000"/>
                </a:solidFill>
              </a:rPr>
              <a:t>God. </a:t>
            </a:r>
            <a:r>
              <a:rPr lang="en-AU" sz="2600" baseline="30000" dirty="0" smtClean="0">
                <a:solidFill>
                  <a:srgbClr val="FFC000"/>
                </a:solidFill>
              </a:rPr>
              <a:t>22</a:t>
            </a:r>
            <a:r>
              <a:rPr lang="en-AU" sz="2600" baseline="30000" dirty="0">
                <a:solidFill>
                  <a:srgbClr val="FFC000"/>
                </a:solidFill>
              </a:rPr>
              <a:t> </a:t>
            </a:r>
            <a:r>
              <a:rPr lang="en-AU" sz="2600" dirty="0">
                <a:solidFill>
                  <a:srgbClr val="FFC000"/>
                </a:solidFill>
              </a:rPr>
              <a:t>For though thy people Israel be as the sand of the sea, yet </a:t>
            </a:r>
            <a:r>
              <a:rPr lang="en-AU" sz="2600" b="1" i="1" dirty="0">
                <a:solidFill>
                  <a:srgbClr val="FFFF00"/>
                </a:solidFill>
              </a:rPr>
              <a:t>a remnant of them shall return</a:t>
            </a:r>
            <a:r>
              <a:rPr lang="en-AU" sz="2600" dirty="0">
                <a:solidFill>
                  <a:srgbClr val="FFC000"/>
                </a:solidFill>
              </a:rPr>
              <a:t>: the consumption decreed shall overflow with righteousness</a:t>
            </a:r>
            <a:r>
              <a:rPr lang="en-AU" sz="2600" dirty="0" smtClean="0">
                <a:solidFill>
                  <a:srgbClr val="FFC000"/>
                </a:solidFill>
              </a:rPr>
              <a:t>.</a:t>
            </a:r>
            <a:endParaRPr lang="en-AU" sz="2600" dirty="0">
              <a:solidFill>
                <a:srgbClr val="FFC000"/>
              </a:solidFill>
            </a:endParaRPr>
          </a:p>
        </p:txBody>
      </p:sp>
    </p:spTree>
    <p:extLst>
      <p:ext uri="{BB962C8B-B14F-4D97-AF65-F5344CB8AC3E}">
        <p14:creationId xmlns:p14="http://schemas.microsoft.com/office/powerpoint/2010/main" val="20678299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342900" y="381000"/>
            <a:ext cx="94488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600" dirty="0">
                <a:solidFill>
                  <a:srgbClr val="FFC000"/>
                </a:solidFill>
                <a:latin typeface="+mn-lt"/>
              </a:rPr>
              <a:t>So when will this great Holy Spirit outpouring come to its climax? </a:t>
            </a:r>
            <a:r>
              <a:rPr lang="en-US" altLang="en-US" sz="3600" dirty="0" smtClean="0">
                <a:solidFill>
                  <a:srgbClr val="FFC000"/>
                </a:solidFill>
                <a:latin typeface="+mn-lt"/>
              </a:rPr>
              <a:t>Ah, now this is where our story gets interesting. Joel </a:t>
            </a:r>
            <a:r>
              <a:rPr lang="en-US" altLang="en-US" sz="3600" dirty="0">
                <a:solidFill>
                  <a:srgbClr val="FFC000"/>
                </a:solidFill>
                <a:latin typeface="+mn-lt"/>
              </a:rPr>
              <a:t>tagged the peak of </a:t>
            </a:r>
            <a:endParaRPr lang="en-US" altLang="en-US" sz="3600" dirty="0" smtClean="0">
              <a:solidFill>
                <a:srgbClr val="FFC000"/>
              </a:solidFill>
              <a:latin typeface="+mn-lt"/>
            </a:endParaRPr>
          </a:p>
          <a:p>
            <a:pPr algn="ctr" eaLnBrk="0" hangingPunct="0">
              <a:defRPr/>
            </a:pPr>
            <a:r>
              <a:rPr lang="en-US" altLang="en-US" sz="3600" dirty="0" smtClean="0">
                <a:solidFill>
                  <a:srgbClr val="FFC000"/>
                </a:solidFill>
                <a:latin typeface="+mn-lt"/>
              </a:rPr>
              <a:t>this </a:t>
            </a:r>
            <a:r>
              <a:rPr lang="en-US" altLang="en-US" sz="3600" dirty="0">
                <a:solidFill>
                  <a:srgbClr val="FFC000"/>
                </a:solidFill>
                <a:latin typeface="+mn-lt"/>
              </a:rPr>
              <a:t>outpouring to a time period when the </a:t>
            </a:r>
            <a:r>
              <a:rPr lang="en-US" altLang="en-US" sz="3600" dirty="0">
                <a:solidFill>
                  <a:srgbClr val="FFFF00"/>
                </a:solidFill>
                <a:latin typeface="+mn-lt"/>
              </a:rPr>
              <a:t>sun would turn to darkness</a:t>
            </a:r>
            <a:r>
              <a:rPr lang="en-US" altLang="en-US" sz="3600" dirty="0">
                <a:solidFill>
                  <a:srgbClr val="FFC000"/>
                </a:solidFill>
                <a:latin typeface="+mn-lt"/>
              </a:rPr>
              <a:t> and the </a:t>
            </a:r>
            <a:r>
              <a:rPr lang="en-US" altLang="en-US" sz="3600" dirty="0">
                <a:solidFill>
                  <a:srgbClr val="FFFF00"/>
                </a:solidFill>
                <a:latin typeface="+mn-lt"/>
              </a:rPr>
              <a:t>moon to blood</a:t>
            </a:r>
            <a:r>
              <a:rPr lang="en-US" altLang="en-US" sz="3600" dirty="0">
                <a:solidFill>
                  <a:srgbClr val="FFC000"/>
                </a:solidFill>
                <a:latin typeface="+mn-lt"/>
              </a:rPr>
              <a:t>. He speaks of a single </a:t>
            </a:r>
            <a:r>
              <a:rPr lang="en-US" altLang="en-US" sz="3600" b="1" i="1" dirty="0">
                <a:solidFill>
                  <a:srgbClr val="FFFF00"/>
                </a:solidFill>
                <a:latin typeface="+mn-lt"/>
              </a:rPr>
              <a:t>blood moon </a:t>
            </a:r>
            <a:r>
              <a:rPr lang="en-US" altLang="en-US" sz="3600" dirty="0">
                <a:solidFill>
                  <a:srgbClr val="FFC000"/>
                </a:solidFill>
                <a:latin typeface="+mn-lt"/>
              </a:rPr>
              <a:t>event accompanied by another cosmic sign, a </a:t>
            </a:r>
            <a:r>
              <a:rPr lang="en-US" altLang="en-US" sz="3600" dirty="0">
                <a:solidFill>
                  <a:srgbClr val="FFFF00"/>
                </a:solidFill>
                <a:latin typeface="+mn-lt"/>
              </a:rPr>
              <a:t>darkened sun</a:t>
            </a:r>
            <a:r>
              <a:rPr lang="en-US" altLang="en-US" sz="3600" dirty="0">
                <a:solidFill>
                  <a:srgbClr val="FFC000"/>
                </a:solidFill>
                <a:latin typeface="+mn-lt"/>
              </a:rPr>
              <a:t>. This is our key to the timing of </a:t>
            </a:r>
            <a:r>
              <a:rPr lang="en-US" altLang="en-US" sz="3600" dirty="0" smtClean="0">
                <a:solidFill>
                  <a:srgbClr val="FFC000"/>
                </a:solidFill>
                <a:latin typeface="+mn-lt"/>
              </a:rPr>
              <a:t>the peak of Joel’s outpouring. </a:t>
            </a:r>
            <a:r>
              <a:rPr lang="en-US" altLang="en-US" sz="3600" dirty="0">
                <a:solidFill>
                  <a:srgbClr val="FFC000"/>
                </a:solidFill>
                <a:latin typeface="+mn-lt"/>
              </a:rPr>
              <a:t>So just when will this </a:t>
            </a:r>
            <a:r>
              <a:rPr lang="en-US" altLang="en-US" sz="3600" dirty="0">
                <a:solidFill>
                  <a:srgbClr val="FFFF00"/>
                </a:solidFill>
                <a:latin typeface="+mn-lt"/>
              </a:rPr>
              <a:t>blood moon</a:t>
            </a:r>
            <a:r>
              <a:rPr lang="en-US" altLang="en-US" sz="3600" dirty="0">
                <a:solidFill>
                  <a:srgbClr val="FFC000"/>
                </a:solidFill>
                <a:latin typeface="+mn-lt"/>
              </a:rPr>
              <a:t> and </a:t>
            </a:r>
            <a:r>
              <a:rPr lang="en-US" altLang="en-US" sz="3600" dirty="0" smtClean="0">
                <a:solidFill>
                  <a:srgbClr val="FFC000"/>
                </a:solidFill>
                <a:latin typeface="+mn-lt"/>
              </a:rPr>
              <a:t>the peak of this</a:t>
            </a:r>
            <a:r>
              <a:rPr lang="en-US" altLang="en-US" sz="3600" dirty="0" smtClean="0">
                <a:solidFill>
                  <a:srgbClr val="FFFF00"/>
                </a:solidFill>
                <a:latin typeface="+mn-lt"/>
              </a:rPr>
              <a:t> </a:t>
            </a:r>
            <a:r>
              <a:rPr lang="en-US" altLang="en-US" sz="3600" dirty="0">
                <a:solidFill>
                  <a:srgbClr val="FFFF00"/>
                </a:solidFill>
                <a:latin typeface="+mn-lt"/>
              </a:rPr>
              <a:t>outpouring of the </a:t>
            </a:r>
            <a:r>
              <a:rPr lang="en-US" altLang="en-US" sz="3600" dirty="0" smtClean="0">
                <a:solidFill>
                  <a:srgbClr val="FFFF00"/>
                </a:solidFill>
                <a:latin typeface="+mn-lt"/>
              </a:rPr>
              <a:t>Holy </a:t>
            </a:r>
            <a:r>
              <a:rPr lang="en-US" altLang="en-US" sz="3600" dirty="0">
                <a:solidFill>
                  <a:srgbClr val="FFFF00"/>
                </a:solidFill>
                <a:latin typeface="+mn-lt"/>
              </a:rPr>
              <a:t>Spirit</a:t>
            </a:r>
            <a:r>
              <a:rPr lang="en-US" altLang="en-US" sz="3600" dirty="0">
                <a:solidFill>
                  <a:srgbClr val="FFC000"/>
                </a:solidFill>
                <a:latin typeface="+mn-lt"/>
              </a:rPr>
              <a:t> occur? </a:t>
            </a:r>
            <a:r>
              <a:rPr lang="en-US" altLang="en-US" sz="3600" dirty="0" smtClean="0">
                <a:solidFill>
                  <a:srgbClr val="FFC000"/>
                </a:solidFill>
                <a:latin typeface="+mn-lt"/>
              </a:rPr>
              <a:t>Well</a:t>
            </a:r>
            <a:r>
              <a:rPr lang="en-US" altLang="en-US" sz="3600" dirty="0">
                <a:solidFill>
                  <a:srgbClr val="FFC000"/>
                </a:solidFill>
                <a:latin typeface="+mn-lt"/>
              </a:rPr>
              <a:t>, we are going to find out.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1925" y="152400"/>
            <a:ext cx="357028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2"/>
          <p:cNvSpPr txBox="1">
            <a:spLocks noChangeArrowheads="1"/>
          </p:cNvSpPr>
          <p:nvPr/>
        </p:nvSpPr>
        <p:spPr bwMode="auto">
          <a:xfrm>
            <a:off x="136525" y="3452813"/>
            <a:ext cx="10058400" cy="318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buFont typeface="Arial" charset="0"/>
              <a:buNone/>
              <a:defRPr/>
            </a:pPr>
            <a:r>
              <a:rPr lang="en-US" altLang="en-US" sz="2800" dirty="0">
                <a:solidFill>
                  <a:schemeClr val="bg1"/>
                </a:solidFill>
                <a:latin typeface="Arial" charset="0"/>
              </a:rPr>
              <a:t>Joel </a:t>
            </a:r>
            <a:r>
              <a:rPr lang="en-US" altLang="en-US" sz="2800" dirty="0" smtClean="0">
                <a:solidFill>
                  <a:schemeClr val="bg1"/>
                </a:solidFill>
                <a:latin typeface="Arial" charset="0"/>
              </a:rPr>
              <a:t>2:28,31</a:t>
            </a:r>
            <a:endParaRPr lang="en-US" altLang="en-US" sz="2800" dirty="0">
              <a:solidFill>
                <a:schemeClr val="bg1"/>
              </a:solidFill>
              <a:latin typeface="Arial" charset="0"/>
            </a:endParaRPr>
          </a:p>
          <a:p>
            <a:pPr>
              <a:buFont typeface="Arial" charset="0"/>
              <a:buNone/>
              <a:defRPr/>
            </a:pPr>
            <a:r>
              <a:rPr lang="en-US" altLang="en-US" sz="3600" b="1" baseline="30000" dirty="0">
                <a:solidFill>
                  <a:srgbClr val="FFC000"/>
                </a:solidFill>
              </a:rPr>
              <a:t>28 ”</a:t>
            </a:r>
            <a:r>
              <a:rPr lang="en-US" altLang="en-US" sz="3600" b="1" dirty="0">
                <a:solidFill>
                  <a:srgbClr val="FFC000"/>
                </a:solidFill>
              </a:rPr>
              <a:t>And it shall come to pass afterward, </a:t>
            </a:r>
            <a:endParaRPr lang="en-US" altLang="en-US" sz="3600" b="1" dirty="0" smtClean="0">
              <a:solidFill>
                <a:srgbClr val="FFC000"/>
              </a:solidFill>
            </a:endParaRPr>
          </a:p>
          <a:p>
            <a:pPr>
              <a:buFont typeface="Arial" charset="0"/>
              <a:buNone/>
              <a:defRPr/>
            </a:pPr>
            <a:r>
              <a:rPr lang="en-US" altLang="en-US" sz="3600" b="1" dirty="0" smtClean="0">
                <a:solidFill>
                  <a:srgbClr val="FFC000"/>
                </a:solidFill>
              </a:rPr>
              <a:t>that </a:t>
            </a:r>
            <a:r>
              <a:rPr lang="en-US" altLang="en-US" sz="3600" b="1" dirty="0">
                <a:solidFill>
                  <a:srgbClr val="FFFF00"/>
                </a:solidFill>
              </a:rPr>
              <a:t>I will pour out my spirit upon all flesh</a:t>
            </a:r>
            <a:r>
              <a:rPr lang="en-US" altLang="en-US" sz="3600" b="1" dirty="0" smtClean="0">
                <a:solidFill>
                  <a:srgbClr val="FFFF00"/>
                </a:solidFill>
              </a:rPr>
              <a:t>;. . . . .</a:t>
            </a:r>
          </a:p>
          <a:p>
            <a:pPr>
              <a:buFont typeface="Arial" charset="0"/>
              <a:buNone/>
              <a:defRPr/>
            </a:pPr>
            <a:r>
              <a:rPr lang="en-US" sz="3600" b="1" baseline="30000" dirty="0" smtClean="0">
                <a:solidFill>
                  <a:schemeClr val="accent6">
                    <a:lumMod val="75000"/>
                  </a:schemeClr>
                </a:solidFill>
              </a:rPr>
              <a:t>31</a:t>
            </a:r>
            <a:r>
              <a:rPr lang="en-US" sz="3600" b="1" baseline="30000" dirty="0">
                <a:solidFill>
                  <a:schemeClr val="accent6">
                    <a:lumMod val="75000"/>
                  </a:schemeClr>
                </a:solidFill>
              </a:rPr>
              <a:t> </a:t>
            </a:r>
            <a:r>
              <a:rPr lang="en-US" sz="3600" b="1" dirty="0">
                <a:solidFill>
                  <a:schemeClr val="accent6">
                    <a:lumMod val="75000"/>
                  </a:schemeClr>
                </a:solidFill>
              </a:rPr>
              <a:t>The sun shall be turned into darkness, </a:t>
            </a:r>
            <a:endParaRPr lang="en-US" sz="3600" b="1" dirty="0" smtClean="0">
              <a:solidFill>
                <a:schemeClr val="accent6">
                  <a:lumMod val="75000"/>
                </a:schemeClr>
              </a:solidFill>
            </a:endParaRPr>
          </a:p>
          <a:p>
            <a:pPr>
              <a:buFont typeface="Arial" charset="0"/>
              <a:buNone/>
              <a:defRPr/>
            </a:pPr>
            <a:r>
              <a:rPr lang="en-US" sz="3600" b="1" dirty="0" smtClean="0">
                <a:solidFill>
                  <a:schemeClr val="accent6">
                    <a:lumMod val="75000"/>
                  </a:schemeClr>
                </a:solidFill>
              </a:rPr>
              <a:t>                and </a:t>
            </a:r>
            <a:r>
              <a:rPr lang="en-US" sz="3600" b="1" dirty="0">
                <a:solidFill>
                  <a:schemeClr val="accent6">
                    <a:lumMod val="75000"/>
                  </a:schemeClr>
                </a:solidFill>
              </a:rPr>
              <a:t>the moon into blood, </a:t>
            </a:r>
            <a:endParaRPr lang="en-US" sz="3600" b="1" dirty="0" smtClean="0">
              <a:solidFill>
                <a:schemeClr val="accent6">
                  <a:lumMod val="75000"/>
                </a:schemeClr>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ChangeArrowheads="1"/>
          </p:cNvSpPr>
          <p:nvPr/>
        </p:nvSpPr>
        <p:spPr bwMode="auto">
          <a:xfrm>
            <a:off x="419100" y="609600"/>
            <a:ext cx="9448800"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dirty="0" smtClean="0">
                <a:solidFill>
                  <a:srgbClr val="FFC000"/>
                </a:solidFill>
              </a:rPr>
              <a:t>In the second part of </a:t>
            </a:r>
            <a:r>
              <a:rPr lang="en-US" altLang="en-US" sz="4000" b="1" i="1" dirty="0">
                <a:solidFill>
                  <a:schemeClr val="bg1"/>
                </a:solidFill>
              </a:rPr>
              <a:t>Joel 2:31 </a:t>
            </a:r>
            <a:r>
              <a:rPr lang="en-US" altLang="en-US" sz="4000" dirty="0">
                <a:solidFill>
                  <a:srgbClr val="FFC000"/>
                </a:solidFill>
              </a:rPr>
              <a:t>we are</a:t>
            </a:r>
            <a:r>
              <a:rPr lang="en-US" altLang="en-US" sz="4000" b="1" i="1" dirty="0">
                <a:solidFill>
                  <a:schemeClr val="bg1"/>
                </a:solidFill>
              </a:rPr>
              <a:t> </a:t>
            </a:r>
            <a:r>
              <a:rPr lang="en-US" altLang="en-US" sz="4000" dirty="0">
                <a:solidFill>
                  <a:srgbClr val="FFC000"/>
                </a:solidFill>
              </a:rPr>
              <a:t>presented with </a:t>
            </a:r>
            <a:r>
              <a:rPr lang="en-US" altLang="en-US" sz="4000" dirty="0" smtClean="0">
                <a:solidFill>
                  <a:srgbClr val="FFC000"/>
                </a:solidFill>
              </a:rPr>
              <a:t>a very crucial </a:t>
            </a:r>
            <a:r>
              <a:rPr lang="en-US" altLang="en-US" sz="4000" dirty="0">
                <a:solidFill>
                  <a:srgbClr val="FFC000"/>
                </a:solidFill>
              </a:rPr>
              <a:t>piece of </a:t>
            </a:r>
            <a:r>
              <a:rPr lang="en-US" altLang="en-US" sz="4000" dirty="0" smtClean="0">
                <a:solidFill>
                  <a:srgbClr val="FFC000"/>
                </a:solidFill>
              </a:rPr>
              <a:t>information for timing. </a:t>
            </a:r>
            <a:r>
              <a:rPr lang="en-US" altLang="en-US" sz="4000" dirty="0">
                <a:solidFill>
                  <a:srgbClr val="FFC000"/>
                </a:solidFill>
              </a:rPr>
              <a:t>The prophet Joel reports that these cosmic signs will come </a:t>
            </a:r>
            <a:r>
              <a:rPr lang="en-US" altLang="en-US" sz="4000" b="1" i="1" dirty="0">
                <a:solidFill>
                  <a:srgbClr val="FFFF00"/>
                </a:solidFill>
              </a:rPr>
              <a:t>BEFORE</a:t>
            </a:r>
            <a:r>
              <a:rPr lang="en-US" altLang="en-US" sz="4000" dirty="0">
                <a:solidFill>
                  <a:srgbClr val="FFC000"/>
                </a:solidFill>
              </a:rPr>
              <a:t> the </a:t>
            </a:r>
            <a:r>
              <a:rPr lang="en-US" altLang="en-US" sz="4000" b="1" i="1" dirty="0">
                <a:solidFill>
                  <a:srgbClr val="FFFF00"/>
                </a:solidFill>
              </a:rPr>
              <a:t>great and terrible Day </a:t>
            </a:r>
            <a:r>
              <a:rPr lang="en-US" altLang="en-US" sz="4000" b="1" i="1" dirty="0" smtClean="0">
                <a:solidFill>
                  <a:srgbClr val="FFFF00"/>
                </a:solidFill>
              </a:rPr>
              <a:t>of </a:t>
            </a:r>
            <a:r>
              <a:rPr lang="en-US" altLang="en-US" sz="4000" b="1" i="1" dirty="0">
                <a:solidFill>
                  <a:srgbClr val="FFFF00"/>
                </a:solidFill>
              </a:rPr>
              <a:t>the LORD</a:t>
            </a:r>
            <a:r>
              <a:rPr lang="en-US" altLang="en-US" sz="4000" dirty="0">
                <a:solidFill>
                  <a:srgbClr val="FFC000"/>
                </a:solidFill>
              </a:rPr>
              <a:t>. Jewish listeners and most Biblical Christians up until the 19</a:t>
            </a:r>
            <a:r>
              <a:rPr lang="en-US" altLang="en-US" sz="4000" baseline="30000" dirty="0">
                <a:solidFill>
                  <a:srgbClr val="FFC000"/>
                </a:solidFill>
              </a:rPr>
              <a:t>th</a:t>
            </a:r>
            <a:r>
              <a:rPr lang="en-US" altLang="en-US" sz="4000" dirty="0">
                <a:solidFill>
                  <a:srgbClr val="FFC000"/>
                </a:solidFill>
              </a:rPr>
              <a:t> Century correctly understood that the </a:t>
            </a:r>
            <a:r>
              <a:rPr lang="en-US" altLang="en-US" sz="4000" dirty="0">
                <a:solidFill>
                  <a:srgbClr val="FFFF00"/>
                </a:solidFill>
              </a:rPr>
              <a:t>Day of the LORD </a:t>
            </a:r>
            <a:endParaRPr lang="en-US" altLang="en-US" sz="4000" dirty="0" smtClean="0">
              <a:solidFill>
                <a:srgbClr val="FFFF00"/>
              </a:solidFill>
            </a:endParaRPr>
          </a:p>
          <a:p>
            <a:pPr algn="ctr" eaLnBrk="1" hangingPunct="1">
              <a:spcBef>
                <a:spcPct val="0"/>
              </a:spcBef>
              <a:buFontTx/>
              <a:buNone/>
            </a:pPr>
            <a:r>
              <a:rPr lang="en-US" altLang="en-US" sz="4000" dirty="0" smtClean="0">
                <a:solidFill>
                  <a:srgbClr val="FFC000"/>
                </a:solidFill>
              </a:rPr>
              <a:t>would come</a:t>
            </a:r>
            <a:r>
              <a:rPr lang="en-US" altLang="en-US" sz="4000" dirty="0" smtClean="0">
                <a:solidFill>
                  <a:srgbClr val="FFFF00"/>
                </a:solidFill>
              </a:rPr>
              <a:t> </a:t>
            </a:r>
            <a:r>
              <a:rPr lang="en-US" altLang="en-US" sz="4000" dirty="0">
                <a:solidFill>
                  <a:srgbClr val="FFC000"/>
                </a:solidFill>
              </a:rPr>
              <a:t>at the very </a:t>
            </a:r>
            <a:r>
              <a:rPr lang="en-US" altLang="en-US" sz="4000" dirty="0">
                <a:solidFill>
                  <a:srgbClr val="FFFF00"/>
                </a:solidFill>
              </a:rPr>
              <a:t>end of the age</a:t>
            </a:r>
            <a:r>
              <a:rPr lang="en-US" altLang="en-US" sz="4000" dirty="0">
                <a:solidFill>
                  <a:srgbClr val="FFC000"/>
                </a:solidFill>
              </a:rPr>
              <a:t>. </a:t>
            </a:r>
            <a:endParaRPr lang="en-US" altLang="en-US" sz="4000" b="1" dirty="0">
              <a:solidFill>
                <a:srgbClr val="FFFF0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Users\Gavin-As\Pictures\0-IMAGES for PowerPoint\bloody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828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5905500" y="838200"/>
            <a:ext cx="1066800" cy="990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684" name="TextBox 2"/>
          <p:cNvSpPr txBox="1">
            <a:spLocks noChangeArrowheads="1"/>
          </p:cNvSpPr>
          <p:nvPr/>
        </p:nvSpPr>
        <p:spPr bwMode="auto">
          <a:xfrm>
            <a:off x="158750" y="3886200"/>
            <a:ext cx="810895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defRPr/>
            </a:pPr>
            <a:r>
              <a:rPr lang="en-US" altLang="en-US" sz="3600" dirty="0" smtClean="0">
                <a:solidFill>
                  <a:schemeClr val="bg1"/>
                </a:solidFill>
                <a:latin typeface="Arial" charset="0"/>
              </a:rPr>
              <a:t>Joel 2:31</a:t>
            </a:r>
          </a:p>
          <a:p>
            <a:pPr algn="ctr">
              <a:buFont typeface="Arial" charset="0"/>
              <a:buNone/>
              <a:defRPr/>
            </a:pPr>
            <a:r>
              <a:rPr lang="en-US" sz="3600" b="1" dirty="0" smtClean="0">
                <a:solidFill>
                  <a:schemeClr val="bg1"/>
                </a:solidFill>
              </a:rPr>
              <a:t> </a:t>
            </a:r>
            <a:r>
              <a:rPr lang="en-US" sz="3600" baseline="30000" dirty="0" smtClean="0">
                <a:solidFill>
                  <a:schemeClr val="bg1"/>
                </a:solidFill>
              </a:rPr>
              <a:t>31</a:t>
            </a:r>
            <a:r>
              <a:rPr lang="en-US" sz="3600" dirty="0" smtClean="0">
                <a:solidFill>
                  <a:schemeClr val="bg1"/>
                </a:solidFill>
              </a:rPr>
              <a:t>The </a:t>
            </a:r>
            <a:r>
              <a:rPr lang="en-US" sz="3600" dirty="0" smtClean="0">
                <a:solidFill>
                  <a:srgbClr val="FFC000"/>
                </a:solidFill>
              </a:rPr>
              <a:t>sun shall be turned into darkness</a:t>
            </a:r>
            <a:r>
              <a:rPr lang="en-US" sz="3600" dirty="0" smtClean="0">
                <a:solidFill>
                  <a:schemeClr val="bg1"/>
                </a:solidFill>
              </a:rPr>
              <a:t>, </a:t>
            </a:r>
          </a:p>
          <a:p>
            <a:pPr algn="ctr">
              <a:buFont typeface="Arial" charset="0"/>
              <a:buNone/>
              <a:defRPr/>
            </a:pPr>
            <a:r>
              <a:rPr lang="en-US" sz="3600" dirty="0" smtClean="0">
                <a:solidFill>
                  <a:schemeClr val="bg1"/>
                </a:solidFill>
              </a:rPr>
              <a:t>and </a:t>
            </a:r>
            <a:r>
              <a:rPr lang="en-US" sz="3600" dirty="0" smtClean="0">
                <a:solidFill>
                  <a:srgbClr val="FFC000"/>
                </a:solidFill>
              </a:rPr>
              <a:t>the moon into blood</a:t>
            </a:r>
            <a:r>
              <a:rPr lang="en-US" sz="3600" dirty="0" smtClean="0">
                <a:solidFill>
                  <a:schemeClr val="bg1"/>
                </a:solidFill>
              </a:rPr>
              <a:t>, </a:t>
            </a:r>
            <a:r>
              <a:rPr lang="en-US" sz="3600" b="1" i="1" dirty="0" smtClean="0">
                <a:solidFill>
                  <a:srgbClr val="FFFF00"/>
                </a:solidFill>
              </a:rPr>
              <a:t>BEFORE</a:t>
            </a:r>
            <a:r>
              <a:rPr lang="en-US" sz="3600" dirty="0" smtClean="0">
                <a:solidFill>
                  <a:schemeClr val="bg1"/>
                </a:solidFill>
              </a:rPr>
              <a:t> </a:t>
            </a:r>
            <a:r>
              <a:rPr lang="en-US" sz="3600" dirty="0" smtClean="0">
                <a:solidFill>
                  <a:srgbClr val="FFFF00"/>
                </a:solidFill>
              </a:rPr>
              <a:t>the </a:t>
            </a:r>
          </a:p>
          <a:p>
            <a:pPr algn="ctr">
              <a:buFont typeface="Arial" charset="0"/>
              <a:buNone/>
              <a:defRPr/>
            </a:pPr>
            <a:r>
              <a:rPr lang="en-US" sz="3600" dirty="0" smtClean="0">
                <a:solidFill>
                  <a:srgbClr val="FFFF00"/>
                </a:solidFill>
              </a:rPr>
              <a:t>great and terrible </a:t>
            </a:r>
            <a:r>
              <a:rPr lang="en-US" sz="3600" b="1" i="1" dirty="0" smtClean="0">
                <a:solidFill>
                  <a:srgbClr val="FFFF00"/>
                </a:solidFill>
              </a:rPr>
              <a:t>DAY of the </a:t>
            </a:r>
            <a:r>
              <a:rPr lang="en-US" sz="3600" b="1" i="1" cap="small" dirty="0" smtClean="0">
                <a:solidFill>
                  <a:srgbClr val="FFFF00"/>
                </a:solidFill>
              </a:rPr>
              <a:t>LORD</a:t>
            </a:r>
            <a:r>
              <a:rPr lang="en-US" sz="3600" b="1" i="1" dirty="0" smtClean="0">
                <a:solidFill>
                  <a:srgbClr val="FFFF00"/>
                </a:solidFill>
              </a:rPr>
              <a:t> </a:t>
            </a:r>
            <a:r>
              <a:rPr lang="en-US" sz="3600" dirty="0" smtClean="0">
                <a:solidFill>
                  <a:srgbClr val="FFFF00"/>
                </a:solidFill>
              </a:rPr>
              <a:t>come. </a:t>
            </a:r>
            <a:endParaRPr lang="en-US" altLang="en-US" sz="3600" dirty="0" smtClean="0">
              <a:solidFill>
                <a:srgbClr val="FFFF00"/>
              </a:solidFill>
              <a:latin typeface="Arial" charset="0"/>
            </a:endParaRPr>
          </a:p>
        </p:txBody>
      </p:sp>
      <p:pic>
        <p:nvPicPr>
          <p:cNvPr id="737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228600"/>
            <a:ext cx="4268788"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8267700" y="0"/>
            <a:ext cx="20193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ChangeArrowheads="1"/>
          </p:cNvSpPr>
          <p:nvPr/>
        </p:nvSpPr>
        <p:spPr bwMode="auto">
          <a:xfrm>
            <a:off x="258763" y="533400"/>
            <a:ext cx="9753600" cy="5768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600">
                <a:solidFill>
                  <a:srgbClr val="FFC000"/>
                </a:solidFill>
              </a:rPr>
              <a:t>So this places the </a:t>
            </a:r>
            <a:r>
              <a:rPr lang="en-US" altLang="en-US" sz="4600" b="1" i="1">
                <a:solidFill>
                  <a:srgbClr val="FFFF00"/>
                </a:solidFill>
              </a:rPr>
              <a:t>blood moon</a:t>
            </a:r>
            <a:r>
              <a:rPr lang="en-US" altLang="en-US" sz="4600">
                <a:solidFill>
                  <a:srgbClr val="FFC000"/>
                </a:solidFill>
              </a:rPr>
              <a:t> and the other cosmic signs in a time segment preceding the </a:t>
            </a:r>
            <a:r>
              <a:rPr lang="en-US" altLang="en-US" sz="4600" b="1" i="1">
                <a:solidFill>
                  <a:srgbClr val="FFFF00"/>
                </a:solidFill>
              </a:rPr>
              <a:t>Day of the LORD</a:t>
            </a:r>
            <a:r>
              <a:rPr lang="en-US" altLang="en-US" sz="4600">
                <a:solidFill>
                  <a:srgbClr val="FFC000"/>
                </a:solidFill>
              </a:rPr>
              <a:t>. The </a:t>
            </a:r>
            <a:r>
              <a:rPr lang="en-US" altLang="en-US" sz="4600" b="1" i="1">
                <a:solidFill>
                  <a:srgbClr val="FFFF00"/>
                </a:solidFill>
              </a:rPr>
              <a:t>Day of the LORD</a:t>
            </a:r>
            <a:r>
              <a:rPr lang="en-US" altLang="en-US" sz="4600">
                <a:solidFill>
                  <a:srgbClr val="FFC000"/>
                </a:solidFill>
              </a:rPr>
              <a:t>, the </a:t>
            </a:r>
            <a:r>
              <a:rPr lang="en-US" altLang="en-US" sz="4600" b="1" i="1">
                <a:solidFill>
                  <a:srgbClr val="FFFF00"/>
                </a:solidFill>
              </a:rPr>
              <a:t>Day of Christ, </a:t>
            </a:r>
          </a:p>
          <a:p>
            <a:pPr algn="ctr" eaLnBrk="1" hangingPunct="1">
              <a:spcBef>
                <a:spcPct val="0"/>
              </a:spcBef>
              <a:buFontTx/>
              <a:buNone/>
            </a:pPr>
            <a:r>
              <a:rPr lang="en-US" altLang="en-US" sz="4600">
                <a:solidFill>
                  <a:srgbClr val="FFC000"/>
                </a:solidFill>
              </a:rPr>
              <a:t>or the </a:t>
            </a:r>
            <a:r>
              <a:rPr lang="en-US" altLang="en-US" sz="4600" b="1" i="1">
                <a:solidFill>
                  <a:srgbClr val="FFFF00"/>
                </a:solidFill>
              </a:rPr>
              <a:t>Day of Yehovah</a:t>
            </a:r>
            <a:r>
              <a:rPr lang="en-US" altLang="en-US" sz="4600">
                <a:solidFill>
                  <a:srgbClr val="FFC000"/>
                </a:solidFill>
              </a:rPr>
              <a:t> is that time</a:t>
            </a:r>
            <a:r>
              <a:rPr lang="en-US" altLang="en-US" sz="4600" b="1" i="1">
                <a:solidFill>
                  <a:srgbClr val="FFFF00"/>
                </a:solidFill>
              </a:rPr>
              <a:t> unknown </a:t>
            </a:r>
            <a:r>
              <a:rPr lang="en-US" altLang="en-US" sz="4600">
                <a:solidFill>
                  <a:srgbClr val="FFC000"/>
                </a:solidFill>
              </a:rPr>
              <a:t>in which the heavens open up and </a:t>
            </a:r>
            <a:r>
              <a:rPr lang="en-US" altLang="en-US" sz="4600" b="1" i="1">
                <a:solidFill>
                  <a:srgbClr val="FFFF00"/>
                </a:solidFill>
              </a:rPr>
              <a:t>the apocalypse, </a:t>
            </a:r>
            <a:r>
              <a:rPr lang="en-US" altLang="en-US" sz="4600">
                <a:solidFill>
                  <a:srgbClr val="FFC000"/>
                </a:solidFill>
              </a:rPr>
              <a:t>the</a:t>
            </a:r>
            <a:r>
              <a:rPr lang="en-US" altLang="en-US" sz="4600" b="1" i="1">
                <a:solidFill>
                  <a:srgbClr val="FFFF00"/>
                </a:solidFill>
              </a:rPr>
              <a:t> unveiling, </a:t>
            </a:r>
            <a:r>
              <a:rPr lang="en-US" altLang="en-US" sz="4600">
                <a:solidFill>
                  <a:srgbClr val="FFC000"/>
                </a:solidFill>
              </a:rPr>
              <a:t>or the </a:t>
            </a:r>
            <a:r>
              <a:rPr lang="en-US" altLang="en-US" sz="4600" b="1" i="1">
                <a:solidFill>
                  <a:srgbClr val="FFFF00"/>
                </a:solidFill>
              </a:rPr>
              <a:t>revelation of Jesus Christ </a:t>
            </a:r>
            <a:r>
              <a:rPr lang="en-US" altLang="en-US" sz="4600">
                <a:solidFill>
                  <a:srgbClr val="FFC000"/>
                </a:solidFill>
              </a:rPr>
              <a:t>occurs. </a:t>
            </a:r>
            <a:endParaRPr lang="en-US" altLang="en-US" sz="4600" b="1">
              <a:solidFill>
                <a:srgbClr val="FFFF00"/>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rot="5400000">
            <a:off x="5848350" y="2419350"/>
            <a:ext cx="6858000" cy="2019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 in</a:t>
            </a:r>
          </a:p>
          <a:p>
            <a:pPr algn="ctr">
              <a:defRPr/>
            </a:pPr>
            <a:r>
              <a:rPr lang="en-US" sz="5400" b="1" dirty="0">
                <a:solidFill>
                  <a:srgbClr val="C00000"/>
                </a:solidFill>
              </a:rPr>
              <a:t>the Day of </a:t>
            </a:r>
            <a:r>
              <a:rPr lang="en-US" sz="5400" b="1" dirty="0" err="1">
                <a:solidFill>
                  <a:srgbClr val="C00000"/>
                </a:solidFill>
              </a:rPr>
              <a:t>Yehovah</a:t>
            </a:r>
            <a:endParaRPr lang="en-US" sz="5400" b="1" dirty="0">
              <a:solidFill>
                <a:srgbClr val="C00000"/>
              </a:solidFill>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3604" y="146304"/>
            <a:ext cx="4082809" cy="3435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2"/>
          <p:cNvSpPr txBox="1">
            <a:spLocks noChangeArrowheads="1"/>
          </p:cNvSpPr>
          <p:nvPr/>
        </p:nvSpPr>
        <p:spPr bwMode="auto">
          <a:xfrm>
            <a:off x="158750" y="3938016"/>
            <a:ext cx="810895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pPr>
            <a:r>
              <a:rPr lang="en-US" altLang="en-US" sz="3600" dirty="0">
                <a:solidFill>
                  <a:schemeClr val="bg1"/>
                </a:solidFill>
                <a:latin typeface="Arial" charset="0"/>
              </a:rPr>
              <a:t>Joel 2:31</a:t>
            </a:r>
          </a:p>
          <a:p>
            <a:pPr algn="ctr">
              <a:buFont typeface="Arial" charset="0"/>
              <a:buNone/>
            </a:pPr>
            <a:r>
              <a:rPr lang="en-US" altLang="en-US" sz="3600" b="1" dirty="0">
                <a:solidFill>
                  <a:schemeClr val="bg1"/>
                </a:solidFill>
              </a:rPr>
              <a:t> </a:t>
            </a:r>
            <a:r>
              <a:rPr lang="en-US" altLang="en-US" sz="3600" baseline="30000" dirty="0">
                <a:solidFill>
                  <a:schemeClr val="bg1"/>
                </a:solidFill>
              </a:rPr>
              <a:t>31</a:t>
            </a:r>
            <a:r>
              <a:rPr lang="en-US" altLang="en-US" sz="3600" dirty="0">
                <a:solidFill>
                  <a:schemeClr val="bg1"/>
                </a:solidFill>
              </a:rPr>
              <a:t>The </a:t>
            </a:r>
            <a:r>
              <a:rPr lang="en-US" altLang="en-US" sz="3600" b="1" dirty="0">
                <a:solidFill>
                  <a:srgbClr val="FFC000"/>
                </a:solidFill>
              </a:rPr>
              <a:t>sun shall be turned into darkness</a:t>
            </a:r>
            <a:r>
              <a:rPr lang="en-US" altLang="en-US" sz="3600" dirty="0">
                <a:solidFill>
                  <a:schemeClr val="bg1"/>
                </a:solidFill>
              </a:rPr>
              <a:t>, </a:t>
            </a:r>
          </a:p>
          <a:p>
            <a:pPr algn="ctr">
              <a:buFont typeface="Arial" charset="0"/>
              <a:buNone/>
            </a:pPr>
            <a:r>
              <a:rPr lang="en-US" altLang="en-US" sz="3600" dirty="0">
                <a:solidFill>
                  <a:schemeClr val="bg1"/>
                </a:solidFill>
              </a:rPr>
              <a:t>and </a:t>
            </a:r>
            <a:r>
              <a:rPr lang="en-US" altLang="en-US" sz="3600" b="1" dirty="0">
                <a:solidFill>
                  <a:srgbClr val="FFC000"/>
                </a:solidFill>
              </a:rPr>
              <a:t>the moon into blood</a:t>
            </a:r>
            <a:r>
              <a:rPr lang="en-US" altLang="en-US" sz="3600" dirty="0">
                <a:solidFill>
                  <a:schemeClr val="bg1"/>
                </a:solidFill>
              </a:rPr>
              <a:t>, </a:t>
            </a:r>
            <a:r>
              <a:rPr lang="en-US" altLang="en-US" sz="3600" b="1" i="1" dirty="0">
                <a:solidFill>
                  <a:srgbClr val="FFFF00"/>
                </a:solidFill>
              </a:rPr>
              <a:t>BEFORE</a:t>
            </a:r>
            <a:r>
              <a:rPr lang="en-US" altLang="en-US" sz="3600" dirty="0">
                <a:solidFill>
                  <a:schemeClr val="bg1"/>
                </a:solidFill>
              </a:rPr>
              <a:t> </a:t>
            </a:r>
            <a:r>
              <a:rPr lang="en-US" altLang="en-US" sz="3600" b="1" dirty="0">
                <a:solidFill>
                  <a:srgbClr val="FFFF00"/>
                </a:solidFill>
              </a:rPr>
              <a:t>the </a:t>
            </a:r>
          </a:p>
          <a:p>
            <a:pPr algn="ctr">
              <a:buFont typeface="Arial" charset="0"/>
              <a:buNone/>
            </a:pPr>
            <a:r>
              <a:rPr lang="en-US" altLang="en-US" sz="3600" b="1" dirty="0">
                <a:solidFill>
                  <a:srgbClr val="FFFF00"/>
                </a:solidFill>
              </a:rPr>
              <a:t>great and terrible </a:t>
            </a:r>
            <a:r>
              <a:rPr lang="en-US" altLang="en-US" sz="3600" b="1" i="1" dirty="0">
                <a:solidFill>
                  <a:srgbClr val="FFFF00"/>
                </a:solidFill>
              </a:rPr>
              <a:t>DAY of YEHOVAH </a:t>
            </a:r>
            <a:r>
              <a:rPr lang="en-US" altLang="en-US" sz="3600" b="1" dirty="0">
                <a:solidFill>
                  <a:srgbClr val="FFFF00"/>
                </a:solidFill>
              </a:rPr>
              <a:t>come</a:t>
            </a:r>
            <a:r>
              <a:rPr lang="en-US" altLang="en-US" sz="3600" dirty="0">
                <a:solidFill>
                  <a:srgbClr val="FFFF00"/>
                </a:solidFill>
              </a:rPr>
              <a:t>. </a:t>
            </a:r>
            <a:endParaRPr lang="en-US" altLang="en-US" sz="3600" dirty="0">
              <a:solidFill>
                <a:srgbClr val="FFFF00"/>
              </a:solidFill>
              <a:latin typeface="Arial"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315913" y="407988"/>
            <a:ext cx="9677400" cy="59086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200" dirty="0">
                <a:solidFill>
                  <a:srgbClr val="FFC000"/>
                </a:solidFill>
                <a:latin typeface="+mn-lt"/>
              </a:rPr>
              <a:t>Joel very specifically links the blood moon to what appears to be</a:t>
            </a:r>
            <a:r>
              <a:rPr lang="en-US" altLang="en-US" sz="4200" b="1" i="1" dirty="0">
                <a:solidFill>
                  <a:srgbClr val="FFFF00"/>
                </a:solidFill>
                <a:latin typeface="+mn-lt"/>
              </a:rPr>
              <a:t> </a:t>
            </a:r>
            <a:r>
              <a:rPr lang="en-US" altLang="en-US" sz="4200" dirty="0">
                <a:solidFill>
                  <a:srgbClr val="FFC000"/>
                </a:solidFill>
                <a:latin typeface="+mn-lt"/>
              </a:rPr>
              <a:t>an unprecedented</a:t>
            </a:r>
            <a:r>
              <a:rPr lang="en-US" altLang="en-US" sz="4200" b="1" i="1" dirty="0">
                <a:solidFill>
                  <a:srgbClr val="FFFF00"/>
                </a:solidFill>
                <a:latin typeface="+mn-lt"/>
              </a:rPr>
              <a:t> period of repentance</a:t>
            </a:r>
            <a:r>
              <a:rPr lang="en-US" altLang="en-US" sz="4200" dirty="0">
                <a:solidFill>
                  <a:srgbClr val="FFC000"/>
                </a:solidFill>
                <a:latin typeface="+mn-lt"/>
              </a:rPr>
              <a:t>. The verse we see here speaks of people calling upon </a:t>
            </a:r>
            <a:r>
              <a:rPr lang="en-US" altLang="en-US" sz="4200" i="1" dirty="0">
                <a:solidFill>
                  <a:srgbClr val="FFFF00"/>
                </a:solidFill>
                <a:latin typeface="+mn-lt"/>
              </a:rPr>
              <a:t>the </a:t>
            </a:r>
            <a:r>
              <a:rPr lang="en-US" altLang="en-US" sz="4200" b="1" i="1" dirty="0">
                <a:solidFill>
                  <a:srgbClr val="FFFF00"/>
                </a:solidFill>
                <a:latin typeface="+mn-lt"/>
              </a:rPr>
              <a:t>Name</a:t>
            </a:r>
            <a:r>
              <a:rPr lang="en-US" altLang="en-US" sz="4200" i="1" dirty="0">
                <a:solidFill>
                  <a:srgbClr val="FFFF00"/>
                </a:solidFill>
                <a:latin typeface="+mn-lt"/>
              </a:rPr>
              <a:t> of the LORD </a:t>
            </a:r>
            <a:r>
              <a:rPr lang="en-US" altLang="en-US" sz="4200" i="1" dirty="0">
                <a:solidFill>
                  <a:srgbClr val="FFC000"/>
                </a:solidFill>
                <a:latin typeface="+mn-lt"/>
              </a:rPr>
              <a:t>or the </a:t>
            </a:r>
            <a:r>
              <a:rPr lang="en-US" altLang="en-US" sz="4200" i="1" dirty="0">
                <a:solidFill>
                  <a:srgbClr val="FFFF00"/>
                </a:solidFill>
                <a:latin typeface="+mn-lt"/>
              </a:rPr>
              <a:t>Name</a:t>
            </a:r>
            <a:r>
              <a:rPr lang="en-US" altLang="en-US" sz="4200" b="1" i="1" dirty="0">
                <a:solidFill>
                  <a:srgbClr val="FFFF00"/>
                </a:solidFill>
                <a:latin typeface="+mn-lt"/>
              </a:rPr>
              <a:t> </a:t>
            </a:r>
            <a:r>
              <a:rPr lang="en-US" altLang="en-US" sz="4200" i="1" dirty="0">
                <a:solidFill>
                  <a:srgbClr val="FFFF00"/>
                </a:solidFill>
                <a:latin typeface="+mn-lt"/>
              </a:rPr>
              <a:t>of</a:t>
            </a:r>
            <a:r>
              <a:rPr lang="en-US" altLang="en-US" sz="4200" b="1" i="1" dirty="0">
                <a:solidFill>
                  <a:srgbClr val="FFFF00"/>
                </a:solidFill>
                <a:latin typeface="+mn-lt"/>
              </a:rPr>
              <a:t> </a:t>
            </a:r>
            <a:r>
              <a:rPr lang="en-US" altLang="en-US" sz="4200" b="1" i="1" dirty="0" err="1">
                <a:solidFill>
                  <a:srgbClr val="FFFF00"/>
                </a:solidFill>
                <a:latin typeface="+mn-lt"/>
              </a:rPr>
              <a:t>Yehovah</a:t>
            </a:r>
            <a:r>
              <a:rPr lang="en-US" altLang="en-US" sz="4200" b="1" i="1" dirty="0">
                <a:solidFill>
                  <a:srgbClr val="FFFF00"/>
                </a:solidFill>
                <a:latin typeface="+mn-lt"/>
              </a:rPr>
              <a:t> </a:t>
            </a:r>
            <a:r>
              <a:rPr lang="en-US" altLang="en-US" sz="4200" dirty="0">
                <a:solidFill>
                  <a:srgbClr val="FFC000"/>
                </a:solidFill>
                <a:latin typeface="+mn-lt"/>
              </a:rPr>
              <a:t>for </a:t>
            </a:r>
            <a:r>
              <a:rPr lang="en-US" altLang="en-US" sz="4200" dirty="0">
                <a:solidFill>
                  <a:srgbClr val="FFFF00"/>
                </a:solidFill>
                <a:latin typeface="+mn-lt"/>
              </a:rPr>
              <a:t>salvation and deliverance</a:t>
            </a:r>
            <a:r>
              <a:rPr lang="en-US" altLang="en-US" sz="4200" dirty="0">
                <a:solidFill>
                  <a:srgbClr val="FFC000"/>
                </a:solidFill>
                <a:latin typeface="+mn-lt"/>
              </a:rPr>
              <a:t>. This occurs </a:t>
            </a:r>
          </a:p>
          <a:p>
            <a:pPr algn="ctr" eaLnBrk="0" hangingPunct="0">
              <a:defRPr/>
            </a:pPr>
            <a:r>
              <a:rPr lang="en-US" altLang="en-US" sz="4200" dirty="0">
                <a:solidFill>
                  <a:srgbClr val="FFC000"/>
                </a:solidFill>
                <a:latin typeface="+mn-lt"/>
              </a:rPr>
              <a:t>in a very sobering time period </a:t>
            </a:r>
            <a:r>
              <a:rPr lang="en-US" altLang="en-US" sz="4200" dirty="0">
                <a:solidFill>
                  <a:srgbClr val="FFFF00"/>
                </a:solidFill>
                <a:latin typeface="+mn-lt"/>
              </a:rPr>
              <a:t>before </a:t>
            </a:r>
            <a:r>
              <a:rPr lang="en-US" altLang="en-US" sz="4200" dirty="0">
                <a:solidFill>
                  <a:srgbClr val="FFC000"/>
                </a:solidFill>
                <a:latin typeface="+mn-lt"/>
              </a:rPr>
              <a:t>the end of this age and the opening of the </a:t>
            </a:r>
          </a:p>
          <a:p>
            <a:pPr algn="ctr" eaLnBrk="0" hangingPunct="0">
              <a:defRPr/>
            </a:pPr>
            <a:r>
              <a:rPr lang="en-US" altLang="en-US" sz="4200" dirty="0">
                <a:solidFill>
                  <a:srgbClr val="FFFF00"/>
                </a:solidFill>
                <a:latin typeface="+mn-lt"/>
              </a:rPr>
              <a:t>Day of the LORD </a:t>
            </a:r>
            <a:r>
              <a:rPr lang="en-US" altLang="en-US" sz="4200" dirty="0">
                <a:solidFill>
                  <a:srgbClr val="FFC000"/>
                </a:solidFill>
                <a:latin typeface="+mn-lt"/>
              </a:rPr>
              <a:t>or</a:t>
            </a:r>
            <a:r>
              <a:rPr lang="en-US" altLang="en-US" sz="4200" dirty="0">
                <a:solidFill>
                  <a:srgbClr val="FFFF00"/>
                </a:solidFill>
                <a:latin typeface="+mn-lt"/>
              </a:rPr>
              <a:t> </a:t>
            </a:r>
            <a:r>
              <a:rPr lang="en-US" altLang="en-US" sz="4200" b="1" i="1" dirty="0">
                <a:solidFill>
                  <a:srgbClr val="FFFF00"/>
                </a:solidFill>
                <a:latin typeface="+mn-lt"/>
              </a:rPr>
              <a:t>the Day of </a:t>
            </a:r>
            <a:r>
              <a:rPr lang="en-US" altLang="en-US" sz="4200" b="1" i="1" dirty="0" err="1">
                <a:solidFill>
                  <a:srgbClr val="FFFF00"/>
                </a:solidFill>
                <a:latin typeface="+mn-lt"/>
              </a:rPr>
              <a:t>Yehovah</a:t>
            </a:r>
            <a:r>
              <a:rPr lang="en-US" altLang="en-US" sz="4200" dirty="0">
                <a:solidFill>
                  <a:srgbClr val="FFC000"/>
                </a:solidFill>
                <a:latin typeface="+mn-lt"/>
              </a:rPr>
              <a:t>.  </a:t>
            </a:r>
            <a:endParaRPr lang="en-US" altLang="en-US" sz="4200" dirty="0">
              <a:solidFill>
                <a:srgbClr val="FFFF00"/>
              </a:solidFill>
              <a:latin typeface="+mn-l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171450"/>
            <a:ext cx="357028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2"/>
          <p:cNvSpPr txBox="1">
            <a:spLocks noChangeArrowheads="1"/>
          </p:cNvSpPr>
          <p:nvPr/>
        </p:nvSpPr>
        <p:spPr bwMode="auto">
          <a:xfrm>
            <a:off x="190500" y="3143250"/>
            <a:ext cx="822960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buFont typeface="Arial" charset="0"/>
              <a:buNone/>
              <a:defRPr/>
            </a:pPr>
            <a:r>
              <a:rPr lang="en-US" altLang="en-US" sz="3200" dirty="0" smtClean="0">
                <a:solidFill>
                  <a:schemeClr val="bg1"/>
                </a:solidFill>
                <a:latin typeface="Arial" charset="0"/>
              </a:rPr>
              <a:t>Joel 2:31-32</a:t>
            </a:r>
          </a:p>
          <a:p>
            <a:pPr algn="ctr">
              <a:buFont typeface="Arial" charset="0"/>
              <a:buNone/>
              <a:defRPr/>
            </a:pPr>
            <a:r>
              <a:rPr lang="en-US" sz="3200" baseline="30000" dirty="0">
                <a:solidFill>
                  <a:schemeClr val="accent3">
                    <a:lumMod val="60000"/>
                    <a:lumOff val="40000"/>
                  </a:schemeClr>
                </a:solidFill>
              </a:rPr>
              <a:t>31 </a:t>
            </a:r>
            <a:r>
              <a:rPr lang="en-US" sz="3200" dirty="0">
                <a:solidFill>
                  <a:schemeClr val="bg2">
                    <a:lumMod val="75000"/>
                  </a:schemeClr>
                </a:solidFill>
              </a:rPr>
              <a:t>The sun shall be turned into darkness, and the moon into blood, before the great and terrible </a:t>
            </a:r>
            <a:r>
              <a:rPr lang="en-US" sz="3200" i="1" dirty="0" smtClean="0">
                <a:solidFill>
                  <a:schemeClr val="bg2">
                    <a:lumMod val="75000"/>
                  </a:schemeClr>
                </a:solidFill>
              </a:rPr>
              <a:t>Day </a:t>
            </a:r>
            <a:r>
              <a:rPr lang="en-US" sz="3200" i="1" dirty="0">
                <a:solidFill>
                  <a:schemeClr val="bg2">
                    <a:lumMod val="75000"/>
                  </a:schemeClr>
                </a:solidFill>
              </a:rPr>
              <a:t>of </a:t>
            </a:r>
            <a:r>
              <a:rPr lang="en-US" sz="3200" i="1" dirty="0" err="1" smtClean="0">
                <a:solidFill>
                  <a:schemeClr val="bg2">
                    <a:lumMod val="75000"/>
                  </a:schemeClr>
                </a:solidFill>
              </a:rPr>
              <a:t>Yehovah</a:t>
            </a:r>
            <a:r>
              <a:rPr lang="en-US" sz="3200" i="1" dirty="0" smtClean="0">
                <a:solidFill>
                  <a:schemeClr val="bg2">
                    <a:lumMod val="75000"/>
                  </a:schemeClr>
                </a:solidFill>
              </a:rPr>
              <a:t> </a:t>
            </a:r>
            <a:r>
              <a:rPr lang="en-US" sz="3200" dirty="0" smtClean="0">
                <a:solidFill>
                  <a:schemeClr val="bg2">
                    <a:lumMod val="75000"/>
                  </a:schemeClr>
                </a:solidFill>
              </a:rPr>
              <a:t>come</a:t>
            </a:r>
            <a:r>
              <a:rPr lang="en-US" sz="3200" dirty="0">
                <a:solidFill>
                  <a:schemeClr val="bg2">
                    <a:lumMod val="75000"/>
                  </a:schemeClr>
                </a:solidFill>
              </a:rPr>
              <a:t>. </a:t>
            </a:r>
            <a:r>
              <a:rPr lang="en-US" sz="3200" baseline="30000" dirty="0" smtClean="0">
                <a:solidFill>
                  <a:schemeClr val="bg2">
                    <a:lumMod val="75000"/>
                  </a:schemeClr>
                </a:solidFill>
              </a:rPr>
              <a:t>32 </a:t>
            </a:r>
            <a:r>
              <a:rPr lang="en-US" sz="3200" dirty="0" smtClean="0">
                <a:solidFill>
                  <a:schemeClr val="bg2">
                    <a:lumMod val="75000"/>
                  </a:schemeClr>
                </a:solidFill>
              </a:rPr>
              <a:t>And it shall come to pass, that </a:t>
            </a:r>
            <a:r>
              <a:rPr lang="en-US" sz="3200" b="1" dirty="0" smtClean="0">
                <a:solidFill>
                  <a:srgbClr val="FFFF00"/>
                </a:solidFill>
              </a:rPr>
              <a:t>whosoever shall call on </a:t>
            </a:r>
            <a:r>
              <a:rPr lang="en-US" sz="3200" b="1" i="1" dirty="0" smtClean="0">
                <a:solidFill>
                  <a:srgbClr val="FFFF00"/>
                </a:solidFill>
              </a:rPr>
              <a:t>the Name of </a:t>
            </a:r>
            <a:r>
              <a:rPr lang="en-US" sz="3200" b="1" i="1" dirty="0" err="1" smtClean="0">
                <a:solidFill>
                  <a:srgbClr val="FFFF00"/>
                </a:solidFill>
              </a:rPr>
              <a:t>Yehovah</a:t>
            </a:r>
            <a:r>
              <a:rPr lang="en-US" sz="3200" b="1" dirty="0" smtClean="0">
                <a:solidFill>
                  <a:srgbClr val="FFFF00"/>
                </a:solidFill>
              </a:rPr>
              <a:t> shall be saved/delivered.”</a:t>
            </a:r>
            <a:endParaRPr lang="en-US" altLang="en-US" sz="3200" b="1" dirty="0" smtClean="0">
              <a:solidFill>
                <a:srgbClr val="FFFF00"/>
              </a:solidFill>
              <a:latin typeface="Arial" charset="0"/>
            </a:endParaRPr>
          </a:p>
        </p:txBody>
      </p:sp>
      <p:sp>
        <p:nvSpPr>
          <p:cNvPr id="5" name="Rectangle 4"/>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err="1">
                <a:solidFill>
                  <a:srgbClr val="C00000"/>
                </a:solidFill>
              </a:rPr>
              <a:t>Yehovah</a:t>
            </a:r>
            <a:endParaRPr lang="en-US" sz="5400" b="1" dirty="0">
              <a:solidFill>
                <a:srgbClr val="C00000"/>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06375" y="762000"/>
            <a:ext cx="9906000" cy="53863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300" dirty="0">
                <a:solidFill>
                  <a:srgbClr val="FFC000"/>
                </a:solidFill>
                <a:latin typeface="+mn-lt"/>
              </a:rPr>
              <a:t>This late time window of the </a:t>
            </a:r>
            <a:r>
              <a:rPr lang="en-US" altLang="en-US" sz="4300" dirty="0">
                <a:solidFill>
                  <a:srgbClr val="FFFF00"/>
                </a:solidFill>
                <a:latin typeface="+mn-lt"/>
              </a:rPr>
              <a:t>darkened sun and blood moon</a:t>
            </a:r>
            <a:r>
              <a:rPr lang="en-US" altLang="en-US" sz="4300" dirty="0">
                <a:solidFill>
                  <a:srgbClr val="FFC000"/>
                </a:solidFill>
                <a:latin typeface="+mn-lt"/>
              </a:rPr>
              <a:t> will take us right up to the last day of this present evil age. This will be </a:t>
            </a:r>
            <a:r>
              <a:rPr lang="en-US" altLang="en-US" sz="4300" dirty="0">
                <a:solidFill>
                  <a:srgbClr val="FFFF00"/>
                </a:solidFill>
                <a:latin typeface="+mn-lt"/>
              </a:rPr>
              <a:t>the last chance </a:t>
            </a:r>
            <a:r>
              <a:rPr lang="en-US" altLang="en-US" sz="4300" dirty="0">
                <a:solidFill>
                  <a:srgbClr val="FFC000"/>
                </a:solidFill>
                <a:latin typeface="+mn-lt"/>
              </a:rPr>
              <a:t>for people to repent. Many will be calling upon </a:t>
            </a:r>
            <a:r>
              <a:rPr lang="en-US" altLang="en-US" sz="4300" b="1" i="1" dirty="0">
                <a:solidFill>
                  <a:srgbClr val="FFC000"/>
                </a:solidFill>
                <a:latin typeface="+mn-lt"/>
              </a:rPr>
              <a:t>the</a:t>
            </a:r>
            <a:r>
              <a:rPr lang="en-US" altLang="en-US" sz="4300" b="1" i="1" dirty="0">
                <a:solidFill>
                  <a:srgbClr val="FFFF00"/>
                </a:solidFill>
                <a:latin typeface="+mn-lt"/>
              </a:rPr>
              <a:t> name of the Lord </a:t>
            </a:r>
          </a:p>
          <a:p>
            <a:pPr algn="ctr" eaLnBrk="0" hangingPunct="0">
              <a:defRPr/>
            </a:pPr>
            <a:r>
              <a:rPr lang="en-US" altLang="en-US" sz="4300" dirty="0">
                <a:solidFill>
                  <a:srgbClr val="FFC000"/>
                </a:solidFill>
                <a:latin typeface="+mn-lt"/>
              </a:rPr>
              <a:t>or the</a:t>
            </a:r>
            <a:r>
              <a:rPr lang="en-US" altLang="en-US" sz="4300" b="1" i="1" dirty="0">
                <a:solidFill>
                  <a:srgbClr val="FFFF00"/>
                </a:solidFill>
                <a:latin typeface="+mn-lt"/>
              </a:rPr>
              <a:t> name of </a:t>
            </a:r>
            <a:r>
              <a:rPr lang="en-US" altLang="en-US" sz="4300" b="1" i="1" dirty="0" err="1">
                <a:solidFill>
                  <a:srgbClr val="FFFF00"/>
                </a:solidFill>
                <a:latin typeface="+mn-lt"/>
              </a:rPr>
              <a:t>Yehovah</a:t>
            </a:r>
            <a:r>
              <a:rPr lang="en-US" altLang="en-US" sz="4300" b="1" i="1" dirty="0">
                <a:solidFill>
                  <a:srgbClr val="FFFF00"/>
                </a:solidFill>
                <a:latin typeface="+mn-lt"/>
              </a:rPr>
              <a:t> </a:t>
            </a:r>
            <a:r>
              <a:rPr lang="en-US" altLang="en-US" sz="4300" dirty="0">
                <a:solidFill>
                  <a:srgbClr val="FFC000"/>
                </a:solidFill>
                <a:latin typeface="+mn-lt"/>
              </a:rPr>
              <a:t>to be saved. </a:t>
            </a:r>
          </a:p>
          <a:p>
            <a:pPr algn="ctr" eaLnBrk="0" hangingPunct="0">
              <a:defRPr/>
            </a:pPr>
            <a:r>
              <a:rPr lang="en-US" altLang="en-US" sz="4300" dirty="0">
                <a:solidFill>
                  <a:srgbClr val="FFC000"/>
                </a:solidFill>
                <a:latin typeface="+mn-lt"/>
              </a:rPr>
              <a:t>And in Jerusalem the remnant there will </a:t>
            </a:r>
          </a:p>
          <a:p>
            <a:pPr algn="ctr" eaLnBrk="0" hangingPunct="0">
              <a:defRPr/>
            </a:pPr>
            <a:r>
              <a:rPr lang="en-US" altLang="en-US" sz="4300" dirty="0">
                <a:solidFill>
                  <a:srgbClr val="FFC000"/>
                </a:solidFill>
                <a:latin typeface="+mn-lt"/>
              </a:rPr>
              <a:t>be calling out to Him to deliver them.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9100" y="152400"/>
            <a:ext cx="8001000" cy="2800767"/>
          </a:xfrm>
          <a:prstGeom prst="rect">
            <a:avLst/>
          </a:prstGeom>
          <a:noFill/>
        </p:spPr>
        <p:txBody>
          <a:bodyPr wrap="square">
            <a:spAutoFit/>
          </a:bodyPr>
          <a:lstStyle/>
          <a:p>
            <a:pPr>
              <a:defRPr/>
            </a:pPr>
            <a:r>
              <a:rPr lang="en-US" sz="2800" b="1" baseline="30000" dirty="0">
                <a:solidFill>
                  <a:schemeClr val="bg1"/>
                </a:solidFill>
                <a:latin typeface="Arial" panose="020B0604020202020204" pitchFamily="34" charset="0"/>
                <a:cs typeface="Arial" panose="020B0604020202020204" pitchFamily="34" charset="0"/>
              </a:rPr>
              <a:t>31 </a:t>
            </a:r>
            <a:r>
              <a:rPr lang="en-US" sz="2800" b="1" dirty="0">
                <a:solidFill>
                  <a:schemeClr val="bg1"/>
                </a:solidFill>
                <a:latin typeface="Arial" panose="020B0604020202020204" pitchFamily="34" charset="0"/>
                <a:cs typeface="Arial" panose="020B0604020202020204" pitchFamily="34" charset="0"/>
              </a:rPr>
              <a:t>The sun shall be turned into darkness, and </a:t>
            </a:r>
            <a:endParaRPr lang="en-US" sz="2800" b="1" dirty="0" smtClean="0">
              <a:solidFill>
                <a:schemeClr val="bg1"/>
              </a:solidFill>
              <a:latin typeface="Arial" panose="020B0604020202020204" pitchFamily="34" charset="0"/>
              <a:cs typeface="Arial" panose="020B0604020202020204" pitchFamily="34" charset="0"/>
            </a:endParaRPr>
          </a:p>
          <a:p>
            <a:pPr>
              <a:defRPr/>
            </a:pPr>
            <a:r>
              <a:rPr lang="en-US" sz="2800" b="1" dirty="0" smtClean="0">
                <a:solidFill>
                  <a:schemeClr val="bg1"/>
                </a:solidFill>
                <a:latin typeface="Arial" panose="020B0604020202020204" pitchFamily="34" charset="0"/>
                <a:cs typeface="Arial" panose="020B0604020202020204" pitchFamily="34" charset="0"/>
              </a:rPr>
              <a:t>the moon </a:t>
            </a:r>
            <a:r>
              <a:rPr lang="en-US" sz="2800" b="1" dirty="0">
                <a:solidFill>
                  <a:schemeClr val="bg1"/>
                </a:solidFill>
                <a:latin typeface="Arial" panose="020B0604020202020204" pitchFamily="34" charset="0"/>
                <a:cs typeface="Arial" panose="020B0604020202020204" pitchFamily="34" charset="0"/>
              </a:rPr>
              <a:t>into blood, before the great and terrible </a:t>
            </a:r>
            <a:r>
              <a:rPr lang="en-US" sz="2800" b="1" dirty="0" smtClean="0">
                <a:solidFill>
                  <a:schemeClr val="bg1"/>
                </a:solidFill>
                <a:latin typeface="Arial" panose="020B0604020202020204" pitchFamily="34" charset="0"/>
                <a:cs typeface="Arial" panose="020B0604020202020204" pitchFamily="34" charset="0"/>
              </a:rPr>
              <a:t>Day </a:t>
            </a:r>
            <a:r>
              <a:rPr lang="en-US" sz="2800" b="1" dirty="0">
                <a:solidFill>
                  <a:schemeClr val="bg1"/>
                </a:solidFill>
                <a:latin typeface="Arial" panose="020B0604020202020204" pitchFamily="34" charset="0"/>
                <a:cs typeface="Arial" panose="020B0604020202020204" pitchFamily="34" charset="0"/>
              </a:rPr>
              <a:t>of the </a:t>
            </a:r>
            <a:r>
              <a:rPr lang="en-US" sz="2800" b="1" cap="small" dirty="0">
                <a:solidFill>
                  <a:schemeClr val="bg1"/>
                </a:solidFill>
                <a:latin typeface="Arial" panose="020B0604020202020204" pitchFamily="34" charset="0"/>
                <a:cs typeface="Arial" panose="020B0604020202020204" pitchFamily="34" charset="0"/>
              </a:rPr>
              <a:t>Lord</a:t>
            </a:r>
            <a:r>
              <a:rPr lang="en-US" sz="2800" b="1" dirty="0">
                <a:solidFill>
                  <a:schemeClr val="bg1"/>
                </a:solidFill>
                <a:latin typeface="Arial" panose="020B0604020202020204" pitchFamily="34" charset="0"/>
                <a:cs typeface="Arial" panose="020B0604020202020204" pitchFamily="34" charset="0"/>
              </a:rPr>
              <a:t> come. </a:t>
            </a:r>
            <a:r>
              <a:rPr lang="en-US" sz="2800" b="1" baseline="30000" dirty="0">
                <a:solidFill>
                  <a:schemeClr val="bg1"/>
                </a:solidFill>
                <a:latin typeface="Arial" panose="020B0604020202020204" pitchFamily="34" charset="0"/>
                <a:cs typeface="Arial" panose="020B0604020202020204" pitchFamily="34" charset="0"/>
              </a:rPr>
              <a:t>32 </a:t>
            </a:r>
            <a:r>
              <a:rPr lang="en-US" sz="2800" b="1" dirty="0">
                <a:solidFill>
                  <a:schemeClr val="bg1"/>
                </a:solidFill>
                <a:latin typeface="Arial" panose="020B0604020202020204" pitchFamily="34" charset="0"/>
                <a:cs typeface="Arial" panose="020B0604020202020204" pitchFamily="34" charset="0"/>
              </a:rPr>
              <a:t>And it shall come to pass, that </a:t>
            </a:r>
            <a:r>
              <a:rPr lang="en-US" sz="3200" b="1" dirty="0">
                <a:solidFill>
                  <a:schemeClr val="accent4">
                    <a:lumMod val="50000"/>
                  </a:schemeClr>
                </a:solidFill>
                <a:latin typeface="Arial" panose="020B0604020202020204" pitchFamily="34" charset="0"/>
                <a:cs typeface="Arial" panose="020B0604020202020204" pitchFamily="34" charset="0"/>
              </a:rPr>
              <a:t>whosoever shall call on the name of </a:t>
            </a:r>
            <a:r>
              <a:rPr lang="en-US" sz="3200" b="1" i="1" dirty="0" err="1">
                <a:solidFill>
                  <a:schemeClr val="accent4">
                    <a:lumMod val="50000"/>
                  </a:schemeClr>
                </a:solidFill>
                <a:latin typeface="Arial" panose="020B0604020202020204" pitchFamily="34" charset="0"/>
                <a:cs typeface="Arial" panose="020B0604020202020204" pitchFamily="34" charset="0"/>
              </a:rPr>
              <a:t>Yehovah</a:t>
            </a:r>
            <a:r>
              <a:rPr lang="en-US" sz="3200" b="1" dirty="0">
                <a:solidFill>
                  <a:schemeClr val="accent4">
                    <a:lumMod val="50000"/>
                  </a:schemeClr>
                </a:solidFill>
                <a:latin typeface="Arial" panose="020B0604020202020204" pitchFamily="34" charset="0"/>
                <a:cs typeface="Arial" panose="020B0604020202020204" pitchFamily="34" charset="0"/>
              </a:rPr>
              <a:t> shall be </a:t>
            </a:r>
            <a:r>
              <a:rPr lang="en-US" sz="3200" b="1" i="1" dirty="0">
                <a:solidFill>
                  <a:schemeClr val="accent4">
                    <a:lumMod val="50000"/>
                  </a:schemeClr>
                </a:solidFill>
                <a:latin typeface="Arial" panose="020B0604020202020204" pitchFamily="34" charset="0"/>
                <a:cs typeface="Arial" panose="020B0604020202020204" pitchFamily="34" charset="0"/>
              </a:rPr>
              <a:t>delivered</a:t>
            </a:r>
            <a:r>
              <a:rPr lang="en-US" sz="3200" b="1" dirty="0">
                <a:solidFill>
                  <a:schemeClr val="accent4">
                    <a:lumMod val="50000"/>
                  </a:schemeClr>
                </a:solidFill>
                <a:latin typeface="Arial" panose="020B0604020202020204" pitchFamily="34" charset="0"/>
                <a:cs typeface="Arial" panose="020B0604020202020204" pitchFamily="34" charset="0"/>
              </a:rPr>
              <a:t>.</a:t>
            </a:r>
            <a:r>
              <a:rPr lang="en-US" sz="2800" b="1" dirty="0">
                <a:solidFill>
                  <a:schemeClr val="bg1"/>
                </a:solidFill>
                <a:latin typeface="Arial" panose="020B0604020202020204" pitchFamily="34" charset="0"/>
                <a:cs typeface="Arial" panose="020B0604020202020204" pitchFamily="34" charset="0"/>
              </a:rPr>
              <a:t> </a:t>
            </a:r>
          </a:p>
          <a:p>
            <a:pPr algn="r">
              <a:defRPr/>
            </a:pPr>
            <a:r>
              <a:rPr lang="en-US" sz="2800" b="1" dirty="0">
                <a:solidFill>
                  <a:schemeClr val="bg1"/>
                </a:solidFill>
                <a:latin typeface="Arial" panose="020B0604020202020204" pitchFamily="34" charset="0"/>
                <a:cs typeface="Arial" panose="020B0604020202020204" pitchFamily="34" charset="0"/>
              </a:rPr>
              <a:t>- </a:t>
            </a:r>
            <a:r>
              <a:rPr lang="en-US" sz="2800" dirty="0">
                <a:solidFill>
                  <a:schemeClr val="bg1"/>
                </a:solidFill>
                <a:latin typeface="Arial" panose="020B0604020202020204" pitchFamily="34" charset="0"/>
                <a:cs typeface="Arial" panose="020B0604020202020204" pitchFamily="34" charset="0"/>
              </a:rPr>
              <a:t>Joel 2:31-32a</a:t>
            </a:r>
          </a:p>
        </p:txBody>
      </p:sp>
      <p:sp>
        <p:nvSpPr>
          <p:cNvPr id="4" name="Rectangle 3"/>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err="1">
                <a:solidFill>
                  <a:srgbClr val="C00000"/>
                </a:solidFill>
              </a:rPr>
              <a:t>Yehovah</a:t>
            </a:r>
            <a:endParaRPr lang="en-US" sz="5400" b="1" dirty="0">
              <a:solidFill>
                <a:srgbClr val="C0000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66700" y="762000"/>
            <a:ext cx="9753600"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800" dirty="0">
                <a:solidFill>
                  <a:srgbClr val="FFC000"/>
                </a:solidFill>
                <a:latin typeface="+mn-lt"/>
              </a:rPr>
              <a:t>As we have seen in the previous </a:t>
            </a:r>
            <a:endParaRPr lang="en-US" altLang="en-US" sz="4800" dirty="0" smtClean="0">
              <a:solidFill>
                <a:srgbClr val="FFC000"/>
              </a:solidFill>
              <a:latin typeface="+mn-lt"/>
            </a:endParaRPr>
          </a:p>
          <a:p>
            <a:pPr algn="ctr" eaLnBrk="0" hangingPunct="0">
              <a:defRPr/>
            </a:pPr>
            <a:r>
              <a:rPr lang="en-US" altLang="en-US" sz="4800" dirty="0" smtClean="0">
                <a:solidFill>
                  <a:srgbClr val="FFC000"/>
                </a:solidFill>
                <a:latin typeface="+mn-lt"/>
              </a:rPr>
              <a:t>video </a:t>
            </a:r>
            <a:r>
              <a:rPr lang="en-US" altLang="en-US" sz="4800" dirty="0">
                <a:solidFill>
                  <a:srgbClr val="FFC000"/>
                </a:solidFill>
                <a:latin typeface="+mn-lt"/>
              </a:rPr>
              <a:t>on </a:t>
            </a:r>
            <a:r>
              <a:rPr lang="en-US" altLang="en-US" sz="4800" dirty="0">
                <a:solidFill>
                  <a:schemeClr val="bg1"/>
                </a:solidFill>
                <a:latin typeface="+mn-lt"/>
              </a:rPr>
              <a:t>“The Fall Feasts of Israel </a:t>
            </a:r>
            <a:endParaRPr lang="en-US" altLang="en-US" sz="4800" dirty="0" smtClean="0">
              <a:solidFill>
                <a:schemeClr val="bg1"/>
              </a:solidFill>
              <a:latin typeface="+mn-lt"/>
            </a:endParaRPr>
          </a:p>
          <a:p>
            <a:pPr algn="ctr" eaLnBrk="0" hangingPunct="0">
              <a:defRPr/>
            </a:pPr>
            <a:r>
              <a:rPr lang="en-US" altLang="en-US" sz="4800" dirty="0" smtClean="0">
                <a:solidFill>
                  <a:schemeClr val="bg1"/>
                </a:solidFill>
                <a:latin typeface="+mn-lt"/>
              </a:rPr>
              <a:t>the </a:t>
            </a:r>
            <a:r>
              <a:rPr lang="en-US" altLang="en-US" sz="4800" dirty="0">
                <a:solidFill>
                  <a:schemeClr val="bg1"/>
                </a:solidFill>
                <a:latin typeface="+mn-lt"/>
              </a:rPr>
              <a:t>Timeline of the Final 7 Years of this Age” </a:t>
            </a:r>
            <a:r>
              <a:rPr lang="en-US" altLang="en-US" sz="4800" dirty="0">
                <a:solidFill>
                  <a:srgbClr val="FFC000"/>
                </a:solidFill>
                <a:latin typeface="+mn-lt"/>
              </a:rPr>
              <a:t>the last day of this present evil age looks very much like it will </a:t>
            </a:r>
            <a:endParaRPr lang="en-US" altLang="en-US" sz="4800" dirty="0" smtClean="0">
              <a:solidFill>
                <a:srgbClr val="FFC000"/>
              </a:solidFill>
              <a:latin typeface="+mn-lt"/>
            </a:endParaRPr>
          </a:p>
          <a:p>
            <a:pPr algn="ctr" eaLnBrk="0" hangingPunct="0">
              <a:defRPr/>
            </a:pPr>
            <a:r>
              <a:rPr lang="en-US" altLang="en-US" sz="4800" dirty="0" smtClean="0">
                <a:solidFill>
                  <a:srgbClr val="FFC000"/>
                </a:solidFill>
                <a:latin typeface="+mn-lt"/>
              </a:rPr>
              <a:t>be </a:t>
            </a:r>
            <a:r>
              <a:rPr lang="en-US" altLang="en-US" sz="4800" dirty="0">
                <a:solidFill>
                  <a:srgbClr val="FFC000"/>
                </a:solidFill>
                <a:latin typeface="+mn-lt"/>
              </a:rPr>
              <a:t>that final </a:t>
            </a:r>
            <a:r>
              <a:rPr lang="en-US" altLang="en-US" sz="4800" b="1" i="1" dirty="0">
                <a:solidFill>
                  <a:srgbClr val="FFFF00"/>
                </a:solidFill>
                <a:latin typeface="+mn-lt"/>
              </a:rPr>
              <a:t>Yom Kippur, Day of Atonement </a:t>
            </a:r>
            <a:r>
              <a:rPr lang="en-US" altLang="en-US" sz="4800" dirty="0">
                <a:solidFill>
                  <a:srgbClr val="FFC000"/>
                </a:solidFill>
                <a:latin typeface="+mn-lt"/>
              </a:rPr>
              <a:t>or</a:t>
            </a:r>
            <a:r>
              <a:rPr lang="en-US" altLang="en-US" sz="4800" b="1" i="1" dirty="0">
                <a:solidFill>
                  <a:srgbClr val="FFFF00"/>
                </a:solidFill>
                <a:latin typeface="+mn-lt"/>
              </a:rPr>
              <a:t> Judgment Day. </a:t>
            </a:r>
            <a:endParaRPr lang="en-US" altLang="en-US" sz="4800" dirty="0">
              <a:solidFill>
                <a:srgbClr val="FFC000"/>
              </a:solidFill>
              <a:latin typeface="+mn-l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251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97741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66700" y="1813054"/>
            <a:ext cx="9753600" cy="30469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800" dirty="0" smtClean="0">
                <a:solidFill>
                  <a:srgbClr val="FFC000"/>
                </a:solidFill>
                <a:latin typeface="+mn-lt"/>
              </a:rPr>
              <a:t>And </a:t>
            </a:r>
            <a:r>
              <a:rPr lang="en-US" altLang="en-US" sz="4800" dirty="0">
                <a:solidFill>
                  <a:srgbClr val="FFC000"/>
                </a:solidFill>
                <a:latin typeface="+mn-lt"/>
              </a:rPr>
              <a:t>as the sun sets on that final </a:t>
            </a:r>
            <a:endParaRPr lang="en-US" altLang="en-US" sz="4800" dirty="0" smtClean="0">
              <a:solidFill>
                <a:srgbClr val="FFC000"/>
              </a:solidFill>
              <a:latin typeface="+mn-lt"/>
            </a:endParaRPr>
          </a:p>
          <a:p>
            <a:pPr algn="ctr" eaLnBrk="0" hangingPunct="0">
              <a:defRPr/>
            </a:pPr>
            <a:r>
              <a:rPr lang="en-US" altLang="en-US" sz="4800" b="1" i="1" dirty="0" smtClean="0">
                <a:solidFill>
                  <a:srgbClr val="FFFF00"/>
                </a:solidFill>
                <a:latin typeface="+mn-lt"/>
              </a:rPr>
              <a:t>Day </a:t>
            </a:r>
            <a:r>
              <a:rPr lang="en-US" altLang="en-US" sz="4800" b="1" i="1" dirty="0">
                <a:solidFill>
                  <a:srgbClr val="FFFF00"/>
                </a:solidFill>
                <a:latin typeface="+mn-lt"/>
              </a:rPr>
              <a:t>of Atonement </a:t>
            </a:r>
            <a:r>
              <a:rPr lang="en-US" altLang="en-US" sz="4800" dirty="0">
                <a:solidFill>
                  <a:srgbClr val="FFC000"/>
                </a:solidFill>
                <a:latin typeface="+mn-lt"/>
              </a:rPr>
              <a:t>the </a:t>
            </a:r>
            <a:r>
              <a:rPr lang="en-US" altLang="en-US" sz="4800" b="1" i="1" dirty="0">
                <a:solidFill>
                  <a:srgbClr val="FFFF00"/>
                </a:solidFill>
                <a:latin typeface="+mn-lt"/>
              </a:rPr>
              <a:t>gates will </a:t>
            </a:r>
            <a:endParaRPr lang="en-US" altLang="en-US" sz="4800" b="1" i="1" dirty="0" smtClean="0">
              <a:solidFill>
                <a:srgbClr val="FFFF00"/>
              </a:solidFill>
              <a:latin typeface="+mn-lt"/>
            </a:endParaRPr>
          </a:p>
          <a:p>
            <a:pPr algn="ctr" eaLnBrk="0" hangingPunct="0">
              <a:defRPr/>
            </a:pPr>
            <a:r>
              <a:rPr lang="en-US" altLang="en-US" sz="4800" b="1" i="1" dirty="0" smtClean="0">
                <a:solidFill>
                  <a:srgbClr val="FFFF00"/>
                </a:solidFill>
                <a:latin typeface="+mn-lt"/>
              </a:rPr>
              <a:t>be </a:t>
            </a:r>
            <a:r>
              <a:rPr lang="en-US" altLang="en-US" sz="4800" b="1" i="1" dirty="0">
                <a:solidFill>
                  <a:srgbClr val="FFFF00"/>
                </a:solidFill>
                <a:latin typeface="+mn-lt"/>
              </a:rPr>
              <a:t>closed </a:t>
            </a:r>
            <a:r>
              <a:rPr lang="en-US" altLang="en-US" sz="4800" dirty="0">
                <a:solidFill>
                  <a:srgbClr val="FFC000"/>
                </a:solidFill>
                <a:latin typeface="+mn-lt"/>
              </a:rPr>
              <a:t>to bring this age to its divinely appointed terminus. </a:t>
            </a:r>
          </a:p>
        </p:txBody>
      </p:sp>
    </p:spTree>
    <p:extLst>
      <p:ext uri="{BB962C8B-B14F-4D97-AF65-F5344CB8AC3E}">
        <p14:creationId xmlns:p14="http://schemas.microsoft.com/office/powerpoint/2010/main" val="200001403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templeinstitute.org/yom_kippur_images/neil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675" y="304800"/>
            <a:ext cx="46894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Box 2"/>
          <p:cNvSpPr txBox="1">
            <a:spLocks noChangeArrowheads="1"/>
          </p:cNvSpPr>
          <p:nvPr/>
        </p:nvSpPr>
        <p:spPr bwMode="auto">
          <a:xfrm>
            <a:off x="266700" y="2767013"/>
            <a:ext cx="38862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000" b="1" i="1">
                <a:latin typeface="Papyrus" pitchFamily="66" charset="0"/>
              </a:rPr>
              <a:t>The </a:t>
            </a:r>
          </a:p>
          <a:p>
            <a:pPr eaLnBrk="1" hangingPunct="1">
              <a:spcBef>
                <a:spcPct val="0"/>
              </a:spcBef>
              <a:buFontTx/>
              <a:buNone/>
            </a:pPr>
            <a:r>
              <a:rPr lang="en-US" altLang="en-US" sz="6000" b="1" i="1">
                <a:latin typeface="Papyrus" pitchFamily="66" charset="0"/>
              </a:rPr>
              <a:t>Closing</a:t>
            </a:r>
          </a:p>
          <a:p>
            <a:pPr eaLnBrk="1" hangingPunct="1">
              <a:spcBef>
                <a:spcPct val="0"/>
              </a:spcBef>
              <a:buFontTx/>
              <a:buNone/>
            </a:pPr>
            <a:r>
              <a:rPr lang="en-US" altLang="en-US" sz="6000" b="1" i="1">
                <a:latin typeface="Papyrus" pitchFamily="66" charset="0"/>
              </a:rPr>
              <a:t>of the </a:t>
            </a:r>
          </a:p>
          <a:p>
            <a:pPr eaLnBrk="1" hangingPunct="1">
              <a:spcBef>
                <a:spcPct val="0"/>
              </a:spcBef>
              <a:buFontTx/>
              <a:buNone/>
            </a:pPr>
            <a:r>
              <a:rPr lang="en-US" altLang="en-US" sz="6000" b="1" i="1">
                <a:latin typeface="Papyrus" pitchFamily="66" charset="0"/>
              </a:rPr>
              <a:t>Gates</a:t>
            </a:r>
          </a:p>
        </p:txBody>
      </p:sp>
      <p:sp>
        <p:nvSpPr>
          <p:cNvPr id="81924" name="TextBox 1"/>
          <p:cNvSpPr txBox="1">
            <a:spLocks noChangeArrowheads="1"/>
          </p:cNvSpPr>
          <p:nvPr/>
        </p:nvSpPr>
        <p:spPr bwMode="auto">
          <a:xfrm>
            <a:off x="495300" y="304800"/>
            <a:ext cx="3733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800" b="1" i="1">
                <a:solidFill>
                  <a:srgbClr val="C00000"/>
                </a:solidFill>
                <a:latin typeface="Papyrus" pitchFamily="66" charset="0"/>
              </a:rPr>
              <a:t>Yom Kippur</a:t>
            </a:r>
          </a:p>
          <a:p>
            <a:pPr eaLnBrk="1" hangingPunct="1">
              <a:spcBef>
                <a:spcPct val="0"/>
              </a:spcBef>
              <a:buFontTx/>
              <a:buNone/>
            </a:pPr>
            <a:r>
              <a:rPr lang="en-US" altLang="en-US" sz="4800" b="1" i="1">
                <a:solidFill>
                  <a:srgbClr val="C00000"/>
                </a:solidFill>
                <a:latin typeface="Papyrus" pitchFamily="66" charset="0"/>
              </a:rPr>
              <a:t>The Day of </a:t>
            </a:r>
          </a:p>
          <a:p>
            <a:pPr eaLnBrk="1" hangingPunct="1">
              <a:spcBef>
                <a:spcPct val="0"/>
              </a:spcBef>
              <a:buFontTx/>
              <a:buNone/>
            </a:pPr>
            <a:r>
              <a:rPr lang="en-US" altLang="en-US" sz="4800" b="1" i="1">
                <a:solidFill>
                  <a:srgbClr val="C00000"/>
                </a:solidFill>
                <a:latin typeface="Papyrus" pitchFamily="66" charset="0"/>
              </a:rPr>
              <a:t>Atonement</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E6E0EC"/>
        </a:solidFill>
        <a:effectLst/>
      </p:bgPr>
    </p:bg>
    <p:spTree>
      <p:nvGrpSpPr>
        <p:cNvPr id="1" name=""/>
        <p:cNvGrpSpPr/>
        <p:nvPr/>
      </p:nvGrpSpPr>
      <p:grpSpPr>
        <a:xfrm>
          <a:off x="0" y="0"/>
          <a:ext cx="0" cy="0"/>
          <a:chOff x="0" y="0"/>
          <a:chExt cx="0" cy="0"/>
        </a:xfrm>
      </p:grpSpPr>
      <p:sp>
        <p:nvSpPr>
          <p:cNvPr id="82946" name="Rectangle 1"/>
          <p:cNvSpPr>
            <a:spLocks noChangeArrowheads="1"/>
          </p:cNvSpPr>
          <p:nvPr/>
        </p:nvSpPr>
        <p:spPr bwMode="auto">
          <a:xfrm>
            <a:off x="190500" y="609600"/>
            <a:ext cx="9906000"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dirty="0" smtClean="0">
                <a:solidFill>
                  <a:srgbClr val="FFC000"/>
                </a:solidFill>
              </a:rPr>
              <a:t>But Joel </a:t>
            </a:r>
            <a:r>
              <a:rPr lang="en-US" altLang="en-US" sz="4000" dirty="0">
                <a:solidFill>
                  <a:srgbClr val="FFC000"/>
                </a:solidFill>
              </a:rPr>
              <a:t>brings us </a:t>
            </a:r>
            <a:r>
              <a:rPr lang="en-US" altLang="en-US" sz="4000" b="1" i="1" dirty="0">
                <a:solidFill>
                  <a:srgbClr val="FFC000"/>
                </a:solidFill>
              </a:rPr>
              <a:t>even more </a:t>
            </a:r>
            <a:r>
              <a:rPr lang="en-US" altLang="en-US" sz="4000" b="1" i="1" dirty="0" smtClean="0">
                <a:solidFill>
                  <a:srgbClr val="FFC000"/>
                </a:solidFill>
              </a:rPr>
              <a:t>information. </a:t>
            </a:r>
            <a:r>
              <a:rPr lang="en-US" altLang="en-US" sz="4000" dirty="0" smtClean="0">
                <a:solidFill>
                  <a:srgbClr val="FFC000"/>
                </a:solidFill>
              </a:rPr>
              <a:t>He brings a </a:t>
            </a:r>
            <a:r>
              <a:rPr lang="en-US" altLang="en-US" sz="4000" dirty="0">
                <a:solidFill>
                  <a:srgbClr val="FFC000"/>
                </a:solidFill>
              </a:rPr>
              <a:t>clue to the possible cause of the blood </a:t>
            </a:r>
            <a:r>
              <a:rPr lang="en-US" altLang="en-US" sz="4000" dirty="0" smtClean="0">
                <a:solidFill>
                  <a:srgbClr val="FFC000"/>
                </a:solidFill>
              </a:rPr>
              <a:t>moon as well as the darkened sun. </a:t>
            </a:r>
            <a:r>
              <a:rPr lang="en-US" altLang="en-US" sz="4000" dirty="0">
                <a:solidFill>
                  <a:srgbClr val="FFC000"/>
                </a:solidFill>
              </a:rPr>
              <a:t>He speaks of </a:t>
            </a:r>
            <a:r>
              <a:rPr lang="en-US" altLang="en-US" sz="4000" dirty="0">
                <a:solidFill>
                  <a:srgbClr val="FFFF00"/>
                </a:solidFill>
              </a:rPr>
              <a:t>“wonders in the heavens and </a:t>
            </a:r>
            <a:r>
              <a:rPr lang="en-US" altLang="en-US" sz="4000" b="1" i="1" dirty="0">
                <a:solidFill>
                  <a:srgbClr val="FFFF00"/>
                </a:solidFill>
              </a:rPr>
              <a:t>in the earth</a:t>
            </a:r>
            <a:r>
              <a:rPr lang="en-US" altLang="en-US" sz="4000" dirty="0">
                <a:solidFill>
                  <a:srgbClr val="FFFF00"/>
                </a:solidFill>
              </a:rPr>
              <a:t>”. </a:t>
            </a:r>
            <a:endParaRPr lang="en-US" altLang="en-US" sz="4000" dirty="0" smtClean="0">
              <a:solidFill>
                <a:srgbClr val="FFFF00"/>
              </a:solidFill>
            </a:endParaRPr>
          </a:p>
          <a:p>
            <a:pPr algn="ctr" eaLnBrk="1" hangingPunct="1">
              <a:spcBef>
                <a:spcPct val="0"/>
              </a:spcBef>
              <a:buFontTx/>
              <a:buNone/>
            </a:pPr>
            <a:r>
              <a:rPr lang="en-US" altLang="en-US" sz="4000" dirty="0" smtClean="0">
                <a:solidFill>
                  <a:srgbClr val="FFC000"/>
                </a:solidFill>
              </a:rPr>
              <a:t>A </a:t>
            </a:r>
            <a:r>
              <a:rPr lang="en-US" altLang="en-US" sz="4000" b="1" i="1" dirty="0">
                <a:solidFill>
                  <a:srgbClr val="FFFF00"/>
                </a:solidFill>
              </a:rPr>
              <a:t>wonder</a:t>
            </a:r>
            <a:r>
              <a:rPr lang="en-US" altLang="en-US" sz="4000" dirty="0">
                <a:solidFill>
                  <a:srgbClr val="FFC000"/>
                </a:solidFill>
              </a:rPr>
              <a:t> in the Hebrew idiom is </a:t>
            </a:r>
            <a:r>
              <a:rPr lang="en-US" altLang="en-US" sz="4000" b="1" i="1" dirty="0">
                <a:solidFill>
                  <a:srgbClr val="FFFF00"/>
                </a:solidFill>
              </a:rPr>
              <a:t>a surprise!</a:t>
            </a:r>
            <a:r>
              <a:rPr lang="en-US" altLang="en-US" sz="4000" dirty="0">
                <a:solidFill>
                  <a:srgbClr val="FFC000"/>
                </a:solidFill>
              </a:rPr>
              <a:t> </a:t>
            </a:r>
            <a:endParaRPr lang="en-US" altLang="en-US" sz="4000" dirty="0" smtClean="0">
              <a:solidFill>
                <a:srgbClr val="FFC000"/>
              </a:solidFill>
            </a:endParaRPr>
          </a:p>
          <a:p>
            <a:pPr algn="ctr" eaLnBrk="1" hangingPunct="1">
              <a:spcBef>
                <a:spcPct val="0"/>
              </a:spcBef>
              <a:buFontTx/>
              <a:buNone/>
            </a:pPr>
            <a:r>
              <a:rPr lang="en-US" altLang="en-US" sz="4000" dirty="0" smtClean="0">
                <a:solidFill>
                  <a:srgbClr val="FFC000"/>
                </a:solidFill>
              </a:rPr>
              <a:t>It </a:t>
            </a:r>
            <a:r>
              <a:rPr lang="en-US" altLang="en-US" sz="4000" dirty="0">
                <a:solidFill>
                  <a:srgbClr val="FFC000"/>
                </a:solidFill>
              </a:rPr>
              <a:t>is an extraordinary event, usually something that has not </a:t>
            </a:r>
            <a:r>
              <a:rPr lang="en-US" altLang="en-US" sz="4000" dirty="0" smtClean="0">
                <a:solidFill>
                  <a:srgbClr val="FFC000"/>
                </a:solidFill>
              </a:rPr>
              <a:t>been </a:t>
            </a:r>
            <a:r>
              <a:rPr lang="en-US" altLang="en-US" sz="4000" dirty="0">
                <a:solidFill>
                  <a:srgbClr val="FFC000"/>
                </a:solidFill>
              </a:rPr>
              <a:t>seen before. Joel sees a strange and </a:t>
            </a:r>
            <a:r>
              <a:rPr lang="en-US" altLang="en-US" sz="4000" dirty="0" smtClean="0">
                <a:solidFill>
                  <a:srgbClr val="FFC000"/>
                </a:solidFill>
              </a:rPr>
              <a:t>unusual </a:t>
            </a:r>
            <a:r>
              <a:rPr lang="en-US" altLang="en-US" sz="4000" dirty="0">
                <a:solidFill>
                  <a:srgbClr val="FFC000"/>
                </a:solidFill>
              </a:rPr>
              <a:t>spectacle. He sees a </a:t>
            </a:r>
            <a:endParaRPr lang="en-US" altLang="en-US" sz="4000" dirty="0" smtClean="0">
              <a:solidFill>
                <a:srgbClr val="FFC000"/>
              </a:solidFill>
            </a:endParaRPr>
          </a:p>
          <a:p>
            <a:pPr algn="ctr" eaLnBrk="1" hangingPunct="1">
              <a:spcBef>
                <a:spcPct val="0"/>
              </a:spcBef>
              <a:buFontTx/>
              <a:buNone/>
            </a:pPr>
            <a:r>
              <a:rPr lang="en-US" altLang="en-US" sz="4000" dirty="0" smtClean="0">
                <a:solidFill>
                  <a:srgbClr val="FFC000"/>
                </a:solidFill>
              </a:rPr>
              <a:t>vision </a:t>
            </a:r>
            <a:r>
              <a:rPr lang="en-US" altLang="en-US" sz="4000" dirty="0">
                <a:solidFill>
                  <a:srgbClr val="FFC000"/>
                </a:solidFill>
              </a:rPr>
              <a:t>of </a:t>
            </a:r>
            <a:r>
              <a:rPr lang="en-US" altLang="en-US" sz="4000" b="1" i="1" dirty="0" smtClean="0">
                <a:solidFill>
                  <a:srgbClr val="FFFF00"/>
                </a:solidFill>
              </a:rPr>
              <a:t>blood</a:t>
            </a:r>
            <a:r>
              <a:rPr lang="en-US" altLang="en-US" sz="4000" b="1" i="1" dirty="0">
                <a:solidFill>
                  <a:srgbClr val="FFFF00"/>
                </a:solidFill>
              </a:rPr>
              <a:t>, and fire, and pillars of smoke</a:t>
            </a:r>
            <a:r>
              <a:rPr lang="en-US" altLang="en-US" sz="4000" dirty="0">
                <a:solidFill>
                  <a:srgbClr val="FFC000"/>
                </a:solidFill>
              </a:rPr>
              <a:t>. </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1925" y="152400"/>
            <a:ext cx="357028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2"/>
          <p:cNvSpPr txBox="1">
            <a:spLocks noChangeArrowheads="1"/>
          </p:cNvSpPr>
          <p:nvPr/>
        </p:nvSpPr>
        <p:spPr bwMode="auto">
          <a:xfrm>
            <a:off x="158750" y="3124200"/>
            <a:ext cx="99568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buFont typeface="Arial" charset="0"/>
              <a:buNone/>
              <a:defRPr/>
            </a:pPr>
            <a:r>
              <a:rPr lang="en-US" altLang="en-US" sz="4000" dirty="0" smtClean="0">
                <a:solidFill>
                  <a:schemeClr val="bg1"/>
                </a:solidFill>
                <a:latin typeface="Arial" charset="0"/>
              </a:rPr>
              <a:t>Joel 2:30</a:t>
            </a:r>
          </a:p>
          <a:p>
            <a:pPr algn="ctr">
              <a:buFont typeface="Arial" charset="0"/>
              <a:buNone/>
              <a:defRPr/>
            </a:pPr>
            <a:r>
              <a:rPr lang="en-US" sz="4200" b="1" baseline="30000" dirty="0" smtClean="0">
                <a:solidFill>
                  <a:schemeClr val="accent6">
                    <a:lumMod val="60000"/>
                    <a:lumOff val="40000"/>
                  </a:schemeClr>
                </a:solidFill>
              </a:rPr>
              <a:t>30 </a:t>
            </a:r>
            <a:r>
              <a:rPr lang="en-US" sz="4200" b="1" dirty="0" smtClean="0">
                <a:solidFill>
                  <a:schemeClr val="accent6">
                    <a:lumMod val="60000"/>
                    <a:lumOff val="40000"/>
                  </a:schemeClr>
                </a:solidFill>
              </a:rPr>
              <a:t>And I will show </a:t>
            </a:r>
            <a:r>
              <a:rPr lang="en-US" sz="4200" b="1" dirty="0" smtClean="0">
                <a:solidFill>
                  <a:srgbClr val="FFFF00"/>
                </a:solidFill>
              </a:rPr>
              <a:t>wonders </a:t>
            </a:r>
          </a:p>
          <a:p>
            <a:pPr algn="ctr">
              <a:buFont typeface="Arial" charset="0"/>
              <a:buNone/>
              <a:defRPr/>
            </a:pPr>
            <a:r>
              <a:rPr lang="en-US" sz="4200" b="1" dirty="0" smtClean="0">
                <a:solidFill>
                  <a:schemeClr val="accent5"/>
                </a:solidFill>
              </a:rPr>
              <a:t>in the heavens </a:t>
            </a:r>
            <a:r>
              <a:rPr lang="en-US" sz="4200" b="1" dirty="0" smtClean="0">
                <a:solidFill>
                  <a:schemeClr val="accent6">
                    <a:lumMod val="60000"/>
                    <a:lumOff val="40000"/>
                  </a:schemeClr>
                </a:solidFill>
              </a:rPr>
              <a:t>and </a:t>
            </a:r>
            <a:r>
              <a:rPr lang="en-US" sz="4200" b="1" dirty="0" smtClean="0">
                <a:solidFill>
                  <a:schemeClr val="accent3">
                    <a:lumMod val="75000"/>
                  </a:schemeClr>
                </a:solidFill>
              </a:rPr>
              <a:t>in the earth</a:t>
            </a:r>
            <a:r>
              <a:rPr lang="en-US" sz="4200" b="1" dirty="0" smtClean="0">
                <a:solidFill>
                  <a:schemeClr val="accent6">
                    <a:lumMod val="60000"/>
                    <a:lumOff val="40000"/>
                  </a:schemeClr>
                </a:solidFill>
              </a:rPr>
              <a:t>, </a:t>
            </a:r>
          </a:p>
          <a:p>
            <a:pPr algn="ctr">
              <a:buFont typeface="Arial" charset="0"/>
              <a:buNone/>
              <a:defRPr/>
            </a:pPr>
            <a:r>
              <a:rPr lang="en-US" sz="4200" b="1" i="1" dirty="0" smtClean="0">
                <a:solidFill>
                  <a:srgbClr val="FFFF00"/>
                </a:solidFill>
              </a:rPr>
              <a:t>blood, and fire, and pillars of smoke. </a:t>
            </a:r>
            <a:endParaRPr lang="en-US" altLang="en-US" sz="4200" b="1" dirty="0" smtClean="0">
              <a:solidFill>
                <a:schemeClr val="accent6">
                  <a:lumMod val="60000"/>
                  <a:lumOff val="40000"/>
                </a:schemeClr>
              </a:solidFill>
              <a:latin typeface="Arial"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84404" y="304800"/>
            <a:ext cx="9906000"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3600" dirty="0">
                <a:solidFill>
                  <a:srgbClr val="FFC000"/>
                </a:solidFill>
              </a:rPr>
              <a:t>These would seem to be </a:t>
            </a:r>
            <a:r>
              <a:rPr lang="en-US" altLang="en-US" sz="3600" dirty="0">
                <a:solidFill>
                  <a:srgbClr val="FFFF00"/>
                </a:solidFill>
              </a:rPr>
              <a:t>earthly phenomena</a:t>
            </a:r>
            <a:r>
              <a:rPr lang="en-US" altLang="en-US" sz="3600" dirty="0">
                <a:solidFill>
                  <a:srgbClr val="FFC000"/>
                </a:solidFill>
              </a:rPr>
              <a:t> </a:t>
            </a:r>
            <a:endParaRPr lang="en-US" altLang="en-US" sz="3600" dirty="0" smtClean="0">
              <a:solidFill>
                <a:srgbClr val="FFC000"/>
              </a:solidFill>
            </a:endParaRPr>
          </a:p>
          <a:p>
            <a:pPr algn="ctr" eaLnBrk="1" hangingPunct="1">
              <a:spcBef>
                <a:spcPct val="0"/>
              </a:spcBef>
              <a:buFont typeface="Arial" charset="0"/>
              <a:buNone/>
            </a:pPr>
            <a:r>
              <a:rPr lang="en-US" altLang="en-US" sz="3600" dirty="0" smtClean="0">
                <a:solidFill>
                  <a:srgbClr val="FFC000"/>
                </a:solidFill>
              </a:rPr>
              <a:t>and </a:t>
            </a:r>
            <a:r>
              <a:rPr lang="en-US" altLang="en-US" sz="3600" dirty="0">
                <a:solidFill>
                  <a:srgbClr val="FFC000"/>
                </a:solidFill>
              </a:rPr>
              <a:t>limited to our atmosphere. And yet they are connected in some way to these momentous </a:t>
            </a:r>
            <a:r>
              <a:rPr lang="en-US" altLang="en-US" sz="3600" dirty="0" smtClean="0">
                <a:solidFill>
                  <a:srgbClr val="FFFF00"/>
                </a:solidFill>
              </a:rPr>
              <a:t>signs </a:t>
            </a:r>
            <a:r>
              <a:rPr lang="en-US" altLang="en-US" sz="3600" dirty="0">
                <a:solidFill>
                  <a:srgbClr val="FFFF00"/>
                </a:solidFill>
              </a:rPr>
              <a:t>in the sun and moon</a:t>
            </a:r>
            <a:r>
              <a:rPr lang="en-US" altLang="en-US" sz="3600" dirty="0">
                <a:solidFill>
                  <a:srgbClr val="FFC000"/>
                </a:solidFill>
              </a:rPr>
              <a:t>. Joel describes fire with smoke going </a:t>
            </a:r>
            <a:r>
              <a:rPr lang="en-US" altLang="en-US" sz="3600" dirty="0" smtClean="0">
                <a:solidFill>
                  <a:srgbClr val="FFC000"/>
                </a:solidFill>
              </a:rPr>
              <a:t>straight up </a:t>
            </a:r>
            <a:r>
              <a:rPr lang="en-US" altLang="en-US" sz="3600" dirty="0">
                <a:solidFill>
                  <a:srgbClr val="FFC000"/>
                </a:solidFill>
              </a:rPr>
              <a:t>as </a:t>
            </a:r>
            <a:r>
              <a:rPr lang="en-US" altLang="en-US" sz="3600" i="1" dirty="0">
                <a:solidFill>
                  <a:srgbClr val="FFFF00"/>
                </a:solidFill>
              </a:rPr>
              <a:t>pillars</a:t>
            </a:r>
            <a:r>
              <a:rPr lang="en-US" altLang="en-US" sz="3600" dirty="0">
                <a:solidFill>
                  <a:srgbClr val="FFC000"/>
                </a:solidFill>
              </a:rPr>
              <a:t>. This </a:t>
            </a:r>
            <a:r>
              <a:rPr lang="en-US" altLang="en-US" sz="3600" dirty="0" smtClean="0">
                <a:solidFill>
                  <a:srgbClr val="FFC000"/>
                </a:solidFill>
              </a:rPr>
              <a:t>speaks of </a:t>
            </a:r>
            <a:r>
              <a:rPr lang="en-US" altLang="en-US" sz="3600" dirty="0">
                <a:solidFill>
                  <a:srgbClr val="FFC000"/>
                </a:solidFill>
              </a:rPr>
              <a:t>a fire with enormous heat. And blood is something that must relate to humanity here on earth. So the prophet </a:t>
            </a:r>
            <a:r>
              <a:rPr lang="en-US" altLang="en-US" sz="3600" dirty="0" smtClean="0">
                <a:solidFill>
                  <a:srgbClr val="FFC000"/>
                </a:solidFill>
              </a:rPr>
              <a:t>in </a:t>
            </a:r>
            <a:r>
              <a:rPr lang="en-US" altLang="en-US" sz="3600" dirty="0">
                <a:solidFill>
                  <a:srgbClr val="FFC000"/>
                </a:solidFill>
              </a:rPr>
              <a:t>vision saw </a:t>
            </a:r>
            <a:r>
              <a:rPr lang="en-US" altLang="en-US" sz="3600" dirty="0" smtClean="0">
                <a:solidFill>
                  <a:srgbClr val="FFC000"/>
                </a:solidFill>
              </a:rPr>
              <a:t>a great and terrible </a:t>
            </a:r>
            <a:r>
              <a:rPr lang="en-US" altLang="en-US" sz="3600" dirty="0">
                <a:solidFill>
                  <a:srgbClr val="FFC000"/>
                </a:solidFill>
              </a:rPr>
              <a:t>earthly spectacle that involves </a:t>
            </a:r>
            <a:r>
              <a:rPr lang="en-US" altLang="en-US" sz="3600" b="1" i="1" dirty="0" smtClean="0">
                <a:solidFill>
                  <a:srgbClr val="FFFF00"/>
                </a:solidFill>
              </a:rPr>
              <a:t>fire</a:t>
            </a:r>
            <a:r>
              <a:rPr lang="en-US" altLang="en-US" sz="3600" b="1" i="1" dirty="0">
                <a:solidFill>
                  <a:srgbClr val="FFFF00"/>
                </a:solidFill>
              </a:rPr>
              <a:t>, bloodshed, and pillars of smoke</a:t>
            </a:r>
            <a:r>
              <a:rPr lang="en-US" altLang="en-US" sz="3600" dirty="0">
                <a:solidFill>
                  <a:srgbClr val="FFC000"/>
                </a:solidFill>
              </a:rPr>
              <a:t>. This is in a time period just before the </a:t>
            </a:r>
            <a:r>
              <a:rPr lang="en-US" altLang="en-US" sz="3600" b="1" i="1" dirty="0">
                <a:solidFill>
                  <a:srgbClr val="FFFF00"/>
                </a:solidFill>
              </a:rPr>
              <a:t>Day of the LORD </a:t>
            </a:r>
            <a:r>
              <a:rPr lang="en-US" altLang="en-US" sz="3600" dirty="0">
                <a:solidFill>
                  <a:srgbClr val="FFC000"/>
                </a:solidFill>
              </a:rPr>
              <a:t>opens up. </a:t>
            </a:r>
            <a:r>
              <a:rPr lang="en-US" altLang="en-US" sz="3600" dirty="0" smtClean="0">
                <a:solidFill>
                  <a:srgbClr val="FFC000"/>
                </a:solidFill>
              </a:rPr>
              <a:t>So </a:t>
            </a:r>
            <a:r>
              <a:rPr lang="en-US" altLang="en-US" sz="3600" dirty="0">
                <a:solidFill>
                  <a:srgbClr val="FFC000"/>
                </a:solidFill>
              </a:rPr>
              <a:t>what on earth was Joel looking at?</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90500" y="228600"/>
            <a:ext cx="4648200" cy="6400800"/>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6019" name="TextBox 11"/>
          <p:cNvSpPr txBox="1">
            <a:spLocks noChangeArrowheads="1"/>
          </p:cNvSpPr>
          <p:nvPr/>
        </p:nvSpPr>
        <p:spPr bwMode="auto">
          <a:xfrm>
            <a:off x="211138" y="1166813"/>
            <a:ext cx="17478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Blood, </a:t>
            </a:r>
          </a:p>
          <a:p>
            <a:pPr algn="ctr" eaLnBrk="1" hangingPunct="1">
              <a:spcBef>
                <a:spcPct val="0"/>
              </a:spcBef>
              <a:buFontTx/>
              <a:buNone/>
            </a:pPr>
            <a:r>
              <a:rPr lang="en-US" altLang="en-US" sz="3600" b="1" i="1">
                <a:solidFill>
                  <a:srgbClr val="FFC000"/>
                </a:solidFill>
                <a:latin typeface="Arial" charset="0"/>
              </a:rPr>
              <a:t>Fire,</a:t>
            </a:r>
          </a:p>
          <a:p>
            <a:pPr algn="ctr" eaLnBrk="1" hangingPunct="1">
              <a:spcBef>
                <a:spcPct val="0"/>
              </a:spcBef>
              <a:buFontTx/>
              <a:buNone/>
            </a:pPr>
            <a:r>
              <a:rPr lang="en-US" altLang="en-US" sz="3600" b="1" i="1">
                <a:solidFill>
                  <a:srgbClr val="FFC000"/>
                </a:solidFill>
                <a:latin typeface="Arial" charset="0"/>
              </a:rPr>
              <a:t>and </a:t>
            </a:r>
          </a:p>
          <a:p>
            <a:pPr algn="ctr" eaLnBrk="1" hangingPunct="1">
              <a:spcBef>
                <a:spcPct val="0"/>
              </a:spcBef>
              <a:buFontTx/>
              <a:buNone/>
            </a:pPr>
            <a:r>
              <a:rPr lang="en-US" altLang="en-US" sz="3600" b="1" i="1">
                <a:solidFill>
                  <a:srgbClr val="FFC000"/>
                </a:solidFill>
                <a:latin typeface="Arial" charset="0"/>
              </a:rPr>
              <a:t>Pillars </a:t>
            </a:r>
          </a:p>
          <a:p>
            <a:pPr algn="ctr" eaLnBrk="1" hangingPunct="1">
              <a:spcBef>
                <a:spcPct val="0"/>
              </a:spcBef>
              <a:buFontTx/>
              <a:buNone/>
            </a:pPr>
            <a:r>
              <a:rPr lang="en-US" altLang="en-US" sz="3600" b="1" i="1">
                <a:solidFill>
                  <a:srgbClr val="FFC000"/>
                </a:solidFill>
                <a:latin typeface="Arial" charset="0"/>
              </a:rPr>
              <a:t>of </a:t>
            </a:r>
          </a:p>
          <a:p>
            <a:pPr algn="ctr" eaLnBrk="1" hangingPunct="1">
              <a:spcBef>
                <a:spcPct val="0"/>
              </a:spcBef>
              <a:buFontTx/>
              <a:buNone/>
            </a:pPr>
            <a:r>
              <a:rPr lang="en-US" altLang="en-US" sz="3600" b="1" i="1">
                <a:solidFill>
                  <a:srgbClr val="FFC000"/>
                </a:solidFill>
                <a:latin typeface="Arial" charset="0"/>
              </a:rPr>
              <a:t>Smoke</a:t>
            </a:r>
          </a:p>
          <a:p>
            <a:pPr algn="ctr" eaLnBrk="1" hangingPunct="1">
              <a:spcBef>
                <a:spcPct val="0"/>
              </a:spcBef>
              <a:buFontTx/>
              <a:buNone/>
            </a:pPr>
            <a:r>
              <a:rPr lang="en-US" altLang="en-US" sz="7200" b="1" i="1">
                <a:solidFill>
                  <a:srgbClr val="FFC000"/>
                </a:solidFill>
                <a:latin typeface="Arial" charset="0"/>
              </a:rPr>
              <a:t>?</a:t>
            </a:r>
          </a:p>
        </p:txBody>
      </p:sp>
      <p:pic>
        <p:nvPicPr>
          <p:cNvPr id="86020" name="Picture 2" descr="C:\Users\Gavin-As\Desktop\B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3505200"/>
            <a:ext cx="4694238"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0" y="228600"/>
            <a:ext cx="469423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22" name="TextBox 10"/>
          <p:cNvSpPr txBox="1">
            <a:spLocks noChangeArrowheads="1"/>
          </p:cNvSpPr>
          <p:nvPr/>
        </p:nvSpPr>
        <p:spPr bwMode="auto">
          <a:xfrm>
            <a:off x="7581900" y="5867400"/>
            <a:ext cx="2371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a:solidFill>
                  <a:schemeClr val="bg1"/>
                </a:solidFill>
                <a:latin typeface="Arial" charset="0"/>
              </a:rPr>
              <a:t>Blood Moon</a:t>
            </a:r>
          </a:p>
        </p:txBody>
      </p:sp>
      <p:sp>
        <p:nvSpPr>
          <p:cNvPr id="86023" name="TextBox 5"/>
          <p:cNvSpPr txBox="1">
            <a:spLocks noChangeArrowheads="1"/>
          </p:cNvSpPr>
          <p:nvPr/>
        </p:nvSpPr>
        <p:spPr bwMode="auto">
          <a:xfrm>
            <a:off x="7148513" y="2590800"/>
            <a:ext cx="28051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a:solidFill>
                  <a:schemeClr val="bg1"/>
                </a:solidFill>
                <a:latin typeface="Arial" charset="0"/>
              </a:rPr>
              <a:t>Darkened Sun</a:t>
            </a:r>
          </a:p>
        </p:txBody>
      </p:sp>
      <p:pic>
        <p:nvPicPr>
          <p:cNvPr id="86024" name="Picture 9" descr="https://encrypted-tbn1.gstatic.com/images?q=tbn:ANd9GcTQ6QHsYFOwumYAWpu_2DGqDwDWwwrzU5DSnYbYA2lSg7dwkC1HIfFHlu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6900" y="723900"/>
            <a:ext cx="281940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p:cNvSpPr>
            <a:spLocks noChangeArrowheads="1"/>
          </p:cNvSpPr>
          <p:nvPr/>
        </p:nvSpPr>
        <p:spPr bwMode="auto">
          <a:xfrm>
            <a:off x="342900" y="609600"/>
            <a:ext cx="9677400"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rPr>
              <a:t>Could it be this? Could a terrible event such as this, the apex of human folly, and coming right at the end of the age be categorized as </a:t>
            </a:r>
          </a:p>
          <a:p>
            <a:pPr algn="ctr" eaLnBrk="1" hangingPunct="1">
              <a:spcBef>
                <a:spcPct val="0"/>
              </a:spcBef>
              <a:buFontTx/>
              <a:buNone/>
            </a:pPr>
            <a:r>
              <a:rPr lang="en-US" altLang="en-US" sz="4000">
                <a:solidFill>
                  <a:srgbClr val="FFC000"/>
                </a:solidFill>
              </a:rPr>
              <a:t>a wonder on earth and a wonder in the lower heaven, our earthly atmosphere? What if there are people and cities in this terrible holocaust? Would it not fit the description </a:t>
            </a:r>
          </a:p>
          <a:p>
            <a:pPr algn="ctr" eaLnBrk="1" hangingPunct="1">
              <a:spcBef>
                <a:spcPct val="0"/>
              </a:spcBef>
              <a:buFontTx/>
              <a:buNone/>
            </a:pPr>
            <a:r>
              <a:rPr lang="en-US" altLang="en-US" sz="4000">
                <a:solidFill>
                  <a:srgbClr val="FFC000"/>
                </a:solidFill>
              </a:rPr>
              <a:t>of </a:t>
            </a:r>
            <a:r>
              <a:rPr lang="en-US" altLang="en-US" sz="4000" b="1" i="1">
                <a:solidFill>
                  <a:srgbClr val="FFFF00"/>
                </a:solidFill>
              </a:rPr>
              <a:t> blood, fire, and pillars of smoke</a:t>
            </a:r>
            <a:r>
              <a:rPr lang="en-US" altLang="en-US" sz="4000">
                <a:solidFill>
                  <a:srgbClr val="FFC000"/>
                </a:solidFill>
              </a:rPr>
              <a:t> as </a:t>
            </a:r>
          </a:p>
          <a:p>
            <a:pPr algn="ctr" eaLnBrk="1" hangingPunct="1">
              <a:spcBef>
                <a:spcPct val="0"/>
              </a:spcBef>
              <a:buFontTx/>
              <a:buNone/>
            </a:pPr>
            <a:r>
              <a:rPr lang="en-US" altLang="en-US" sz="4000">
                <a:solidFill>
                  <a:srgbClr val="FFC000"/>
                </a:solidFill>
              </a:rPr>
              <a:t>seen in vision by the prophet Joel?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D:\02 ETP barebones\pillar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0" y="3810000"/>
            <a:ext cx="3003550" cy="262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90500" y="4800600"/>
            <a:ext cx="5143500" cy="1816100"/>
          </a:xfrm>
          <a:prstGeom prst="rect">
            <a:avLst/>
          </a:prstGeom>
        </p:spPr>
        <p:txBody>
          <a:bodyPr>
            <a:spAutoFit/>
          </a:bodyPr>
          <a:lstStyle/>
          <a:p>
            <a:pPr algn="ctr">
              <a:defRPr/>
            </a:pPr>
            <a:r>
              <a:rPr lang="en-US" sz="2800" b="1" baseline="30000" dirty="0">
                <a:solidFill>
                  <a:schemeClr val="accent6">
                    <a:lumMod val="60000"/>
                    <a:lumOff val="40000"/>
                  </a:schemeClr>
                </a:solidFill>
              </a:rPr>
              <a:t>30 </a:t>
            </a:r>
            <a:r>
              <a:rPr lang="en-US" sz="2800" b="1" dirty="0">
                <a:solidFill>
                  <a:schemeClr val="accent6">
                    <a:lumMod val="60000"/>
                    <a:lumOff val="40000"/>
                  </a:schemeClr>
                </a:solidFill>
              </a:rPr>
              <a:t>And I will show </a:t>
            </a:r>
            <a:r>
              <a:rPr lang="en-US" sz="2800" b="1" dirty="0">
                <a:solidFill>
                  <a:srgbClr val="FFFF00"/>
                </a:solidFill>
              </a:rPr>
              <a:t>wonders in </a:t>
            </a:r>
            <a:r>
              <a:rPr lang="en-US" sz="2800" b="1" dirty="0">
                <a:solidFill>
                  <a:schemeClr val="accent5"/>
                </a:solidFill>
              </a:rPr>
              <a:t>the heavens </a:t>
            </a:r>
            <a:r>
              <a:rPr lang="en-US" sz="2800" b="1" dirty="0">
                <a:solidFill>
                  <a:schemeClr val="accent6">
                    <a:lumMod val="60000"/>
                    <a:lumOff val="40000"/>
                  </a:schemeClr>
                </a:solidFill>
              </a:rPr>
              <a:t>and </a:t>
            </a:r>
            <a:r>
              <a:rPr lang="en-US" sz="2800" b="1" dirty="0">
                <a:solidFill>
                  <a:schemeClr val="accent3">
                    <a:lumMod val="75000"/>
                  </a:schemeClr>
                </a:solidFill>
              </a:rPr>
              <a:t>in the earth</a:t>
            </a:r>
            <a:r>
              <a:rPr lang="en-US" sz="2800" b="1" dirty="0">
                <a:solidFill>
                  <a:schemeClr val="accent6">
                    <a:lumMod val="60000"/>
                    <a:lumOff val="40000"/>
                  </a:schemeClr>
                </a:solidFill>
              </a:rPr>
              <a:t>, </a:t>
            </a:r>
            <a:r>
              <a:rPr lang="en-US" sz="2800" b="1" i="1" dirty="0">
                <a:solidFill>
                  <a:srgbClr val="FFFF00"/>
                </a:solidFill>
              </a:rPr>
              <a:t>blood, and fire, and pillars of smoke. </a:t>
            </a:r>
            <a:r>
              <a:rPr lang="en-US" sz="2400" dirty="0">
                <a:solidFill>
                  <a:schemeClr val="bg1"/>
                </a:solidFill>
              </a:rPr>
              <a:t>– Joel 2:30</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
          <p:cNvSpPr>
            <a:spLocks noChangeArrowheads="1"/>
          </p:cNvSpPr>
          <p:nvPr/>
        </p:nvSpPr>
        <p:spPr bwMode="auto">
          <a:xfrm>
            <a:off x="354013" y="838200"/>
            <a:ext cx="96012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Joel then goes on to describe the </a:t>
            </a:r>
          </a:p>
          <a:p>
            <a:pPr algn="ctr" eaLnBrk="1" hangingPunct="1">
              <a:spcBef>
                <a:spcPct val="0"/>
              </a:spcBef>
              <a:buFontTx/>
              <a:buNone/>
            </a:pPr>
            <a:r>
              <a:rPr lang="en-US" altLang="en-US" sz="4800">
                <a:solidFill>
                  <a:srgbClr val="FFFF00"/>
                </a:solidFill>
              </a:rPr>
              <a:t>sun turning to darkness</a:t>
            </a:r>
            <a:r>
              <a:rPr lang="en-US" altLang="en-US" sz="4800">
                <a:solidFill>
                  <a:srgbClr val="FFC000"/>
                </a:solidFill>
              </a:rPr>
              <a:t> and the </a:t>
            </a:r>
            <a:r>
              <a:rPr lang="en-US" altLang="en-US" sz="4800">
                <a:solidFill>
                  <a:srgbClr val="FFFF00"/>
                </a:solidFill>
              </a:rPr>
              <a:t>moon to blood</a:t>
            </a:r>
            <a:r>
              <a:rPr lang="en-US" altLang="en-US" sz="4800">
                <a:solidFill>
                  <a:srgbClr val="FFC000"/>
                </a:solidFill>
              </a:rPr>
              <a:t>. Atmospheric dust </a:t>
            </a:r>
          </a:p>
          <a:p>
            <a:pPr algn="ctr" eaLnBrk="1" hangingPunct="1">
              <a:spcBef>
                <a:spcPct val="0"/>
              </a:spcBef>
              <a:buFontTx/>
              <a:buNone/>
            </a:pPr>
            <a:r>
              <a:rPr lang="en-US" altLang="en-US" sz="4800">
                <a:solidFill>
                  <a:srgbClr val="FFC000"/>
                </a:solidFill>
              </a:rPr>
              <a:t>on the horizon at sunset or at dawn does filter out the blue light to turn the sun or moon red. Or it may darken them completely. </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0114" name="Picture 5" descr="C:\Users\Gavin\Desktop\blood moon.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p:cNvSpPr>
            <a:spLocks noChangeArrowheads="1"/>
          </p:cNvSpPr>
          <p:nvPr/>
        </p:nvSpPr>
        <p:spPr bwMode="auto">
          <a:xfrm>
            <a:off x="323850" y="762000"/>
            <a:ext cx="9601200" cy="52768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But apart from localized atmospheric changes due to volcanoes, bush fires, or the oil fires and dust storms </a:t>
            </a:r>
            <a:r>
              <a:rPr lang="en-US" altLang="en-US" sz="4800" dirty="0" smtClean="0">
                <a:solidFill>
                  <a:srgbClr val="FFC000"/>
                </a:solidFill>
              </a:rPr>
              <a:t>like </a:t>
            </a:r>
            <a:r>
              <a:rPr lang="en-US" altLang="en-US" sz="4800" dirty="0">
                <a:solidFill>
                  <a:srgbClr val="FFC000"/>
                </a:solidFill>
              </a:rPr>
              <a:t>we saw in the Desert Storm War </a:t>
            </a:r>
          </a:p>
          <a:p>
            <a:pPr algn="ctr" eaLnBrk="1" hangingPunct="1">
              <a:spcBef>
                <a:spcPct val="0"/>
              </a:spcBef>
              <a:buFontTx/>
              <a:buNone/>
            </a:pPr>
            <a:r>
              <a:rPr lang="en-US" altLang="en-US" sz="4800" dirty="0">
                <a:solidFill>
                  <a:srgbClr val="FFC000"/>
                </a:solidFill>
              </a:rPr>
              <a:t>in Iraq do we normally see the sun </a:t>
            </a:r>
          </a:p>
          <a:p>
            <a:pPr algn="ctr" eaLnBrk="1" hangingPunct="1">
              <a:spcBef>
                <a:spcPct val="0"/>
              </a:spcBef>
              <a:buFontTx/>
              <a:buNone/>
            </a:pPr>
            <a:r>
              <a:rPr lang="en-US" altLang="en-US" sz="4800" dirty="0">
                <a:solidFill>
                  <a:srgbClr val="FFC000"/>
                </a:solidFill>
              </a:rPr>
              <a:t>or moon darken or turn red when </a:t>
            </a:r>
          </a:p>
          <a:p>
            <a:pPr algn="ctr" eaLnBrk="1" hangingPunct="1">
              <a:spcBef>
                <a:spcPct val="0"/>
              </a:spcBef>
              <a:buFontTx/>
              <a:buNone/>
            </a:pPr>
            <a:r>
              <a:rPr lang="en-US" altLang="en-US" sz="4800" dirty="0">
                <a:solidFill>
                  <a:srgbClr val="FFC000"/>
                </a:solidFill>
              </a:rPr>
              <a:t>they are high in the sky?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http://3.bp.blogspot.com/-uhL6rD5nFok/UAtPVycCnzI/AAAAAAAABAk/ATYh--bHUX8/s1600/Dust-Stor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25" y="3581400"/>
            <a:ext cx="5337175"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Picture 9" descr="http://upload.wikimedia.org/wikipedia/commons/e/ee/Iraqi_Sandstor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75" y="146050"/>
            <a:ext cx="4098925"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11" descr="http://www.bigbri.net/wordpress/wp-content/uploads/2007/10/fire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75" y="3581400"/>
            <a:ext cx="4098925"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Picture 5" descr="C:\Users\Gavin\Desktop\blood moon.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7888" y="146050"/>
            <a:ext cx="5337175"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ChangeArrowheads="1"/>
          </p:cNvSpPr>
          <p:nvPr/>
        </p:nvSpPr>
        <p:spPr bwMode="auto">
          <a:xfrm>
            <a:off x="385255" y="1600200"/>
            <a:ext cx="94488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Could a nuclear exchange at the </a:t>
            </a:r>
          </a:p>
          <a:p>
            <a:pPr algn="ctr" eaLnBrk="1" hangingPunct="1">
              <a:spcBef>
                <a:spcPct val="0"/>
              </a:spcBef>
              <a:buFontTx/>
              <a:buNone/>
            </a:pPr>
            <a:r>
              <a:rPr lang="en-US" altLang="en-US" sz="4800" dirty="0">
                <a:solidFill>
                  <a:srgbClr val="FFC000"/>
                </a:solidFill>
              </a:rPr>
              <a:t>end of this age pollute the earth’s atmosphere to </a:t>
            </a:r>
            <a:r>
              <a:rPr lang="en-US" altLang="en-US" sz="4800" dirty="0" smtClean="0">
                <a:solidFill>
                  <a:srgbClr val="FFC000"/>
                </a:solidFill>
              </a:rPr>
              <a:t>such an extent that </a:t>
            </a:r>
          </a:p>
          <a:p>
            <a:pPr algn="ctr" eaLnBrk="1" hangingPunct="1">
              <a:spcBef>
                <a:spcPct val="0"/>
              </a:spcBef>
              <a:buFontTx/>
              <a:buNone/>
            </a:pPr>
            <a:r>
              <a:rPr lang="en-US" altLang="en-US" sz="4800" dirty="0" smtClean="0">
                <a:solidFill>
                  <a:srgbClr val="FFC000"/>
                </a:solidFill>
              </a:rPr>
              <a:t>it would cause </a:t>
            </a:r>
            <a:r>
              <a:rPr lang="en-US" altLang="en-US" sz="4800" dirty="0">
                <a:solidFill>
                  <a:srgbClr val="FFC000"/>
                </a:solidFill>
              </a:rPr>
              <a:t>this </a:t>
            </a:r>
            <a:r>
              <a:rPr lang="en-US" altLang="en-US" sz="4800" dirty="0">
                <a:solidFill>
                  <a:srgbClr val="FFFF00"/>
                </a:solidFill>
              </a:rPr>
              <a:t>darkened sun </a:t>
            </a:r>
            <a:endParaRPr lang="en-US" altLang="en-US" sz="4800" dirty="0" smtClean="0">
              <a:solidFill>
                <a:srgbClr val="FFFF00"/>
              </a:solidFill>
            </a:endParaRPr>
          </a:p>
          <a:p>
            <a:pPr algn="ctr" eaLnBrk="1" hangingPunct="1">
              <a:spcBef>
                <a:spcPct val="0"/>
              </a:spcBef>
              <a:buFontTx/>
              <a:buNone/>
            </a:pPr>
            <a:r>
              <a:rPr lang="en-US" altLang="en-US" sz="4800" dirty="0" smtClean="0">
                <a:solidFill>
                  <a:srgbClr val="FFC000"/>
                </a:solidFill>
              </a:rPr>
              <a:t>and </a:t>
            </a:r>
            <a:r>
              <a:rPr lang="en-US" altLang="en-US" sz="4800" dirty="0">
                <a:solidFill>
                  <a:srgbClr val="FFC000"/>
                </a:solidFill>
              </a:rPr>
              <a:t>the </a:t>
            </a:r>
            <a:r>
              <a:rPr lang="en-US" altLang="en-US" sz="4800" dirty="0">
                <a:solidFill>
                  <a:srgbClr val="FFFF00"/>
                </a:solidFill>
              </a:rPr>
              <a:t>blood moon</a:t>
            </a:r>
            <a:r>
              <a:rPr lang="en-US" altLang="en-US" sz="4800" dirty="0">
                <a:solidFill>
                  <a:srgbClr val="FFC000"/>
                </a:solidFill>
              </a:rPr>
              <a:t>?</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Users\Gavin-As\Desktop\B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3584575"/>
            <a:ext cx="4694238"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0" y="228600"/>
            <a:ext cx="4694238"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2" name="TextBox 10"/>
          <p:cNvSpPr txBox="1">
            <a:spLocks noChangeArrowheads="1"/>
          </p:cNvSpPr>
          <p:nvPr/>
        </p:nvSpPr>
        <p:spPr bwMode="auto">
          <a:xfrm>
            <a:off x="7581900" y="5867400"/>
            <a:ext cx="2371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a:solidFill>
                  <a:schemeClr val="bg1"/>
                </a:solidFill>
                <a:latin typeface="Arial" charset="0"/>
              </a:rPr>
              <a:t>Blood Moon</a:t>
            </a:r>
          </a:p>
        </p:txBody>
      </p:sp>
      <p:sp>
        <p:nvSpPr>
          <p:cNvPr id="94213" name="TextBox 5"/>
          <p:cNvSpPr txBox="1">
            <a:spLocks noChangeArrowheads="1"/>
          </p:cNvSpPr>
          <p:nvPr/>
        </p:nvSpPr>
        <p:spPr bwMode="auto">
          <a:xfrm>
            <a:off x="7148513" y="2590800"/>
            <a:ext cx="28051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a:solidFill>
                  <a:schemeClr val="bg1"/>
                </a:solidFill>
                <a:latin typeface="Arial" charset="0"/>
              </a:rPr>
              <a:t>Darkened Sun</a:t>
            </a:r>
          </a:p>
        </p:txBody>
      </p:sp>
      <p:pic>
        <p:nvPicPr>
          <p:cNvPr id="942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8600"/>
            <a:ext cx="4991100" cy="645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5" name="TextBox 11"/>
          <p:cNvSpPr txBox="1">
            <a:spLocks noChangeArrowheads="1"/>
          </p:cNvSpPr>
          <p:nvPr/>
        </p:nvSpPr>
        <p:spPr bwMode="auto">
          <a:xfrm>
            <a:off x="266700" y="376238"/>
            <a:ext cx="19796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b="1" i="1">
                <a:solidFill>
                  <a:schemeClr val="bg1"/>
                </a:solidFill>
                <a:latin typeface="Arial" charset="0"/>
              </a:rPr>
              <a:t>Blood, Fire,</a:t>
            </a:r>
          </a:p>
          <a:p>
            <a:pPr eaLnBrk="1" hangingPunct="1">
              <a:spcBef>
                <a:spcPct val="0"/>
              </a:spcBef>
              <a:buFontTx/>
              <a:buNone/>
            </a:pPr>
            <a:r>
              <a:rPr lang="en-US" altLang="en-US" sz="1800" b="1" i="1">
                <a:solidFill>
                  <a:schemeClr val="bg1"/>
                </a:solidFill>
                <a:latin typeface="Arial" charset="0"/>
              </a:rPr>
              <a:t>Pillars of Smoke</a:t>
            </a:r>
          </a:p>
        </p:txBody>
      </p:sp>
      <p:cxnSp>
        <p:nvCxnSpPr>
          <p:cNvPr id="14" name="Straight Arrow Connector 13"/>
          <p:cNvCxnSpPr/>
          <p:nvPr/>
        </p:nvCxnSpPr>
        <p:spPr>
          <a:xfrm flipV="1">
            <a:off x="4267200" y="1981200"/>
            <a:ext cx="1409700" cy="990600"/>
          </a:xfrm>
          <a:prstGeom prst="straightConnector1">
            <a:avLst/>
          </a:prstGeom>
          <a:ln w="666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267200" y="4191000"/>
            <a:ext cx="1485900" cy="152400"/>
          </a:xfrm>
          <a:prstGeom prst="straightConnector1">
            <a:avLst/>
          </a:prstGeom>
          <a:ln w="666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344488" y="457200"/>
            <a:ext cx="9601200" cy="58785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700" dirty="0">
                <a:solidFill>
                  <a:srgbClr val="FFC000"/>
                </a:solidFill>
                <a:latin typeface="+mn-lt"/>
              </a:rPr>
              <a:t>The prophet Joel brings us further Word from God on this matter. He gives us </a:t>
            </a:r>
            <a:r>
              <a:rPr lang="en-US" altLang="en-US" sz="4700" dirty="0">
                <a:solidFill>
                  <a:srgbClr val="FFFF00"/>
                </a:solidFill>
                <a:latin typeface="+mn-lt"/>
              </a:rPr>
              <a:t>another valuable clue</a:t>
            </a:r>
            <a:r>
              <a:rPr lang="en-US" altLang="en-US" sz="4700" dirty="0">
                <a:solidFill>
                  <a:srgbClr val="FFC000"/>
                </a:solidFill>
                <a:latin typeface="+mn-lt"/>
              </a:rPr>
              <a:t> that </a:t>
            </a:r>
            <a:r>
              <a:rPr lang="en-US" altLang="en-US" sz="4700" dirty="0">
                <a:solidFill>
                  <a:srgbClr val="FFFF00"/>
                </a:solidFill>
                <a:latin typeface="+mn-lt"/>
              </a:rPr>
              <a:t>positively fixes the late apocalyptic time frame</a:t>
            </a:r>
            <a:r>
              <a:rPr lang="en-US" altLang="en-US" sz="4700" dirty="0">
                <a:solidFill>
                  <a:srgbClr val="FFFF00"/>
                </a:solidFill>
              </a:rPr>
              <a:t> </a:t>
            </a:r>
            <a:r>
              <a:rPr lang="en-US" altLang="en-US" sz="4700" dirty="0">
                <a:solidFill>
                  <a:srgbClr val="FFC000"/>
                </a:solidFill>
                <a:latin typeface="+mn-lt"/>
              </a:rPr>
              <a:t>of the blood moon. He specifically links the cosmic signs </a:t>
            </a:r>
          </a:p>
          <a:p>
            <a:pPr algn="ctr" eaLnBrk="0" hangingPunct="0">
              <a:defRPr/>
            </a:pPr>
            <a:r>
              <a:rPr lang="en-US" altLang="en-US" sz="4700" dirty="0">
                <a:solidFill>
                  <a:srgbClr val="FFC000"/>
                </a:solidFill>
                <a:latin typeface="+mn-lt"/>
              </a:rPr>
              <a:t>of the </a:t>
            </a:r>
            <a:r>
              <a:rPr lang="en-US" altLang="en-US" sz="4700" dirty="0">
                <a:solidFill>
                  <a:srgbClr val="FFFF00"/>
                </a:solidFill>
                <a:latin typeface="+mn-lt"/>
              </a:rPr>
              <a:t>darkened sun </a:t>
            </a:r>
            <a:r>
              <a:rPr lang="en-US" altLang="en-US" sz="4700" dirty="0">
                <a:solidFill>
                  <a:srgbClr val="FFC000"/>
                </a:solidFill>
                <a:latin typeface="+mn-lt"/>
              </a:rPr>
              <a:t>and the </a:t>
            </a:r>
            <a:r>
              <a:rPr lang="en-US" altLang="en-US" sz="4700" dirty="0">
                <a:solidFill>
                  <a:srgbClr val="FFFF00"/>
                </a:solidFill>
                <a:latin typeface="+mn-lt"/>
              </a:rPr>
              <a:t>blood moon</a:t>
            </a:r>
            <a:r>
              <a:rPr lang="en-US" altLang="en-US" sz="4700" dirty="0">
                <a:solidFill>
                  <a:srgbClr val="FFC000"/>
                </a:solidFill>
                <a:latin typeface="+mn-lt"/>
              </a:rPr>
              <a:t> to the </a:t>
            </a:r>
            <a:r>
              <a:rPr lang="en-US" altLang="en-US" sz="4700" b="1" i="1" dirty="0">
                <a:solidFill>
                  <a:srgbClr val="FFFF00"/>
                </a:solidFill>
                <a:latin typeface="+mn-lt"/>
              </a:rPr>
              <a:t>deliverance of Jerusalem</a:t>
            </a:r>
            <a:r>
              <a:rPr lang="en-US" altLang="en-US" sz="4700" dirty="0">
                <a:solidFill>
                  <a:srgbClr val="FFC000"/>
                </a:solidFill>
                <a:latin typeface="+mn-lt"/>
              </a:rPr>
              <a:t>. </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4300" y="152400"/>
            <a:ext cx="8382000" cy="5816977"/>
          </a:xfrm>
          <a:prstGeom prst="rect">
            <a:avLst/>
          </a:prstGeom>
          <a:noFill/>
        </p:spPr>
        <p:txBody>
          <a:bodyPr wrap="square">
            <a:spAutoFit/>
          </a:bodyPr>
          <a:lstStyle/>
          <a:p>
            <a:pPr>
              <a:defRPr/>
            </a:pPr>
            <a:r>
              <a:rPr lang="en-US" sz="3200" baseline="30000" dirty="0">
                <a:solidFill>
                  <a:schemeClr val="bg1"/>
                </a:solidFill>
                <a:latin typeface="+mn-lt"/>
              </a:rPr>
              <a:t>31 </a:t>
            </a:r>
            <a:r>
              <a:rPr lang="en-US" sz="3200" b="1" i="1" dirty="0">
                <a:solidFill>
                  <a:schemeClr val="tx2">
                    <a:lumMod val="50000"/>
                  </a:schemeClr>
                </a:solidFill>
                <a:latin typeface="Arial" panose="020B0604020202020204" pitchFamily="34" charset="0"/>
                <a:cs typeface="Arial" panose="020B0604020202020204" pitchFamily="34" charset="0"/>
              </a:rPr>
              <a:t>The </a:t>
            </a:r>
            <a:r>
              <a:rPr lang="en-US" sz="3200" b="1" i="1" dirty="0">
                <a:solidFill>
                  <a:srgbClr val="FFFF00"/>
                </a:solidFill>
                <a:latin typeface="Arial" panose="020B0604020202020204" pitchFamily="34" charset="0"/>
                <a:cs typeface="Arial" panose="020B0604020202020204" pitchFamily="34" charset="0"/>
              </a:rPr>
              <a:t>sun shall be turned into darkness, </a:t>
            </a:r>
            <a:endParaRPr lang="en-US" sz="3200" b="1" i="1" dirty="0" smtClean="0">
              <a:solidFill>
                <a:srgbClr val="FFFF00"/>
              </a:solidFill>
              <a:latin typeface="Arial" panose="020B0604020202020204" pitchFamily="34" charset="0"/>
              <a:cs typeface="Arial" panose="020B0604020202020204" pitchFamily="34" charset="0"/>
            </a:endParaRPr>
          </a:p>
          <a:p>
            <a:pPr>
              <a:defRPr/>
            </a:pPr>
            <a:r>
              <a:rPr lang="en-US" sz="3200" b="1" i="1" dirty="0" smtClean="0">
                <a:solidFill>
                  <a:srgbClr val="FFFF00"/>
                </a:solidFill>
                <a:latin typeface="Arial" panose="020B0604020202020204" pitchFamily="34" charset="0"/>
                <a:cs typeface="Arial" panose="020B0604020202020204" pitchFamily="34" charset="0"/>
              </a:rPr>
              <a:t>and </a:t>
            </a:r>
            <a:r>
              <a:rPr lang="en-US" sz="3200" b="1" i="1" dirty="0">
                <a:solidFill>
                  <a:srgbClr val="FFFF00"/>
                </a:solidFill>
                <a:latin typeface="Arial" panose="020B0604020202020204" pitchFamily="34" charset="0"/>
                <a:cs typeface="Arial" panose="020B0604020202020204" pitchFamily="34" charset="0"/>
              </a:rPr>
              <a:t>the moon into blood</a:t>
            </a:r>
            <a:r>
              <a:rPr lang="en-US" sz="3200" b="1" i="1" dirty="0">
                <a:solidFill>
                  <a:schemeClr val="tx2">
                    <a:lumMod val="50000"/>
                  </a:schemeClr>
                </a:solidFill>
                <a:latin typeface="Arial" panose="020B0604020202020204" pitchFamily="34" charset="0"/>
                <a:cs typeface="Arial" panose="020B0604020202020204" pitchFamily="34" charset="0"/>
              </a:rPr>
              <a:t>, </a:t>
            </a:r>
            <a:r>
              <a:rPr lang="en-US" sz="3200" b="1" dirty="0">
                <a:solidFill>
                  <a:schemeClr val="tx2">
                    <a:lumMod val="50000"/>
                  </a:schemeClr>
                </a:solidFill>
                <a:latin typeface="+mn-lt"/>
              </a:rPr>
              <a:t>before the great </a:t>
            </a:r>
            <a:endParaRPr lang="en-US" sz="3200" b="1" dirty="0" smtClean="0">
              <a:solidFill>
                <a:schemeClr val="tx2">
                  <a:lumMod val="50000"/>
                </a:schemeClr>
              </a:solidFill>
              <a:latin typeface="+mn-lt"/>
            </a:endParaRPr>
          </a:p>
          <a:p>
            <a:pPr>
              <a:defRPr/>
            </a:pPr>
            <a:r>
              <a:rPr lang="en-US" sz="3200" b="1" dirty="0" smtClean="0">
                <a:solidFill>
                  <a:schemeClr val="tx2">
                    <a:lumMod val="50000"/>
                  </a:schemeClr>
                </a:solidFill>
                <a:latin typeface="+mn-lt"/>
              </a:rPr>
              <a:t>and </a:t>
            </a:r>
            <a:r>
              <a:rPr lang="en-US" sz="3200" b="1" dirty="0">
                <a:solidFill>
                  <a:schemeClr val="tx2">
                    <a:lumMod val="50000"/>
                  </a:schemeClr>
                </a:solidFill>
                <a:latin typeface="+mn-lt"/>
              </a:rPr>
              <a:t>terrible </a:t>
            </a:r>
            <a:r>
              <a:rPr lang="en-US" sz="3200" b="1" dirty="0">
                <a:solidFill>
                  <a:srgbClr val="FFFF00"/>
                </a:solidFill>
                <a:latin typeface="+mn-lt"/>
              </a:rPr>
              <a:t>D</a:t>
            </a:r>
            <a:r>
              <a:rPr lang="en-US" sz="3200" b="1" dirty="0" smtClean="0">
                <a:solidFill>
                  <a:srgbClr val="FFFF00"/>
                </a:solidFill>
                <a:latin typeface="+mn-lt"/>
              </a:rPr>
              <a:t>ay </a:t>
            </a:r>
            <a:r>
              <a:rPr lang="en-US" sz="3200" b="1" dirty="0">
                <a:solidFill>
                  <a:srgbClr val="FFFF00"/>
                </a:solidFill>
                <a:latin typeface="+mn-lt"/>
              </a:rPr>
              <a:t>of the </a:t>
            </a:r>
            <a:r>
              <a:rPr lang="en-US" sz="3200" b="1" cap="small" dirty="0">
                <a:solidFill>
                  <a:srgbClr val="FFFF00"/>
                </a:solidFill>
                <a:latin typeface="+mn-lt"/>
              </a:rPr>
              <a:t>Lord</a:t>
            </a:r>
            <a:r>
              <a:rPr lang="en-US" sz="3200" b="1" dirty="0">
                <a:solidFill>
                  <a:srgbClr val="FFFF00"/>
                </a:solidFill>
                <a:latin typeface="+mn-lt"/>
              </a:rPr>
              <a:t> </a:t>
            </a:r>
            <a:r>
              <a:rPr lang="en-US" sz="3200" b="1" dirty="0">
                <a:solidFill>
                  <a:schemeClr val="tx2">
                    <a:lumMod val="50000"/>
                  </a:schemeClr>
                </a:solidFill>
                <a:latin typeface="+mn-lt"/>
              </a:rPr>
              <a:t>come. </a:t>
            </a:r>
            <a:r>
              <a:rPr lang="en-US" sz="3200" b="1" baseline="30000" dirty="0">
                <a:solidFill>
                  <a:schemeClr val="tx2">
                    <a:lumMod val="50000"/>
                  </a:schemeClr>
                </a:solidFill>
                <a:latin typeface="+mn-lt"/>
              </a:rPr>
              <a:t>32 </a:t>
            </a:r>
            <a:r>
              <a:rPr lang="en-US" sz="3200" b="1" dirty="0">
                <a:solidFill>
                  <a:schemeClr val="tx2">
                    <a:lumMod val="50000"/>
                  </a:schemeClr>
                </a:solidFill>
                <a:latin typeface="+mn-lt"/>
              </a:rPr>
              <a:t>And it shall come to pass, that whosoever shall call on </a:t>
            </a:r>
            <a:r>
              <a:rPr lang="en-US" sz="3200" b="1" dirty="0" smtClean="0">
                <a:solidFill>
                  <a:schemeClr val="tx2">
                    <a:lumMod val="50000"/>
                  </a:schemeClr>
                </a:solidFill>
                <a:latin typeface="+mn-lt"/>
              </a:rPr>
              <a:t>the Name </a:t>
            </a:r>
            <a:r>
              <a:rPr lang="en-US" sz="3200" b="1" dirty="0">
                <a:solidFill>
                  <a:schemeClr val="tx2">
                    <a:lumMod val="50000"/>
                  </a:schemeClr>
                </a:solidFill>
                <a:latin typeface="+mn-lt"/>
              </a:rPr>
              <a:t>of the </a:t>
            </a:r>
            <a:r>
              <a:rPr lang="en-US" sz="3200" b="1" cap="small" dirty="0">
                <a:solidFill>
                  <a:schemeClr val="tx2">
                    <a:lumMod val="50000"/>
                  </a:schemeClr>
                </a:solidFill>
                <a:latin typeface="+mn-lt"/>
              </a:rPr>
              <a:t>Lord</a:t>
            </a:r>
            <a:r>
              <a:rPr lang="en-US" sz="3200" b="1" dirty="0">
                <a:solidFill>
                  <a:schemeClr val="tx2">
                    <a:lumMod val="50000"/>
                  </a:schemeClr>
                </a:solidFill>
                <a:latin typeface="+mn-lt"/>
              </a:rPr>
              <a:t> shall be saved/</a:t>
            </a:r>
            <a:r>
              <a:rPr lang="en-US" sz="3200" b="1" i="1" dirty="0">
                <a:solidFill>
                  <a:schemeClr val="tx2">
                    <a:lumMod val="50000"/>
                  </a:schemeClr>
                </a:solidFill>
                <a:latin typeface="+mn-lt"/>
              </a:rPr>
              <a:t>delivered: </a:t>
            </a:r>
            <a:endParaRPr lang="en-US" sz="3200" b="1" i="1" dirty="0" smtClean="0">
              <a:solidFill>
                <a:schemeClr val="tx2">
                  <a:lumMod val="50000"/>
                </a:schemeClr>
              </a:solidFill>
              <a:latin typeface="+mn-lt"/>
            </a:endParaRPr>
          </a:p>
          <a:p>
            <a:pPr>
              <a:defRPr/>
            </a:pPr>
            <a:r>
              <a:rPr lang="en-US" sz="4800" b="1" i="1" dirty="0" smtClean="0">
                <a:solidFill>
                  <a:srgbClr val="FFFF00"/>
                </a:solidFill>
                <a:latin typeface="+mn-lt"/>
              </a:rPr>
              <a:t>for </a:t>
            </a:r>
            <a:r>
              <a:rPr lang="en-US" sz="4800" b="1" i="1" dirty="0">
                <a:solidFill>
                  <a:srgbClr val="FFFF00"/>
                </a:solidFill>
                <a:latin typeface="+mn-lt"/>
              </a:rPr>
              <a:t>in mount Zion and in Jerusalem shall be deliverance, </a:t>
            </a:r>
          </a:p>
          <a:p>
            <a:pPr>
              <a:defRPr/>
            </a:pPr>
            <a:r>
              <a:rPr lang="en-US" sz="3200" b="1" dirty="0">
                <a:solidFill>
                  <a:schemeClr val="tx2">
                    <a:lumMod val="50000"/>
                  </a:schemeClr>
                </a:solidFill>
                <a:latin typeface="+mn-lt"/>
              </a:rPr>
              <a:t>as the </a:t>
            </a:r>
            <a:r>
              <a:rPr lang="en-US" sz="3200" b="1" cap="small" dirty="0">
                <a:solidFill>
                  <a:schemeClr val="tx2">
                    <a:lumMod val="50000"/>
                  </a:schemeClr>
                </a:solidFill>
                <a:latin typeface="+mn-lt"/>
              </a:rPr>
              <a:t>Lord</a:t>
            </a:r>
            <a:r>
              <a:rPr lang="en-US" sz="3200" b="1" dirty="0">
                <a:solidFill>
                  <a:schemeClr val="tx2">
                    <a:lumMod val="50000"/>
                  </a:schemeClr>
                </a:solidFill>
                <a:latin typeface="+mn-lt"/>
              </a:rPr>
              <a:t> hath said, and in </a:t>
            </a:r>
            <a:r>
              <a:rPr lang="en-US" sz="3200" b="1" dirty="0">
                <a:solidFill>
                  <a:srgbClr val="FFFF00"/>
                </a:solidFill>
                <a:latin typeface="+mn-lt"/>
              </a:rPr>
              <a:t>the </a:t>
            </a:r>
            <a:r>
              <a:rPr lang="en-US" sz="3200" b="1" dirty="0" smtClean="0">
                <a:solidFill>
                  <a:srgbClr val="FFFF00"/>
                </a:solidFill>
                <a:latin typeface="+mn-lt"/>
              </a:rPr>
              <a:t>remnant </a:t>
            </a:r>
          </a:p>
          <a:p>
            <a:pPr>
              <a:defRPr/>
            </a:pPr>
            <a:r>
              <a:rPr lang="en-US" sz="3200" b="1" dirty="0" smtClean="0">
                <a:solidFill>
                  <a:schemeClr val="tx2">
                    <a:lumMod val="50000"/>
                  </a:schemeClr>
                </a:solidFill>
                <a:latin typeface="+mn-lt"/>
              </a:rPr>
              <a:t>whom the </a:t>
            </a:r>
            <a:r>
              <a:rPr lang="en-US" sz="3200" b="1" cap="small" dirty="0" smtClean="0">
                <a:solidFill>
                  <a:schemeClr val="tx2">
                    <a:lumMod val="50000"/>
                  </a:schemeClr>
                </a:solidFill>
                <a:latin typeface="+mn-lt"/>
              </a:rPr>
              <a:t>Lord</a:t>
            </a:r>
            <a:r>
              <a:rPr lang="en-US" sz="3200" b="1" dirty="0" smtClean="0">
                <a:solidFill>
                  <a:schemeClr val="tx2">
                    <a:lumMod val="50000"/>
                  </a:schemeClr>
                </a:solidFill>
                <a:latin typeface="+mn-lt"/>
              </a:rPr>
              <a:t> shall call.</a:t>
            </a:r>
          </a:p>
          <a:p>
            <a:pPr algn="r">
              <a:defRPr/>
            </a:pPr>
            <a:r>
              <a:rPr lang="en-US" sz="2800" dirty="0" smtClean="0">
                <a:solidFill>
                  <a:schemeClr val="bg1"/>
                </a:solidFill>
              </a:rPr>
              <a:t>- </a:t>
            </a:r>
            <a:r>
              <a:rPr lang="en-US" sz="2800" dirty="0">
                <a:solidFill>
                  <a:schemeClr val="bg1"/>
                </a:solidFill>
              </a:rPr>
              <a:t>Joel 2:31-32</a:t>
            </a:r>
          </a:p>
          <a:p>
            <a:pPr>
              <a:defRPr/>
            </a:pPr>
            <a:endParaRPr lang="en-US" sz="2400" b="1" dirty="0">
              <a:solidFill>
                <a:srgbClr val="002060"/>
              </a:solidFill>
            </a:endParaRPr>
          </a:p>
        </p:txBody>
      </p:sp>
      <p:sp>
        <p:nvSpPr>
          <p:cNvPr id="4" name="Rectangle 3"/>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smtClean="0">
                <a:solidFill>
                  <a:srgbClr val="C00000"/>
                </a:solidFill>
              </a:rPr>
              <a:t>the LORD</a:t>
            </a:r>
            <a:endParaRPr lang="en-US" sz="5400" b="1" dirty="0">
              <a:solidFill>
                <a:srgbClr val="C00000"/>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406908" y="533400"/>
            <a:ext cx="9525000" cy="563231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000" dirty="0">
                <a:solidFill>
                  <a:srgbClr val="FFC000"/>
                </a:solidFill>
                <a:latin typeface="+mn-lt"/>
              </a:rPr>
              <a:t>So we can be quite confident in saying that the </a:t>
            </a:r>
            <a:r>
              <a:rPr lang="en-US" altLang="en-US" sz="4000" b="1" i="1" dirty="0">
                <a:solidFill>
                  <a:srgbClr val="FFFF00"/>
                </a:solidFill>
                <a:latin typeface="+mn-lt"/>
              </a:rPr>
              <a:t>blood moon </a:t>
            </a:r>
            <a:r>
              <a:rPr lang="en-US" altLang="en-US" sz="4000" dirty="0">
                <a:solidFill>
                  <a:srgbClr val="FFC000"/>
                </a:solidFill>
                <a:latin typeface="+mn-lt"/>
              </a:rPr>
              <a:t>and the </a:t>
            </a:r>
            <a:r>
              <a:rPr lang="en-US" altLang="en-US" sz="4000" dirty="0">
                <a:solidFill>
                  <a:srgbClr val="FFFF00"/>
                </a:solidFill>
                <a:latin typeface="+mn-lt"/>
              </a:rPr>
              <a:t>wonders in heaven and on earth </a:t>
            </a:r>
            <a:r>
              <a:rPr lang="en-US" altLang="en-US" sz="4000" dirty="0">
                <a:solidFill>
                  <a:srgbClr val="FFC000"/>
                </a:solidFill>
                <a:latin typeface="+mn-lt"/>
              </a:rPr>
              <a:t>as seen by the prophet Joel </a:t>
            </a:r>
            <a:r>
              <a:rPr lang="en-US" altLang="en-US" sz="4000" dirty="0" smtClean="0">
                <a:solidFill>
                  <a:srgbClr val="FFC000"/>
                </a:solidFill>
                <a:latin typeface="+mn-lt"/>
              </a:rPr>
              <a:t>will </a:t>
            </a:r>
            <a:r>
              <a:rPr lang="en-US" altLang="en-US" sz="4000" dirty="0">
                <a:solidFill>
                  <a:srgbClr val="FFC000"/>
                </a:solidFill>
                <a:latin typeface="+mn-lt"/>
              </a:rPr>
              <a:t>come at the very end of the age. Because Joel is referring to nothing other than the </a:t>
            </a:r>
            <a:r>
              <a:rPr lang="en-US" altLang="en-US" sz="4000" b="1" i="1" dirty="0">
                <a:solidFill>
                  <a:srgbClr val="FFFF00"/>
                </a:solidFill>
                <a:latin typeface="+mn-lt"/>
              </a:rPr>
              <a:t>Battle of Armageddon</a:t>
            </a:r>
            <a:r>
              <a:rPr lang="en-US" altLang="en-US" sz="4000" dirty="0">
                <a:solidFill>
                  <a:srgbClr val="FFC000"/>
                </a:solidFill>
                <a:latin typeface="+mn-lt"/>
              </a:rPr>
              <a:t>. Most Bible students see this battle as a climactic </a:t>
            </a:r>
            <a:r>
              <a:rPr lang="en-US" altLang="en-US" sz="4000" dirty="0" smtClean="0">
                <a:solidFill>
                  <a:srgbClr val="FFC000"/>
                </a:solidFill>
                <a:latin typeface="+mn-lt"/>
              </a:rPr>
              <a:t>end of age event that will see the ultimate epic intervention </a:t>
            </a:r>
          </a:p>
          <a:p>
            <a:pPr algn="ctr" eaLnBrk="0" hangingPunct="0">
              <a:defRPr/>
            </a:pPr>
            <a:r>
              <a:rPr lang="en-US" altLang="en-US" sz="4000" dirty="0" smtClean="0">
                <a:solidFill>
                  <a:srgbClr val="FFC000"/>
                </a:solidFill>
                <a:latin typeface="+mn-lt"/>
              </a:rPr>
              <a:t>in human affairs  by the </a:t>
            </a:r>
            <a:r>
              <a:rPr lang="en-US" altLang="en-US" sz="4000" dirty="0" smtClean="0">
                <a:solidFill>
                  <a:srgbClr val="FFFF00"/>
                </a:solidFill>
                <a:latin typeface="+mn-lt"/>
              </a:rPr>
              <a:t>returning Messiah</a:t>
            </a:r>
            <a:r>
              <a:rPr lang="en-US" altLang="en-US" sz="4000" dirty="0" smtClean="0">
                <a:solidFill>
                  <a:srgbClr val="FFC000"/>
                </a:solidFill>
                <a:latin typeface="+mn-lt"/>
              </a:rPr>
              <a:t>. </a:t>
            </a:r>
            <a:endParaRPr lang="en-US" altLang="en-US" sz="4000" dirty="0">
              <a:solidFill>
                <a:srgbClr val="FFC000"/>
              </a:solidFill>
              <a:latin typeface="+mn-lt"/>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8306" name="Picture 2" descr="http://www.bilalsarwari.com/wp-content/uploads/2012/12/Rain-of-a-Thousand-Flames_Extraordinary-End-of-The-World-Inspired-Artwor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371600"/>
            <a:ext cx="100457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smtClean="0">
                <a:solidFill>
                  <a:srgbClr val="C00000"/>
                </a:solidFill>
              </a:rPr>
              <a:t>Christ</a:t>
            </a:r>
            <a:endParaRPr lang="en-US" sz="5400" b="1" dirty="0">
              <a:solidFill>
                <a:srgbClr val="C00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86447" y="228600"/>
            <a:ext cx="9906000" cy="649408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3200" dirty="0">
                <a:solidFill>
                  <a:srgbClr val="FFC000"/>
                </a:solidFill>
                <a:latin typeface="+mn-lt"/>
              </a:rPr>
              <a:t>Another description of the </a:t>
            </a:r>
            <a:r>
              <a:rPr lang="en-US" altLang="en-US" sz="3200" b="1" i="1" dirty="0">
                <a:solidFill>
                  <a:srgbClr val="FFFF00"/>
                </a:solidFill>
                <a:latin typeface="+mn-lt"/>
              </a:rPr>
              <a:t>Battle of Armageddon</a:t>
            </a:r>
            <a:r>
              <a:rPr lang="en-US" altLang="en-US" sz="3200" dirty="0">
                <a:solidFill>
                  <a:srgbClr val="FFC000"/>
                </a:solidFill>
                <a:latin typeface="+mn-lt"/>
              </a:rPr>
              <a:t> </a:t>
            </a:r>
          </a:p>
          <a:p>
            <a:pPr algn="ctr" eaLnBrk="0" hangingPunct="0">
              <a:defRPr/>
            </a:pPr>
            <a:r>
              <a:rPr lang="en-US" altLang="en-US" sz="3200" dirty="0">
                <a:solidFill>
                  <a:srgbClr val="FFC000"/>
                </a:solidFill>
                <a:latin typeface="+mn-lt"/>
              </a:rPr>
              <a:t>suggesting nuclear events comes from the </a:t>
            </a:r>
            <a:r>
              <a:rPr lang="en-US" altLang="en-US" sz="3200" dirty="0">
                <a:solidFill>
                  <a:srgbClr val="FFFF00"/>
                </a:solidFill>
                <a:latin typeface="+mn-lt"/>
              </a:rPr>
              <a:t>prophet Zechariah</a:t>
            </a:r>
            <a:r>
              <a:rPr lang="en-US" altLang="en-US" sz="3200" dirty="0">
                <a:solidFill>
                  <a:srgbClr val="FFC000"/>
                </a:solidFill>
                <a:latin typeface="+mn-lt"/>
              </a:rPr>
              <a:t> in </a:t>
            </a:r>
            <a:r>
              <a:rPr lang="en-US" altLang="en-US" sz="3200" dirty="0">
                <a:solidFill>
                  <a:schemeClr val="bg1"/>
                </a:solidFill>
                <a:latin typeface="+mn-lt"/>
              </a:rPr>
              <a:t>Zechariah 14:12</a:t>
            </a:r>
            <a:r>
              <a:rPr lang="en-US" altLang="en-US" sz="3200" dirty="0">
                <a:solidFill>
                  <a:srgbClr val="FFC000"/>
                </a:solidFill>
                <a:latin typeface="+mn-lt"/>
              </a:rPr>
              <a:t>. His description of injuries sustained by military personnel is rather sobering. </a:t>
            </a:r>
            <a:endParaRPr lang="en-US" altLang="en-US" sz="3200" dirty="0" smtClean="0">
              <a:solidFill>
                <a:srgbClr val="FFC000"/>
              </a:solidFill>
              <a:latin typeface="+mn-lt"/>
            </a:endParaRPr>
          </a:p>
          <a:p>
            <a:pPr algn="ctr" eaLnBrk="0" hangingPunct="0">
              <a:defRPr/>
            </a:pPr>
            <a:r>
              <a:rPr lang="en-US" altLang="en-US" sz="3200" dirty="0" smtClean="0">
                <a:solidFill>
                  <a:srgbClr val="FFC000"/>
                </a:solidFill>
                <a:latin typeface="+mn-lt"/>
              </a:rPr>
              <a:t>He </a:t>
            </a:r>
            <a:r>
              <a:rPr lang="en-US" altLang="en-US" sz="3200" dirty="0">
                <a:solidFill>
                  <a:srgbClr val="FFC000"/>
                </a:solidFill>
                <a:latin typeface="+mn-lt"/>
              </a:rPr>
              <a:t>describes pervasive soft tissue injuries occurring </a:t>
            </a:r>
            <a:endParaRPr lang="en-US" altLang="en-US" sz="3200" dirty="0" smtClean="0">
              <a:solidFill>
                <a:srgbClr val="FFC000"/>
              </a:solidFill>
              <a:latin typeface="+mn-lt"/>
            </a:endParaRPr>
          </a:p>
          <a:p>
            <a:pPr algn="ctr" eaLnBrk="0" hangingPunct="0">
              <a:defRPr/>
            </a:pPr>
            <a:r>
              <a:rPr lang="en-US" altLang="en-US" sz="3200" i="1" dirty="0" smtClean="0">
                <a:solidFill>
                  <a:srgbClr val="FFFF00"/>
                </a:solidFill>
                <a:latin typeface="+mn-lt"/>
              </a:rPr>
              <a:t>inside</a:t>
            </a:r>
            <a:r>
              <a:rPr lang="en-US" altLang="en-US" sz="3200" dirty="0" smtClean="0">
                <a:solidFill>
                  <a:srgbClr val="FFC000"/>
                </a:solidFill>
                <a:latin typeface="+mn-lt"/>
              </a:rPr>
              <a:t> </a:t>
            </a:r>
            <a:r>
              <a:rPr lang="en-US" altLang="en-US" sz="3200" dirty="0">
                <a:solidFill>
                  <a:srgbClr val="FFC000"/>
                </a:solidFill>
                <a:latin typeface="+mn-lt"/>
              </a:rPr>
              <a:t>bony structures of the body. </a:t>
            </a:r>
            <a:r>
              <a:rPr lang="en-US" altLang="en-US" sz="3200" dirty="0" smtClean="0">
                <a:solidFill>
                  <a:srgbClr val="FFC000"/>
                </a:solidFill>
                <a:latin typeface="+mn-lt"/>
              </a:rPr>
              <a:t>Such injuries were impossible prior to the 20</a:t>
            </a:r>
            <a:r>
              <a:rPr lang="en-US" altLang="en-US" sz="3200" baseline="30000" dirty="0" smtClean="0">
                <a:solidFill>
                  <a:srgbClr val="FFC000"/>
                </a:solidFill>
                <a:latin typeface="+mn-lt"/>
              </a:rPr>
              <a:t>th</a:t>
            </a:r>
            <a:r>
              <a:rPr lang="en-US" altLang="en-US" sz="3200" dirty="0" smtClean="0">
                <a:solidFill>
                  <a:srgbClr val="FFC000"/>
                </a:solidFill>
                <a:latin typeface="+mn-lt"/>
              </a:rPr>
              <a:t> Century and the advent of </a:t>
            </a:r>
          </a:p>
          <a:p>
            <a:pPr algn="ctr" eaLnBrk="0" hangingPunct="0">
              <a:defRPr/>
            </a:pPr>
            <a:r>
              <a:rPr lang="en-US" altLang="en-US" sz="3200" dirty="0" smtClean="0">
                <a:solidFill>
                  <a:srgbClr val="FFC000"/>
                </a:solidFill>
                <a:latin typeface="+mn-lt"/>
              </a:rPr>
              <a:t>the nuclear age. Zechariah </a:t>
            </a:r>
            <a:r>
              <a:rPr lang="en-US" altLang="en-US" sz="3200" dirty="0">
                <a:solidFill>
                  <a:srgbClr val="FFC000"/>
                </a:solidFill>
                <a:latin typeface="+mn-lt"/>
              </a:rPr>
              <a:t>tells of eyes consuming away their sockets and flesh dissolving </a:t>
            </a:r>
            <a:r>
              <a:rPr lang="en-US" altLang="en-US" sz="3200" dirty="0" smtClean="0">
                <a:solidFill>
                  <a:srgbClr val="FFC000"/>
                </a:solidFill>
                <a:latin typeface="+mn-lt"/>
              </a:rPr>
              <a:t>away </a:t>
            </a:r>
            <a:r>
              <a:rPr lang="en-US" altLang="en-US" sz="3200" dirty="0">
                <a:solidFill>
                  <a:srgbClr val="FFC000"/>
                </a:solidFill>
                <a:latin typeface="+mn-lt"/>
              </a:rPr>
              <a:t>while men stand </a:t>
            </a:r>
            <a:endParaRPr lang="en-US" altLang="en-US" sz="3200" dirty="0" smtClean="0">
              <a:solidFill>
                <a:srgbClr val="FFC000"/>
              </a:solidFill>
              <a:latin typeface="+mn-lt"/>
            </a:endParaRPr>
          </a:p>
          <a:p>
            <a:pPr algn="ctr" eaLnBrk="0" hangingPunct="0">
              <a:defRPr/>
            </a:pPr>
            <a:r>
              <a:rPr lang="en-US" altLang="en-US" sz="3200" dirty="0" smtClean="0">
                <a:solidFill>
                  <a:srgbClr val="FFC000"/>
                </a:solidFill>
                <a:latin typeface="+mn-lt"/>
              </a:rPr>
              <a:t>on </a:t>
            </a:r>
            <a:r>
              <a:rPr lang="en-US" altLang="en-US" sz="3200" dirty="0">
                <a:solidFill>
                  <a:srgbClr val="FFC000"/>
                </a:solidFill>
                <a:latin typeface="+mn-lt"/>
              </a:rPr>
              <a:t>their feet. This suggests </a:t>
            </a:r>
            <a:r>
              <a:rPr lang="en-US" altLang="en-US" sz="3200" dirty="0" smtClean="0">
                <a:solidFill>
                  <a:srgbClr val="FFC000"/>
                </a:solidFill>
                <a:latin typeface="+mn-lt"/>
              </a:rPr>
              <a:t>the </a:t>
            </a:r>
            <a:r>
              <a:rPr lang="en-US" altLang="en-US" sz="3200" dirty="0">
                <a:solidFill>
                  <a:srgbClr val="FFC000"/>
                </a:solidFill>
                <a:latin typeface="+mn-lt"/>
              </a:rPr>
              <a:t>disabling effects and the slow death </a:t>
            </a:r>
            <a:r>
              <a:rPr lang="en-US" altLang="en-US" sz="3200" dirty="0" smtClean="0">
                <a:solidFill>
                  <a:srgbClr val="FFC000"/>
                </a:solidFill>
                <a:latin typeface="+mn-lt"/>
              </a:rPr>
              <a:t>of </a:t>
            </a:r>
            <a:r>
              <a:rPr lang="en-US" altLang="en-US" sz="3200" dirty="0">
                <a:solidFill>
                  <a:srgbClr val="FFC000"/>
                </a:solidFill>
                <a:latin typeface="+mn-lt"/>
              </a:rPr>
              <a:t>military personnel after irradiation by a neutron </a:t>
            </a:r>
            <a:r>
              <a:rPr lang="en-US" altLang="en-US" sz="3200" dirty="0" smtClean="0">
                <a:solidFill>
                  <a:srgbClr val="FFC000"/>
                </a:solidFill>
                <a:latin typeface="+mn-lt"/>
              </a:rPr>
              <a:t>bomb attack </a:t>
            </a:r>
            <a:r>
              <a:rPr lang="en-US" altLang="en-US" sz="3200" dirty="0">
                <a:solidFill>
                  <a:srgbClr val="FFC000"/>
                </a:solidFill>
                <a:latin typeface="+mn-lt"/>
              </a:rPr>
              <a:t>or by </a:t>
            </a:r>
            <a:r>
              <a:rPr lang="en-US" altLang="en-US" sz="3200" dirty="0" smtClean="0">
                <a:solidFill>
                  <a:srgbClr val="FFC000"/>
                </a:solidFill>
                <a:latin typeface="+mn-lt"/>
              </a:rPr>
              <a:t>those Tesla directed energy beam weapons we are just beginning to hear about.  </a:t>
            </a:r>
            <a:endParaRPr lang="en-US" altLang="en-US" sz="3200" dirty="0">
              <a:solidFill>
                <a:srgbClr val="FFC000"/>
              </a:solidFill>
              <a:latin typeface="+mn-lt"/>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14300" y="382588"/>
            <a:ext cx="6477000" cy="6248400"/>
          </a:xfrm>
          <a:prstGeom prst="rect">
            <a:avLst/>
          </a:prstGeom>
          <a:solidFill>
            <a:schemeClr val="tx2">
              <a:lumMod val="50000"/>
            </a:schemeClr>
          </a:solidFill>
          <a:ln>
            <a:noFill/>
          </a:ln>
          <a:extLst/>
        </p:spPr>
        <p:txBody>
          <a:bodyPr>
            <a:spAutoFit/>
          </a:bodyPr>
          <a:lstStyle/>
          <a:p>
            <a:pPr algn="ctr" eaLnBrk="0" hangingPunct="0">
              <a:defRPr/>
            </a:pPr>
            <a:r>
              <a:rPr lang="en-US" sz="3900" b="1" baseline="30000" dirty="0">
                <a:solidFill>
                  <a:srgbClr val="FFC000"/>
                </a:solidFill>
                <a:latin typeface="+mn-lt"/>
              </a:rPr>
              <a:t>12 </a:t>
            </a:r>
            <a:r>
              <a:rPr lang="en-US" sz="3900" dirty="0">
                <a:solidFill>
                  <a:srgbClr val="FFC000"/>
                </a:solidFill>
                <a:latin typeface="+mn-lt"/>
              </a:rPr>
              <a:t>And this shall be the plague wherewith the </a:t>
            </a:r>
            <a:r>
              <a:rPr lang="en-US" sz="3900" cap="small" dirty="0">
                <a:solidFill>
                  <a:srgbClr val="FFC000"/>
                </a:solidFill>
                <a:latin typeface="+mn-lt"/>
              </a:rPr>
              <a:t>Lord</a:t>
            </a:r>
            <a:r>
              <a:rPr lang="en-US" sz="3900" dirty="0">
                <a:solidFill>
                  <a:srgbClr val="FFC000"/>
                </a:solidFill>
                <a:latin typeface="+mn-lt"/>
              </a:rPr>
              <a:t> will smite all the people that have fought against Jerusalem; </a:t>
            </a:r>
            <a:r>
              <a:rPr lang="en-US" sz="3900" dirty="0">
                <a:solidFill>
                  <a:srgbClr val="FFFF00"/>
                </a:solidFill>
                <a:latin typeface="+mn-lt"/>
              </a:rPr>
              <a:t>Their flesh shall consume away while they stand upon their feet, and their eyes shall consume away in their holes, and their tongue shall consume away in their mouth</a:t>
            </a:r>
            <a:r>
              <a:rPr lang="en-US" sz="3900" dirty="0">
                <a:solidFill>
                  <a:srgbClr val="FFC000"/>
                </a:solidFill>
                <a:latin typeface="+mn-lt"/>
              </a:rPr>
              <a:t>. </a:t>
            </a:r>
            <a:r>
              <a:rPr lang="en-US" sz="3600" dirty="0">
                <a:solidFill>
                  <a:schemeClr val="bg1"/>
                </a:solidFill>
                <a:latin typeface="+mn-lt"/>
              </a:rPr>
              <a:t>- Zech. 14:12</a:t>
            </a:r>
            <a:endParaRPr lang="en-US" altLang="en-US" sz="3600" dirty="0">
              <a:solidFill>
                <a:schemeClr val="bg1"/>
              </a:solidFill>
              <a:latin typeface="+mn-lt"/>
            </a:endParaRP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5860" y="649288"/>
            <a:ext cx="33528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96100" y="5899666"/>
            <a:ext cx="1210588" cy="369332"/>
          </a:xfrm>
          <a:prstGeom prst="rect">
            <a:avLst/>
          </a:prstGeom>
          <a:noFill/>
        </p:spPr>
        <p:txBody>
          <a:bodyPr wrap="none" rtlCol="0">
            <a:spAutoFit/>
          </a:bodyPr>
          <a:lstStyle/>
          <a:p>
            <a:r>
              <a:rPr lang="en-AU" dirty="0" smtClean="0"/>
              <a:t>Zechariah</a:t>
            </a:r>
            <a:endParaRPr lang="en-AU"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66700" y="504825"/>
            <a:ext cx="9829800" cy="590931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2700" dirty="0">
                <a:solidFill>
                  <a:srgbClr val="FFC000"/>
                </a:solidFill>
                <a:latin typeface="+mn-lt"/>
              </a:rPr>
              <a:t>Whether </a:t>
            </a:r>
            <a:r>
              <a:rPr lang="en-US" altLang="en-US" sz="2700" dirty="0" smtClean="0">
                <a:solidFill>
                  <a:srgbClr val="FFC000"/>
                </a:solidFill>
                <a:latin typeface="+mn-lt"/>
              </a:rPr>
              <a:t>the body is shot through by </a:t>
            </a:r>
            <a:r>
              <a:rPr lang="en-US" altLang="en-US" sz="2700" dirty="0">
                <a:solidFill>
                  <a:srgbClr val="FFC000"/>
                </a:solidFill>
                <a:latin typeface="+mn-lt"/>
              </a:rPr>
              <a:t>neutrons </a:t>
            </a:r>
            <a:r>
              <a:rPr lang="en-US" altLang="en-US" sz="2700" dirty="0" smtClean="0">
                <a:solidFill>
                  <a:srgbClr val="FFC000"/>
                </a:solidFill>
                <a:latin typeface="+mn-lt"/>
              </a:rPr>
              <a:t>and gamma rays </a:t>
            </a:r>
          </a:p>
          <a:p>
            <a:pPr algn="ctr" eaLnBrk="0" hangingPunct="0">
              <a:defRPr/>
            </a:pPr>
            <a:r>
              <a:rPr lang="en-US" altLang="en-US" sz="2700" dirty="0" smtClean="0">
                <a:solidFill>
                  <a:srgbClr val="FFC000"/>
                </a:solidFill>
                <a:latin typeface="+mn-lt"/>
              </a:rPr>
              <a:t>from </a:t>
            </a:r>
            <a:r>
              <a:rPr lang="en-US" altLang="en-US" sz="2700" dirty="0">
                <a:solidFill>
                  <a:srgbClr val="FFC000"/>
                </a:solidFill>
                <a:latin typeface="+mn-lt"/>
              </a:rPr>
              <a:t>a neutron bomb </a:t>
            </a:r>
            <a:r>
              <a:rPr lang="en-US" altLang="en-US" sz="2700" dirty="0" smtClean="0">
                <a:solidFill>
                  <a:srgbClr val="FFC000"/>
                </a:solidFill>
                <a:latin typeface="+mn-lt"/>
              </a:rPr>
              <a:t>or by those secret directed </a:t>
            </a:r>
            <a:r>
              <a:rPr lang="en-US" altLang="en-US" sz="2700" dirty="0">
                <a:solidFill>
                  <a:srgbClr val="FFC000"/>
                </a:solidFill>
                <a:latin typeface="+mn-lt"/>
              </a:rPr>
              <a:t>resonant </a:t>
            </a:r>
            <a:r>
              <a:rPr lang="en-US" altLang="en-US" sz="2700" dirty="0" smtClean="0">
                <a:solidFill>
                  <a:srgbClr val="FFC000"/>
                </a:solidFill>
                <a:latin typeface="+mn-lt"/>
              </a:rPr>
              <a:t>electro-magnetic </a:t>
            </a:r>
            <a:r>
              <a:rPr lang="en-US" altLang="en-US" sz="2700" dirty="0" err="1">
                <a:solidFill>
                  <a:srgbClr val="FFC000"/>
                </a:solidFill>
                <a:latin typeface="+mn-lt"/>
              </a:rPr>
              <a:t>Telsa</a:t>
            </a:r>
            <a:r>
              <a:rPr lang="en-US" altLang="en-US" sz="2700" dirty="0">
                <a:solidFill>
                  <a:srgbClr val="FFC000"/>
                </a:solidFill>
                <a:latin typeface="+mn-lt"/>
              </a:rPr>
              <a:t> death rays the </a:t>
            </a:r>
            <a:r>
              <a:rPr lang="en-US" altLang="en-US" sz="2700" dirty="0" smtClean="0">
                <a:solidFill>
                  <a:srgbClr val="FFC000"/>
                </a:solidFill>
                <a:latin typeface="+mn-lt"/>
              </a:rPr>
              <a:t>results are </a:t>
            </a:r>
            <a:r>
              <a:rPr lang="en-US" altLang="en-US" sz="2700" dirty="0">
                <a:solidFill>
                  <a:srgbClr val="FFC000"/>
                </a:solidFill>
                <a:latin typeface="+mn-lt"/>
              </a:rPr>
              <a:t>the same. Both weapons cause major intracellular damage. Lysosomes are found within </a:t>
            </a:r>
            <a:r>
              <a:rPr lang="en-US" altLang="en-US" sz="2700" dirty="0" smtClean="0">
                <a:solidFill>
                  <a:srgbClr val="FFC000"/>
                </a:solidFill>
                <a:latin typeface="+mn-lt"/>
              </a:rPr>
              <a:t>the protoplasm of every </a:t>
            </a:r>
            <a:r>
              <a:rPr lang="en-US" altLang="en-US" sz="2700" dirty="0">
                <a:solidFill>
                  <a:srgbClr val="FFC000"/>
                </a:solidFill>
                <a:latin typeface="+mn-lt"/>
              </a:rPr>
              <a:t>cell. They contain digestive enzymes that</a:t>
            </a:r>
            <a:r>
              <a:rPr lang="en-US" altLang="en-US" sz="2700" dirty="0">
                <a:solidFill>
                  <a:srgbClr val="FFC000"/>
                </a:solidFill>
              </a:rPr>
              <a:t> </a:t>
            </a:r>
            <a:r>
              <a:rPr lang="en-US" altLang="en-US" sz="2700" dirty="0" smtClean="0">
                <a:solidFill>
                  <a:srgbClr val="FFC000"/>
                </a:solidFill>
                <a:latin typeface="+mn-lt"/>
              </a:rPr>
              <a:t>break </a:t>
            </a:r>
            <a:r>
              <a:rPr lang="en-US" altLang="en-US" sz="2700" dirty="0">
                <a:solidFill>
                  <a:srgbClr val="FFC000"/>
                </a:solidFill>
                <a:latin typeface="+mn-lt"/>
              </a:rPr>
              <a:t>down </a:t>
            </a:r>
            <a:r>
              <a:rPr lang="en-US" altLang="en-US" sz="2700" dirty="0" smtClean="0">
                <a:solidFill>
                  <a:srgbClr val="FFC000"/>
                </a:solidFill>
                <a:latin typeface="+mn-lt"/>
              </a:rPr>
              <a:t>the protein structures of cells. </a:t>
            </a:r>
            <a:r>
              <a:rPr lang="en-US" altLang="en-US" sz="2700" dirty="0">
                <a:solidFill>
                  <a:srgbClr val="FFC000"/>
                </a:solidFill>
                <a:latin typeface="+mn-lt"/>
              </a:rPr>
              <a:t>When a critical point </a:t>
            </a:r>
            <a:r>
              <a:rPr lang="en-US" altLang="en-US" sz="2700" dirty="0" smtClean="0">
                <a:solidFill>
                  <a:srgbClr val="FFC000"/>
                </a:solidFill>
                <a:latin typeface="+mn-lt"/>
              </a:rPr>
              <a:t>of </a:t>
            </a:r>
            <a:r>
              <a:rPr lang="en-US" altLang="en-US" sz="2700" dirty="0">
                <a:solidFill>
                  <a:srgbClr val="FFC000"/>
                </a:solidFill>
                <a:latin typeface="+mn-lt"/>
              </a:rPr>
              <a:t>intracellular </a:t>
            </a:r>
            <a:r>
              <a:rPr lang="en-US" altLang="en-US" sz="2700" dirty="0" smtClean="0">
                <a:solidFill>
                  <a:srgbClr val="FFC000"/>
                </a:solidFill>
                <a:latin typeface="+mn-lt"/>
              </a:rPr>
              <a:t>free radicle damage </a:t>
            </a:r>
            <a:r>
              <a:rPr lang="en-US" altLang="en-US" sz="2700" dirty="0">
                <a:solidFill>
                  <a:srgbClr val="FFC000"/>
                </a:solidFill>
                <a:latin typeface="+mn-lt"/>
              </a:rPr>
              <a:t>is reached </a:t>
            </a:r>
            <a:r>
              <a:rPr lang="en-US" altLang="en-US" sz="2700" dirty="0" smtClean="0">
                <a:solidFill>
                  <a:srgbClr val="FFC000"/>
                </a:solidFill>
                <a:latin typeface="+mn-lt"/>
              </a:rPr>
              <a:t>the </a:t>
            </a:r>
            <a:r>
              <a:rPr lang="en-US" altLang="en-US" sz="2700" dirty="0">
                <a:solidFill>
                  <a:srgbClr val="FFC000"/>
                </a:solidFill>
                <a:latin typeface="+mn-lt"/>
              </a:rPr>
              <a:t>lysosomes </a:t>
            </a:r>
            <a:r>
              <a:rPr lang="en-US" altLang="en-US" sz="2700" dirty="0" smtClean="0">
                <a:solidFill>
                  <a:srgbClr val="FFC000"/>
                </a:solidFill>
                <a:latin typeface="+mn-lt"/>
              </a:rPr>
              <a:t>burst open and release the </a:t>
            </a:r>
            <a:r>
              <a:rPr lang="en-US" altLang="en-US" sz="2700" dirty="0">
                <a:solidFill>
                  <a:srgbClr val="FFC000"/>
                </a:solidFill>
                <a:latin typeface="+mn-lt"/>
              </a:rPr>
              <a:t>enzymes which essentially dissolves the cell. This is the normal self-destruct mechanism for sick and dying cells. So when neutrons tear through soft tissues </a:t>
            </a:r>
            <a:r>
              <a:rPr lang="en-US" altLang="en-US" sz="2700" dirty="0" smtClean="0">
                <a:solidFill>
                  <a:srgbClr val="FFC000"/>
                </a:solidFill>
                <a:latin typeface="+mn-lt"/>
              </a:rPr>
              <a:t>or </a:t>
            </a:r>
            <a:r>
              <a:rPr lang="en-US" altLang="en-US" sz="2700" dirty="0">
                <a:solidFill>
                  <a:srgbClr val="FFC000"/>
                </a:solidFill>
                <a:latin typeface="+mn-lt"/>
              </a:rPr>
              <a:t>resonant </a:t>
            </a:r>
            <a:r>
              <a:rPr lang="en-US" altLang="en-US" sz="2700" dirty="0" smtClean="0">
                <a:solidFill>
                  <a:srgbClr val="FFC000"/>
                </a:solidFill>
                <a:latin typeface="+mn-lt"/>
              </a:rPr>
              <a:t>high energy electro-magnetic waves resonate the aqueous matter within the cells to the point of molecular dissociation the cells soon begin </a:t>
            </a:r>
            <a:r>
              <a:rPr lang="en-US" altLang="en-US" sz="2700" dirty="0">
                <a:solidFill>
                  <a:srgbClr val="FFC000"/>
                </a:solidFill>
                <a:latin typeface="+mn-lt"/>
              </a:rPr>
              <a:t>to dissolve into a watery </a:t>
            </a:r>
            <a:r>
              <a:rPr lang="en-US" altLang="en-US" sz="2700" dirty="0" smtClean="0">
                <a:solidFill>
                  <a:srgbClr val="FFC000"/>
                </a:solidFill>
                <a:latin typeface="+mn-lt"/>
              </a:rPr>
              <a:t>mush</a:t>
            </a:r>
            <a:r>
              <a:rPr lang="en-US" altLang="en-US" sz="2700" dirty="0">
                <a:solidFill>
                  <a:srgbClr val="FFC000"/>
                </a:solidFill>
              </a:rPr>
              <a:t> </a:t>
            </a:r>
            <a:r>
              <a:rPr lang="en-US" altLang="en-US" sz="2700" dirty="0">
                <a:solidFill>
                  <a:srgbClr val="FFC000"/>
                </a:solidFill>
                <a:latin typeface="+mn-lt"/>
                <a:cs typeface="Arial" panose="020B0604020202020204" pitchFamily="34" charset="0"/>
              </a:rPr>
              <a:t>a process that ultimately leads to death of the entire organism</a:t>
            </a:r>
            <a:r>
              <a:rPr lang="en-US" altLang="en-US" sz="2700" dirty="0" smtClean="0">
                <a:solidFill>
                  <a:srgbClr val="FFC000"/>
                </a:solidFill>
                <a:latin typeface="+mn-lt"/>
              </a:rPr>
              <a:t>. This is just as Zechariah described nearly 2500 years ago. </a:t>
            </a:r>
            <a:endParaRPr lang="en-US" altLang="en-US" sz="2700" dirty="0">
              <a:solidFill>
                <a:srgbClr val="FFC000"/>
              </a:solidFill>
              <a:latin typeface="+mn-lt"/>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ib-biology2010-12.wikispaces.com/file/view/celllymtgol.jpg/179862951/celllymtg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90500" y="1143000"/>
            <a:ext cx="9906000" cy="45243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a:solidFill>
                  <a:srgbClr val="FFC000"/>
                </a:solidFill>
                <a:latin typeface="+mn-lt"/>
              </a:rPr>
              <a:t>Small neutron bombs can now be delivered </a:t>
            </a:r>
            <a:r>
              <a:rPr lang="en-US" altLang="en-US" sz="4800" dirty="0" smtClean="0">
                <a:solidFill>
                  <a:srgbClr val="FFC000"/>
                </a:solidFill>
                <a:latin typeface="+mn-lt"/>
              </a:rPr>
              <a:t>by </a:t>
            </a:r>
            <a:r>
              <a:rPr lang="en-US" altLang="en-US" sz="4800" dirty="0">
                <a:solidFill>
                  <a:srgbClr val="FFC000"/>
                </a:solidFill>
                <a:latin typeface="+mn-lt"/>
              </a:rPr>
              <a:t>cruise missiles, planes, </a:t>
            </a:r>
            <a:endParaRPr lang="en-US" altLang="en-US" sz="4800" dirty="0" smtClean="0">
              <a:solidFill>
                <a:srgbClr val="FFC000"/>
              </a:solidFill>
              <a:latin typeface="+mn-lt"/>
            </a:endParaRPr>
          </a:p>
          <a:p>
            <a:pPr algn="ctr" eaLnBrk="0" hangingPunct="0">
              <a:defRPr/>
            </a:pPr>
            <a:r>
              <a:rPr lang="en-US" altLang="en-US" sz="4800" dirty="0" smtClean="0">
                <a:solidFill>
                  <a:srgbClr val="FFC000"/>
                </a:solidFill>
                <a:latin typeface="+mn-lt"/>
              </a:rPr>
              <a:t>by </a:t>
            </a:r>
            <a:r>
              <a:rPr lang="en-US" altLang="en-US" sz="4800" dirty="0">
                <a:solidFill>
                  <a:srgbClr val="FFC000"/>
                </a:solidFill>
                <a:latin typeface="+mn-lt"/>
              </a:rPr>
              <a:t>drones, or even fired from an 8 inch artillery shell. Detonated </a:t>
            </a:r>
            <a:r>
              <a:rPr lang="en-US" altLang="en-US" sz="4800" dirty="0" smtClean="0">
                <a:solidFill>
                  <a:srgbClr val="FFC000"/>
                </a:solidFill>
                <a:latin typeface="+mn-lt"/>
              </a:rPr>
              <a:t>at </a:t>
            </a:r>
            <a:r>
              <a:rPr lang="en-US" altLang="en-US" sz="4800" dirty="0">
                <a:solidFill>
                  <a:srgbClr val="FFC000"/>
                </a:solidFill>
                <a:latin typeface="+mn-lt"/>
              </a:rPr>
              <a:t>some altitude above an advancing army </a:t>
            </a:r>
            <a:endParaRPr lang="en-US" altLang="en-US" sz="4800" dirty="0" smtClean="0">
              <a:solidFill>
                <a:srgbClr val="FFC000"/>
              </a:solidFill>
              <a:latin typeface="+mn-lt"/>
            </a:endParaRPr>
          </a:p>
          <a:p>
            <a:pPr algn="ctr" eaLnBrk="0" hangingPunct="0">
              <a:defRPr/>
            </a:pPr>
            <a:r>
              <a:rPr lang="en-US" altLang="en-US" sz="4800" dirty="0" smtClean="0">
                <a:solidFill>
                  <a:srgbClr val="FFC000"/>
                </a:solidFill>
                <a:latin typeface="+mn-lt"/>
              </a:rPr>
              <a:t>the </a:t>
            </a:r>
            <a:r>
              <a:rPr lang="en-US" altLang="en-US" sz="4800" dirty="0">
                <a:solidFill>
                  <a:srgbClr val="FFC000"/>
                </a:solidFill>
                <a:latin typeface="+mn-lt"/>
              </a:rPr>
              <a:t>effects can be devastating. </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4" descr="http://waynebiddle.com/wp-content/uploads/2012/03/Neutron-Bom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0"/>
            <a:ext cx="7696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90500" y="685800"/>
            <a:ext cx="9906000" cy="53553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800" dirty="0">
                <a:solidFill>
                  <a:srgbClr val="FFC000"/>
                </a:solidFill>
                <a:latin typeface="+mn-lt"/>
              </a:rPr>
              <a:t>The neutron bomb </a:t>
            </a:r>
            <a:r>
              <a:rPr lang="en-US" altLang="en-US" sz="3800" dirty="0" smtClean="0">
                <a:solidFill>
                  <a:srgbClr val="FFC000"/>
                </a:solidFill>
                <a:latin typeface="+mn-lt"/>
              </a:rPr>
              <a:t>was </a:t>
            </a:r>
            <a:r>
              <a:rPr lang="en-US" altLang="en-US" sz="3800" dirty="0">
                <a:solidFill>
                  <a:srgbClr val="FFC000"/>
                </a:solidFill>
                <a:latin typeface="+mn-lt"/>
              </a:rPr>
              <a:t>specifically </a:t>
            </a:r>
            <a:r>
              <a:rPr lang="en-US" altLang="en-US" sz="3800" dirty="0" smtClean="0">
                <a:solidFill>
                  <a:srgbClr val="FFC000"/>
                </a:solidFill>
                <a:latin typeface="+mn-lt"/>
              </a:rPr>
              <a:t>designed to kill people inside structures. These are the sorts of weapons that might be deployed against the concentrated </a:t>
            </a:r>
            <a:r>
              <a:rPr lang="en-US" altLang="en-US" sz="3800" dirty="0">
                <a:solidFill>
                  <a:srgbClr val="FFC000"/>
                </a:solidFill>
                <a:latin typeface="+mn-lt"/>
              </a:rPr>
              <a:t>armored </a:t>
            </a:r>
            <a:r>
              <a:rPr lang="en-US" altLang="en-US" sz="3800" dirty="0" smtClean="0">
                <a:solidFill>
                  <a:srgbClr val="FFC000"/>
                </a:solidFill>
                <a:latin typeface="+mn-lt"/>
              </a:rPr>
              <a:t>divisions coming against Israel </a:t>
            </a:r>
            <a:r>
              <a:rPr lang="en-US" altLang="en-US" sz="3800" dirty="0">
                <a:solidFill>
                  <a:srgbClr val="FFC000"/>
                </a:solidFill>
                <a:latin typeface="+mn-lt"/>
              </a:rPr>
              <a:t>at the Battle of </a:t>
            </a:r>
            <a:r>
              <a:rPr lang="en-US" altLang="en-US" sz="3800" dirty="0" smtClean="0">
                <a:solidFill>
                  <a:srgbClr val="FFC000"/>
                </a:solidFill>
                <a:latin typeface="+mn-lt"/>
              </a:rPr>
              <a:t>Armageddon and perhaps by them against each other. The armies would be coming in from the east and west and mustering, perhaps clashing against each other here in the Valley of </a:t>
            </a:r>
            <a:r>
              <a:rPr lang="en-US" altLang="en-US" sz="3800" dirty="0" err="1" smtClean="0">
                <a:solidFill>
                  <a:srgbClr val="FFC000"/>
                </a:solidFill>
                <a:latin typeface="+mn-lt"/>
              </a:rPr>
              <a:t>Jezreel</a:t>
            </a:r>
            <a:r>
              <a:rPr lang="en-US" altLang="en-US" sz="3800" dirty="0" smtClean="0">
                <a:solidFill>
                  <a:srgbClr val="FFC000"/>
                </a:solidFill>
                <a:latin typeface="+mn-lt"/>
              </a:rPr>
              <a:t> just as the Bible says they will. </a:t>
            </a:r>
            <a:endParaRPr lang="en-US" altLang="en-US" sz="3800" dirty="0">
              <a:solidFill>
                <a:srgbClr val="FFC000"/>
              </a:solidFill>
              <a:latin typeface="+mn-lt"/>
            </a:endParaRPr>
          </a:p>
        </p:txBody>
      </p:sp>
    </p:spTree>
    <p:extLst>
      <p:ext uri="{BB962C8B-B14F-4D97-AF65-F5344CB8AC3E}">
        <p14:creationId xmlns:p14="http://schemas.microsoft.com/office/powerpoint/2010/main" val="100522109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p of Jezreel Vall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35"/>
            <a:ext cx="10286999" cy="6864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0937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66700" y="348205"/>
            <a:ext cx="97536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600" dirty="0" smtClean="0">
                <a:solidFill>
                  <a:srgbClr val="FFC000"/>
                </a:solidFill>
                <a:latin typeface="+mn-lt"/>
              </a:rPr>
              <a:t>Tanks</a:t>
            </a:r>
            <a:r>
              <a:rPr lang="en-US" altLang="en-US" sz="3600" dirty="0">
                <a:solidFill>
                  <a:srgbClr val="FFC000"/>
                </a:solidFill>
                <a:latin typeface="+mn-lt"/>
              </a:rPr>
              <a:t>, vehicles, </a:t>
            </a:r>
            <a:r>
              <a:rPr lang="en-US" altLang="en-US" sz="3600" dirty="0" smtClean="0">
                <a:solidFill>
                  <a:srgbClr val="FFC000"/>
                </a:solidFill>
                <a:latin typeface="+mn-lt"/>
              </a:rPr>
              <a:t>and </a:t>
            </a:r>
            <a:r>
              <a:rPr lang="en-US" altLang="en-US" sz="3600" dirty="0">
                <a:solidFill>
                  <a:srgbClr val="FFC000"/>
                </a:solidFill>
                <a:latin typeface="+mn-lt"/>
              </a:rPr>
              <a:t>buildings may not be damaged. But </a:t>
            </a:r>
            <a:r>
              <a:rPr lang="en-US" altLang="en-US" sz="3600" dirty="0" smtClean="0">
                <a:solidFill>
                  <a:srgbClr val="FFC000"/>
                </a:solidFill>
                <a:latin typeface="+mn-lt"/>
              </a:rPr>
              <a:t>the </a:t>
            </a:r>
            <a:r>
              <a:rPr lang="en-US" altLang="en-US" sz="3600" dirty="0">
                <a:solidFill>
                  <a:srgbClr val="FFC000"/>
                </a:solidFill>
                <a:latin typeface="+mn-lt"/>
              </a:rPr>
              <a:t>neutron particles and gamma rays</a:t>
            </a:r>
            <a:r>
              <a:rPr lang="en-US" altLang="en-US" sz="3600" dirty="0" smtClean="0">
                <a:solidFill>
                  <a:srgbClr val="FFC000"/>
                </a:solidFill>
                <a:latin typeface="+mn-lt"/>
              </a:rPr>
              <a:t> would </a:t>
            </a:r>
            <a:r>
              <a:rPr lang="en-US" altLang="en-US" sz="3600" dirty="0">
                <a:solidFill>
                  <a:srgbClr val="FFC000"/>
                </a:solidFill>
                <a:latin typeface="+mn-lt"/>
              </a:rPr>
              <a:t>confuse, derange, and slowly kill </a:t>
            </a:r>
            <a:r>
              <a:rPr lang="en-US" altLang="en-US" sz="3600" dirty="0" smtClean="0">
                <a:solidFill>
                  <a:srgbClr val="FFC000"/>
                </a:solidFill>
                <a:latin typeface="+mn-lt"/>
              </a:rPr>
              <a:t>the </a:t>
            </a:r>
            <a:r>
              <a:rPr lang="en-US" altLang="en-US" sz="3600" dirty="0">
                <a:solidFill>
                  <a:srgbClr val="FFC000"/>
                </a:solidFill>
                <a:latin typeface="+mn-lt"/>
              </a:rPr>
              <a:t>military personnel inside them. </a:t>
            </a:r>
            <a:r>
              <a:rPr lang="en-US" altLang="en-US" sz="3600" dirty="0" smtClean="0">
                <a:solidFill>
                  <a:srgbClr val="FFC000"/>
                </a:solidFill>
                <a:latin typeface="+mn-lt"/>
              </a:rPr>
              <a:t>Every </a:t>
            </a:r>
            <a:r>
              <a:rPr lang="en-US" altLang="en-US" sz="3600" dirty="0">
                <a:solidFill>
                  <a:srgbClr val="FFC000"/>
                </a:solidFill>
                <a:latin typeface="+mn-lt"/>
              </a:rPr>
              <a:t>living thing in the air or on the ground beneath the </a:t>
            </a:r>
            <a:r>
              <a:rPr lang="en-US" altLang="en-US" sz="3600" dirty="0" smtClean="0">
                <a:solidFill>
                  <a:srgbClr val="FFC000"/>
                </a:solidFill>
                <a:latin typeface="+mn-lt"/>
              </a:rPr>
              <a:t>explosion </a:t>
            </a:r>
            <a:r>
              <a:rPr lang="en-US" altLang="en-US" sz="3600" dirty="0">
                <a:solidFill>
                  <a:srgbClr val="FFC000"/>
                </a:solidFill>
                <a:latin typeface="+mn-lt"/>
              </a:rPr>
              <a:t>for several square miles </a:t>
            </a:r>
            <a:r>
              <a:rPr lang="en-US" altLang="en-US" sz="3600" dirty="0" smtClean="0">
                <a:solidFill>
                  <a:srgbClr val="FFC000"/>
                </a:solidFill>
                <a:latin typeface="+mn-lt"/>
              </a:rPr>
              <a:t>would die, slowly. As </a:t>
            </a:r>
            <a:r>
              <a:rPr lang="en-US" altLang="en-US" sz="3600" dirty="0">
                <a:solidFill>
                  <a:srgbClr val="FFC000"/>
                </a:solidFill>
                <a:latin typeface="+mn-lt"/>
              </a:rPr>
              <a:t>we </a:t>
            </a:r>
            <a:r>
              <a:rPr lang="en-US" altLang="en-US" sz="3600" dirty="0" smtClean="0">
                <a:solidFill>
                  <a:srgbClr val="FFC000"/>
                </a:solidFill>
                <a:latin typeface="+mn-lt"/>
              </a:rPr>
              <a:t>read </a:t>
            </a:r>
            <a:r>
              <a:rPr lang="en-US" altLang="en-US" sz="3600" dirty="0">
                <a:solidFill>
                  <a:srgbClr val="FFC000"/>
                </a:solidFill>
                <a:latin typeface="+mn-lt"/>
              </a:rPr>
              <a:t>this scripture </a:t>
            </a:r>
            <a:r>
              <a:rPr lang="en-US" altLang="en-US" sz="3600" dirty="0" smtClean="0">
                <a:solidFill>
                  <a:srgbClr val="FFC000"/>
                </a:solidFill>
                <a:latin typeface="+mn-lt"/>
              </a:rPr>
              <a:t>in </a:t>
            </a:r>
            <a:r>
              <a:rPr lang="en-US" altLang="en-US" sz="3600" dirty="0">
                <a:solidFill>
                  <a:schemeClr val="bg1"/>
                </a:solidFill>
                <a:latin typeface="+mn-lt"/>
              </a:rPr>
              <a:t>Zechariah 14 </a:t>
            </a:r>
            <a:r>
              <a:rPr lang="en-US" altLang="en-US" sz="3600" dirty="0">
                <a:solidFill>
                  <a:srgbClr val="FFC000"/>
                </a:solidFill>
                <a:latin typeface="+mn-lt"/>
              </a:rPr>
              <a:t>we can see that </a:t>
            </a:r>
            <a:r>
              <a:rPr lang="en-US" altLang="en-US" sz="3600" dirty="0" smtClean="0">
                <a:solidFill>
                  <a:srgbClr val="FFC000"/>
                </a:solidFill>
                <a:latin typeface="+mn-lt"/>
              </a:rPr>
              <a:t>the </a:t>
            </a:r>
            <a:r>
              <a:rPr lang="en-US" altLang="en-US" sz="3600" dirty="0">
                <a:solidFill>
                  <a:srgbClr val="FFC000"/>
                </a:solidFill>
                <a:latin typeface="+mn-lt"/>
              </a:rPr>
              <a:t>prophet is bringing us a perfect description of </a:t>
            </a:r>
            <a:r>
              <a:rPr lang="en-US" altLang="en-US" sz="3600" dirty="0" smtClean="0">
                <a:solidFill>
                  <a:srgbClr val="FFC000"/>
                </a:solidFill>
                <a:latin typeface="+mn-lt"/>
              </a:rPr>
              <a:t>an army struck by </a:t>
            </a:r>
            <a:r>
              <a:rPr lang="en-US" altLang="en-US" sz="3600" dirty="0">
                <a:solidFill>
                  <a:srgbClr val="FFC000"/>
                </a:solidFill>
                <a:latin typeface="+mn-lt"/>
              </a:rPr>
              <a:t>a neutron </a:t>
            </a:r>
            <a:r>
              <a:rPr lang="en-US" altLang="en-US" sz="3600" dirty="0" smtClean="0">
                <a:solidFill>
                  <a:srgbClr val="FFC000"/>
                </a:solidFill>
                <a:latin typeface="+mn-lt"/>
              </a:rPr>
              <a:t>bomb </a:t>
            </a:r>
            <a:r>
              <a:rPr lang="en-US" altLang="en-US" sz="3600" dirty="0">
                <a:solidFill>
                  <a:srgbClr val="FFC000"/>
                </a:solidFill>
                <a:latin typeface="+mn-lt"/>
              </a:rPr>
              <a:t>detonated above </a:t>
            </a:r>
            <a:r>
              <a:rPr lang="en-US" altLang="en-US" sz="3600" dirty="0" smtClean="0">
                <a:solidFill>
                  <a:srgbClr val="FFC000"/>
                </a:solidFill>
                <a:latin typeface="+mn-lt"/>
              </a:rPr>
              <a:t>them. </a:t>
            </a:r>
            <a:r>
              <a:rPr lang="en-US" altLang="en-US" sz="3600" dirty="0">
                <a:solidFill>
                  <a:srgbClr val="FFC000"/>
                </a:solidFill>
                <a:latin typeface="+mn-lt"/>
              </a:rPr>
              <a:t>Soft tissues are dissolving away while men </a:t>
            </a:r>
            <a:r>
              <a:rPr lang="en-US" altLang="en-US" sz="3600" dirty="0" smtClean="0">
                <a:solidFill>
                  <a:srgbClr val="FFC000"/>
                </a:solidFill>
                <a:latin typeface="+mn-lt"/>
              </a:rPr>
              <a:t>are standing </a:t>
            </a:r>
            <a:r>
              <a:rPr lang="en-US" altLang="en-US" sz="3600" dirty="0">
                <a:solidFill>
                  <a:srgbClr val="FFC000"/>
                </a:solidFill>
                <a:latin typeface="+mn-lt"/>
              </a:rPr>
              <a:t>on their feet and trying to function.</a:t>
            </a:r>
            <a:r>
              <a:rPr lang="en-US" altLang="en-US" sz="3600" dirty="0" smtClean="0">
                <a:solidFill>
                  <a:srgbClr val="FFC000"/>
                </a:solidFill>
                <a:latin typeface="+mn-lt"/>
              </a:rPr>
              <a:t> </a:t>
            </a:r>
            <a:endParaRPr lang="en-US" altLang="en-US" sz="3600" dirty="0">
              <a:solidFill>
                <a:srgbClr val="FFC000"/>
              </a:solidFill>
              <a:latin typeface="+mn-lt"/>
            </a:endParaRPr>
          </a:p>
        </p:txBody>
      </p:sp>
    </p:spTree>
    <p:extLst>
      <p:ext uri="{BB962C8B-B14F-4D97-AF65-F5344CB8AC3E}">
        <p14:creationId xmlns:p14="http://schemas.microsoft.com/office/powerpoint/2010/main" val="14678327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AutoShape 4" descr="data:image/jpeg;base64,/9j/4AAQSkZJRgABAQAAAQABAAD/2wCEAAkGBxQTEhUTExQWFhUXGBwaGBgXFhwgGhodGBoaHBoaHBseHSghHRolHRcaITEhJSkrLi4uHB8zODMsNygtLisBCgoKDg0OGxAQGywkHyQsLCwsLCwsLCwsLCwsLCwsLCwsLCwsLCwsLCwsLCwsLCwsLCwsLCwsLCwsLCwsLCwsLP/AABEIAMEBBAMBIgACEQEDEQH/xAAbAAACAgMBAAAAAAAAAAAAAAAEBQMGAAECB//EAEQQAAEDAgMFBgIHBwMCBwEAAAECAxEAIQQSMQUGQVFhEyJxgZGhMtEUQlKxweHwFSMzYnKS8QcWgkODJFNUorLC4jT/xAAZAQADAQEBAAAAAAAAAAAAAAAAAQIDBAX/xAAnEQACAgICAwEAAQQDAAAAAAAAAQIREiExQQMTUWEiBIHw8RQyQv/aAAwDAQACEQMRAD8AOwW9OIQAA4T4mYjheasjG+aViHWxx0Vy5f5rzdDoHE0W0+NPv/xWDk0XjZ6jh98cMYBKkmNCPzo3/cLOsn0ryYOJnhPO/wAporC4oDiAfH5xSyQ8D1MbbaOhPp+dcYrbraEzc36fOvPk7QjkecGfwrTmOFzaD4Qfzqk4MWDPQWt4GlAHvX6ae9dft1qY70+FULDuCLyARw08qMZxGWRJPiabiuhUXP8Aa6fsn2rX7YRext4VUfpcRP3H8BWBZInOCOgPDpU0FFuRtlB+qrzqUbWb4yPT51VMJ31BM6m+tqIxeDKDYyngZpqKEyyt7SbPMeINTDFIJjN7GqM4/B4+sVK0+Z+dP1oC8pUDoQfCt1TQ8oXzTXSMSomyoOnXyPKo9bGXA1uqwMUv7Z96lGPXHzpYsCxVCHxMHXhSfC4uBBnxGtBvqJMmxFwqDaCdYHnQoiLTW6rSduNkfxE5piLxPyqfCbSzKKJ7wE/qJoxQx9WqVJdM3EdZ+VacdPD1pYiG1ZNJO3WBdQmpQ6oCcxpPQxtWUmO0VcFDz6eVcNbTUSZUPIdKaCh5WUid2gvgSBxP6FRfSSrVXqQZ96eID1zFITqoVCdoovrbpSNeKSnVSj4A0E7tQASExzmfaqSCiyjaqfsmsqq/tOdNPH8qynomjzxezlqBCVC/G/6FS4fBOJAkJP8AMCm/vXWGacGiv7hI8oy+1Gu4x1Fz2egmVqR94PuajOzqxXIN2URmOXzTx041MppI0VeOYN6Hc2m6tYa/g5wR2hdsIN4Mxw6U02ntLskhRCCmMqgXEqJJnLBAEAZVWvw0pqNicom8Ns9SviiOibnz5UWrZqE2EpnpHvFQ7I2uYAUoEGIOsfoWqzkIULkHzroXjjHlHPKTfAna2T3gUqJHC1r0G4kpeDd5vMGD5DjrViDCAIC4nrNINpbFJVmDiT4z5XFR5KS0V47b2Gs4WIkKHIm/4US3s0kTm/8AjPtf2pAlDjZAKm9Ld8XiNJIt50z2XiCtZbIiIzTHEiIuZ14HjWcZWzSSoOVs289opJjUE+mtTttLsO1JGuUj8a7wiiVwQQBrJv8A4px9FECya2bpbOdsUKam2g9vWpgMo6c9aLSDofWKn7KeRrNpFWyuY0u6AINr8PIGhm8W5mlbRMC4ChB6xw/zVhxDKcpXmyAanw168xSvGuNoUQpSQYEpUnvKESI4efWocmnRpFWEBTRi4BIFheCeBIm/taicOhN8q0q53BqoDsVJJIbDlj3XIGsQOsUTsfDtkoV2pSuZjOSJmwHdE0W62PFFhe2ilC8hNz5DTnz8Kl+lQMqp5SCTHIzWHNoog+NQBBGiZB5aekxUppicSrbWQrOpQBjnEdJinWw2lICV5viHeTHpr8qKxDKSmFd3zA++sbwYmc+nUfIkUx9BTmNixB9dfnUDmPP2CfEmdKn7NIF1z5TUL6UnQ2HW1KyaNpxwVYBMjhePWjGVL+sAKXLZAiPSda2hZSLk3507Q6DlHl7fOg8MswSSZJPHhPD01qB96BxED8KXpQnImc1gDrzoVMdB+KxpHQDSb+1LF7SVEJXJPP8AXWuksIg2MeJrOxTYQBPGi6FRyMcuB3gTzFvTnQjuLlcET1JoheHbTqq8/VFDKKRMJWrqSB+rVS8iCjO3jhPgBFZWJfA+qn+6sozQsTzx3aJCLWPImJiNaU4rELcOZztFXj+MSB0AIsKbqZQfqkevzrTDCQk2jNOvClkiWm+xVh8GVGE9p5QfxolGxVg2Dn9gP3E0fhsE4kd1Qj5cQfWiUMEplLhPMaDxtwozQ4+LWwLCdoxIKinxQ4kj/wBlOsPt2NXhPGVEed4oVnDO5gIMG0JBKv8AimJJnlRO1MyUpbLeU653wkakCDeRE6XrSE30DgkONn7YbKpW8kgC/fTfpxobae2Gn3Gksg5kqJUGzCFJtIKjEDwBF6TYbE4UJKXUtFUznKFFJB4ICBItBkxW9iY1hh3MFIcTPwrzg5eAktka3vYwJFOdydgpUqLdjtmsvAf+KUyALtoTIkTNwsSeExwpGxs5sNdoFvIXmy9mSFTYnNIIhOggiZo9zePDQT2CUmFkZAhSCVG0zBsBwAiTFRPY9pxaSyghEAfCATB1IBPhP+aIrodjfddwtkZpg20q3IxCxI4TY9OdVDBL45TVjwDyld0KCYuJPzronFUYPbGbIECVyfH2ohKk/aE+IpetRmQon+n8qAWS2SZNwYI51j677KsePshQjN8UjXXnS3G7GDiSlRkcJWoxyNxbSuE4sqTJQlUaHMDPWuDiHIITh4BnlxFyflXL5G0zphHRW8Rs1KUZyhByurbV+80ucpveZHK44XqLDdggKcU3lW2R3VOJN1TEA3MEeQINWRe0FgAfQ1XN7JteZN/PxpfjcSHe6vDqSM19RI8U/wAwBvyqPY+zXEl2rthxttDuQrbVqpJEgcDxH4UlTt8qTmJMTxjiTpMqsBrHWptlYRbSHmlNrXnUUjgCkTqTwN+XTWhdr7NaSG0oQ62CoBWY93vWUQZ1hPoKcZxE4mxt5olSXS4E5pTlEmQbEzHA8Kn2Kns1FaW1EOgEKVYRIJIzQSJUJInhzoj/AGphVgKS64B/xi1jeL3BpTvBgE4fKppwOJMjKoeRJKSLXA8T51akmLEtL+1AkqQqQUqjuAEyBeygBEzxvY0N+11RKUyjNlzKRBJ1gkKImx0qgrxyxIQRBvImT0JJ4V39IWtoRJ73fn4ZvlhMzMcb61fBFFqxeIdh1xtZGYQkd+xlImYyiADea1u9i3cqy88JkQFXtx5c/ak2ztqwjI5iFoSfqpSSk3vIKoofa+NbBCmVFXMd5I9MxEmjQFp2q/DZUCFA2GW2pi8HXpUrbY+0bRZQHsLffVHO2FSnukDMCoJVYxe4iJtY1dWMQtaEqLcEpBm3HncRUNJFJ2bDqs0G/UJMewru5uZJ964bfVFiDyKVGPlWm31iQoAjS8fhF6kdGLBFyPb9elRqxPJI87V26XVCWgSNI1EzEX06+BoDaSVqASn4iYXA7yNLiCB0iZMfV40k2TokxGJUDZKT41lVzEvlpakOCVA6hSb/ANwmt1VQJBcPtATCkEnojkbDStY3FqJkNmIuclo9LcL0Y3hm1E/vx1lKx/8AaOVbwWHAJUHiJ+LIog89cxkUsY8lW3oVMbQWn4QpfBSYkW+6icLj5IJSZAM24aUzwDyAf3T5SSq5Oa/C5kDhR+PwqVznelQvaL+tJxQK1wyt7axz4ZOVTgCiLgFMpM2JGo6capmMTkVBAPimDPHrNXl3YC3UkJcN57pVa3MaCk+J2IoQhSEqP1SCQoQSbmIIudel4EVcYpcGHljJuyupaHKDyCjx8jUjYTMSsdLGrJ/tXEfCAlU6hLqJ6AXmhE7rYvPmDMgGCEkEiw1AOsKHoaVmeEl0EbMaJHxkAcP8GiMGopUFZwRPGflR+G2Y6hICmVpOv8MyZ1tE1AnDqESggx8KpEHhatozRpgyzYLFA8RajX3rcKq+CcIWEpBMjXnJNreHtTZ3tCJDbmumRRPjppXSvLFrYvWEJdM2IolzHuJTOc207xI97VAzs54mAyvnJBHrPGu39nP5cqmyBzOWNeJmoflVFKGybYYWpfal5aSuZTlEKiYvpoOVFOYxSswWrJEZVJQLkzcgmBr7C9JceFNKbbS0Vxf4k3tcdACBY05aL4/efRAZtZ0Gx0FgbX4WrzZRk3dnUpJAGy0rdUp0PKOVRQMxvNhIvli/Ow5mnrSz9Z4WJnvCBB1mY0I61VXca/hELcewqMq1EiVNwM31QAJNAK3pBGZWEZI/lWU69EqFGNhmXlWEBT//AEIVeQFKm8xOuvAW41y7hAoEOOKkEFISjMJvBNuttDNUF3ecG4YQI5OfM1I3vsRP/hkXsTmIJ9FCj1IXsPRPp6gIU2tSueSx5zE5TPAml+3FLW0oNJGaDI7pNxBgE69Iqo4Pfwokhogjgkn8Sa1j/wDUdagAhsDnmSDNtfGp9X6L2JDjc3BJLbhW2ha1ORkKRmRHQ3TMm0TbSusbsMDFNWS00IUqVd0kcB1gRJqj4red1QVwmNEwbHhGk86aOBtaSS00CoCR3iU+BJma1iic74OtubuOJC1tuMrSkk5Q5K4nWIAqXdLYIdAW6pHZqOWRPcWSMqV6RmvBFpgcar/aOYfOlBlDgym1jeY6Gt7P2utlKglCZUIJIMjwqiL2egN7AS3ikJaAOVKlEydJgdOJorazWJQhRagnS4k35cDHIA1Vdib0PlxJDUw2lBJmQBx6kmrt+1yRJABgyTbw+KAT0qJRRrFvoqm6OOcWVNmVBIlNrgknWOHSnuIbd+qz434XvEj7qrmxcacOMyVQHpSuxIStKjc2AhXCCYqyYfb7iU5XO8eib9NNIqeB02UvfDAKbX2ndIUb5Z+ITP8AmlbWKUGx2cJI1JJJV0i40PLh63DegqfbGVKs6VAgBPQz9+tUlvDOJUA7LYzcU8OJi01pGVmck0yNzaQJlSJPRRA9IrKgf2e4VKKe8nMcquY4VlVZl/INZaEnvEcLHzNHYXApOi78jQSMSAo2J+VEdsMw114frWox+M0i49hP0JUgFZPIzRSWFJuHDbrahmUie9oZ41OWkQVBZEC3iKW/pukq4JAHEnMFn0k+F66Scyj2hMTwTHrH61qDDMuXIINpma2VmYVabfr9caVyRVL4Ts4xSTGY2tBAI85phhHUAZ8iTIA4AyOIgWPGaSLVJhMweUzRLaIHet78/wAKmT+jjRaXcepIkeEZuX40t/aJKzlBCuYWr7p40vaaBVCl93W035VvD4dMnLmm/G/SoSX0px/AlrEEFRyLABmxVIM3UFEyKLOMccBSCvUEfvlA8hqoX86BUFJTBJmL3g28qhwGFDl85jiJg6Wq982KldUWhGLWEFYKgpKRnBcmR/d8XWuhtArSC6jMBcSQRpOk60jYwCdElZ+0CoAGNOE1tGHSklJTCgOEK68dB19qnJ9hj+DfD7Qi/YoS2DBKQJCeoB14+Yp9g9sMK7rTqQeCVAj3uK883jxWRuEuakRCQI4nh0FV/D7RUIKlEnnWkKaMPJp0e2vLkZVshYJvJBT6KEG9QOutiBDaBEZcgIJ4G3KqNsDaqnxkU4oBNyQTYTanKsIspgGZ6q/Lj99Zy06suMU1Yyx7iEAZlJVewbaA0HEmePKK5Z2gi5QwiR9YhIJ5SAnrzpa3skkkKPej4cxMxqQQaOb2cBcFdrAGOMX8fOk5NcMeCFu8DZfNm2+N8hB9hIF+fKlP+0M6BByLsLyRfX4uHhVodW2kZXVn+4+UyT7CoU43KYRKh1I8LWv60e2SH60UvD7sYhecNhCiheU5VFJkAGff2NJto7Gew6j2yCM3Eqmedx4160zmmQFJvJgC9uN+NaxWHB7y8pCtZ66x5ECn712Q/EeGOqvAVaZ1NqsO5+LbbUtx0BahAQFE2i8wONS75bEaZezNpICxMXyg3m/4UhScgIkeVbxpq0czi4vZdsLtttSnMyUpC12KRpAA8xTpOGRlCkFKuUCSZ1m1vDrXljuJHwgmQeNX/cTDvLSpIVOWCQQZv04jwqZp1o18c1ew/wChCYUgxyIETM0SUoEgoWBWtrOONIU53iEglXcWBbqU0vwW3G8S1l7ZWHdIJClAFBAPAmPPzrLGcns3zhELdcSCUx5lURWIwaVkOGc4BSACCIJBJuOlIMfvWlACElLitFLg5D/SLE082biFuIGZMEgEgiLTScKQ8oyJG8OlEhJtJPw8T5VlFYhzIcocb00zG3QwKynhIE4nl6HSRlAnqda0oqAi+lMMuFWqUv5T/MhQ+6RRTGBSDLa23P8AmkT5EiK3o40k+xMhKgACqON6nZbVNpNp5W53p0cO7qWOlhIAm9xIoZtxSLlGWL3SfW4pbNVFLs3hmHEjtSgx4iLedcvPrMKsnqR+pqQY9J+JS4g2EwKMOKKk2BCBz+8351NtGqV6TI8MjPc5iAblIv8A4o0ITYJSSRxJg6/nQb2JbATNiriDbwtbpUOG2ggWIOuoF/P0qHb6LVLQ5alI+ofEHhx9agS2pZIBjU3hJPn+dSHEF+4QrKNCQLxexrksrSkGcp0g3iec+tZqv7mlEqMOokJkaiJvM6/qa7cbKJBhQ5cJ++hcc4ttsrHfMTrHnyrlW1SDIwqzIBnMCL8YtVJS6E2k6DUtREtkA+JI5Won6E0q5Ko1vA/XpS9O31KtBQk/yKn1FE4fFtGQglRiSOPUmRbWk8/gXF9lY3/daBaS1PEq5WtaqkHzXp+0913MYtKglKUAC8d6TWzuPhGf4z6QriFLSPz0rohxwcHlX8nsV7iICQtSrSANOZjjzNWZ1+Dlhcc556QAb0Y3s7BKb/dupUsRotJvwtxqc7n/AFkqSdCNRfWbeNZT8duzo8fkilTE30h4R2YEDxJn11o1OFdcQnOrnoSD46639qdObuOG3apAIuIJ/EUE5uaf/UkSCLI//VT6p9Fe6H0xGDQkd50rV/NBi/C3hWKdQkSkJVlB4AH7q6b3WixxCjHJAH41p7dxtsFXbrQk6zlj3Bo9Uxe6H06bdWsSkpRHArSDpyPj7UA+2vtQhRCge8SCCImYPuKE2hu7gnVZlYqT0UPwFb2Lu/hcOVKZdKiqxlYPtatF4I9mb8z6F++L63gUJ+EWyADKY4+NVBOy1ISSWhHMHSvR8Rs5smSfek238IlpkuJSdYuSJn762x+GdoQ7plLDpU6wlR1lwTE8QKuH7eV25cadwp7oSG1KKSQLxMRM8aqm8C35ByokJA4km1taqr7LyySU5adtEuke6Yd5WJQRiGxkNsqFEyepBAI6XqF3dXBrSAvD6aEZhA9a8LXi3Gh8S/JRrGt43wLOvJ/5q+dCa7Rm38PTsfu9gMM6hwuZDNguVRTTam73aNFeHeClkSmTlnlf514+nbBX/EK3D/OSY96dq3vcKAkN2TEXNo0oag+S4za4ZcdlkobCMSOzdTZQnX+YQDYzWVWcLvTjACUIEEye6Tc+NbqPXEv2S/z/AEea/SVp1keIqdrahFWRnHJKynKVaxn0965x+zG1ES2kTxH5VamrqjF+JVaYrw+3lJNlEeBpthd8HgI7VR6KuPeok7qtKBPaFJA8qVu7BvCHArxER41SaYPxyiWxje8q/iIZX/UgD3EUe3vJh1DvsDrkcUB6Ga89f2K+i+W3Q1CtDyPiQsdSDSxTFn5Inp+Ff2eTo6noqFDXyp60/glABDqAReFJUAT91eLN7RUKJa2wRUuCZcf6iSPWTs/Eu3S6xAFktqBP4VA1u1iDdSVzJgWPrevOsLt3rFM2d4VfbV/caXriaL+pfZfdotqYa/eiBEAZIm19bVrZbjRSjM5lSlIBzATI8LVRnNuqV8SlLEaFWlcM7USD3yckfqKXpii/+TZ6kramCbEiVnkka/lS3EbyttAuvICApJShA+Ig8fzql7M3hw6VKJCgE6Tx+VJsZtRT7qnVan4QdEgaUYVwRLyquS7bV/1Fey5WUhlJEA6rjnyFVBAcfXPeUTxN5niSaiwOELy9bTdROv5V6BsfBstpEETxqrZmk5C3Ymx1NkKURIuLaGrjs/HPJ4qV4m3hFDtFJ0hP40W28kGrSssZtbSeVqoJ8hXf0t77c+QoJvEJNEpeB40OIgtp1ZN1e1Ld68SlOGcBInKY8RXbzx4HSqxvI2VtkSlU+qecHrUtNBFWymHFKsQYoZ/GqUZKjIuOlSvMEWv5Com8JmMBKp6AVNjbZdtj7SKktl0ibRlvPjXO+u1QttKZsFD2pCjZ7rbeYG5UITMkDiZ50PtZx34SgkDjxPWr1QP6WbCbTaenLlVzqDaBQbZAfA1W93SlBPeAUo6HhTt1KrmJ6inugWwJWDREFNCP7LQdBFMRJGtcUhtIWI2Ugf4otnAtA3mi01tKhxpaChvgn8KEAFok863StIPKsrSxUVIukXy3FdvYtZsQY6a0OHp0n1ovCibWF+PtXPwSm3pErLKIglV9bz40S0EDKMskaXj2FzXLcJHxACL61wXAVAIBUTYAC/SKnJs1rHkKyqJGUQDxJt+PpR6cEtTkOKlIi86gRmijcFuq8tIUtQbHLVXnwHrRGJ2Xh2UkqzvKy8XAkXiLC8T1qv5DUogOKawbgK1sogC5gDS14E0le3fwTt28yeJKSSAOZHCjXtnLcQvIgJSbnvJUkAcNc0kiNKXYlCjgQgEgA6JQUlQ/mVF76U14/wBFPyRf/lCvaG67SBIxEcsyefhQWK3ZxDclOVwDUtqCo8Yq0bCwxeQjCpScwuqUJKlakAqIsOGsVcNj7uJwDJL5ClGSEgyJ8dTwHnVpNcsxajLhUeMs5kkhcg9RUmJkFOlxXoO+W6uKeyuNsEwCSQRERNhrVEZb7RUnRNo68aLMpRp0YjDyOQ6jXrU+HKUAkm33mt4kSQnQRJM6Vxg8P27gAEIT7/madi7LNu0AvhbnVobyoHXxpbs/DhtISIo/Dt5jeno6Y6QWly1qGxW0QkxMq4JGvieQqd9SEggSVHiNKSM4MBRWpZzkmeUcKbXwaHrGKOXMbTzNSs7RSeM+dKcfhA4lPeEJMxzrlGBRpkT6VNtDqx6vaFBuqBpc9s5KfqkeCiK0nBTotwf8vnRl9CgxTaY/KoVCDpE6UO5h1psHT5gGuR23BaT4p/OjTGFrio3Ggqh1dsP/ACz6itDEvfYB8FUmgOMRstJ1A8qUYjZjiLtrUPAmnLGLzEpuFJ1B+/rWnlHQ0EtJlScxWJb0UfMVF+339CR/aKtDqB40ixmFST8IA8aDNprsDO8D4EZh6ChnNsPLt2hqfE7KQdF/jXDOzAOJJ8IoxE2yMYhZuVKnxrKK+jAWg+tZSoWzhOIAJjja8UO8+oKAGutHdkgDxqTC4cKWrrzFgLXqLYOLN7P2a7iFJSmec/PpXoexcDhMEJK0lzio3PlGgqgY3eINJ7NkwBqeKj16dKrr21VqkzWsUDklwer4je5wuugZA2Eq7NQAnNAiZPj7VTH95HeykobAVIzBPePjJ86rKW3l5IB75hPX8utaxA7obBuDc9eIHSqdEOTCzi8pBSvkSZgj0pnhlvOpjPlbsCoqsY5DifCkTWBIPftaf816DulhklJcSlSggXcUJA/pT+VQ/wAH4426GW7eEXh2+4rsknV1Ylw/0I+qOp9KWuY/tVOJQ6oHOnKtaipSgMxUb8yBp0o3F44YhYaRKEn4nFm8cTGg8KsGERhGkgNIT3RGY/Eep60kpdm+lwJcJvu4wkhTWIKuqQQetzbwqm7RxCCtboaU0VkkptEHjb7quW8KisgpOgqnbQwJVKgsjmI/OnwROxKtSnJbTA4k8TyB6VYtiYQtj9a1XsO2plRKtOBprgtpjgaejOOnstbKtKb7vsF99DQJCSST4AXNVNvGg8au3+meMQMVlJupBCfYx6A0tG96PQfomGwyASlKbgSQJJNQ7w7GadZWcgzJSSCBBsJqDeHd1WJUF9pECAmLDr49an27jgxhFFZ72TKOqiI/OjZmjy3DCTpamAVBShAKnFWCRQOANiave4+yAlH0lfxKHdngOJp3RrJpC/F7uNtM9rinVBZ0Sjn9kDjVawrOutej7W2Mzi755UBAIVIHlpVCW0WlrQrVMj0o12KLtDfZG6SX2i4pwpN4iOHOqu6iAY9a9E2O9k2cVcQhZ++vM3cR3COtKhxbdlhwO6T7zQcSpMKuATf7qjXuXjB8OXyVS/Ab24ptKW0L7osAUg/hNXvdLaGIeGd1Sco4RBpkycls872ls13DqAeEKIkXGlKcfilADKJJOvKrl/qe+kvoyqBhF4OlzrVNcPdFFlcoAEq1Uo+wro4Ych51LnrQdo0TRH2Fta5DXGpCsVyFVOx6OThwb1lSBdZRbFiinpU4TMiPGiH8YpCOzBlSrqP4elQ4NolVtKieYUVkAFSuIA0FUqs59kIQk/XGbqDHrR2A2dP7xcZAY1+MjgOnM1PsrZvezOJ7oozFKzHSEiyUgaeVNsP0XY94qOY24COA5DpRmw9jLUQq6Rzi9c4N+VlCkpsFG446D51E7tB9tQT2mvKjYlV7Lk3sxttBUsdwXUTeaM2ztQt4ZP0YqTJlTZSJ0sTFx4daWYHeBJdWwt3Oz2cSUESTEiDxF71A/thKU9my2oIUe8cpKlefCpr6dGSrQvxO1HVDtHE6AJGTh/mgP24rULPnNOF4YLHdYKes/gagVssgS7ljgIvRozcZAA3iX9v766wu8YCiXAVAiLexvTZGxmtcgqcbIZj4BfqKoeMhWveJi47MmdaWqwJWO0a7oOiSb1aP9vsH6oHga62dsZDa80ki8A0m/wAHg3yVdvELRZaSPemWztsFKkrSrKpJBB6irLiEtJBKiB6eVAHBNuCeyBnjIH41Gi8GuGXfA/6sdwBbEr5hUA+UWqubf3tdxagVwlI+FI0E9eJ61X3tkfZCkxyM/fQj2BWnR0HoUkUWFNdFrweLAQRPA16LsTFDE7M7JpXfCMhveR8xXieGU/cBAX/Sq/pRuydvYnBrztpWg/WBTIPQinY5O0eu7kbFeYKlOkpBEZZ161Vd48elWIxCkmRMDyAH4Ui2h/qdiHUFskInUpSQT0nhSRvaybyRfrTbCL3bPYE4iNjlR4tH3JH415W+93as2K36aVgfowQoKyBM2y2qmvPghPjSdAtWXb/T/YBxCu2XZtBtaylcvCmu+O9KGitrDwFmzix0EQPnUb29WGwuzQ2y4FO5IAGuZWp968nexpJkz4mnwtE3u2M14iTrUq8TpSNvE866cxNiZikmwyGZcmolPCNaUHGHnWg/1NGhZDUOCsU7S1OMAFcHF3pBkMmsTat0qGIrKews3snCqUuEiBa5uI41aMS+200UpgAJgk/EqmT76GwSW0p/pAv91VLagDslQIGpiOHAeVLsX/VATGJdUFOCQgGBB0JGg61aN1sItSFP4iZAKU5vSaxtplWGBay5EpzEz3kmOn1vGlW5mMcU8UrcUUxoTItwvpV2SlTR2rBJYUp1V4nLexJ0qsOOAuZnDrc5eHtpVg27jBiHso+BBgdTzoB/Zg/XGmmRLnQZuns0v4hLpBKEnTmeHDzr1pvZ6CIKb153sPerDYZsNhCwoamAb8TrTdP+oTHFah/2z+BqqRrFpIfv7OSTIEJHwjn1qF7Bwj4Lk8vW1K07+4WPjI/7aqxzfrCkwVWjXKYHlUOCNPZ+jHDYZOhSDQpbE3T4QK4RvdgwLOp/tV8qiTvPhD/1QPI/Kpqh5oLeYAywkCdSa21hkGRlnr+NCu7zYQxLyT6/Ku2d4sIP+onpfT2pjzRGrDNKspFp+6u3sA2AMoMH8K4G2cJxdR612nbuFUbOJATa6vypUh5IxnZ7azACx/yNAL2ckGIJP9R+dNk7dwwv2rf91DObYwsfxET0IpOIWiqb2YEsZVN5gD1PKkjO3sQnR1cdTI96tW+G0GlsgNLCiNY5HWqKEVUeNmM9PRYcNthxy60hSZucgtQqttInvMNkTwkGhsDjChCkcDQCkGmuRZMeDaWFOrC0/wBLnzFbOIw5+u8n0P41X4NF7MaClZVacaHFBYe6pvg8r/kj5GhS4ftg+VRYl0ZiA2lIBtrMeNT7KwzbrgQcyZ6/lSxAj7U/aFcrxCulOnN20z8ZHS1ad3YA+ufMCi0h4sRF89K4Lxp9/tc/b9vzrDuoYntB6fnTuIsWIe1Nc9oad/7aPBc+X51iN3D9r2p6DFidKzW6fI3ct8ftWUgxYzzl9fIDU8h86C3sfR2aGmimAZMEcKTM7TSkQCselL15CdT5iqoi9DTBOFLK4UZI+EKsOpg60Bhlrmy1Am1ibzwqIOFIKUmx1rljFKQZEelPEQ3GMLQIgEkWIAte8yKa4h4IazqOotHWqo/iVKMnXwrvEY5S0pSrROkfjSwBJkTipubzWgK5BrsKHL3qgO0jpNdEGIi1R5hyPrW8w6+tIR2B/L71ojpWpT1rO7zNIDSddKkIHI1z3eZroR9o0MZ0AORrsRyNaBEfEa7Ch9qoYESq0E1MEj7XtW1ITwIoson2exmVA5HjTX9mjQD2pNhmZWkZo6zark0pBHxp/uF6ltGkIpiZWyO7pfnUC9lnlarOlab5Sn1oNSM6rGOYn8aRbgivq2aI0IFR4fDBK48qtacAmI9ir9Ctu4a0QBy0o2g9ZSkMrumJAOhFFYAdmsnLFv1FNl4YZjrPSgH15FZcpM8aMmQ40Qr2s6J7834isO03SJKvagF61sKHhVUTbDP2w6Pre1Sp247zH9tLkkR+VYIiJpUFsbI265/L6R+Ncnbzn8vofnSkxzrSo5imkO2M1bdc6ehrKVpT1rKYrYvrYrVZW5J1WqysoA1W6ysoAysrKygDDWCsrKANisrKykI2msFbrKAMrdbrKQGCuq1WUgOxXHE1lZSQydjhRbVZWVm+S0EM6VI5qmsrKQyRrj41DjdayspDfAvVUaaysqjNmGt1lZTAxNcKrKyhFHSK1WVlAj//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sp>
        <p:nvSpPr>
          <p:cNvPr id="106499" name="AutoShape 6" descr="data:image/jpeg;base64,/9j/4AAQSkZJRgABAQAAAQABAAD/2wCEAAkGBxQTEhUTExQWFhUXGBwaGBgXFhwgGhodGBoaHBoaHBseHSghHRolHRcaITEhJSkrLi4uHB8zODMsNygtLisBCgoKDg0OGxAQGywkHyQsLCwsLCwsLCwsLCwsLCwsLCwsLCwsLCwsLCwsLCwsLCwsLCwsLCwsLCwsLCwsLCwsLP/AABEIAMEBBAMBIgACEQEDEQH/xAAbAAACAgMBAAAAAAAAAAAAAAAEBQMGAAECB//EAEQQAAEDAgMFBgIHBwMCBwEAAAECAxEAIQQSMQUGQVFhEyJxgZGhMtEUQlKxweHwFSMzYnKS8QcWgkODJFNUorLC4jT/xAAZAQADAQEBAAAAAAAAAAAAAAAAAQIDBAX/xAAnEQACAgICAwEAAQQDAAAAAAAAAQIREiExQQMTUWEiBIHw8RQyQv/aAAwDAQACEQMRAD8AOwW9OIQAA4T4mYjheasjG+aViHWxx0Vy5f5rzdDoHE0W0+NPv/xWDk0XjZ6jh98cMYBKkmNCPzo3/cLOsn0ryYOJnhPO/wAporC4oDiAfH5xSyQ8D1MbbaOhPp+dcYrbraEzc36fOvPk7QjkecGfwrTmOFzaD4Qfzqk4MWDPQWt4GlAHvX6ae9dft1qY70+FULDuCLyARw08qMZxGWRJPiabiuhUXP8Aa6fsn2rX7YRext4VUfpcRP3H8BWBZInOCOgPDpU0FFuRtlB+qrzqUbWb4yPT51VMJ31BM6m+tqIxeDKDYyngZpqKEyyt7SbPMeINTDFIJjN7GqM4/B4+sVK0+Z+dP1oC8pUDoQfCt1TQ8oXzTXSMSomyoOnXyPKo9bGXA1uqwMUv7Z96lGPXHzpYsCxVCHxMHXhSfC4uBBnxGtBvqJMmxFwqDaCdYHnQoiLTW6rSduNkfxE5piLxPyqfCbSzKKJ7wE/qJoxQx9WqVJdM3EdZ+VacdPD1pYiG1ZNJO3WBdQmpQ6oCcxpPQxtWUmO0VcFDz6eVcNbTUSZUPIdKaCh5WUid2gvgSBxP6FRfSSrVXqQZ96eID1zFITqoVCdoovrbpSNeKSnVSj4A0E7tQASExzmfaqSCiyjaqfsmsqq/tOdNPH8qynomjzxezlqBCVC/G/6FS4fBOJAkJP8AMCm/vXWGacGiv7hI8oy+1Gu4x1Fz2egmVqR94PuajOzqxXIN2URmOXzTx041MppI0VeOYN6Hc2m6tYa/g5wR2hdsIN4Mxw6U02ntLskhRCCmMqgXEqJJnLBAEAZVWvw0pqNicom8Ns9SviiOibnz5UWrZqE2EpnpHvFQ7I2uYAUoEGIOsfoWqzkIULkHzroXjjHlHPKTfAna2T3gUqJHC1r0G4kpeDd5vMGD5DjrViDCAIC4nrNINpbFJVmDiT4z5XFR5KS0V47b2Gs4WIkKHIm/4US3s0kTm/8AjPtf2pAlDjZAKm9Ld8XiNJIt50z2XiCtZbIiIzTHEiIuZ14HjWcZWzSSoOVs289opJjUE+mtTttLsO1JGuUj8a7wiiVwQQBrJv8A4px9FECya2bpbOdsUKam2g9vWpgMo6c9aLSDofWKn7KeRrNpFWyuY0u6AINr8PIGhm8W5mlbRMC4ChB6xw/zVhxDKcpXmyAanw168xSvGuNoUQpSQYEpUnvKESI4efWocmnRpFWEBTRi4BIFheCeBIm/taicOhN8q0q53BqoDsVJJIbDlj3XIGsQOsUTsfDtkoV2pSuZjOSJmwHdE0W62PFFhe2ilC8hNz5DTnz8Kl+lQMqp5SCTHIzWHNoog+NQBBGiZB5aekxUppicSrbWQrOpQBjnEdJinWw2lICV5viHeTHpr8qKxDKSmFd3zA++sbwYmc+nUfIkUx9BTmNixB9dfnUDmPP2CfEmdKn7NIF1z5TUL6UnQ2HW1KyaNpxwVYBMjhePWjGVL+sAKXLZAiPSda2hZSLk3507Q6DlHl7fOg8MswSSZJPHhPD01qB96BxED8KXpQnImc1gDrzoVMdB+KxpHQDSb+1LF7SVEJXJPP8AXWuksIg2MeJrOxTYQBPGi6FRyMcuB3gTzFvTnQjuLlcET1JoheHbTqq8/VFDKKRMJWrqSB+rVS8iCjO3jhPgBFZWJfA+qn+6sozQsTzx3aJCLWPImJiNaU4rELcOZztFXj+MSB0AIsKbqZQfqkevzrTDCQk2jNOvClkiWm+xVh8GVGE9p5QfxolGxVg2Dn9gP3E0fhsE4kd1Qj5cQfWiUMEplLhPMaDxtwozQ4+LWwLCdoxIKinxQ4kj/wBlOsPt2NXhPGVEed4oVnDO5gIMG0JBKv8AimJJnlRO1MyUpbLeU653wkakCDeRE6XrSE30DgkONn7YbKpW8kgC/fTfpxobae2Gn3Gksg5kqJUGzCFJtIKjEDwBF6TYbE4UJKXUtFUznKFFJB4ICBItBkxW9iY1hh3MFIcTPwrzg5eAktka3vYwJFOdydgpUqLdjtmsvAf+KUyALtoTIkTNwsSeExwpGxs5sNdoFvIXmy9mSFTYnNIIhOggiZo9zePDQT2CUmFkZAhSCVG0zBsBwAiTFRPY9pxaSyghEAfCATB1IBPhP+aIrodjfddwtkZpg20q3IxCxI4TY9OdVDBL45TVjwDyld0KCYuJPzronFUYPbGbIECVyfH2ohKk/aE+IpetRmQon+n8qAWS2SZNwYI51j677KsePshQjN8UjXXnS3G7GDiSlRkcJWoxyNxbSuE4sqTJQlUaHMDPWuDiHIITh4BnlxFyflXL5G0zphHRW8Rs1KUZyhByurbV+80ucpveZHK44XqLDdggKcU3lW2R3VOJN1TEA3MEeQINWRe0FgAfQ1XN7JteZN/PxpfjcSHe6vDqSM19RI8U/wAwBvyqPY+zXEl2rthxttDuQrbVqpJEgcDxH4UlTt8qTmJMTxjiTpMqsBrHWptlYRbSHmlNrXnUUjgCkTqTwN+XTWhdr7NaSG0oQ62CoBWY93vWUQZ1hPoKcZxE4mxt5olSXS4E5pTlEmQbEzHA8Kn2Kns1FaW1EOgEKVYRIJIzQSJUJInhzoj/AGphVgKS64B/xi1jeL3BpTvBgE4fKppwOJMjKoeRJKSLXA8T51akmLEtL+1AkqQqQUqjuAEyBeygBEzxvY0N+11RKUyjNlzKRBJ1gkKImx0qgrxyxIQRBvImT0JJ4V39IWtoRJ73fn4ZvlhMzMcb61fBFFqxeIdh1xtZGYQkd+xlImYyiADea1u9i3cqy88JkQFXtx5c/ak2ztqwjI5iFoSfqpSSk3vIKoofa+NbBCmVFXMd5I9MxEmjQFp2q/DZUCFA2GW2pi8HXpUrbY+0bRZQHsLffVHO2FSnukDMCoJVYxe4iJtY1dWMQtaEqLcEpBm3HncRUNJFJ2bDqs0G/UJMewru5uZJ964bfVFiDyKVGPlWm31iQoAjS8fhF6kdGLBFyPb9elRqxPJI87V26XVCWgSNI1EzEX06+BoDaSVqASn4iYXA7yNLiCB0iZMfV40k2TokxGJUDZKT41lVzEvlpakOCVA6hSb/ANwmt1VQJBcPtATCkEnojkbDStY3FqJkNmIuclo9LcL0Y3hm1E/vx1lKx/8AaOVbwWHAJUHiJ+LIog89cxkUsY8lW3oVMbQWn4QpfBSYkW+6icLj5IJSZAM24aUzwDyAf3T5SSq5Oa/C5kDhR+PwqVznelQvaL+tJxQK1wyt7axz4ZOVTgCiLgFMpM2JGo6capmMTkVBAPimDPHrNXl3YC3UkJcN57pVa3MaCk+J2IoQhSEqP1SCQoQSbmIIudel4EVcYpcGHljJuyupaHKDyCjx8jUjYTMSsdLGrJ/tXEfCAlU6hLqJ6AXmhE7rYvPmDMgGCEkEiw1AOsKHoaVmeEl0EbMaJHxkAcP8GiMGopUFZwRPGflR+G2Y6hICmVpOv8MyZ1tE1AnDqESggx8KpEHhatozRpgyzYLFA8RajX3rcKq+CcIWEpBMjXnJNreHtTZ3tCJDbmumRRPjppXSvLFrYvWEJdM2IolzHuJTOc207xI97VAzs54mAyvnJBHrPGu39nP5cqmyBzOWNeJmoflVFKGybYYWpfal5aSuZTlEKiYvpoOVFOYxSswWrJEZVJQLkzcgmBr7C9JceFNKbbS0Vxf4k3tcdACBY05aL4/efRAZtZ0Gx0FgbX4WrzZRk3dnUpJAGy0rdUp0PKOVRQMxvNhIvli/Ow5mnrSz9Z4WJnvCBB1mY0I61VXca/hELcewqMq1EiVNwM31QAJNAK3pBGZWEZI/lWU69EqFGNhmXlWEBT//AEIVeQFKm8xOuvAW41y7hAoEOOKkEFISjMJvBNuttDNUF3ecG4YQI5OfM1I3vsRP/hkXsTmIJ9FCj1IXsPRPp6gIU2tSueSx5zE5TPAml+3FLW0oNJGaDI7pNxBgE69Iqo4Pfwokhogjgkn8Sa1j/wDUdagAhsDnmSDNtfGp9X6L2JDjc3BJLbhW2ha1ORkKRmRHQ3TMm0TbSusbsMDFNWS00IUqVd0kcB1gRJqj4red1QVwmNEwbHhGk86aOBtaSS00CoCR3iU+BJma1iic74OtubuOJC1tuMrSkk5Q5K4nWIAqXdLYIdAW6pHZqOWRPcWSMqV6RmvBFpgcar/aOYfOlBlDgym1jeY6Gt7P2utlKglCZUIJIMjwqiL2egN7AS3ikJaAOVKlEydJgdOJorazWJQhRagnS4k35cDHIA1Vdib0PlxJDUw2lBJmQBx6kmrt+1yRJABgyTbw+KAT0qJRRrFvoqm6OOcWVNmVBIlNrgknWOHSnuIbd+qz434XvEj7qrmxcacOMyVQHpSuxIStKjc2AhXCCYqyYfb7iU5XO8eib9NNIqeB02UvfDAKbX2ndIUb5Z+ITP8AmlbWKUGx2cJI1JJJV0i40PLh63DegqfbGVKs6VAgBPQz9+tUlvDOJUA7LYzcU8OJi01pGVmck0yNzaQJlSJPRRA9IrKgf2e4VKKe8nMcquY4VlVZl/INZaEnvEcLHzNHYXApOi78jQSMSAo2J+VEdsMw114frWox+M0i49hP0JUgFZPIzRSWFJuHDbrahmUie9oZ41OWkQVBZEC3iKW/pukq4JAHEnMFn0k+F66Scyj2hMTwTHrH61qDDMuXIINpma2VmYVabfr9caVyRVL4Ts4xSTGY2tBAI85phhHUAZ8iTIA4AyOIgWPGaSLVJhMweUzRLaIHet78/wAKmT+jjRaXcepIkeEZuX40t/aJKzlBCuYWr7p40vaaBVCl93W035VvD4dMnLmm/G/SoSX0px/AlrEEFRyLABmxVIM3UFEyKLOMccBSCvUEfvlA8hqoX86BUFJTBJmL3g28qhwGFDl85jiJg6Wq982KldUWhGLWEFYKgpKRnBcmR/d8XWuhtArSC6jMBcSQRpOk60jYwCdElZ+0CoAGNOE1tGHSklJTCgOEK68dB19qnJ9hj+DfD7Qi/YoS2DBKQJCeoB14+Yp9g9sMK7rTqQeCVAj3uK883jxWRuEuakRCQI4nh0FV/D7RUIKlEnnWkKaMPJp0e2vLkZVshYJvJBT6KEG9QOutiBDaBEZcgIJ4G3KqNsDaqnxkU4oBNyQTYTanKsIspgGZ6q/Lj99Zy06suMU1Yyx7iEAZlJVewbaA0HEmePKK5Z2gi5QwiR9YhIJ5SAnrzpa3skkkKPej4cxMxqQQaOb2cBcFdrAGOMX8fOk5NcMeCFu8DZfNm2+N8hB9hIF+fKlP+0M6BByLsLyRfX4uHhVodW2kZXVn+4+UyT7CoU43KYRKh1I8LWv60e2SH60UvD7sYhecNhCiheU5VFJkAGff2NJto7Gew6j2yCM3Eqmedx4160zmmQFJvJgC9uN+NaxWHB7y8pCtZ66x5ECn712Q/EeGOqvAVaZ1NqsO5+LbbUtx0BahAQFE2i8wONS75bEaZezNpICxMXyg3m/4UhScgIkeVbxpq0czi4vZdsLtttSnMyUpC12KRpAA8xTpOGRlCkFKuUCSZ1m1vDrXljuJHwgmQeNX/cTDvLSpIVOWCQQZv04jwqZp1o18c1ew/wChCYUgxyIETM0SUoEgoWBWtrOONIU53iEglXcWBbqU0vwW3G8S1l7ZWHdIJClAFBAPAmPPzrLGcns3zhELdcSCUx5lURWIwaVkOGc4BSACCIJBJuOlIMfvWlACElLitFLg5D/SLE082biFuIGZMEgEgiLTScKQ8oyJG8OlEhJtJPw8T5VlFYhzIcocb00zG3QwKynhIE4nl6HSRlAnqda0oqAi+lMMuFWqUv5T/MhQ+6RRTGBSDLa23P8AmkT5EiK3o40k+xMhKgACqON6nZbVNpNp5W53p0cO7qWOlhIAm9xIoZtxSLlGWL3SfW4pbNVFLs3hmHEjtSgx4iLedcvPrMKsnqR+pqQY9J+JS4g2EwKMOKKk2BCBz+8351NtGqV6TI8MjPc5iAblIv8A4o0ITYJSSRxJg6/nQb2JbATNiriDbwtbpUOG2ggWIOuoF/P0qHb6LVLQ5alI+ofEHhx9agS2pZIBjU3hJPn+dSHEF+4QrKNCQLxexrksrSkGcp0g3iec+tZqv7mlEqMOokJkaiJvM6/qa7cbKJBhQ5cJ++hcc4ttsrHfMTrHnyrlW1SDIwqzIBnMCL8YtVJS6E2k6DUtREtkA+JI5Won6E0q5Ko1vA/XpS9O31KtBQk/yKn1FE4fFtGQglRiSOPUmRbWk8/gXF9lY3/daBaS1PEq5WtaqkHzXp+0913MYtKglKUAC8d6TWzuPhGf4z6QriFLSPz0rohxwcHlX8nsV7iICQtSrSANOZjjzNWZ1+Dlhcc556QAb0Y3s7BKb/dupUsRotJvwtxqc7n/AFkqSdCNRfWbeNZT8duzo8fkilTE30h4R2YEDxJn11o1OFdcQnOrnoSD46639qdObuOG3apAIuIJ/EUE5uaf/UkSCLI//VT6p9Fe6H0xGDQkd50rV/NBi/C3hWKdQkSkJVlB4AH7q6b3WixxCjHJAH41p7dxtsFXbrQk6zlj3Bo9Uxe6H06bdWsSkpRHArSDpyPj7UA+2vtQhRCge8SCCImYPuKE2hu7gnVZlYqT0UPwFb2Lu/hcOVKZdKiqxlYPtatF4I9mb8z6F++L63gUJ+EWyADKY4+NVBOy1ISSWhHMHSvR8Rs5smSfek238IlpkuJSdYuSJn762x+GdoQ7plLDpU6wlR1lwTE8QKuH7eV25cadwp7oSG1KKSQLxMRM8aqm8C35ByokJA4km1taqr7LyySU5adtEuke6Yd5WJQRiGxkNsqFEyepBAI6XqF3dXBrSAvD6aEZhA9a8LXi3Gh8S/JRrGt43wLOvJ/5q+dCa7Rm38PTsfu9gMM6hwuZDNguVRTTam73aNFeHeClkSmTlnlf514+nbBX/EK3D/OSY96dq3vcKAkN2TEXNo0oag+S4za4ZcdlkobCMSOzdTZQnX+YQDYzWVWcLvTjACUIEEye6Tc+NbqPXEv2S/z/AEea/SVp1keIqdrahFWRnHJKynKVaxn0965x+zG1ES2kTxH5VamrqjF+JVaYrw+3lJNlEeBpthd8HgI7VR6KuPeok7qtKBPaFJA8qVu7BvCHArxER41SaYPxyiWxje8q/iIZX/UgD3EUe3vJh1DvsDrkcUB6Ga89f2K+i+W3Q1CtDyPiQsdSDSxTFn5Inp+Ff2eTo6noqFDXyp60/glABDqAReFJUAT91eLN7RUKJa2wRUuCZcf6iSPWTs/Eu3S6xAFktqBP4VA1u1iDdSVzJgWPrevOsLt3rFM2d4VfbV/caXriaL+pfZfdotqYa/eiBEAZIm19bVrZbjRSjM5lSlIBzATI8LVRnNuqV8SlLEaFWlcM7USD3yckfqKXpii/+TZ6kramCbEiVnkka/lS3EbyttAuvICApJShA+Ig8fzql7M3hw6VKJCgE6Tx+VJsZtRT7qnVan4QdEgaUYVwRLyquS7bV/1Fey5WUhlJEA6rjnyFVBAcfXPeUTxN5niSaiwOELy9bTdROv5V6BsfBstpEETxqrZmk5C3Ymx1NkKURIuLaGrjs/HPJ4qV4m3hFDtFJ0hP40W28kGrSssZtbSeVqoJ8hXf0t77c+QoJvEJNEpeB40OIgtp1ZN1e1Ld68SlOGcBInKY8RXbzx4HSqxvI2VtkSlU+qecHrUtNBFWymHFKsQYoZ/GqUZKjIuOlSvMEWv5Com8JmMBKp6AVNjbZdtj7SKktl0ibRlvPjXO+u1QttKZsFD2pCjZ7rbeYG5UITMkDiZ50PtZx34SgkDjxPWr1QP6WbCbTaenLlVzqDaBQbZAfA1W93SlBPeAUo6HhTt1KrmJ6inugWwJWDREFNCP7LQdBFMRJGtcUhtIWI2Ugf4otnAtA3mi01tKhxpaChvgn8KEAFok863StIPKsrSxUVIukXy3FdvYtZsQY6a0OHp0n1ovCibWF+PtXPwSm3pErLKIglV9bz40S0EDKMskaXj2FzXLcJHxACL61wXAVAIBUTYAC/SKnJs1rHkKyqJGUQDxJt+PpR6cEtTkOKlIi86gRmijcFuq8tIUtQbHLVXnwHrRGJ2Xh2UkqzvKy8XAkXiLC8T1qv5DUogOKawbgK1sogC5gDS14E0le3fwTt28yeJKSSAOZHCjXtnLcQvIgJSbnvJUkAcNc0kiNKXYlCjgQgEgA6JQUlQ/mVF76U14/wBFPyRf/lCvaG67SBIxEcsyefhQWK3ZxDclOVwDUtqCo8Yq0bCwxeQjCpScwuqUJKlakAqIsOGsVcNj7uJwDJL5ClGSEgyJ8dTwHnVpNcsxajLhUeMs5kkhcg9RUmJkFOlxXoO+W6uKeyuNsEwCSQRERNhrVEZb7RUnRNo68aLMpRp0YjDyOQ6jXrU+HKUAkm33mt4kSQnQRJM6Vxg8P27gAEIT7/madi7LNu0AvhbnVobyoHXxpbs/DhtISIo/Dt5jeno6Y6QWly1qGxW0QkxMq4JGvieQqd9SEggSVHiNKSM4MBRWpZzkmeUcKbXwaHrGKOXMbTzNSs7RSeM+dKcfhA4lPeEJMxzrlGBRpkT6VNtDqx6vaFBuqBpc9s5KfqkeCiK0nBTotwf8vnRl9CgxTaY/KoVCDpE6UO5h1psHT5gGuR23BaT4p/OjTGFrio3Ggqh1dsP/ACz6itDEvfYB8FUmgOMRstJ1A8qUYjZjiLtrUPAmnLGLzEpuFJ1B+/rWnlHQ0EtJlScxWJb0UfMVF+339CR/aKtDqB40ixmFST8IA8aDNprsDO8D4EZh6ChnNsPLt2hqfE7KQdF/jXDOzAOJJ8IoxE2yMYhZuVKnxrKK+jAWg+tZSoWzhOIAJjja8UO8+oKAGutHdkgDxqTC4cKWrrzFgLXqLYOLN7P2a7iFJSmec/PpXoexcDhMEJK0lzio3PlGgqgY3eINJ7NkwBqeKj16dKrr21VqkzWsUDklwer4je5wuugZA2Eq7NQAnNAiZPj7VTH95HeykobAVIzBPePjJ86rKW3l5IB75hPX8utaxA7obBuDc9eIHSqdEOTCzi8pBSvkSZgj0pnhlvOpjPlbsCoqsY5DifCkTWBIPftaf816DulhklJcSlSggXcUJA/pT+VQ/wAH4426GW7eEXh2+4rsknV1Ylw/0I+qOp9KWuY/tVOJQ6oHOnKtaipSgMxUb8yBp0o3F44YhYaRKEn4nFm8cTGg8KsGERhGkgNIT3RGY/Eep60kpdm+lwJcJvu4wkhTWIKuqQQetzbwqm7RxCCtboaU0VkkptEHjb7quW8KisgpOgqnbQwJVKgsjmI/OnwROxKtSnJbTA4k8TyB6VYtiYQtj9a1XsO2plRKtOBprgtpjgaejOOnstbKtKb7vsF99DQJCSST4AXNVNvGg8au3+meMQMVlJupBCfYx6A0tG96PQfomGwyASlKbgSQJJNQ7w7GadZWcgzJSSCBBsJqDeHd1WJUF9pECAmLDr49an27jgxhFFZ72TKOqiI/OjZmjy3DCTpamAVBShAKnFWCRQOANiave4+yAlH0lfxKHdngOJp3RrJpC/F7uNtM9rinVBZ0Sjn9kDjVawrOutej7W2Mzi755UBAIVIHlpVCW0WlrQrVMj0o12KLtDfZG6SX2i4pwpN4iOHOqu6iAY9a9E2O9k2cVcQhZ++vM3cR3COtKhxbdlhwO6T7zQcSpMKuATf7qjXuXjB8OXyVS/Ab24ptKW0L7osAUg/hNXvdLaGIeGd1Sco4RBpkycls872ls13DqAeEKIkXGlKcfilADKJJOvKrl/qe+kvoyqBhF4OlzrVNcPdFFlcoAEq1Uo+wro4Ych51LnrQdo0TRH2Fta5DXGpCsVyFVOx6OThwb1lSBdZRbFiinpU4TMiPGiH8YpCOzBlSrqP4elQ4NolVtKieYUVkAFSuIA0FUqs59kIQk/XGbqDHrR2A2dP7xcZAY1+MjgOnM1PsrZvezOJ7oozFKzHSEiyUgaeVNsP0XY94qOY24COA5DpRmw9jLUQq6Rzi9c4N+VlCkpsFG446D51E7tB9tQT2mvKjYlV7Lk3sxttBUsdwXUTeaM2ztQt4ZP0YqTJlTZSJ0sTFx4daWYHeBJdWwt3Oz2cSUESTEiDxF71A/thKU9my2oIUe8cpKlefCpr6dGSrQvxO1HVDtHE6AJGTh/mgP24rULPnNOF4YLHdYKes/gagVssgS7ljgIvRozcZAA3iX9v766wu8YCiXAVAiLexvTZGxmtcgqcbIZj4BfqKoeMhWveJi47MmdaWqwJWO0a7oOiSb1aP9vsH6oHga62dsZDa80ki8A0m/wAHg3yVdvELRZaSPemWztsFKkrSrKpJBB6irLiEtJBKiB6eVAHBNuCeyBnjIH41Gi8GuGXfA/6sdwBbEr5hUA+UWqubf3tdxagVwlI+FI0E9eJ61X3tkfZCkxyM/fQj2BWnR0HoUkUWFNdFrweLAQRPA16LsTFDE7M7JpXfCMhveR8xXieGU/cBAX/Sq/pRuydvYnBrztpWg/WBTIPQinY5O0eu7kbFeYKlOkpBEZZ161Vd48elWIxCkmRMDyAH4Ui2h/qdiHUFskInUpSQT0nhSRvaybyRfrTbCL3bPYE4iNjlR4tH3JH415W+93as2K36aVgfowQoKyBM2y2qmvPghPjSdAtWXb/T/YBxCu2XZtBtaylcvCmu+O9KGitrDwFmzix0EQPnUb29WGwuzQ2y4FO5IAGuZWp968nexpJkz4mnwtE3u2M14iTrUq8TpSNvE866cxNiZikmwyGZcmolPCNaUHGHnWg/1NGhZDUOCsU7S1OMAFcHF3pBkMmsTat0qGIrKews3snCqUuEiBa5uI41aMS+200UpgAJgk/EqmT76GwSW0p/pAv91VLagDslQIGpiOHAeVLsX/VATGJdUFOCQgGBB0JGg61aN1sItSFP4iZAKU5vSaxtplWGBay5EpzEz3kmOn1vGlW5mMcU8UrcUUxoTItwvpV2SlTR2rBJYUp1V4nLexJ0qsOOAuZnDrc5eHtpVg27jBiHso+BBgdTzoB/Zg/XGmmRLnQZuns0v4hLpBKEnTmeHDzr1pvZ6CIKb153sPerDYZsNhCwoamAb8TrTdP+oTHFah/2z+BqqRrFpIfv7OSTIEJHwjn1qF7Bwj4Lk8vW1K07+4WPjI/7aqxzfrCkwVWjXKYHlUOCNPZ+jHDYZOhSDQpbE3T4QK4RvdgwLOp/tV8qiTvPhD/1QPI/Kpqh5oLeYAywkCdSa21hkGRlnr+NCu7zYQxLyT6/Ku2d4sIP+onpfT2pjzRGrDNKspFp+6u3sA2AMoMH8K4G2cJxdR612nbuFUbOJATa6vypUh5IxnZ7azACx/yNAL2ckGIJP9R+dNk7dwwv2rf91DObYwsfxET0IpOIWiqb2YEsZVN5gD1PKkjO3sQnR1cdTI96tW+G0GlsgNLCiNY5HWqKEVUeNmM9PRYcNthxy60hSZucgtQqttInvMNkTwkGhsDjChCkcDQCkGmuRZMeDaWFOrC0/wBLnzFbOIw5+u8n0P41X4NF7MaClZVacaHFBYe6pvg8r/kj5GhS4ftg+VRYl0ZiA2lIBtrMeNT7KwzbrgQcyZ6/lSxAj7U/aFcrxCulOnN20z8ZHS1ad3YA+ufMCi0h4sRF89K4Lxp9/tc/b9vzrDuoYntB6fnTuIsWIe1Nc9oad/7aPBc+X51iN3D9r2p6DFidKzW6fI3ct8ftWUgxYzzl9fIDU8h86C3sfR2aGmimAZMEcKTM7TSkQCselL15CdT5iqoi9DTBOFLK4UZI+EKsOpg60Bhlrmy1Am1ibzwqIOFIKUmx1rljFKQZEelPEQ3GMLQIgEkWIAte8yKa4h4IazqOotHWqo/iVKMnXwrvEY5S0pSrROkfjSwBJkTipubzWgK5BrsKHL3qgO0jpNdEGIi1R5hyPrW8w6+tIR2B/L71ojpWpT1rO7zNIDSddKkIHI1z3eZroR9o0MZ0AORrsRyNaBEfEa7Ch9qoYESq0E1MEj7XtW1ITwIoson2exmVA5HjTX9mjQD2pNhmZWkZo6zark0pBHxp/uF6ltGkIpiZWyO7pfnUC9lnlarOlab5Sn1oNSM6rGOYn8aRbgivq2aI0IFR4fDBK48qtacAmI9ir9Ctu4a0QBy0o2g9ZSkMrumJAOhFFYAdmsnLFv1FNl4YZjrPSgH15FZcpM8aMmQ40Qr2s6J7834isO03SJKvagF61sKHhVUTbDP2w6Pre1Sp247zH9tLkkR+VYIiJpUFsbI265/L6R+Ncnbzn8vofnSkxzrSo5imkO2M1bdc6ehrKVpT1rKYrYvrYrVZW5J1WqysoA1W6ysoAysrKygDDWCsrKANisrKykI2msFbrKAMrdbrKQGCuq1WUgOxXHE1lZSQydjhRbVZWVm+S0EM6VI5qmsrKQyRrj41DjdayspDfAvVUaaysqjNmGt1lZTAxNcKrKyhFHSK1WVlAj//2Q=="/>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pic>
        <p:nvPicPr>
          <p:cNvPr id="106500" name="Picture 8" descr="http://2.bp.blogspot.com/_8adFNycaanI/TR5IEQQQ0CI/AAAAAAAABz8/zkBwcuOAO7s/s1600/Russian%2BT-54%2Btanks%2Bneutron%2Bbomb%2Btarg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10287000"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53796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266700" y="152400"/>
            <a:ext cx="9753600" cy="65248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800" dirty="0">
                <a:solidFill>
                  <a:srgbClr val="FFC000"/>
                </a:solidFill>
                <a:latin typeface="+mn-lt"/>
              </a:rPr>
              <a:t>T</a:t>
            </a:r>
            <a:r>
              <a:rPr lang="en-US" altLang="en-US" sz="3800" dirty="0" smtClean="0">
                <a:solidFill>
                  <a:srgbClr val="FFC000"/>
                </a:solidFill>
                <a:latin typeface="+mn-lt"/>
              </a:rPr>
              <a:t>he scalar zero point energy beam weapons now being tested in </a:t>
            </a:r>
            <a:r>
              <a:rPr lang="en-US" altLang="en-US" sz="3800" dirty="0">
                <a:solidFill>
                  <a:srgbClr val="FFC000"/>
                </a:solidFill>
                <a:latin typeface="+mn-lt"/>
              </a:rPr>
              <a:t>I</a:t>
            </a:r>
            <a:r>
              <a:rPr lang="en-US" altLang="en-US" sz="3800" dirty="0" smtClean="0">
                <a:solidFill>
                  <a:srgbClr val="FFC000"/>
                </a:solidFill>
                <a:latin typeface="+mn-lt"/>
              </a:rPr>
              <a:t>raq and Afghanistan are even more deadly. They can kill soldiers instantly whether they are inside their tanks or even in bunkers underground. With all internal and external bacteria destroyed the bodies do not decay, not even after 30 days. An awesome </a:t>
            </a:r>
          </a:p>
          <a:p>
            <a:pPr algn="ctr" eaLnBrk="0" hangingPunct="0">
              <a:defRPr/>
            </a:pPr>
            <a:r>
              <a:rPr lang="en-US" altLang="en-US" sz="3800" dirty="0" smtClean="0">
                <a:solidFill>
                  <a:srgbClr val="FFC000"/>
                </a:solidFill>
                <a:latin typeface="+mn-lt"/>
              </a:rPr>
              <a:t>Day of Reckoning is coming for the nations. With weapons like this and the nuclear weapons of mass destruction is there any wonder why the cry will go out to Messiah for Him to intervene? </a:t>
            </a:r>
            <a:endParaRPr lang="en-US" altLang="en-US" sz="3800" dirty="0">
              <a:solidFill>
                <a:srgbClr val="FFC000"/>
              </a:solidFill>
              <a:latin typeface="+mn-lt"/>
            </a:endParaRPr>
          </a:p>
        </p:txBody>
      </p:sp>
    </p:spTree>
    <p:extLst>
      <p:ext uri="{BB962C8B-B14F-4D97-AF65-F5344CB8AC3E}">
        <p14:creationId xmlns:p14="http://schemas.microsoft.com/office/powerpoint/2010/main" val="217487946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AutoShape 4" descr="data:image/jpeg;base64,/9j/4AAQSkZJRgABAQAAAQABAAD/2wCEAAkGBxQTEhUTExQWFhUXGBwaGBgXFhwgGhodGBoaHBoaHBseHSghHRolHRcaITEhJSkrLi4uHB8zODMsNygtLisBCgoKDg0OGxAQGywkHyQsLCwsLCwsLCwsLCwsLCwsLCwsLCwsLCwsLCwsLCwsLCwsLCwsLCwsLCwsLCwsLCwsLP/AABEIAMEBBAMBIgACEQEDEQH/xAAbAAACAgMBAAAAAAAAAAAAAAAEBQMGAAECB//EAEQQAAEDAgMFBgIHBwMCBwEAAAECAxEAIQQSMQUGQVFhEyJxgZGhMtEUQlKxweHwFSMzYnKS8QcWgkODJFNUorLC4jT/xAAZAQADAQEBAAAAAAAAAAAAAAAAAQIDBAX/xAAnEQACAgICAwEAAQQDAAAAAAAAAQIREiExQQMTUWEiBIHw8RQyQv/aAAwDAQACEQMRAD8AOwW9OIQAA4T4mYjheasjG+aViHWxx0Vy5f5rzdDoHE0W0+NPv/xWDk0XjZ6jh98cMYBKkmNCPzo3/cLOsn0ryYOJnhPO/wAporC4oDiAfH5xSyQ8D1MbbaOhPp+dcYrbraEzc36fOvPk7QjkecGfwrTmOFzaD4Qfzqk4MWDPQWt4GlAHvX6ae9dft1qY70+FULDuCLyARw08qMZxGWRJPiabiuhUXP8Aa6fsn2rX7YRext4VUfpcRP3H8BWBZInOCOgPDpU0FFuRtlB+qrzqUbWb4yPT51VMJ31BM6m+tqIxeDKDYyngZpqKEyyt7SbPMeINTDFIJjN7GqM4/B4+sVK0+Z+dP1oC8pUDoQfCt1TQ8oXzTXSMSomyoOnXyPKo9bGXA1uqwMUv7Z96lGPXHzpYsCxVCHxMHXhSfC4uBBnxGtBvqJMmxFwqDaCdYHnQoiLTW6rSduNkfxE5piLxPyqfCbSzKKJ7wE/qJoxQx9WqVJdM3EdZ+VacdPD1pYiG1ZNJO3WBdQmpQ6oCcxpPQxtWUmO0VcFDz6eVcNbTUSZUPIdKaCh5WUid2gvgSBxP6FRfSSrVXqQZ96eID1zFITqoVCdoovrbpSNeKSnVSj4A0E7tQASExzmfaqSCiyjaqfsmsqq/tOdNPH8qynomjzxezlqBCVC/G/6FS4fBOJAkJP8AMCm/vXWGacGiv7hI8oy+1Gu4x1Fz2egmVqR94PuajOzqxXIN2URmOXzTx041MppI0VeOYN6Hc2m6tYa/g5wR2hdsIN4Mxw6U02ntLskhRCCmMqgXEqJJnLBAEAZVWvw0pqNicom8Ns9SviiOibnz5UWrZqE2EpnpHvFQ7I2uYAUoEGIOsfoWqzkIULkHzroXjjHlHPKTfAna2T3gUqJHC1r0G4kpeDd5vMGD5DjrViDCAIC4nrNINpbFJVmDiT4z5XFR5KS0V47b2Gs4WIkKHIm/4US3s0kTm/8AjPtf2pAlDjZAKm9Ld8XiNJIt50z2XiCtZbIiIzTHEiIuZ14HjWcZWzSSoOVs289opJjUE+mtTttLsO1JGuUj8a7wiiVwQQBrJv8A4px9FECya2bpbOdsUKam2g9vWpgMo6c9aLSDofWKn7KeRrNpFWyuY0u6AINr8PIGhm8W5mlbRMC4ChB6xw/zVhxDKcpXmyAanw168xSvGuNoUQpSQYEpUnvKESI4efWocmnRpFWEBTRi4BIFheCeBIm/taicOhN8q0q53BqoDsVJJIbDlj3XIGsQOsUTsfDtkoV2pSuZjOSJmwHdE0W62PFFhe2ilC8hNz5DTnz8Kl+lQMqp5SCTHIzWHNoog+NQBBGiZB5aekxUppicSrbWQrOpQBjnEdJinWw2lICV5viHeTHpr8qKxDKSmFd3zA++sbwYmc+nUfIkUx9BTmNixB9dfnUDmPP2CfEmdKn7NIF1z5TUL6UnQ2HW1KyaNpxwVYBMjhePWjGVL+sAKXLZAiPSda2hZSLk3507Q6DlHl7fOg8MswSSZJPHhPD01qB96BxED8KXpQnImc1gDrzoVMdB+KxpHQDSb+1LF7SVEJXJPP8AXWuksIg2MeJrOxTYQBPGi6FRyMcuB3gTzFvTnQjuLlcET1JoheHbTqq8/VFDKKRMJWrqSB+rVS8iCjO3jhPgBFZWJfA+qn+6sozQsTzx3aJCLWPImJiNaU4rELcOZztFXj+MSB0AIsKbqZQfqkevzrTDCQk2jNOvClkiWm+xVh8GVGE9p5QfxolGxVg2Dn9gP3E0fhsE4kd1Qj5cQfWiUMEplLhPMaDxtwozQ4+LWwLCdoxIKinxQ4kj/wBlOsPt2NXhPGVEed4oVnDO5gIMG0JBKv8AimJJnlRO1MyUpbLeU653wkakCDeRE6XrSE30DgkONn7YbKpW8kgC/fTfpxobae2Gn3Gksg5kqJUGzCFJtIKjEDwBF6TYbE4UJKXUtFUznKFFJB4ICBItBkxW9iY1hh3MFIcTPwrzg5eAktka3vYwJFOdydgpUqLdjtmsvAf+KUyALtoTIkTNwsSeExwpGxs5sNdoFvIXmy9mSFTYnNIIhOggiZo9zePDQT2CUmFkZAhSCVG0zBsBwAiTFRPY9pxaSyghEAfCATB1IBPhP+aIrodjfddwtkZpg20q3IxCxI4TY9OdVDBL45TVjwDyld0KCYuJPzronFUYPbGbIECVyfH2ohKk/aE+IpetRmQon+n8qAWS2SZNwYI51j677KsePshQjN8UjXXnS3G7GDiSlRkcJWoxyNxbSuE4sqTJQlUaHMDPWuDiHIITh4BnlxFyflXL5G0zphHRW8Rs1KUZyhByurbV+80ucpveZHK44XqLDdggKcU3lW2R3VOJN1TEA3MEeQINWRe0FgAfQ1XN7JteZN/PxpfjcSHe6vDqSM19RI8U/wAwBvyqPY+zXEl2rthxttDuQrbVqpJEgcDxH4UlTt8qTmJMTxjiTpMqsBrHWptlYRbSHmlNrXnUUjgCkTqTwN+XTWhdr7NaSG0oQ62CoBWY93vWUQZ1hPoKcZxE4mxt5olSXS4E5pTlEmQbEzHA8Kn2Kns1FaW1EOgEKVYRIJIzQSJUJInhzoj/AGphVgKS64B/xi1jeL3BpTvBgE4fKppwOJMjKoeRJKSLXA8T51akmLEtL+1AkqQqQUqjuAEyBeygBEzxvY0N+11RKUyjNlzKRBJ1gkKImx0qgrxyxIQRBvImT0JJ4V39IWtoRJ73fn4ZvlhMzMcb61fBFFqxeIdh1xtZGYQkd+xlImYyiADea1u9i3cqy88JkQFXtx5c/ak2ztqwjI5iFoSfqpSSk3vIKoofa+NbBCmVFXMd5I9MxEmjQFp2q/DZUCFA2GW2pi8HXpUrbY+0bRZQHsLffVHO2FSnukDMCoJVYxe4iJtY1dWMQtaEqLcEpBm3HncRUNJFJ2bDqs0G/UJMewru5uZJ964bfVFiDyKVGPlWm31iQoAjS8fhF6kdGLBFyPb9elRqxPJI87V26XVCWgSNI1EzEX06+BoDaSVqASn4iYXA7yNLiCB0iZMfV40k2TokxGJUDZKT41lVzEvlpakOCVA6hSb/ANwmt1VQJBcPtATCkEnojkbDStY3FqJkNmIuclo9LcL0Y3hm1E/vx1lKx/8AaOVbwWHAJUHiJ+LIog89cxkUsY8lW3oVMbQWn4QpfBSYkW+6icLj5IJSZAM24aUzwDyAf3T5SSq5Oa/C5kDhR+PwqVznelQvaL+tJxQK1wyt7axz4ZOVTgCiLgFMpM2JGo6capmMTkVBAPimDPHrNXl3YC3UkJcN57pVa3MaCk+J2IoQhSEqP1SCQoQSbmIIudel4EVcYpcGHljJuyupaHKDyCjx8jUjYTMSsdLGrJ/tXEfCAlU6hLqJ6AXmhE7rYvPmDMgGCEkEiw1AOsKHoaVmeEl0EbMaJHxkAcP8GiMGopUFZwRPGflR+G2Y6hICmVpOv8MyZ1tE1AnDqESggx8KpEHhatozRpgyzYLFA8RajX3rcKq+CcIWEpBMjXnJNreHtTZ3tCJDbmumRRPjppXSvLFrYvWEJdM2IolzHuJTOc207xI97VAzs54mAyvnJBHrPGu39nP5cqmyBzOWNeJmoflVFKGybYYWpfal5aSuZTlEKiYvpoOVFOYxSswWrJEZVJQLkzcgmBr7C9JceFNKbbS0Vxf4k3tcdACBY05aL4/efRAZtZ0Gx0FgbX4WrzZRk3dnUpJAGy0rdUp0PKOVRQMxvNhIvli/Ow5mnrSz9Z4WJnvCBB1mY0I61VXca/hELcewqMq1EiVNwM31QAJNAK3pBGZWEZI/lWU69EqFGNhmXlWEBT//AEIVeQFKm8xOuvAW41y7hAoEOOKkEFISjMJvBNuttDNUF3ecG4YQI5OfM1I3vsRP/hkXsTmIJ9FCj1IXsPRPp6gIU2tSueSx5zE5TPAml+3FLW0oNJGaDI7pNxBgE69Iqo4Pfwokhogjgkn8Sa1j/wDUdagAhsDnmSDNtfGp9X6L2JDjc3BJLbhW2ha1ORkKRmRHQ3TMm0TbSusbsMDFNWS00IUqVd0kcB1gRJqj4red1QVwmNEwbHhGk86aOBtaSS00CoCR3iU+BJma1iic74OtubuOJC1tuMrSkk5Q5K4nWIAqXdLYIdAW6pHZqOWRPcWSMqV6RmvBFpgcar/aOYfOlBlDgym1jeY6Gt7P2utlKglCZUIJIMjwqiL2egN7AS3ikJaAOVKlEydJgdOJorazWJQhRagnS4k35cDHIA1Vdib0PlxJDUw2lBJmQBx6kmrt+1yRJABgyTbw+KAT0qJRRrFvoqm6OOcWVNmVBIlNrgknWOHSnuIbd+qz434XvEj7qrmxcacOMyVQHpSuxIStKjc2AhXCCYqyYfb7iU5XO8eib9NNIqeB02UvfDAKbX2ndIUb5Z+ITP8AmlbWKUGx2cJI1JJJV0i40PLh63DegqfbGVKs6VAgBPQz9+tUlvDOJUA7LYzcU8OJi01pGVmck0yNzaQJlSJPRRA9IrKgf2e4VKKe8nMcquY4VlVZl/INZaEnvEcLHzNHYXApOi78jQSMSAo2J+VEdsMw114frWox+M0i49hP0JUgFZPIzRSWFJuHDbrahmUie9oZ41OWkQVBZEC3iKW/pukq4JAHEnMFn0k+F66Scyj2hMTwTHrH61qDDMuXIINpma2VmYVabfr9caVyRVL4Ts4xSTGY2tBAI85phhHUAZ8iTIA4AyOIgWPGaSLVJhMweUzRLaIHet78/wAKmT+jjRaXcepIkeEZuX40t/aJKzlBCuYWr7p40vaaBVCl93W035VvD4dMnLmm/G/SoSX0px/AlrEEFRyLABmxVIM3UFEyKLOMccBSCvUEfvlA8hqoX86BUFJTBJmL3g28qhwGFDl85jiJg6Wq982KldUWhGLWEFYKgpKRnBcmR/d8XWuhtArSC6jMBcSQRpOk60jYwCdElZ+0CoAGNOE1tGHSklJTCgOEK68dB19qnJ9hj+DfD7Qi/YoS2DBKQJCeoB14+Yp9g9sMK7rTqQeCVAj3uK883jxWRuEuakRCQI4nh0FV/D7RUIKlEnnWkKaMPJp0e2vLkZVshYJvJBT6KEG9QOutiBDaBEZcgIJ4G3KqNsDaqnxkU4oBNyQTYTanKsIspgGZ6q/Lj99Zy06suMU1Yyx7iEAZlJVewbaA0HEmePKK5Z2gi5QwiR9YhIJ5SAnrzpa3skkkKPej4cxMxqQQaOb2cBcFdrAGOMX8fOk5NcMeCFu8DZfNm2+N8hB9hIF+fKlP+0M6BByLsLyRfX4uHhVodW2kZXVn+4+UyT7CoU43KYRKh1I8LWv60e2SH60UvD7sYhecNhCiheU5VFJkAGff2NJto7Gew6j2yCM3Eqmedx4160zmmQFJvJgC9uN+NaxWHB7y8pCtZ66x5ECn712Q/EeGOqvAVaZ1NqsO5+LbbUtx0BahAQFE2i8wONS75bEaZezNpICxMXyg3m/4UhScgIkeVbxpq0czi4vZdsLtttSnMyUpC12KRpAA8xTpOGRlCkFKuUCSZ1m1vDrXljuJHwgmQeNX/cTDvLSpIVOWCQQZv04jwqZp1o18c1ew/wChCYUgxyIETM0SUoEgoWBWtrOONIU53iEglXcWBbqU0vwW3G8S1l7ZWHdIJClAFBAPAmPPzrLGcns3zhELdcSCUx5lURWIwaVkOGc4BSACCIJBJuOlIMfvWlACElLitFLg5D/SLE082biFuIGZMEgEgiLTScKQ8oyJG8OlEhJtJPw8T5VlFYhzIcocb00zG3QwKynhIE4nl6HSRlAnqda0oqAi+lMMuFWqUv5T/MhQ+6RRTGBSDLa23P8AmkT5EiK3o40k+xMhKgACqON6nZbVNpNp5W53p0cO7qWOlhIAm9xIoZtxSLlGWL3SfW4pbNVFLs3hmHEjtSgx4iLedcvPrMKsnqR+pqQY9J+JS4g2EwKMOKKk2BCBz+8351NtGqV6TI8MjPc5iAblIv8A4o0ITYJSSRxJg6/nQb2JbATNiriDbwtbpUOG2ggWIOuoF/P0qHb6LVLQ5alI+ofEHhx9agS2pZIBjU3hJPn+dSHEF+4QrKNCQLxexrksrSkGcp0g3iec+tZqv7mlEqMOokJkaiJvM6/qa7cbKJBhQ5cJ++hcc4ttsrHfMTrHnyrlW1SDIwqzIBnMCL8YtVJS6E2k6DUtREtkA+JI5Won6E0q5Ko1vA/XpS9O31KtBQk/yKn1FE4fFtGQglRiSOPUmRbWk8/gXF9lY3/daBaS1PEq5WtaqkHzXp+0913MYtKglKUAC8d6TWzuPhGf4z6QriFLSPz0rohxwcHlX8nsV7iICQtSrSANOZjjzNWZ1+Dlhcc556QAb0Y3s7BKb/dupUsRotJvwtxqc7n/AFkqSdCNRfWbeNZT8duzo8fkilTE30h4R2YEDxJn11o1OFdcQnOrnoSD46639qdObuOG3apAIuIJ/EUE5uaf/UkSCLI//VT6p9Fe6H0xGDQkd50rV/NBi/C3hWKdQkSkJVlB4AH7q6b3WixxCjHJAH41p7dxtsFXbrQk6zlj3Bo9Uxe6H06bdWsSkpRHArSDpyPj7UA+2vtQhRCge8SCCImYPuKE2hu7gnVZlYqT0UPwFb2Lu/hcOVKZdKiqxlYPtatF4I9mb8z6F++L63gUJ+EWyADKY4+NVBOy1ISSWhHMHSvR8Rs5smSfek238IlpkuJSdYuSJn762x+GdoQ7plLDpU6wlR1lwTE8QKuH7eV25cadwp7oSG1KKSQLxMRM8aqm8C35ByokJA4km1taqr7LyySU5adtEuke6Yd5WJQRiGxkNsqFEyepBAI6XqF3dXBrSAvD6aEZhA9a8LXi3Gh8S/JRrGt43wLOvJ/5q+dCa7Rm38PTsfu9gMM6hwuZDNguVRTTam73aNFeHeClkSmTlnlf514+nbBX/EK3D/OSY96dq3vcKAkN2TEXNo0oag+S4za4ZcdlkobCMSOzdTZQnX+YQDYzWVWcLvTjACUIEEye6Tc+NbqPXEv2S/z/AEea/SVp1keIqdrahFWRnHJKynKVaxn0965x+zG1ES2kTxH5VamrqjF+JVaYrw+3lJNlEeBpthd8HgI7VR6KuPeok7qtKBPaFJA8qVu7BvCHArxER41SaYPxyiWxje8q/iIZX/UgD3EUe3vJh1DvsDrkcUB6Ga89f2K+i+W3Q1CtDyPiQsdSDSxTFn5Inp+Ff2eTo6noqFDXyp60/glABDqAReFJUAT91eLN7RUKJa2wRUuCZcf6iSPWTs/Eu3S6xAFktqBP4VA1u1iDdSVzJgWPrevOsLt3rFM2d4VfbV/caXriaL+pfZfdotqYa/eiBEAZIm19bVrZbjRSjM5lSlIBzATI8LVRnNuqV8SlLEaFWlcM7USD3yckfqKXpii/+TZ6kramCbEiVnkka/lS3EbyttAuvICApJShA+Ig8fzql7M3hw6VKJCgE6Tx+VJsZtRT7qnVan4QdEgaUYVwRLyquS7bV/1Fey5WUhlJEA6rjnyFVBAcfXPeUTxN5niSaiwOELy9bTdROv5V6BsfBstpEETxqrZmk5C3Ymx1NkKURIuLaGrjs/HPJ4qV4m3hFDtFJ0hP40W28kGrSssZtbSeVqoJ8hXf0t77c+QoJvEJNEpeB40OIgtp1ZN1e1Ld68SlOGcBInKY8RXbzx4HSqxvI2VtkSlU+qecHrUtNBFWymHFKsQYoZ/GqUZKjIuOlSvMEWv5Com8JmMBKp6AVNjbZdtj7SKktl0ibRlvPjXO+u1QttKZsFD2pCjZ7rbeYG5UITMkDiZ50PtZx34SgkDjxPWr1QP6WbCbTaenLlVzqDaBQbZAfA1W93SlBPeAUo6HhTt1KrmJ6inugWwJWDREFNCP7LQdBFMRJGtcUhtIWI2Ugf4otnAtA3mi01tKhxpaChvgn8KEAFok863StIPKsrSxUVIukXy3FdvYtZsQY6a0OHp0n1ovCibWF+PtXPwSm3pErLKIglV9bz40S0EDKMskaXj2FzXLcJHxACL61wXAVAIBUTYAC/SKnJs1rHkKyqJGUQDxJt+PpR6cEtTkOKlIi86gRmijcFuq8tIUtQbHLVXnwHrRGJ2Xh2UkqzvKy8XAkXiLC8T1qv5DUogOKawbgK1sogC5gDS14E0le3fwTt28yeJKSSAOZHCjXtnLcQvIgJSbnvJUkAcNc0kiNKXYlCjgQgEgA6JQUlQ/mVF76U14/wBFPyRf/lCvaG67SBIxEcsyefhQWK3ZxDclOVwDUtqCo8Yq0bCwxeQjCpScwuqUJKlakAqIsOGsVcNj7uJwDJL5ClGSEgyJ8dTwHnVpNcsxajLhUeMs5kkhcg9RUmJkFOlxXoO+W6uKeyuNsEwCSQRERNhrVEZb7RUnRNo68aLMpRp0YjDyOQ6jXrU+HKUAkm33mt4kSQnQRJM6Vxg8P27gAEIT7/madi7LNu0AvhbnVobyoHXxpbs/DhtISIo/Dt5jeno6Y6QWly1qGxW0QkxMq4JGvieQqd9SEggSVHiNKSM4MBRWpZzkmeUcKbXwaHrGKOXMbTzNSs7RSeM+dKcfhA4lPeEJMxzrlGBRpkT6VNtDqx6vaFBuqBpc9s5KfqkeCiK0nBTotwf8vnRl9CgxTaY/KoVCDpE6UO5h1psHT5gGuR23BaT4p/OjTGFrio3Ggqh1dsP/ACz6itDEvfYB8FUmgOMRstJ1A8qUYjZjiLtrUPAmnLGLzEpuFJ1B+/rWnlHQ0EtJlScxWJb0UfMVF+339CR/aKtDqB40ixmFST8IA8aDNprsDO8D4EZh6ChnNsPLt2hqfE7KQdF/jXDOzAOJJ8IoxE2yMYhZuVKnxrKK+jAWg+tZSoWzhOIAJjja8UO8+oKAGutHdkgDxqTC4cKWrrzFgLXqLYOLN7P2a7iFJSmec/PpXoexcDhMEJK0lzio3PlGgqgY3eINJ7NkwBqeKj16dKrr21VqkzWsUDklwer4je5wuugZA2Eq7NQAnNAiZPj7VTH95HeykobAVIzBPePjJ86rKW3l5IB75hPX8utaxA7obBuDc9eIHSqdEOTCzi8pBSvkSZgj0pnhlvOpjPlbsCoqsY5DifCkTWBIPftaf816DulhklJcSlSggXcUJA/pT+VQ/wAH4426GW7eEXh2+4rsknV1Ylw/0I+qOp9KWuY/tVOJQ6oHOnKtaipSgMxUb8yBp0o3F44YhYaRKEn4nFm8cTGg8KsGERhGkgNIT3RGY/Eep60kpdm+lwJcJvu4wkhTWIKuqQQetzbwqm7RxCCtboaU0VkkptEHjb7quW8KisgpOgqnbQwJVKgsjmI/OnwROxKtSnJbTA4k8TyB6VYtiYQtj9a1XsO2plRKtOBprgtpjgaejOOnstbKtKb7vsF99DQJCSST4AXNVNvGg8au3+meMQMVlJupBCfYx6A0tG96PQfomGwyASlKbgSQJJNQ7w7GadZWcgzJSSCBBsJqDeHd1WJUF9pECAmLDr49an27jgxhFFZ72TKOqiI/OjZmjy3DCTpamAVBShAKnFWCRQOANiave4+yAlH0lfxKHdngOJp3RrJpC/F7uNtM9rinVBZ0Sjn9kDjVawrOutej7W2Mzi755UBAIVIHlpVCW0WlrQrVMj0o12KLtDfZG6SX2i4pwpN4iOHOqu6iAY9a9E2O9k2cVcQhZ++vM3cR3COtKhxbdlhwO6T7zQcSpMKuATf7qjXuXjB8OXyVS/Ab24ptKW0L7osAUg/hNXvdLaGIeGd1Sco4RBpkycls872ls13DqAeEKIkXGlKcfilADKJJOvKrl/qe+kvoyqBhF4OlzrVNcPdFFlcoAEq1Uo+wro4Ych51LnrQdo0TRH2Fta5DXGpCsVyFVOx6OThwb1lSBdZRbFiinpU4TMiPGiH8YpCOzBlSrqP4elQ4NolVtKieYUVkAFSuIA0FUqs59kIQk/XGbqDHrR2A2dP7xcZAY1+MjgOnM1PsrZvezOJ7oozFKzHSEiyUgaeVNsP0XY94qOY24COA5DpRmw9jLUQq6Rzi9c4N+VlCkpsFG446D51E7tB9tQT2mvKjYlV7Lk3sxttBUsdwXUTeaM2ztQt4ZP0YqTJlTZSJ0sTFx4daWYHeBJdWwt3Oz2cSUESTEiDxF71A/thKU9my2oIUe8cpKlefCpr6dGSrQvxO1HVDtHE6AJGTh/mgP24rULPnNOF4YLHdYKes/gagVssgS7ljgIvRozcZAA3iX9v766wu8YCiXAVAiLexvTZGxmtcgqcbIZj4BfqKoeMhWveJi47MmdaWqwJWO0a7oOiSb1aP9vsH6oHga62dsZDa80ki8A0m/wAHg3yVdvELRZaSPemWztsFKkrSrKpJBB6irLiEtJBKiB6eVAHBNuCeyBnjIH41Gi8GuGXfA/6sdwBbEr5hUA+UWqubf3tdxagVwlI+FI0E9eJ61X3tkfZCkxyM/fQj2BWnR0HoUkUWFNdFrweLAQRPA16LsTFDE7M7JpXfCMhveR8xXieGU/cBAX/Sq/pRuydvYnBrztpWg/WBTIPQinY5O0eu7kbFeYKlOkpBEZZ161Vd48elWIxCkmRMDyAH4Ui2h/qdiHUFskInUpSQT0nhSRvaybyRfrTbCL3bPYE4iNjlR4tH3JH415W+93as2K36aVgfowQoKyBM2y2qmvPghPjSdAtWXb/T/YBxCu2XZtBtaylcvCmu+O9KGitrDwFmzix0EQPnUb29WGwuzQ2y4FO5IAGuZWp968nexpJkz4mnwtE3u2M14iTrUq8TpSNvE866cxNiZikmwyGZcmolPCNaUHGHnWg/1NGhZDUOCsU7S1OMAFcHF3pBkMmsTat0qGIrKews3snCqUuEiBa5uI41aMS+200UpgAJgk/EqmT76GwSW0p/pAv91VLagDslQIGpiOHAeVLsX/VATGJdUFOCQgGBB0JGg61aN1sItSFP4iZAKU5vSaxtplWGBay5EpzEz3kmOn1vGlW5mMcU8UrcUUxoTItwvpV2SlTR2rBJYUp1V4nLexJ0qsOOAuZnDrc5eHtpVg27jBiHso+BBgdTzoB/Zg/XGmmRLnQZuns0v4hLpBKEnTmeHDzr1pvZ6CIKb153sPerDYZsNhCwoamAb8TrTdP+oTHFah/2z+BqqRrFpIfv7OSTIEJHwjn1qF7Bwj4Lk8vW1K07+4WPjI/7aqxzfrCkwVWjXKYHlUOCNPZ+jHDYZOhSDQpbE3T4QK4RvdgwLOp/tV8qiTvPhD/1QPI/Kpqh5oLeYAywkCdSa21hkGRlnr+NCu7zYQxLyT6/Ku2d4sIP+onpfT2pjzRGrDNKspFp+6u3sA2AMoMH8K4G2cJxdR612nbuFUbOJATa6vypUh5IxnZ7azACx/yNAL2ckGIJP9R+dNk7dwwv2rf91DObYwsfxET0IpOIWiqb2YEsZVN5gD1PKkjO3sQnR1cdTI96tW+G0GlsgNLCiNY5HWqKEVUeNmM9PRYcNthxy60hSZucgtQqttInvMNkTwkGhsDjChCkcDQCkGmuRZMeDaWFOrC0/wBLnzFbOIw5+u8n0P41X4NF7MaClZVacaHFBYe6pvg8r/kj5GhS4ftg+VRYl0ZiA2lIBtrMeNT7KwzbrgQcyZ6/lSxAj7U/aFcrxCulOnN20z8ZHS1ad3YA+ufMCi0h4sRF89K4Lxp9/tc/b9vzrDuoYntB6fnTuIsWIe1Nc9oad/7aPBc+X51iN3D9r2p6DFidKzW6fI3ct8ftWUgxYzzl9fIDU8h86C3sfR2aGmimAZMEcKTM7TSkQCselL15CdT5iqoi9DTBOFLK4UZI+EKsOpg60Bhlrmy1Am1ibzwqIOFIKUmx1rljFKQZEelPEQ3GMLQIgEkWIAte8yKa4h4IazqOotHWqo/iVKMnXwrvEY5S0pSrROkfjSwBJkTipubzWgK5BrsKHL3qgO0jpNdEGIi1R5hyPrW8w6+tIR2B/L71ojpWpT1rO7zNIDSddKkIHI1z3eZroR9o0MZ0AORrsRyNaBEfEa7Ch9qoYESq0E1MEj7XtW1ITwIoson2exmVA5HjTX9mjQD2pNhmZWkZo6zark0pBHxp/uF6ltGkIpiZWyO7pfnUC9lnlarOlab5Sn1oNSM6rGOYn8aRbgivq2aI0IFR4fDBK48qtacAmI9ir9Ctu4a0QBy0o2g9ZSkMrumJAOhFFYAdmsnLFv1FNl4YZjrPSgH15FZcpM8aMmQ40Qr2s6J7834isO03SJKvagF61sKHhVUTbDP2w6Pre1Sp247zH9tLkkR+VYIiJpUFsbI265/L6R+Ncnbzn8vofnSkxzrSo5imkO2M1bdc6ehrKVpT1rKYrYvrYrVZW5J1WqysoA1W6ysoAysrKygDDWCsrKANisrKykI2msFbrKAMrdbrKQGCuq1WUgOxXHE1lZSQydjhRbVZWVm+S0EM6VI5qmsrKQyRrj41DjdayspDfAvVUaaysqjNmGt1lZTAxNcKrKyhFHSK1WVlAj//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sp>
        <p:nvSpPr>
          <p:cNvPr id="106499" name="AutoShape 6" descr="data:image/jpeg;base64,/9j/4AAQSkZJRgABAQAAAQABAAD/2wCEAAkGBxQTEhUTExQWFhUXGBwaGBgXFhwgGhodGBoaHBoaHBseHSghHRolHRcaITEhJSkrLi4uHB8zODMsNygtLisBCgoKDg0OGxAQGywkHyQsLCwsLCwsLCwsLCwsLCwsLCwsLCwsLCwsLCwsLCwsLCwsLCwsLCwsLCwsLCwsLCwsLP/AABEIAMEBBAMBIgACEQEDEQH/xAAbAAACAgMBAAAAAAAAAAAAAAAEBQMGAAECB//EAEQQAAEDAgMFBgIHBwMCBwEAAAECAxEAIQQSMQUGQVFhEyJxgZGhMtEUQlKxweHwFSMzYnKS8QcWgkODJFNUorLC4jT/xAAZAQADAQEBAAAAAAAAAAAAAAAAAQIDBAX/xAAnEQACAgICAwEAAQQDAAAAAAAAAQIREiExQQMTUWEiBIHw8RQyQv/aAAwDAQACEQMRAD8AOwW9OIQAA4T4mYjheasjG+aViHWxx0Vy5f5rzdDoHE0W0+NPv/xWDk0XjZ6jh98cMYBKkmNCPzo3/cLOsn0ryYOJnhPO/wAporC4oDiAfH5xSyQ8D1MbbaOhPp+dcYrbraEzc36fOvPk7QjkecGfwrTmOFzaD4Qfzqk4MWDPQWt4GlAHvX6ae9dft1qY70+FULDuCLyARw08qMZxGWRJPiabiuhUXP8Aa6fsn2rX7YRext4VUfpcRP3H8BWBZInOCOgPDpU0FFuRtlB+qrzqUbWb4yPT51VMJ31BM6m+tqIxeDKDYyngZpqKEyyt7SbPMeINTDFIJjN7GqM4/B4+sVK0+Z+dP1oC8pUDoQfCt1TQ8oXzTXSMSomyoOnXyPKo9bGXA1uqwMUv7Z96lGPXHzpYsCxVCHxMHXhSfC4uBBnxGtBvqJMmxFwqDaCdYHnQoiLTW6rSduNkfxE5piLxPyqfCbSzKKJ7wE/qJoxQx9WqVJdM3EdZ+VacdPD1pYiG1ZNJO3WBdQmpQ6oCcxpPQxtWUmO0VcFDz6eVcNbTUSZUPIdKaCh5WUid2gvgSBxP6FRfSSrVXqQZ96eID1zFITqoVCdoovrbpSNeKSnVSj4A0E7tQASExzmfaqSCiyjaqfsmsqq/tOdNPH8qynomjzxezlqBCVC/G/6FS4fBOJAkJP8AMCm/vXWGacGiv7hI8oy+1Gu4x1Fz2egmVqR94PuajOzqxXIN2URmOXzTx041MppI0VeOYN6Hc2m6tYa/g5wR2hdsIN4Mxw6U02ntLskhRCCmMqgXEqJJnLBAEAZVWvw0pqNicom8Ns9SviiOibnz5UWrZqE2EpnpHvFQ7I2uYAUoEGIOsfoWqzkIULkHzroXjjHlHPKTfAna2T3gUqJHC1r0G4kpeDd5vMGD5DjrViDCAIC4nrNINpbFJVmDiT4z5XFR5KS0V47b2Gs4WIkKHIm/4US3s0kTm/8AjPtf2pAlDjZAKm9Ld8XiNJIt50z2XiCtZbIiIzTHEiIuZ14HjWcZWzSSoOVs289opJjUE+mtTttLsO1JGuUj8a7wiiVwQQBrJv8A4px9FECya2bpbOdsUKam2g9vWpgMo6c9aLSDofWKn7KeRrNpFWyuY0u6AINr8PIGhm8W5mlbRMC4ChB6xw/zVhxDKcpXmyAanw168xSvGuNoUQpSQYEpUnvKESI4efWocmnRpFWEBTRi4BIFheCeBIm/taicOhN8q0q53BqoDsVJJIbDlj3XIGsQOsUTsfDtkoV2pSuZjOSJmwHdE0W62PFFhe2ilC8hNz5DTnz8Kl+lQMqp5SCTHIzWHNoog+NQBBGiZB5aekxUppicSrbWQrOpQBjnEdJinWw2lICV5viHeTHpr8qKxDKSmFd3zA++sbwYmc+nUfIkUx9BTmNixB9dfnUDmPP2CfEmdKn7NIF1z5TUL6UnQ2HW1KyaNpxwVYBMjhePWjGVL+sAKXLZAiPSda2hZSLk3507Q6DlHl7fOg8MswSSZJPHhPD01qB96BxED8KXpQnImc1gDrzoVMdB+KxpHQDSb+1LF7SVEJXJPP8AXWuksIg2MeJrOxTYQBPGi6FRyMcuB3gTzFvTnQjuLlcET1JoheHbTqq8/VFDKKRMJWrqSB+rVS8iCjO3jhPgBFZWJfA+qn+6sozQsTzx3aJCLWPImJiNaU4rELcOZztFXj+MSB0AIsKbqZQfqkevzrTDCQk2jNOvClkiWm+xVh8GVGE9p5QfxolGxVg2Dn9gP3E0fhsE4kd1Qj5cQfWiUMEplLhPMaDxtwozQ4+LWwLCdoxIKinxQ4kj/wBlOsPt2NXhPGVEed4oVnDO5gIMG0JBKv8AimJJnlRO1MyUpbLeU653wkakCDeRE6XrSE30DgkONn7YbKpW8kgC/fTfpxobae2Gn3Gksg5kqJUGzCFJtIKjEDwBF6TYbE4UJKXUtFUznKFFJB4ICBItBkxW9iY1hh3MFIcTPwrzg5eAktka3vYwJFOdydgpUqLdjtmsvAf+KUyALtoTIkTNwsSeExwpGxs5sNdoFvIXmy9mSFTYnNIIhOggiZo9zePDQT2CUmFkZAhSCVG0zBsBwAiTFRPY9pxaSyghEAfCATB1IBPhP+aIrodjfddwtkZpg20q3IxCxI4TY9OdVDBL45TVjwDyld0KCYuJPzronFUYPbGbIECVyfH2ohKk/aE+IpetRmQon+n8qAWS2SZNwYI51j677KsePshQjN8UjXXnS3G7GDiSlRkcJWoxyNxbSuE4sqTJQlUaHMDPWuDiHIITh4BnlxFyflXL5G0zphHRW8Rs1KUZyhByurbV+80ucpveZHK44XqLDdggKcU3lW2R3VOJN1TEA3MEeQINWRe0FgAfQ1XN7JteZN/PxpfjcSHe6vDqSM19RI8U/wAwBvyqPY+zXEl2rthxttDuQrbVqpJEgcDxH4UlTt8qTmJMTxjiTpMqsBrHWptlYRbSHmlNrXnUUjgCkTqTwN+XTWhdr7NaSG0oQ62CoBWY93vWUQZ1hPoKcZxE4mxt5olSXS4E5pTlEmQbEzHA8Kn2Kns1FaW1EOgEKVYRIJIzQSJUJInhzoj/AGphVgKS64B/xi1jeL3BpTvBgE4fKppwOJMjKoeRJKSLXA8T51akmLEtL+1AkqQqQUqjuAEyBeygBEzxvY0N+11RKUyjNlzKRBJ1gkKImx0qgrxyxIQRBvImT0JJ4V39IWtoRJ73fn4ZvlhMzMcb61fBFFqxeIdh1xtZGYQkd+xlImYyiADea1u9i3cqy88JkQFXtx5c/ak2ztqwjI5iFoSfqpSSk3vIKoofa+NbBCmVFXMd5I9MxEmjQFp2q/DZUCFA2GW2pi8HXpUrbY+0bRZQHsLffVHO2FSnukDMCoJVYxe4iJtY1dWMQtaEqLcEpBm3HncRUNJFJ2bDqs0G/UJMewru5uZJ964bfVFiDyKVGPlWm31iQoAjS8fhF6kdGLBFyPb9elRqxPJI87V26XVCWgSNI1EzEX06+BoDaSVqASn4iYXA7yNLiCB0iZMfV40k2TokxGJUDZKT41lVzEvlpakOCVA6hSb/ANwmt1VQJBcPtATCkEnojkbDStY3FqJkNmIuclo9LcL0Y3hm1E/vx1lKx/8AaOVbwWHAJUHiJ+LIog89cxkUsY8lW3oVMbQWn4QpfBSYkW+6icLj5IJSZAM24aUzwDyAf3T5SSq5Oa/C5kDhR+PwqVznelQvaL+tJxQK1wyt7axz4ZOVTgCiLgFMpM2JGo6capmMTkVBAPimDPHrNXl3YC3UkJcN57pVa3MaCk+J2IoQhSEqP1SCQoQSbmIIudel4EVcYpcGHljJuyupaHKDyCjx8jUjYTMSsdLGrJ/tXEfCAlU6hLqJ6AXmhE7rYvPmDMgGCEkEiw1AOsKHoaVmeEl0EbMaJHxkAcP8GiMGopUFZwRPGflR+G2Y6hICmVpOv8MyZ1tE1AnDqESggx8KpEHhatozRpgyzYLFA8RajX3rcKq+CcIWEpBMjXnJNreHtTZ3tCJDbmumRRPjppXSvLFrYvWEJdM2IolzHuJTOc207xI97VAzs54mAyvnJBHrPGu39nP5cqmyBzOWNeJmoflVFKGybYYWpfal5aSuZTlEKiYvpoOVFOYxSswWrJEZVJQLkzcgmBr7C9JceFNKbbS0Vxf4k3tcdACBY05aL4/efRAZtZ0Gx0FgbX4WrzZRk3dnUpJAGy0rdUp0PKOVRQMxvNhIvli/Ow5mnrSz9Z4WJnvCBB1mY0I61VXca/hELcewqMq1EiVNwM31QAJNAK3pBGZWEZI/lWU69EqFGNhmXlWEBT//AEIVeQFKm8xOuvAW41y7hAoEOOKkEFISjMJvBNuttDNUF3ecG4YQI5OfM1I3vsRP/hkXsTmIJ9FCj1IXsPRPp6gIU2tSueSx5zE5TPAml+3FLW0oNJGaDI7pNxBgE69Iqo4Pfwokhogjgkn8Sa1j/wDUdagAhsDnmSDNtfGp9X6L2JDjc3BJLbhW2ha1ORkKRmRHQ3TMm0TbSusbsMDFNWS00IUqVd0kcB1gRJqj4red1QVwmNEwbHhGk86aOBtaSS00CoCR3iU+BJma1iic74OtubuOJC1tuMrSkk5Q5K4nWIAqXdLYIdAW6pHZqOWRPcWSMqV6RmvBFpgcar/aOYfOlBlDgym1jeY6Gt7P2utlKglCZUIJIMjwqiL2egN7AS3ikJaAOVKlEydJgdOJorazWJQhRagnS4k35cDHIA1Vdib0PlxJDUw2lBJmQBx6kmrt+1yRJABgyTbw+KAT0qJRRrFvoqm6OOcWVNmVBIlNrgknWOHSnuIbd+qz434XvEj7qrmxcacOMyVQHpSuxIStKjc2AhXCCYqyYfb7iU5XO8eib9NNIqeB02UvfDAKbX2ndIUb5Z+ITP8AmlbWKUGx2cJI1JJJV0i40PLh63DegqfbGVKs6VAgBPQz9+tUlvDOJUA7LYzcU8OJi01pGVmck0yNzaQJlSJPRRA9IrKgf2e4VKKe8nMcquY4VlVZl/INZaEnvEcLHzNHYXApOi78jQSMSAo2J+VEdsMw114frWox+M0i49hP0JUgFZPIzRSWFJuHDbrahmUie9oZ41OWkQVBZEC3iKW/pukq4JAHEnMFn0k+F66Scyj2hMTwTHrH61qDDMuXIINpma2VmYVabfr9caVyRVL4Ts4xSTGY2tBAI85phhHUAZ8iTIA4AyOIgWPGaSLVJhMweUzRLaIHet78/wAKmT+jjRaXcepIkeEZuX40t/aJKzlBCuYWr7p40vaaBVCl93W035VvD4dMnLmm/G/SoSX0px/AlrEEFRyLABmxVIM3UFEyKLOMccBSCvUEfvlA8hqoX86BUFJTBJmL3g28qhwGFDl85jiJg6Wq982KldUWhGLWEFYKgpKRnBcmR/d8XWuhtArSC6jMBcSQRpOk60jYwCdElZ+0CoAGNOE1tGHSklJTCgOEK68dB19qnJ9hj+DfD7Qi/YoS2DBKQJCeoB14+Yp9g9sMK7rTqQeCVAj3uK883jxWRuEuakRCQI4nh0FV/D7RUIKlEnnWkKaMPJp0e2vLkZVshYJvJBT6KEG9QOutiBDaBEZcgIJ4G3KqNsDaqnxkU4oBNyQTYTanKsIspgGZ6q/Lj99Zy06suMU1Yyx7iEAZlJVewbaA0HEmePKK5Z2gi5QwiR9YhIJ5SAnrzpa3skkkKPej4cxMxqQQaOb2cBcFdrAGOMX8fOk5NcMeCFu8DZfNm2+N8hB9hIF+fKlP+0M6BByLsLyRfX4uHhVodW2kZXVn+4+UyT7CoU43KYRKh1I8LWv60e2SH60UvD7sYhecNhCiheU5VFJkAGff2NJto7Gew6j2yCM3Eqmedx4160zmmQFJvJgC9uN+NaxWHB7y8pCtZ66x5ECn712Q/EeGOqvAVaZ1NqsO5+LbbUtx0BahAQFE2i8wONS75bEaZezNpICxMXyg3m/4UhScgIkeVbxpq0czi4vZdsLtttSnMyUpC12KRpAA8xTpOGRlCkFKuUCSZ1m1vDrXljuJHwgmQeNX/cTDvLSpIVOWCQQZv04jwqZp1o18c1ew/wChCYUgxyIETM0SUoEgoWBWtrOONIU53iEglXcWBbqU0vwW3G8S1l7ZWHdIJClAFBAPAmPPzrLGcns3zhELdcSCUx5lURWIwaVkOGc4BSACCIJBJuOlIMfvWlACElLitFLg5D/SLE082biFuIGZMEgEgiLTScKQ8oyJG8OlEhJtJPw8T5VlFYhzIcocb00zG3QwKynhIE4nl6HSRlAnqda0oqAi+lMMuFWqUv5T/MhQ+6RRTGBSDLa23P8AmkT5EiK3o40k+xMhKgACqON6nZbVNpNp5W53p0cO7qWOlhIAm9xIoZtxSLlGWL3SfW4pbNVFLs3hmHEjtSgx4iLedcvPrMKsnqR+pqQY9J+JS4g2EwKMOKKk2BCBz+8351NtGqV6TI8MjPc5iAblIv8A4o0ITYJSSRxJg6/nQb2JbATNiriDbwtbpUOG2ggWIOuoF/P0qHb6LVLQ5alI+ofEHhx9agS2pZIBjU3hJPn+dSHEF+4QrKNCQLxexrksrSkGcp0g3iec+tZqv7mlEqMOokJkaiJvM6/qa7cbKJBhQ5cJ++hcc4ttsrHfMTrHnyrlW1SDIwqzIBnMCL8YtVJS6E2k6DUtREtkA+JI5Won6E0q5Ko1vA/XpS9O31KtBQk/yKn1FE4fFtGQglRiSOPUmRbWk8/gXF9lY3/daBaS1PEq5WtaqkHzXp+0913MYtKglKUAC8d6TWzuPhGf4z6QriFLSPz0rohxwcHlX8nsV7iICQtSrSANOZjjzNWZ1+Dlhcc556QAb0Y3s7BKb/dupUsRotJvwtxqc7n/AFkqSdCNRfWbeNZT8duzo8fkilTE30h4R2YEDxJn11o1OFdcQnOrnoSD46639qdObuOG3apAIuIJ/EUE5uaf/UkSCLI//VT6p9Fe6H0xGDQkd50rV/NBi/C3hWKdQkSkJVlB4AH7q6b3WixxCjHJAH41p7dxtsFXbrQk6zlj3Bo9Uxe6H06bdWsSkpRHArSDpyPj7UA+2vtQhRCge8SCCImYPuKE2hu7gnVZlYqT0UPwFb2Lu/hcOVKZdKiqxlYPtatF4I9mb8z6F++L63gUJ+EWyADKY4+NVBOy1ISSWhHMHSvR8Rs5smSfek238IlpkuJSdYuSJn762x+GdoQ7plLDpU6wlR1lwTE8QKuH7eV25cadwp7oSG1KKSQLxMRM8aqm8C35ByokJA4km1taqr7LyySU5adtEuke6Yd5WJQRiGxkNsqFEyepBAI6XqF3dXBrSAvD6aEZhA9a8LXi3Gh8S/JRrGt43wLOvJ/5q+dCa7Rm38PTsfu9gMM6hwuZDNguVRTTam73aNFeHeClkSmTlnlf514+nbBX/EK3D/OSY96dq3vcKAkN2TEXNo0oag+S4za4ZcdlkobCMSOzdTZQnX+YQDYzWVWcLvTjACUIEEye6Tc+NbqPXEv2S/z/AEea/SVp1keIqdrahFWRnHJKynKVaxn0965x+zG1ES2kTxH5VamrqjF+JVaYrw+3lJNlEeBpthd8HgI7VR6KuPeok7qtKBPaFJA8qVu7BvCHArxER41SaYPxyiWxje8q/iIZX/UgD3EUe3vJh1DvsDrkcUB6Ga89f2K+i+W3Q1CtDyPiQsdSDSxTFn5Inp+Ff2eTo6noqFDXyp60/glABDqAReFJUAT91eLN7RUKJa2wRUuCZcf6iSPWTs/Eu3S6xAFktqBP4VA1u1iDdSVzJgWPrevOsLt3rFM2d4VfbV/caXriaL+pfZfdotqYa/eiBEAZIm19bVrZbjRSjM5lSlIBzATI8LVRnNuqV8SlLEaFWlcM7USD3yckfqKXpii/+TZ6kramCbEiVnkka/lS3EbyttAuvICApJShA+Ig8fzql7M3hw6VKJCgE6Tx+VJsZtRT7qnVan4QdEgaUYVwRLyquS7bV/1Fey5WUhlJEA6rjnyFVBAcfXPeUTxN5niSaiwOELy9bTdROv5V6BsfBstpEETxqrZmk5C3Ymx1NkKURIuLaGrjs/HPJ4qV4m3hFDtFJ0hP40W28kGrSssZtbSeVqoJ8hXf0t77c+QoJvEJNEpeB40OIgtp1ZN1e1Ld68SlOGcBInKY8RXbzx4HSqxvI2VtkSlU+qecHrUtNBFWymHFKsQYoZ/GqUZKjIuOlSvMEWv5Com8JmMBKp6AVNjbZdtj7SKktl0ibRlvPjXO+u1QttKZsFD2pCjZ7rbeYG5UITMkDiZ50PtZx34SgkDjxPWr1QP6WbCbTaenLlVzqDaBQbZAfA1W93SlBPeAUo6HhTt1KrmJ6inugWwJWDREFNCP7LQdBFMRJGtcUhtIWI2Ugf4otnAtA3mi01tKhxpaChvgn8KEAFok863StIPKsrSxUVIukXy3FdvYtZsQY6a0OHp0n1ovCibWF+PtXPwSm3pErLKIglV9bz40S0EDKMskaXj2FzXLcJHxACL61wXAVAIBUTYAC/SKnJs1rHkKyqJGUQDxJt+PpR6cEtTkOKlIi86gRmijcFuq8tIUtQbHLVXnwHrRGJ2Xh2UkqzvKy8XAkXiLC8T1qv5DUogOKawbgK1sogC5gDS14E0le3fwTt28yeJKSSAOZHCjXtnLcQvIgJSbnvJUkAcNc0kiNKXYlCjgQgEgA6JQUlQ/mVF76U14/wBFPyRf/lCvaG67SBIxEcsyefhQWK3ZxDclOVwDUtqCo8Yq0bCwxeQjCpScwuqUJKlakAqIsOGsVcNj7uJwDJL5ClGSEgyJ8dTwHnVpNcsxajLhUeMs5kkhcg9RUmJkFOlxXoO+W6uKeyuNsEwCSQRERNhrVEZb7RUnRNo68aLMpRp0YjDyOQ6jXrU+HKUAkm33mt4kSQnQRJM6Vxg8P27gAEIT7/madi7LNu0AvhbnVobyoHXxpbs/DhtISIo/Dt5jeno6Y6QWly1qGxW0QkxMq4JGvieQqd9SEggSVHiNKSM4MBRWpZzkmeUcKbXwaHrGKOXMbTzNSs7RSeM+dKcfhA4lPeEJMxzrlGBRpkT6VNtDqx6vaFBuqBpc9s5KfqkeCiK0nBTotwf8vnRl9CgxTaY/KoVCDpE6UO5h1psHT5gGuR23BaT4p/OjTGFrio3Ggqh1dsP/ACz6itDEvfYB8FUmgOMRstJ1A8qUYjZjiLtrUPAmnLGLzEpuFJ1B+/rWnlHQ0EtJlScxWJb0UfMVF+339CR/aKtDqB40ixmFST8IA8aDNprsDO8D4EZh6ChnNsPLt2hqfE7KQdF/jXDOzAOJJ8IoxE2yMYhZuVKnxrKK+jAWg+tZSoWzhOIAJjja8UO8+oKAGutHdkgDxqTC4cKWrrzFgLXqLYOLN7P2a7iFJSmec/PpXoexcDhMEJK0lzio3PlGgqgY3eINJ7NkwBqeKj16dKrr21VqkzWsUDklwer4je5wuugZA2Eq7NQAnNAiZPj7VTH95HeykobAVIzBPePjJ86rKW3l5IB75hPX8utaxA7obBuDc9eIHSqdEOTCzi8pBSvkSZgj0pnhlvOpjPlbsCoqsY5DifCkTWBIPftaf816DulhklJcSlSggXcUJA/pT+VQ/wAH4426GW7eEXh2+4rsknV1Ylw/0I+qOp9KWuY/tVOJQ6oHOnKtaipSgMxUb8yBp0o3F44YhYaRKEn4nFm8cTGg8KsGERhGkgNIT3RGY/Eep60kpdm+lwJcJvu4wkhTWIKuqQQetzbwqm7RxCCtboaU0VkkptEHjb7quW8KisgpOgqnbQwJVKgsjmI/OnwROxKtSnJbTA4k8TyB6VYtiYQtj9a1XsO2plRKtOBprgtpjgaejOOnstbKtKb7vsF99DQJCSST4AXNVNvGg8au3+meMQMVlJupBCfYx6A0tG96PQfomGwyASlKbgSQJJNQ7w7GadZWcgzJSSCBBsJqDeHd1WJUF9pECAmLDr49an27jgxhFFZ72TKOqiI/OjZmjy3DCTpamAVBShAKnFWCRQOANiave4+yAlH0lfxKHdngOJp3RrJpC/F7uNtM9rinVBZ0Sjn9kDjVawrOutej7W2Mzi755UBAIVIHlpVCW0WlrQrVMj0o12KLtDfZG6SX2i4pwpN4iOHOqu6iAY9a9E2O9k2cVcQhZ++vM3cR3COtKhxbdlhwO6T7zQcSpMKuATf7qjXuXjB8OXyVS/Ab24ptKW0L7osAUg/hNXvdLaGIeGd1Sco4RBpkycls872ls13DqAeEKIkXGlKcfilADKJJOvKrl/qe+kvoyqBhF4OlzrVNcPdFFlcoAEq1Uo+wro4Ych51LnrQdo0TRH2Fta5DXGpCsVyFVOx6OThwb1lSBdZRbFiinpU4TMiPGiH8YpCOzBlSrqP4elQ4NolVtKieYUVkAFSuIA0FUqs59kIQk/XGbqDHrR2A2dP7xcZAY1+MjgOnM1PsrZvezOJ7oozFKzHSEiyUgaeVNsP0XY94qOY24COA5DpRmw9jLUQq6Rzi9c4N+VlCkpsFG446D51E7tB9tQT2mvKjYlV7Lk3sxttBUsdwXUTeaM2ztQt4ZP0YqTJlTZSJ0sTFx4daWYHeBJdWwt3Oz2cSUESTEiDxF71A/thKU9my2oIUe8cpKlefCpr6dGSrQvxO1HVDtHE6AJGTh/mgP24rULPnNOF4YLHdYKes/gagVssgS7ljgIvRozcZAA3iX9v766wu8YCiXAVAiLexvTZGxmtcgqcbIZj4BfqKoeMhWveJi47MmdaWqwJWO0a7oOiSb1aP9vsH6oHga62dsZDa80ki8A0m/wAHg3yVdvELRZaSPemWztsFKkrSrKpJBB6irLiEtJBKiB6eVAHBNuCeyBnjIH41Gi8GuGXfA/6sdwBbEr5hUA+UWqubf3tdxagVwlI+FI0E9eJ61X3tkfZCkxyM/fQj2BWnR0HoUkUWFNdFrweLAQRPA16LsTFDE7M7JpXfCMhveR8xXieGU/cBAX/Sq/pRuydvYnBrztpWg/WBTIPQinY5O0eu7kbFeYKlOkpBEZZ161Vd48elWIxCkmRMDyAH4Ui2h/qdiHUFskInUpSQT0nhSRvaybyRfrTbCL3bPYE4iNjlR4tH3JH415W+93as2K36aVgfowQoKyBM2y2qmvPghPjSdAtWXb/T/YBxCu2XZtBtaylcvCmu+O9KGitrDwFmzix0EQPnUb29WGwuzQ2y4FO5IAGuZWp968nexpJkz4mnwtE3u2M14iTrUq8TpSNvE866cxNiZikmwyGZcmolPCNaUHGHnWg/1NGhZDUOCsU7S1OMAFcHF3pBkMmsTat0qGIrKews3snCqUuEiBa5uI41aMS+200UpgAJgk/EqmT76GwSW0p/pAv91VLagDslQIGpiOHAeVLsX/VATGJdUFOCQgGBB0JGg61aN1sItSFP4iZAKU5vSaxtplWGBay5EpzEz3kmOn1vGlW5mMcU8UrcUUxoTItwvpV2SlTR2rBJYUp1V4nLexJ0qsOOAuZnDrc5eHtpVg27jBiHso+BBgdTzoB/Zg/XGmmRLnQZuns0v4hLpBKEnTmeHDzr1pvZ6CIKb153sPerDYZsNhCwoamAb8TrTdP+oTHFah/2z+BqqRrFpIfv7OSTIEJHwjn1qF7Bwj4Lk8vW1K07+4WPjI/7aqxzfrCkwVWjXKYHlUOCNPZ+jHDYZOhSDQpbE3T4QK4RvdgwLOp/tV8qiTvPhD/1QPI/Kpqh5oLeYAywkCdSa21hkGRlnr+NCu7zYQxLyT6/Ku2d4sIP+onpfT2pjzRGrDNKspFp+6u3sA2AMoMH8K4G2cJxdR612nbuFUbOJATa6vypUh5IxnZ7azACx/yNAL2ckGIJP9R+dNk7dwwv2rf91DObYwsfxET0IpOIWiqb2YEsZVN5gD1PKkjO3sQnR1cdTI96tW+G0GlsgNLCiNY5HWqKEVUeNmM9PRYcNthxy60hSZucgtQqttInvMNkTwkGhsDjChCkcDQCkGmuRZMeDaWFOrC0/wBLnzFbOIw5+u8n0P41X4NF7MaClZVacaHFBYe6pvg8r/kj5GhS4ftg+VRYl0ZiA2lIBtrMeNT7KwzbrgQcyZ6/lSxAj7U/aFcrxCulOnN20z8ZHS1ad3YA+ufMCi0h4sRF89K4Lxp9/tc/b9vzrDuoYntB6fnTuIsWIe1Nc9oad/7aPBc+X51iN3D9r2p6DFidKzW6fI3ct8ftWUgxYzzl9fIDU8h86C3sfR2aGmimAZMEcKTM7TSkQCselL15CdT5iqoi9DTBOFLK4UZI+EKsOpg60Bhlrmy1Am1ibzwqIOFIKUmx1rljFKQZEelPEQ3GMLQIgEkWIAte8yKa4h4IazqOotHWqo/iVKMnXwrvEY5S0pSrROkfjSwBJkTipubzWgK5BrsKHL3qgO0jpNdEGIi1R5hyPrW8w6+tIR2B/L71ojpWpT1rO7zNIDSddKkIHI1z3eZroR9o0MZ0AORrsRyNaBEfEa7Ch9qoYESq0E1MEj7XtW1ITwIoson2exmVA5HjTX9mjQD2pNhmZWkZo6zark0pBHxp/uF6ltGkIpiZWyO7pfnUC9lnlarOlab5Sn1oNSM6rGOYn8aRbgivq2aI0IFR4fDBK48qtacAmI9ir9Ctu4a0QBy0o2g9ZSkMrumJAOhFFYAdmsnLFv1FNl4YZjrPSgH15FZcpM8aMmQ40Qr2s6J7834isO03SJKvagF61sKHhVUTbDP2w6Pre1Sp247zH9tLkkR+VYIiJpUFsbI265/L6R+Ncnbzn8vofnSkxzrSo5imkO2M1bdc6ehrKVpT1rKYrYvrYrVZW5J1WqysoA1W6ysoAysrKygDDWCsrKANisrKykI2msFbrKAMrdbrKQGCuq1WUgOxXHE1lZSQydjhRbVZWVm+S0EM6VI5qmsrKQyRrj41DjdayspDfAvVUaaysqjNmGt1lZTAxNcKrKyhFHSK1WVlAj//2Q=="/>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pic>
        <p:nvPicPr>
          <p:cNvPr id="6146" name="Picture 2" descr="http://www.bibliotecapleyades.net/imagenes/tesla_ray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462" y="824980"/>
            <a:ext cx="4669275" cy="27564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46931" y="167263"/>
            <a:ext cx="9698296" cy="461665"/>
          </a:xfrm>
          <a:prstGeom prst="rect">
            <a:avLst/>
          </a:prstGeom>
          <a:noFill/>
        </p:spPr>
        <p:txBody>
          <a:bodyPr wrap="none" rtlCol="0">
            <a:spAutoFit/>
          </a:bodyPr>
          <a:lstStyle/>
          <a:p>
            <a:r>
              <a:rPr lang="en-AU" sz="2400" b="1" dirty="0" smtClean="0"/>
              <a:t>SCALAR TESLA ELECTROMAGNETIC PHASER BEAM WEAPONS</a:t>
            </a:r>
            <a:endParaRPr lang="en-AU" sz="2400" b="1" dirty="0"/>
          </a:p>
        </p:txBody>
      </p:sp>
      <p:pic>
        <p:nvPicPr>
          <p:cNvPr id="6150" name="Picture 6" descr="http://www.bibliotecapleyades.net/imagenes/tesla_ray_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0" y="3733799"/>
            <a:ext cx="6477001" cy="29794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bibliotecapleyades.net/imagenes/tesla_ray_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6" y="3711596"/>
            <a:ext cx="4225924" cy="300162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www.bibliotecapleyades.net/imagenes/tesla_ray_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4" y="824980"/>
            <a:ext cx="4073525" cy="27564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46931" y="3200400"/>
            <a:ext cx="3890809" cy="369332"/>
          </a:xfrm>
          <a:prstGeom prst="rect">
            <a:avLst/>
          </a:prstGeom>
          <a:noFill/>
        </p:spPr>
        <p:txBody>
          <a:bodyPr wrap="none" rtlCol="0">
            <a:spAutoFit/>
          </a:bodyPr>
          <a:lstStyle/>
          <a:p>
            <a:pPr algn="ctr"/>
            <a:r>
              <a:rPr lang="en-AU" dirty="0" smtClean="0">
                <a:solidFill>
                  <a:schemeClr val="bg2">
                    <a:lumMod val="75000"/>
                  </a:schemeClr>
                </a:solidFill>
              </a:rPr>
              <a:t>Star wars weapons are already here</a:t>
            </a:r>
            <a:endParaRPr lang="en-AU"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ChangeArrowheads="1"/>
          </p:cNvSpPr>
          <p:nvPr/>
        </p:nvSpPr>
        <p:spPr bwMode="auto">
          <a:xfrm>
            <a:off x="180975" y="304800"/>
            <a:ext cx="9906000" cy="63543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900" dirty="0" smtClean="0">
                <a:solidFill>
                  <a:srgbClr val="FFC000"/>
                </a:solidFill>
              </a:rPr>
              <a:t>Like Zechariah, the </a:t>
            </a:r>
            <a:r>
              <a:rPr lang="en-US" altLang="en-US" sz="2900" dirty="0">
                <a:solidFill>
                  <a:srgbClr val="FFFF00"/>
                </a:solidFill>
              </a:rPr>
              <a:t>prophet </a:t>
            </a:r>
            <a:r>
              <a:rPr lang="en-US" altLang="en-US" sz="2900" dirty="0" smtClean="0">
                <a:solidFill>
                  <a:srgbClr val="FFFF00"/>
                </a:solidFill>
              </a:rPr>
              <a:t>Isaiah</a:t>
            </a:r>
            <a:r>
              <a:rPr lang="en-US" altLang="en-US" sz="2900" dirty="0" smtClean="0">
                <a:solidFill>
                  <a:srgbClr val="FFC000"/>
                </a:solidFill>
              </a:rPr>
              <a:t> also gives us a vivid description of the effects of subatomic particle and resonant high energy EM beam weapons. He spoke of </a:t>
            </a:r>
            <a:r>
              <a:rPr lang="en-US" altLang="en-US" sz="2900" dirty="0">
                <a:solidFill>
                  <a:srgbClr val="FFC000"/>
                </a:solidFill>
              </a:rPr>
              <a:t>the </a:t>
            </a:r>
            <a:r>
              <a:rPr lang="en-US" altLang="en-US" sz="2900" dirty="0" smtClean="0">
                <a:solidFill>
                  <a:srgbClr val="FFC000"/>
                </a:solidFill>
              </a:rPr>
              <a:t>instantaneous inflammatory effects on the skin and the mucosa of internal organs, the painful spasm of intestines, and the shock and </a:t>
            </a:r>
            <a:r>
              <a:rPr lang="en-US" altLang="en-US" sz="2900" dirty="0">
                <a:solidFill>
                  <a:srgbClr val="FFC000"/>
                </a:solidFill>
              </a:rPr>
              <a:t>amazement of the soldiers, perhaps </a:t>
            </a:r>
            <a:r>
              <a:rPr lang="en-US" altLang="en-US" sz="2900" dirty="0" smtClean="0">
                <a:solidFill>
                  <a:srgbClr val="FFC000"/>
                </a:solidFill>
              </a:rPr>
              <a:t>the </a:t>
            </a:r>
            <a:r>
              <a:rPr lang="en-US" altLang="en-US" sz="2900" dirty="0">
                <a:solidFill>
                  <a:srgbClr val="FFC000"/>
                </a:solidFill>
              </a:rPr>
              <a:t>crews of mechanized divisions still inside their tanks. </a:t>
            </a:r>
            <a:r>
              <a:rPr lang="en-US" altLang="en-US" sz="2900" dirty="0" smtClean="0">
                <a:solidFill>
                  <a:srgbClr val="FFC000"/>
                </a:solidFill>
              </a:rPr>
              <a:t>They </a:t>
            </a:r>
            <a:r>
              <a:rPr lang="en-US" altLang="en-US" sz="2900" dirty="0">
                <a:solidFill>
                  <a:srgbClr val="FFC000"/>
                </a:solidFill>
              </a:rPr>
              <a:t>have just been struck </a:t>
            </a:r>
            <a:r>
              <a:rPr lang="en-US" altLang="en-US" sz="2900" dirty="0" smtClean="0">
                <a:solidFill>
                  <a:srgbClr val="FFC000"/>
                </a:solidFill>
              </a:rPr>
              <a:t>by a deadly invisible weapon but </a:t>
            </a:r>
            <a:r>
              <a:rPr lang="en-US" altLang="en-US" sz="2900" dirty="0">
                <a:solidFill>
                  <a:srgbClr val="FFC000"/>
                </a:solidFill>
              </a:rPr>
              <a:t>they are </a:t>
            </a:r>
            <a:r>
              <a:rPr lang="en-US" altLang="en-US" sz="2900" dirty="0" smtClean="0">
                <a:solidFill>
                  <a:srgbClr val="FFC000"/>
                </a:solidFill>
              </a:rPr>
              <a:t>still alive.  All they heard was a distant thunder. Isaiah </a:t>
            </a:r>
            <a:r>
              <a:rPr lang="en-US" altLang="en-US" sz="2900" dirty="0">
                <a:solidFill>
                  <a:srgbClr val="FFC000"/>
                </a:solidFill>
              </a:rPr>
              <a:t>saw them looking at one another amazed, their </a:t>
            </a:r>
            <a:r>
              <a:rPr lang="en-US" altLang="en-US" sz="2900" dirty="0">
                <a:solidFill>
                  <a:srgbClr val="FFFF00"/>
                </a:solidFill>
              </a:rPr>
              <a:t>faces aflame, radiation burnt, and flushed red. </a:t>
            </a:r>
            <a:r>
              <a:rPr lang="en-US" altLang="en-US" sz="2900" dirty="0" smtClean="0">
                <a:solidFill>
                  <a:srgbClr val="FFC000"/>
                </a:solidFill>
              </a:rPr>
              <a:t>In medical terms Isaiah </a:t>
            </a:r>
            <a:r>
              <a:rPr lang="en-US" altLang="en-US" sz="2900" dirty="0">
                <a:solidFill>
                  <a:srgbClr val="FFC000"/>
                </a:solidFill>
              </a:rPr>
              <a:t>is describing the </a:t>
            </a:r>
            <a:r>
              <a:rPr lang="en-US" altLang="en-US" sz="2900" dirty="0">
                <a:solidFill>
                  <a:srgbClr val="FFFF00"/>
                </a:solidFill>
              </a:rPr>
              <a:t>primary inflammatory response</a:t>
            </a:r>
            <a:r>
              <a:rPr lang="en-US" altLang="en-US" sz="2900" dirty="0">
                <a:solidFill>
                  <a:srgbClr val="FFC000"/>
                </a:solidFill>
              </a:rPr>
              <a:t>. This </a:t>
            </a:r>
            <a:r>
              <a:rPr lang="en-US" altLang="en-US" sz="2900" dirty="0" smtClean="0">
                <a:solidFill>
                  <a:srgbClr val="FFC000"/>
                </a:solidFill>
              </a:rPr>
              <a:t>could </a:t>
            </a:r>
            <a:r>
              <a:rPr lang="en-US" altLang="en-US" sz="2900" dirty="0">
                <a:solidFill>
                  <a:srgbClr val="FFC000"/>
                </a:solidFill>
              </a:rPr>
              <a:t>be caused by the neutron and gamma radiation </a:t>
            </a:r>
            <a:r>
              <a:rPr lang="en-US" altLang="en-US" sz="2900" dirty="0" smtClean="0">
                <a:solidFill>
                  <a:srgbClr val="FFC000"/>
                </a:solidFill>
              </a:rPr>
              <a:t>or </a:t>
            </a:r>
            <a:r>
              <a:rPr lang="en-US" altLang="en-US" sz="2900" dirty="0">
                <a:solidFill>
                  <a:srgbClr val="FFC000"/>
                </a:solidFill>
              </a:rPr>
              <a:t>from those </a:t>
            </a:r>
            <a:r>
              <a:rPr lang="en-US" altLang="en-US" sz="2900" dirty="0" smtClean="0">
                <a:solidFill>
                  <a:srgbClr val="FFC000"/>
                </a:solidFill>
              </a:rPr>
              <a:t>directed </a:t>
            </a:r>
            <a:r>
              <a:rPr lang="en-US" altLang="en-US" sz="2900" dirty="0">
                <a:solidFill>
                  <a:srgbClr val="FFC000"/>
                </a:solidFill>
              </a:rPr>
              <a:t>energy </a:t>
            </a:r>
            <a:r>
              <a:rPr lang="en-US" altLang="en-US" sz="2900" dirty="0" smtClean="0">
                <a:solidFill>
                  <a:srgbClr val="FFC000"/>
                </a:solidFill>
              </a:rPr>
              <a:t>and microwave beam weapons that we are only </a:t>
            </a:r>
            <a:r>
              <a:rPr lang="en-US" altLang="en-US" sz="2900" dirty="0">
                <a:solidFill>
                  <a:srgbClr val="FFC000"/>
                </a:solidFill>
              </a:rPr>
              <a:t>just </a:t>
            </a:r>
            <a:r>
              <a:rPr lang="en-US" altLang="en-US" sz="2900" dirty="0" smtClean="0">
                <a:solidFill>
                  <a:srgbClr val="FFC000"/>
                </a:solidFill>
              </a:rPr>
              <a:t>now beginning </a:t>
            </a:r>
            <a:r>
              <a:rPr lang="en-US" altLang="en-US" sz="2900" dirty="0">
                <a:solidFill>
                  <a:srgbClr val="FFC000"/>
                </a:solidFill>
              </a:rPr>
              <a:t>to learn about.</a:t>
            </a:r>
            <a:endParaRPr lang="en-US" altLang="en-US" sz="2900" b="1" dirty="0">
              <a:solidFill>
                <a:srgbClr val="FFFF00"/>
              </a:solidFill>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ChangeArrowheads="1"/>
          </p:cNvSpPr>
          <p:nvPr/>
        </p:nvSpPr>
        <p:spPr bwMode="auto">
          <a:xfrm>
            <a:off x="4776788" y="457200"/>
            <a:ext cx="5173662" cy="59848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000" dirty="0">
                <a:solidFill>
                  <a:schemeClr val="bg1"/>
                </a:solidFill>
                <a:latin typeface="+mn-lt"/>
              </a:rPr>
              <a:t>Isaiah 13:8 </a:t>
            </a:r>
            <a:r>
              <a:rPr lang="en-US" sz="4000" dirty="0">
                <a:solidFill>
                  <a:schemeClr val="bg1"/>
                </a:solidFill>
                <a:latin typeface="+mn-lt"/>
              </a:rPr>
              <a:t>(KJV/NASB)</a:t>
            </a:r>
          </a:p>
          <a:p>
            <a:pPr algn="ctr">
              <a:defRPr/>
            </a:pPr>
            <a:r>
              <a:rPr lang="en-US" altLang="en-US" sz="3600" dirty="0">
                <a:solidFill>
                  <a:srgbClr val="FFC000"/>
                </a:solidFill>
                <a:latin typeface="Calibri" pitchFamily="34" charset="0"/>
              </a:rPr>
              <a:t> </a:t>
            </a:r>
            <a:r>
              <a:rPr lang="en-US" sz="3800" b="1" baseline="30000" dirty="0">
                <a:solidFill>
                  <a:srgbClr val="FFC000"/>
                </a:solidFill>
                <a:latin typeface="+mn-lt"/>
              </a:rPr>
              <a:t>8 </a:t>
            </a:r>
            <a:r>
              <a:rPr lang="en-US" sz="3800" dirty="0">
                <a:solidFill>
                  <a:srgbClr val="FFC000"/>
                </a:solidFill>
                <a:latin typeface="+mn-lt"/>
              </a:rPr>
              <a:t>And they shall be afraid: pains and sorrows shall take hold of them; they shall be in pain as a woman in labor: they shall be astonished, amazed one at another; </a:t>
            </a:r>
            <a:r>
              <a:rPr lang="en-US" sz="3800" b="1" i="1" dirty="0">
                <a:solidFill>
                  <a:srgbClr val="FFFF00"/>
                </a:solidFill>
                <a:latin typeface="+mn-lt"/>
              </a:rPr>
              <a:t>their faces shall be </a:t>
            </a:r>
          </a:p>
          <a:p>
            <a:pPr algn="ctr">
              <a:defRPr/>
            </a:pPr>
            <a:r>
              <a:rPr lang="en-US" sz="3800" b="1" i="1" dirty="0">
                <a:solidFill>
                  <a:srgbClr val="FFFF00"/>
                </a:solidFill>
                <a:latin typeface="+mn-lt"/>
              </a:rPr>
              <a:t>as flames.</a:t>
            </a:r>
          </a:p>
        </p:txBody>
      </p:sp>
      <p:pic>
        <p:nvPicPr>
          <p:cNvPr id="1085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457200"/>
            <a:ext cx="4191000" cy="598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ChangeArrowheads="1"/>
          </p:cNvSpPr>
          <p:nvPr/>
        </p:nvSpPr>
        <p:spPr bwMode="auto">
          <a:xfrm>
            <a:off x="495300" y="152400"/>
            <a:ext cx="9296400" cy="650824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In the very next verse the </a:t>
            </a:r>
            <a:r>
              <a:rPr lang="en-US" altLang="en-US" sz="3800" dirty="0">
                <a:solidFill>
                  <a:srgbClr val="FFFF00"/>
                </a:solidFill>
              </a:rPr>
              <a:t>prophet Isaiah</a:t>
            </a:r>
            <a:r>
              <a:rPr lang="en-US" altLang="en-US" sz="3800" dirty="0">
                <a:solidFill>
                  <a:srgbClr val="FFC000"/>
                </a:solidFill>
              </a:rPr>
              <a:t> brings us the </a:t>
            </a:r>
            <a:r>
              <a:rPr lang="en-US" altLang="en-US" sz="3800" b="1" i="1" dirty="0">
                <a:solidFill>
                  <a:srgbClr val="FFC000"/>
                </a:solidFill>
              </a:rPr>
              <a:t>very same message </a:t>
            </a:r>
            <a:r>
              <a:rPr lang="en-US" altLang="en-US" sz="3800" dirty="0">
                <a:solidFill>
                  <a:srgbClr val="FFC000"/>
                </a:solidFill>
              </a:rPr>
              <a:t>that Joel </a:t>
            </a:r>
            <a:endParaRPr lang="en-US" altLang="en-US" sz="3800" dirty="0" smtClean="0">
              <a:solidFill>
                <a:srgbClr val="FFC000"/>
              </a:solidFill>
            </a:endParaRPr>
          </a:p>
          <a:p>
            <a:pPr algn="ctr" eaLnBrk="1" hangingPunct="1">
              <a:spcBef>
                <a:spcPct val="0"/>
              </a:spcBef>
              <a:buFontTx/>
              <a:buNone/>
            </a:pPr>
            <a:r>
              <a:rPr lang="en-US" altLang="en-US" sz="3800" dirty="0" smtClean="0">
                <a:solidFill>
                  <a:srgbClr val="FFC000"/>
                </a:solidFill>
              </a:rPr>
              <a:t>and </a:t>
            </a:r>
            <a:r>
              <a:rPr lang="en-US" altLang="en-US" sz="3800" dirty="0">
                <a:solidFill>
                  <a:srgbClr val="FFC000"/>
                </a:solidFill>
              </a:rPr>
              <a:t>Jesus brought. </a:t>
            </a:r>
            <a:r>
              <a:rPr lang="en-US" altLang="en-US" sz="3600" dirty="0">
                <a:solidFill>
                  <a:srgbClr val="FFC000"/>
                </a:solidFill>
              </a:rPr>
              <a:t>Isaiah is our </a:t>
            </a:r>
            <a:r>
              <a:rPr lang="en-US" altLang="en-US" sz="3600" dirty="0" smtClean="0">
                <a:solidFill>
                  <a:srgbClr val="FFC000"/>
                </a:solidFill>
              </a:rPr>
              <a:t>third </a:t>
            </a:r>
            <a:r>
              <a:rPr lang="en-US" altLang="en-US" sz="3600" dirty="0">
                <a:solidFill>
                  <a:srgbClr val="FFC000"/>
                </a:solidFill>
              </a:rPr>
              <a:t>witness time linking terrible nuclear events to the same bundle </a:t>
            </a:r>
            <a:r>
              <a:rPr lang="en-US" altLang="en-US" sz="3600" dirty="0" smtClean="0">
                <a:solidFill>
                  <a:srgbClr val="FFC000"/>
                </a:solidFill>
              </a:rPr>
              <a:t>of </a:t>
            </a:r>
            <a:r>
              <a:rPr lang="en-US" altLang="en-US" sz="3600" dirty="0">
                <a:solidFill>
                  <a:srgbClr val="FFC000"/>
                </a:solidFill>
              </a:rPr>
              <a:t>three cosmic signs. </a:t>
            </a:r>
            <a:r>
              <a:rPr lang="en-US" altLang="en-US" sz="3800" dirty="0" smtClean="0">
                <a:solidFill>
                  <a:srgbClr val="FFC000"/>
                </a:solidFill>
              </a:rPr>
              <a:t>He tells of</a:t>
            </a:r>
            <a:r>
              <a:rPr lang="en-US" altLang="en-US" sz="3800" dirty="0" smtClean="0">
                <a:solidFill>
                  <a:srgbClr val="FFFF00"/>
                </a:solidFill>
              </a:rPr>
              <a:t> the stars </a:t>
            </a:r>
            <a:r>
              <a:rPr lang="en-US" altLang="en-US" sz="3800" dirty="0">
                <a:solidFill>
                  <a:srgbClr val="FFC000"/>
                </a:solidFill>
              </a:rPr>
              <a:t>and </a:t>
            </a:r>
            <a:r>
              <a:rPr lang="en-US" altLang="en-US" sz="3800" dirty="0" smtClean="0">
                <a:solidFill>
                  <a:srgbClr val="FFFF00"/>
                </a:solidFill>
              </a:rPr>
              <a:t>the </a:t>
            </a:r>
            <a:r>
              <a:rPr lang="en-US" altLang="en-US" sz="3800" dirty="0">
                <a:solidFill>
                  <a:srgbClr val="FFFF00"/>
                </a:solidFill>
              </a:rPr>
              <a:t>constellations</a:t>
            </a:r>
            <a:r>
              <a:rPr lang="en-US" altLang="en-US" sz="3800" dirty="0">
                <a:solidFill>
                  <a:srgbClr val="FFC000"/>
                </a:solidFill>
              </a:rPr>
              <a:t> not giving their light, </a:t>
            </a:r>
            <a:r>
              <a:rPr lang="en-US" altLang="en-US" sz="3800" dirty="0">
                <a:solidFill>
                  <a:srgbClr val="FFFF00"/>
                </a:solidFill>
              </a:rPr>
              <a:t>the sun </a:t>
            </a:r>
            <a:r>
              <a:rPr lang="en-US" altLang="en-US" sz="3800" dirty="0">
                <a:solidFill>
                  <a:srgbClr val="FFC000"/>
                </a:solidFill>
              </a:rPr>
              <a:t>being darkened, </a:t>
            </a:r>
            <a:r>
              <a:rPr lang="en-US" altLang="en-US" sz="3800" dirty="0" smtClean="0">
                <a:solidFill>
                  <a:srgbClr val="FFC000"/>
                </a:solidFill>
              </a:rPr>
              <a:t>and </a:t>
            </a:r>
            <a:r>
              <a:rPr lang="en-US" altLang="en-US" sz="3800" dirty="0">
                <a:solidFill>
                  <a:srgbClr val="FFFF00"/>
                </a:solidFill>
              </a:rPr>
              <a:t>the moon </a:t>
            </a:r>
            <a:r>
              <a:rPr lang="en-US" altLang="en-US" sz="3800" dirty="0">
                <a:solidFill>
                  <a:srgbClr val="FFC000"/>
                </a:solidFill>
              </a:rPr>
              <a:t>not causing her light to shine. </a:t>
            </a:r>
            <a:r>
              <a:rPr lang="en-US" altLang="en-US" sz="3800" dirty="0" smtClean="0">
                <a:solidFill>
                  <a:srgbClr val="FFC000"/>
                </a:solidFill>
              </a:rPr>
              <a:t>Again </a:t>
            </a:r>
            <a:r>
              <a:rPr lang="en-US" altLang="en-US" sz="3800" dirty="0">
                <a:solidFill>
                  <a:srgbClr val="FFC000"/>
                </a:solidFill>
              </a:rPr>
              <a:t>we get </a:t>
            </a:r>
            <a:endParaRPr lang="en-US" altLang="en-US" sz="3800" dirty="0" smtClean="0">
              <a:solidFill>
                <a:srgbClr val="FFC000"/>
              </a:solidFill>
            </a:endParaRPr>
          </a:p>
          <a:p>
            <a:pPr algn="ctr" eaLnBrk="1" hangingPunct="1">
              <a:spcBef>
                <a:spcPct val="0"/>
              </a:spcBef>
              <a:buFontTx/>
              <a:buNone/>
            </a:pPr>
            <a:r>
              <a:rPr lang="en-US" altLang="en-US" sz="3800" dirty="0" smtClean="0">
                <a:solidFill>
                  <a:srgbClr val="FFC000"/>
                </a:solidFill>
              </a:rPr>
              <a:t>a </a:t>
            </a:r>
            <a:r>
              <a:rPr lang="en-US" altLang="en-US" sz="3800" dirty="0">
                <a:solidFill>
                  <a:srgbClr val="FFC000"/>
                </a:solidFill>
              </a:rPr>
              <a:t>solid fix </a:t>
            </a:r>
            <a:r>
              <a:rPr lang="en-US" altLang="en-US" sz="3800" dirty="0" smtClean="0">
                <a:solidFill>
                  <a:srgbClr val="FFC000"/>
                </a:solidFill>
              </a:rPr>
              <a:t>for the very late timing </a:t>
            </a:r>
            <a:r>
              <a:rPr lang="en-US" altLang="en-US" sz="3800" dirty="0">
                <a:solidFill>
                  <a:srgbClr val="FFC000"/>
                </a:solidFill>
              </a:rPr>
              <a:t>of the Battle of Armageddon. </a:t>
            </a:r>
            <a:r>
              <a:rPr lang="en-US" altLang="en-US" sz="3800" dirty="0" smtClean="0">
                <a:solidFill>
                  <a:srgbClr val="FFC000"/>
                </a:solidFill>
              </a:rPr>
              <a:t>In this post </a:t>
            </a:r>
            <a:r>
              <a:rPr lang="en-US" altLang="en-US" sz="3800" dirty="0" err="1" smtClean="0">
                <a:solidFill>
                  <a:srgbClr val="FFC000"/>
                </a:solidFill>
              </a:rPr>
              <a:t>trib</a:t>
            </a:r>
            <a:r>
              <a:rPr lang="en-US" altLang="en-US" sz="3800" dirty="0" smtClean="0">
                <a:solidFill>
                  <a:srgbClr val="FFC000"/>
                </a:solidFill>
              </a:rPr>
              <a:t> time window God is dealing with people and with nations.</a:t>
            </a:r>
            <a:endParaRPr lang="en-US" altLang="en-US" sz="3800" b="1" i="1" dirty="0">
              <a:solidFill>
                <a:srgbClr val="FFC000"/>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3619500" y="457200"/>
            <a:ext cx="6553200" cy="5862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400" b="1" baseline="30000" dirty="0">
                <a:solidFill>
                  <a:srgbClr val="FFC000"/>
                </a:solidFill>
                <a:latin typeface="Arial" charset="0"/>
              </a:rPr>
              <a:t>9</a:t>
            </a:r>
            <a:r>
              <a:rPr lang="en-US" altLang="en-US" sz="3400" b="1" dirty="0">
                <a:solidFill>
                  <a:srgbClr val="FFC000"/>
                </a:solidFill>
                <a:latin typeface="Arial" charset="0"/>
              </a:rPr>
              <a:t> </a:t>
            </a:r>
            <a:r>
              <a:rPr lang="en-US" altLang="en-US" sz="3400" dirty="0">
                <a:solidFill>
                  <a:srgbClr val="FFC000"/>
                </a:solidFill>
                <a:latin typeface="Arial" charset="0"/>
              </a:rPr>
              <a:t>Behold, the </a:t>
            </a:r>
            <a:r>
              <a:rPr lang="en-US" altLang="en-US" sz="3400" b="1" i="1" dirty="0">
                <a:solidFill>
                  <a:srgbClr val="FFFF00"/>
                </a:solidFill>
                <a:latin typeface="Arial" charset="0"/>
              </a:rPr>
              <a:t>Day of the Lord </a:t>
            </a:r>
            <a:r>
              <a:rPr lang="en-US" altLang="en-US" sz="3400" dirty="0">
                <a:solidFill>
                  <a:srgbClr val="FFC000"/>
                </a:solidFill>
                <a:latin typeface="Arial" charset="0"/>
              </a:rPr>
              <a:t>cometh, cruel both with wrath and fierce anger, to lay the land desolate: and he shall destroy the sinners thereof out of it.</a:t>
            </a:r>
          </a:p>
          <a:p>
            <a:pPr algn="ctr" eaLnBrk="1" hangingPunct="1">
              <a:spcBef>
                <a:spcPct val="0"/>
              </a:spcBef>
              <a:buFontTx/>
              <a:buNone/>
            </a:pPr>
            <a:r>
              <a:rPr lang="en-US" altLang="en-US" sz="3400" b="1" baseline="30000" dirty="0">
                <a:solidFill>
                  <a:srgbClr val="FFC000"/>
                </a:solidFill>
                <a:latin typeface="Arial" charset="0"/>
              </a:rPr>
              <a:t>10 </a:t>
            </a:r>
            <a:r>
              <a:rPr lang="en-US" altLang="en-US" sz="3400" dirty="0">
                <a:solidFill>
                  <a:srgbClr val="FFC000"/>
                </a:solidFill>
                <a:latin typeface="Arial" charset="0"/>
              </a:rPr>
              <a:t>For the </a:t>
            </a:r>
            <a:r>
              <a:rPr lang="en-US" altLang="en-US" sz="3400" dirty="0">
                <a:solidFill>
                  <a:srgbClr val="FFFF00"/>
                </a:solidFill>
                <a:latin typeface="Arial" charset="0"/>
              </a:rPr>
              <a:t>stars of heaven and the constellations </a:t>
            </a:r>
            <a:r>
              <a:rPr lang="en-US" altLang="en-US" sz="3400" dirty="0">
                <a:solidFill>
                  <a:srgbClr val="FFC000"/>
                </a:solidFill>
                <a:latin typeface="Arial" charset="0"/>
              </a:rPr>
              <a:t>thereof </a:t>
            </a:r>
            <a:r>
              <a:rPr lang="en-US" altLang="en-US" sz="3400" dirty="0">
                <a:solidFill>
                  <a:srgbClr val="FFFF00"/>
                </a:solidFill>
                <a:latin typeface="Arial" charset="0"/>
              </a:rPr>
              <a:t>shall not give their light: the sun shall be darkened</a:t>
            </a:r>
            <a:r>
              <a:rPr lang="en-US" altLang="en-US" sz="3400" dirty="0">
                <a:solidFill>
                  <a:srgbClr val="FFC000"/>
                </a:solidFill>
                <a:latin typeface="Arial" charset="0"/>
              </a:rPr>
              <a:t> in his going forth, and </a:t>
            </a:r>
            <a:r>
              <a:rPr lang="en-US" altLang="en-US" sz="3400" dirty="0">
                <a:solidFill>
                  <a:srgbClr val="FFFF00"/>
                </a:solidFill>
                <a:latin typeface="Arial" charset="0"/>
              </a:rPr>
              <a:t>the moon shall not cause her light to shine.</a:t>
            </a:r>
          </a:p>
        </p:txBody>
      </p:sp>
      <p:pic>
        <p:nvPicPr>
          <p:cNvPr id="1105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50" y="457200"/>
            <a:ext cx="3124200" cy="446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
          <p:cNvSpPr>
            <a:spLocks noChangeArrowheads="1"/>
          </p:cNvSpPr>
          <p:nvPr/>
        </p:nvSpPr>
        <p:spPr bwMode="auto">
          <a:xfrm>
            <a:off x="311150" y="5227638"/>
            <a:ext cx="3124200" cy="1092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3200" dirty="0">
                <a:solidFill>
                  <a:schemeClr val="bg1"/>
                </a:solidFill>
                <a:latin typeface="+mn-lt"/>
              </a:rPr>
              <a:t>Isaiah 13:9-10 </a:t>
            </a:r>
          </a:p>
          <a:p>
            <a:pPr algn="ctr">
              <a:defRPr/>
            </a:pPr>
            <a:r>
              <a:rPr lang="en-US" sz="3200" dirty="0">
                <a:solidFill>
                  <a:schemeClr val="bg1"/>
                </a:solidFill>
                <a:latin typeface="+mn-lt"/>
              </a:rPr>
              <a:t>(KJV)</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ChangeArrowheads="1"/>
          </p:cNvSpPr>
          <p:nvPr/>
        </p:nvSpPr>
        <p:spPr bwMode="auto">
          <a:xfrm>
            <a:off x="351059" y="1524000"/>
            <a:ext cx="969645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FF00"/>
                </a:solidFill>
              </a:rPr>
              <a:t>Isaiah</a:t>
            </a:r>
            <a:r>
              <a:rPr lang="en-US" altLang="en-US" sz="4800" dirty="0" smtClean="0">
                <a:solidFill>
                  <a:srgbClr val="FFC000"/>
                </a:solidFill>
              </a:rPr>
              <a:t> </a:t>
            </a:r>
            <a:r>
              <a:rPr lang="en-US" altLang="en-US" sz="4800" dirty="0">
                <a:solidFill>
                  <a:srgbClr val="FFC000"/>
                </a:solidFill>
              </a:rPr>
              <a:t>also </a:t>
            </a:r>
            <a:r>
              <a:rPr lang="en-US" altLang="en-US" sz="4800" dirty="0" smtClean="0">
                <a:solidFill>
                  <a:srgbClr val="FFC000"/>
                </a:solidFill>
              </a:rPr>
              <a:t>brings us the same message </a:t>
            </a:r>
            <a:r>
              <a:rPr lang="en-US" altLang="en-US" sz="4800" dirty="0" smtClean="0">
                <a:solidFill>
                  <a:srgbClr val="FFFF00"/>
                </a:solidFill>
              </a:rPr>
              <a:t>Joel</a:t>
            </a:r>
            <a:r>
              <a:rPr lang="en-US" altLang="en-US" sz="4800" dirty="0" smtClean="0">
                <a:solidFill>
                  <a:srgbClr val="FFC000"/>
                </a:solidFill>
              </a:rPr>
              <a:t> brought us. He vitally </a:t>
            </a:r>
            <a:r>
              <a:rPr lang="en-US" altLang="en-US" sz="4800" dirty="0">
                <a:solidFill>
                  <a:srgbClr val="FFC000"/>
                </a:solidFill>
              </a:rPr>
              <a:t>connects </a:t>
            </a:r>
            <a:r>
              <a:rPr lang="en-US" altLang="en-US" sz="4800" dirty="0" smtClean="0">
                <a:solidFill>
                  <a:srgbClr val="FFC000"/>
                </a:solidFill>
              </a:rPr>
              <a:t>darkening of these cosmic disturbances </a:t>
            </a:r>
            <a:r>
              <a:rPr lang="en-US" altLang="en-US" sz="4800" dirty="0">
                <a:solidFill>
                  <a:srgbClr val="FFC000"/>
                </a:solidFill>
              </a:rPr>
              <a:t>to </a:t>
            </a:r>
            <a:r>
              <a:rPr lang="en-US" altLang="en-US" sz="4800" dirty="0" smtClean="0">
                <a:solidFill>
                  <a:srgbClr val="FFFF00"/>
                </a:solidFill>
              </a:rPr>
              <a:t>the very soon </a:t>
            </a:r>
          </a:p>
          <a:p>
            <a:pPr algn="ctr" eaLnBrk="1" hangingPunct="1">
              <a:spcBef>
                <a:spcPct val="0"/>
              </a:spcBef>
              <a:buFontTx/>
              <a:buNone/>
            </a:pPr>
            <a:r>
              <a:rPr lang="en-US" altLang="en-US" sz="4800" dirty="0" smtClean="0">
                <a:solidFill>
                  <a:srgbClr val="FFFF00"/>
                </a:solidFill>
              </a:rPr>
              <a:t>arrival </a:t>
            </a:r>
            <a:r>
              <a:rPr lang="en-US" altLang="en-US" sz="4800" dirty="0">
                <a:solidFill>
                  <a:srgbClr val="FFFF00"/>
                </a:solidFill>
              </a:rPr>
              <a:t>of </a:t>
            </a:r>
            <a:r>
              <a:rPr lang="en-US" altLang="en-US" sz="4800" dirty="0" smtClean="0">
                <a:solidFill>
                  <a:srgbClr val="FFFF00"/>
                </a:solidFill>
              </a:rPr>
              <a:t>the </a:t>
            </a:r>
            <a:r>
              <a:rPr lang="en-US" altLang="en-US" sz="4800" b="1" i="1" dirty="0">
                <a:solidFill>
                  <a:srgbClr val="FFFF00"/>
                </a:solidFill>
              </a:rPr>
              <a:t>Day of the LORD</a:t>
            </a:r>
            <a:r>
              <a:rPr lang="en-US" altLang="en-US" sz="4800" b="1" i="1" dirty="0">
                <a:solidFill>
                  <a:srgbClr val="FFC000"/>
                </a:solidFill>
              </a:rPr>
              <a:t>. </a:t>
            </a:r>
          </a:p>
        </p:txBody>
      </p:sp>
    </p:spTree>
    <p:extLst>
      <p:ext uri="{BB962C8B-B14F-4D97-AF65-F5344CB8AC3E}">
        <p14:creationId xmlns:p14="http://schemas.microsoft.com/office/powerpoint/2010/main" val="366171770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3314700" y="205966"/>
            <a:ext cx="6705600" cy="3984481"/>
          </a:xfrm>
          <a:prstGeom prst="rect">
            <a:avLst/>
          </a:prstGeom>
          <a:solidFill>
            <a:schemeClr val="tx2">
              <a:lumMod val="50000"/>
            </a:schemeClr>
          </a:solidFill>
          <a:ln>
            <a:noFill/>
          </a:ln>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baseline="30000" dirty="0">
                <a:solidFill>
                  <a:srgbClr val="FFC000"/>
                </a:solidFill>
                <a:latin typeface="Arial" charset="0"/>
              </a:rPr>
              <a:t>9</a:t>
            </a:r>
            <a:r>
              <a:rPr lang="en-US" altLang="en-US" sz="3600" b="1" dirty="0">
                <a:solidFill>
                  <a:srgbClr val="FFC000"/>
                </a:solidFill>
                <a:latin typeface="Arial" charset="0"/>
              </a:rPr>
              <a:t> </a:t>
            </a:r>
            <a:r>
              <a:rPr lang="en-US" altLang="en-US" sz="3600" dirty="0">
                <a:solidFill>
                  <a:srgbClr val="FFC000"/>
                </a:solidFill>
                <a:latin typeface="Arial" charset="0"/>
              </a:rPr>
              <a:t>Behold, the </a:t>
            </a:r>
            <a:r>
              <a:rPr lang="en-US" altLang="en-US" sz="3600" b="1" i="1" dirty="0">
                <a:solidFill>
                  <a:srgbClr val="FFFF00"/>
                </a:solidFill>
                <a:latin typeface="Arial" charset="0"/>
              </a:rPr>
              <a:t>Day of the Lord </a:t>
            </a:r>
            <a:r>
              <a:rPr lang="en-US" altLang="en-US" sz="3600" dirty="0">
                <a:solidFill>
                  <a:srgbClr val="FFC000"/>
                </a:solidFill>
                <a:latin typeface="Arial" charset="0"/>
              </a:rPr>
              <a:t>cometh</a:t>
            </a:r>
            <a:r>
              <a:rPr lang="en-US" altLang="en-US" sz="3600" dirty="0" smtClean="0">
                <a:solidFill>
                  <a:srgbClr val="FFC000"/>
                </a:solidFill>
                <a:latin typeface="Arial" charset="0"/>
              </a:rPr>
              <a:t>, . . . </a:t>
            </a:r>
            <a:r>
              <a:rPr lang="en-US" altLang="en-US" sz="3600" b="1" baseline="30000" dirty="0" smtClean="0">
                <a:solidFill>
                  <a:srgbClr val="FFC000"/>
                </a:solidFill>
                <a:latin typeface="Arial" charset="0"/>
              </a:rPr>
              <a:t>10</a:t>
            </a:r>
            <a:r>
              <a:rPr lang="en-US" altLang="en-US" sz="3600" b="1" baseline="30000" dirty="0">
                <a:solidFill>
                  <a:srgbClr val="FFC000"/>
                </a:solidFill>
                <a:latin typeface="Arial" charset="0"/>
              </a:rPr>
              <a:t> </a:t>
            </a:r>
            <a:r>
              <a:rPr lang="en-US" altLang="en-US" sz="3600" dirty="0">
                <a:solidFill>
                  <a:srgbClr val="FFC000"/>
                </a:solidFill>
                <a:latin typeface="Arial" charset="0"/>
              </a:rPr>
              <a:t>For the </a:t>
            </a:r>
            <a:r>
              <a:rPr lang="en-US" altLang="en-US" sz="3600" dirty="0">
                <a:solidFill>
                  <a:srgbClr val="FF0000"/>
                </a:solidFill>
                <a:latin typeface="Arial" charset="0"/>
              </a:rPr>
              <a:t>stars</a:t>
            </a:r>
            <a:r>
              <a:rPr lang="en-US" altLang="en-US" sz="3600" dirty="0">
                <a:solidFill>
                  <a:srgbClr val="FFFF00"/>
                </a:solidFill>
                <a:latin typeface="Arial" charset="0"/>
              </a:rPr>
              <a:t> of heaven and the constellations </a:t>
            </a:r>
            <a:r>
              <a:rPr lang="en-US" altLang="en-US" sz="3600" dirty="0">
                <a:solidFill>
                  <a:srgbClr val="FFC000"/>
                </a:solidFill>
                <a:latin typeface="Arial" charset="0"/>
              </a:rPr>
              <a:t>thereof </a:t>
            </a:r>
            <a:r>
              <a:rPr lang="en-US" altLang="en-US" sz="3600" dirty="0">
                <a:solidFill>
                  <a:srgbClr val="FFFF00"/>
                </a:solidFill>
                <a:latin typeface="Arial" charset="0"/>
              </a:rPr>
              <a:t>shall not give their light: the </a:t>
            </a:r>
            <a:r>
              <a:rPr lang="en-US" altLang="en-US" sz="3600" dirty="0">
                <a:solidFill>
                  <a:srgbClr val="FF0000"/>
                </a:solidFill>
                <a:latin typeface="Arial" charset="0"/>
              </a:rPr>
              <a:t>sun</a:t>
            </a:r>
            <a:r>
              <a:rPr lang="en-US" altLang="en-US" sz="3600" dirty="0">
                <a:solidFill>
                  <a:srgbClr val="FFFF00"/>
                </a:solidFill>
                <a:latin typeface="Arial" charset="0"/>
              </a:rPr>
              <a:t> shall be darkened</a:t>
            </a:r>
            <a:r>
              <a:rPr lang="en-US" altLang="en-US" sz="3600" dirty="0">
                <a:solidFill>
                  <a:srgbClr val="FFC000"/>
                </a:solidFill>
                <a:latin typeface="Arial" charset="0"/>
              </a:rPr>
              <a:t> in his going forth, and </a:t>
            </a:r>
            <a:r>
              <a:rPr lang="en-US" altLang="en-US" sz="3600" dirty="0">
                <a:solidFill>
                  <a:srgbClr val="FFFF00"/>
                </a:solidFill>
                <a:latin typeface="Arial" charset="0"/>
              </a:rPr>
              <a:t>the </a:t>
            </a:r>
            <a:r>
              <a:rPr lang="en-US" altLang="en-US" sz="3600" dirty="0">
                <a:solidFill>
                  <a:srgbClr val="FF0000"/>
                </a:solidFill>
                <a:latin typeface="Arial" charset="0"/>
              </a:rPr>
              <a:t>moon</a:t>
            </a:r>
            <a:r>
              <a:rPr lang="en-US" altLang="en-US" sz="3600" dirty="0">
                <a:solidFill>
                  <a:srgbClr val="FFFF00"/>
                </a:solidFill>
                <a:latin typeface="Arial" charset="0"/>
              </a:rPr>
              <a:t> shall not cause her light to shine.</a:t>
            </a:r>
          </a:p>
        </p:txBody>
      </p:sp>
      <p:pic>
        <p:nvPicPr>
          <p:cNvPr id="1105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50" y="205966"/>
            <a:ext cx="2774950" cy="3984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190500" y="4343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Box 1"/>
          <p:cNvSpPr txBox="1"/>
          <p:nvPr/>
        </p:nvSpPr>
        <p:spPr>
          <a:xfrm>
            <a:off x="4311499" y="4124576"/>
            <a:ext cx="1646605" cy="369332"/>
          </a:xfrm>
          <a:prstGeom prst="rect">
            <a:avLst/>
          </a:prstGeom>
          <a:solidFill>
            <a:schemeClr val="tx2">
              <a:lumMod val="50000"/>
            </a:schemeClr>
          </a:solidFill>
        </p:spPr>
        <p:txBody>
          <a:bodyPr wrap="none" rtlCol="0">
            <a:spAutoFit/>
          </a:bodyPr>
          <a:lstStyle/>
          <a:p>
            <a:r>
              <a:rPr lang="en-AU" dirty="0" smtClean="0">
                <a:solidFill>
                  <a:schemeClr val="bg1"/>
                </a:solidFill>
              </a:rPr>
              <a:t>Isaiah 13:9-10</a:t>
            </a:r>
            <a:endParaRPr lang="en-AU" dirty="0">
              <a:solidFill>
                <a:schemeClr val="bg1"/>
              </a:solidFill>
            </a:endParaRPr>
          </a:p>
        </p:txBody>
      </p:sp>
      <p:pic>
        <p:nvPicPr>
          <p:cNvPr id="1026" name="Picture 2" descr="http://freestocktextures.net/wp-content/uploads/2013/10/Free-Black-Cloud-Textu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 y="4476104"/>
            <a:ext cx="2971800" cy="198819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3700" y="4501204"/>
            <a:ext cx="3009900" cy="196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2825" y="4476104"/>
            <a:ext cx="3038475" cy="1988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109560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321194" y="571018"/>
            <a:ext cx="9707127" cy="5816977"/>
          </a:xfrm>
          <a:prstGeom prst="rect">
            <a:avLst/>
          </a:prstGeom>
          <a:solidFill>
            <a:srgbClr val="002060"/>
          </a:solidFill>
          <a:ln w="9525">
            <a:solidFill>
              <a:schemeClr val="accent1"/>
            </a:solidFill>
            <a:miter lim="800000"/>
            <a:headEnd/>
            <a:tailEnd/>
          </a:ln>
        </p:spPr>
        <p:txBody>
          <a:bodyPr wrap="square">
            <a:spAutoFit/>
          </a:bodyPr>
          <a:lstStyle/>
          <a:p>
            <a:pPr algn="ctr">
              <a:defRPr/>
            </a:pPr>
            <a:r>
              <a:rPr lang="en-US" altLang="en-US" sz="3100" dirty="0" smtClean="0">
                <a:solidFill>
                  <a:srgbClr val="FFC000"/>
                </a:solidFill>
                <a:latin typeface="+mn-lt"/>
              </a:rPr>
              <a:t>In </a:t>
            </a:r>
            <a:r>
              <a:rPr lang="en-US" altLang="en-US" sz="3100" dirty="0">
                <a:solidFill>
                  <a:srgbClr val="FFC000"/>
                </a:solidFill>
                <a:latin typeface="+mn-lt"/>
              </a:rPr>
              <a:t>Ecclesiastes King Solomon speaks poetically of </a:t>
            </a:r>
            <a:r>
              <a:rPr lang="en-US" altLang="en-US" sz="3100" dirty="0" smtClean="0">
                <a:solidFill>
                  <a:srgbClr val="FFC000"/>
                </a:solidFill>
                <a:latin typeface="+mn-lt"/>
              </a:rPr>
              <a:t>these late cosmic signs. He speaks of the </a:t>
            </a:r>
            <a:r>
              <a:rPr lang="en-US" altLang="en-US" sz="3100" dirty="0" smtClean="0">
                <a:solidFill>
                  <a:srgbClr val="FFFF00"/>
                </a:solidFill>
                <a:latin typeface="+mn-lt"/>
              </a:rPr>
              <a:t>sun, moon, and stars </a:t>
            </a:r>
            <a:r>
              <a:rPr lang="en-US" altLang="en-US" sz="3100" dirty="0" smtClean="0">
                <a:solidFill>
                  <a:srgbClr val="FFC000"/>
                </a:solidFill>
                <a:latin typeface="+mn-lt"/>
              </a:rPr>
              <a:t>being </a:t>
            </a:r>
            <a:r>
              <a:rPr lang="en-US" altLang="en-US" sz="3100" dirty="0" smtClean="0">
                <a:solidFill>
                  <a:srgbClr val="FFFF00"/>
                </a:solidFill>
                <a:latin typeface="+mn-lt"/>
              </a:rPr>
              <a:t>darkened</a:t>
            </a:r>
            <a:r>
              <a:rPr lang="en-US" altLang="en-US" sz="3100" dirty="0" smtClean="0">
                <a:solidFill>
                  <a:srgbClr val="FFC000"/>
                </a:solidFill>
                <a:latin typeface="+mn-lt"/>
              </a:rPr>
              <a:t> as we come towards the end of our life journey. He speaks in personal terms of those </a:t>
            </a:r>
            <a:r>
              <a:rPr lang="en-US" altLang="en-US" sz="3100" dirty="0">
                <a:solidFill>
                  <a:srgbClr val="FFC000"/>
                </a:solidFill>
                <a:latin typeface="+mn-lt"/>
              </a:rPr>
              <a:t>happy earlier </a:t>
            </a:r>
            <a:r>
              <a:rPr lang="en-US" altLang="en-US" sz="3100" dirty="0" smtClean="0">
                <a:solidFill>
                  <a:srgbClr val="FFC000"/>
                </a:solidFill>
                <a:latin typeface="+mn-lt"/>
              </a:rPr>
              <a:t>years when in company with our fathers, our mothers, and our families the </a:t>
            </a:r>
            <a:r>
              <a:rPr lang="en-US" altLang="en-US" sz="3100" dirty="0">
                <a:solidFill>
                  <a:srgbClr val="FFC000"/>
                </a:solidFill>
                <a:latin typeface="+mn-lt"/>
              </a:rPr>
              <a:t>sun, moon, and stars shine upon us. </a:t>
            </a:r>
            <a:r>
              <a:rPr lang="en-US" altLang="en-US" sz="3100" dirty="0" smtClean="0">
                <a:solidFill>
                  <a:srgbClr val="FFC000"/>
                </a:solidFill>
                <a:latin typeface="+mn-lt"/>
              </a:rPr>
              <a:t>King Solomon exhorts his listeners to </a:t>
            </a:r>
            <a:r>
              <a:rPr lang="en-US" altLang="en-US" sz="3100" dirty="0">
                <a:solidFill>
                  <a:srgbClr val="FFC000"/>
                </a:solidFill>
                <a:latin typeface="+mn-lt"/>
              </a:rPr>
              <a:t>remember our God and be established in Him early before we enter our older or later years. But </a:t>
            </a:r>
            <a:r>
              <a:rPr lang="en-US" altLang="en-US" sz="3100" dirty="0" smtClean="0">
                <a:solidFill>
                  <a:srgbClr val="FFC000"/>
                </a:solidFill>
                <a:latin typeface="+mn-lt"/>
              </a:rPr>
              <a:t>his reference </a:t>
            </a:r>
            <a:r>
              <a:rPr lang="en-US" altLang="en-US" sz="3100" dirty="0">
                <a:solidFill>
                  <a:srgbClr val="FFC000"/>
                </a:solidFill>
                <a:latin typeface="+mn-lt"/>
              </a:rPr>
              <a:t>to a time when </a:t>
            </a:r>
            <a:r>
              <a:rPr lang="en-US" altLang="en-US" sz="3100" dirty="0">
                <a:solidFill>
                  <a:srgbClr val="FFFF00"/>
                </a:solidFill>
                <a:latin typeface="+mn-lt"/>
              </a:rPr>
              <a:t>the sun, moon, and stars are darkened </a:t>
            </a:r>
            <a:r>
              <a:rPr lang="en-US" altLang="en-US" sz="3100" dirty="0" smtClean="0">
                <a:solidFill>
                  <a:srgbClr val="FFC000"/>
                </a:solidFill>
                <a:latin typeface="+mn-lt"/>
              </a:rPr>
              <a:t>suggests a wider meaning. It </a:t>
            </a:r>
            <a:r>
              <a:rPr lang="en-US" altLang="en-US" sz="3100" dirty="0">
                <a:solidFill>
                  <a:srgbClr val="FFC000"/>
                </a:solidFill>
                <a:latin typeface="+mn-lt"/>
              </a:rPr>
              <a:t>alludes to that encroaching </a:t>
            </a:r>
            <a:r>
              <a:rPr lang="en-US" altLang="en-US" sz="3100" dirty="0" smtClean="0">
                <a:solidFill>
                  <a:srgbClr val="FFC000"/>
                </a:solidFill>
                <a:latin typeface="+mn-lt"/>
              </a:rPr>
              <a:t>end-time celestial </a:t>
            </a:r>
            <a:r>
              <a:rPr lang="en-US" altLang="en-US" sz="3100" dirty="0">
                <a:solidFill>
                  <a:srgbClr val="FFC000"/>
                </a:solidFill>
                <a:latin typeface="+mn-lt"/>
              </a:rPr>
              <a:t>darkness prophesied to come </a:t>
            </a:r>
            <a:r>
              <a:rPr lang="en-US" altLang="en-US" sz="3100" dirty="0" smtClean="0">
                <a:solidFill>
                  <a:srgbClr val="FFC000"/>
                </a:solidFill>
                <a:latin typeface="+mn-lt"/>
              </a:rPr>
              <a:t>over this whole world during the last days of this age.</a:t>
            </a:r>
            <a:endParaRPr lang="en-US" altLang="en-US" sz="3100" dirty="0">
              <a:solidFill>
                <a:srgbClr val="FFC000"/>
              </a:solidFill>
              <a:latin typeface="+mn-lt"/>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
          <p:cNvSpPr>
            <a:spLocks noChangeArrowheads="1"/>
          </p:cNvSpPr>
          <p:nvPr/>
        </p:nvSpPr>
        <p:spPr bwMode="auto">
          <a:xfrm>
            <a:off x="4000500" y="471488"/>
            <a:ext cx="6172200" cy="59547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a:solidFill>
                  <a:srgbClr val="FFC000"/>
                </a:solidFill>
                <a:latin typeface="Arial" charset="0"/>
              </a:rPr>
              <a:t>1 </a:t>
            </a:r>
            <a:r>
              <a:rPr lang="en-US" altLang="en-US" sz="3800">
                <a:solidFill>
                  <a:srgbClr val="FFFF00"/>
                </a:solidFill>
                <a:latin typeface="Arial" charset="0"/>
              </a:rPr>
              <a:t>Remember now thy Creator </a:t>
            </a:r>
            <a:r>
              <a:rPr lang="en-US" altLang="en-US" sz="3800">
                <a:solidFill>
                  <a:srgbClr val="FFC000"/>
                </a:solidFill>
                <a:latin typeface="Arial" charset="0"/>
              </a:rPr>
              <a:t>in the days of thy youth, while the evil days come not, nor the years draw nigh, when thou shalt say, I have no pleasure in them; 2 </a:t>
            </a:r>
            <a:r>
              <a:rPr lang="en-US" altLang="en-US" sz="3800">
                <a:solidFill>
                  <a:srgbClr val="FFFF00"/>
                </a:solidFill>
                <a:latin typeface="Arial" charset="0"/>
              </a:rPr>
              <a:t>While the sun, or the light, or the moon, or the stars, be not darkened, </a:t>
            </a:r>
            <a:r>
              <a:rPr lang="en-US" altLang="en-US" sz="3800">
                <a:solidFill>
                  <a:schemeClr val="bg1"/>
                </a:solidFill>
                <a:latin typeface="Arial" charset="0"/>
              </a:rPr>
              <a:t>- Eccl. 12:1-2 </a:t>
            </a:r>
          </a:p>
        </p:txBody>
      </p:sp>
      <p:sp>
        <p:nvSpPr>
          <p:cNvPr id="4" name="Rectangle 1"/>
          <p:cNvSpPr>
            <a:spLocks noChangeArrowheads="1"/>
          </p:cNvSpPr>
          <p:nvPr/>
        </p:nvSpPr>
        <p:spPr bwMode="auto">
          <a:xfrm>
            <a:off x="190500" y="5827713"/>
            <a:ext cx="3657600" cy="598487"/>
          </a:xfrm>
          <a:prstGeom prst="rect">
            <a:avLst/>
          </a:prstGeom>
          <a:solidFill>
            <a:schemeClr val="tx2">
              <a:lumMod val="50000"/>
            </a:schemeClr>
          </a:solidFill>
          <a:ln>
            <a:noFill/>
          </a:ln>
          <a:extLst/>
        </p:spPr>
        <p:txBody>
          <a:bodyPr lIns="105467" tIns="52733" rIns="105467" bIns="52733">
            <a:spAutoFit/>
          </a:bodyPr>
          <a:lstStyle/>
          <a:p>
            <a:pPr algn="ctr">
              <a:defRPr/>
            </a:pPr>
            <a:r>
              <a:rPr lang="en-US" altLang="en-US" sz="3200" dirty="0">
                <a:solidFill>
                  <a:schemeClr val="bg1"/>
                </a:solidFill>
                <a:latin typeface="+mn-lt"/>
              </a:rPr>
              <a:t> </a:t>
            </a:r>
            <a:r>
              <a:rPr lang="en-US" altLang="en-US" sz="3200" i="1" dirty="0">
                <a:solidFill>
                  <a:schemeClr val="accent4">
                    <a:lumMod val="60000"/>
                    <a:lumOff val="40000"/>
                  </a:schemeClr>
                </a:solidFill>
                <a:latin typeface="+mn-lt"/>
              </a:rPr>
              <a:t>King Solomon</a:t>
            </a:r>
          </a:p>
        </p:txBody>
      </p:sp>
      <p:pic>
        <p:nvPicPr>
          <p:cNvPr id="120836" name="Picture 3" descr="C:\Users\Gavin-As\Desktop\King S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471488"/>
            <a:ext cx="365760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266700" y="457200"/>
            <a:ext cx="9753600"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3200" dirty="0" smtClean="0">
                <a:solidFill>
                  <a:srgbClr val="FFC000"/>
                </a:solidFill>
                <a:latin typeface="Calibri" pitchFamily="34" charset="0"/>
              </a:rPr>
              <a:t>So that </a:t>
            </a:r>
            <a:r>
              <a:rPr lang="en-US" altLang="en-US" sz="3200" dirty="0">
                <a:solidFill>
                  <a:srgbClr val="FFC000"/>
                </a:solidFill>
                <a:latin typeface="Calibri" pitchFamily="34" charset="0"/>
              </a:rPr>
              <a:t>was </a:t>
            </a:r>
            <a:r>
              <a:rPr lang="en-US" altLang="en-US" sz="3200" dirty="0">
                <a:solidFill>
                  <a:srgbClr val="FFFF00"/>
                </a:solidFill>
                <a:latin typeface="Calibri" pitchFamily="34" charset="0"/>
              </a:rPr>
              <a:t>Joel</a:t>
            </a:r>
            <a:r>
              <a:rPr lang="en-US" altLang="en-US" sz="3200" dirty="0" smtClean="0">
                <a:solidFill>
                  <a:srgbClr val="FFFF00"/>
                </a:solidFill>
                <a:latin typeface="Calibri" pitchFamily="34" charset="0"/>
              </a:rPr>
              <a:t>, </a:t>
            </a:r>
            <a:r>
              <a:rPr lang="en-US" altLang="en-US" sz="3200" dirty="0">
                <a:solidFill>
                  <a:srgbClr val="FFFF00"/>
                </a:solidFill>
                <a:latin typeface="Calibri" pitchFamily="34" charset="0"/>
              </a:rPr>
              <a:t>Isaiah, and King </a:t>
            </a:r>
            <a:r>
              <a:rPr lang="en-US" altLang="en-US" sz="3200" dirty="0" smtClean="0">
                <a:solidFill>
                  <a:srgbClr val="FFFF00"/>
                </a:solidFill>
                <a:latin typeface="Calibri" pitchFamily="34" charset="0"/>
              </a:rPr>
              <a:t>Solomon</a:t>
            </a:r>
            <a:r>
              <a:rPr lang="en-US" altLang="en-US" sz="3200" dirty="0" smtClean="0">
                <a:solidFill>
                  <a:srgbClr val="FFC000"/>
                </a:solidFill>
                <a:latin typeface="Calibri" pitchFamily="34" charset="0"/>
              </a:rPr>
              <a:t>. All of them place the blood moon and other cosmic signs right at the end of the age. </a:t>
            </a:r>
            <a:r>
              <a:rPr lang="en-US" altLang="en-US" sz="3200" dirty="0" smtClean="0">
                <a:solidFill>
                  <a:srgbClr val="FFFF00"/>
                </a:solidFill>
                <a:latin typeface="Calibri" pitchFamily="34" charset="0"/>
              </a:rPr>
              <a:t>Joseph</a:t>
            </a:r>
            <a:r>
              <a:rPr lang="en-US" altLang="en-US" sz="3200" dirty="0" smtClean="0">
                <a:solidFill>
                  <a:srgbClr val="FFC000"/>
                </a:solidFill>
                <a:latin typeface="Calibri" pitchFamily="34" charset="0"/>
              </a:rPr>
              <a:t>’s dream of the bowing down of the sun, moon, and stars is still in the mystery. Now </a:t>
            </a:r>
            <a:r>
              <a:rPr lang="en-US" altLang="en-US" sz="3200" dirty="0">
                <a:solidFill>
                  <a:srgbClr val="FFC000"/>
                </a:solidFill>
                <a:latin typeface="Calibri" pitchFamily="34" charset="0"/>
              </a:rPr>
              <a:t>let’s see </a:t>
            </a:r>
            <a:r>
              <a:rPr lang="en-US" altLang="en-US" sz="3200" dirty="0" smtClean="0">
                <a:solidFill>
                  <a:srgbClr val="FFC000"/>
                </a:solidFill>
                <a:latin typeface="Calibri" pitchFamily="34" charset="0"/>
              </a:rPr>
              <a:t>what </a:t>
            </a:r>
            <a:r>
              <a:rPr lang="en-US" altLang="en-US" sz="3200" dirty="0">
                <a:solidFill>
                  <a:srgbClr val="FFC000"/>
                </a:solidFill>
                <a:latin typeface="Calibri" pitchFamily="34" charset="0"/>
              </a:rPr>
              <a:t>Jesus tells us about </a:t>
            </a:r>
            <a:r>
              <a:rPr lang="en-US" altLang="en-US" sz="3200" dirty="0" smtClean="0">
                <a:solidFill>
                  <a:srgbClr val="FFC000"/>
                </a:solidFill>
                <a:latin typeface="Calibri" pitchFamily="34" charset="0"/>
              </a:rPr>
              <a:t>the </a:t>
            </a:r>
            <a:r>
              <a:rPr lang="en-US" altLang="en-US" sz="3200" dirty="0">
                <a:solidFill>
                  <a:srgbClr val="FFFF00"/>
                </a:solidFill>
                <a:latin typeface="Calibri" pitchFamily="34" charset="0"/>
              </a:rPr>
              <a:t>blood moon</a:t>
            </a:r>
            <a:r>
              <a:rPr lang="en-US" altLang="en-US" sz="3200" dirty="0">
                <a:solidFill>
                  <a:srgbClr val="FFC000"/>
                </a:solidFill>
                <a:latin typeface="Calibri" pitchFamily="34" charset="0"/>
              </a:rPr>
              <a:t>. In the </a:t>
            </a:r>
            <a:r>
              <a:rPr lang="en-US" altLang="en-US" sz="3200" dirty="0">
                <a:solidFill>
                  <a:srgbClr val="FFFF00"/>
                </a:solidFill>
                <a:latin typeface="Calibri" pitchFamily="34" charset="0"/>
              </a:rPr>
              <a:t>Olivet Discourse we read</a:t>
            </a:r>
            <a:r>
              <a:rPr lang="en-US" altLang="en-US" sz="3200" dirty="0">
                <a:solidFill>
                  <a:srgbClr val="FFC000"/>
                </a:solidFill>
                <a:latin typeface="Calibri" pitchFamily="34" charset="0"/>
              </a:rPr>
              <a:t> </a:t>
            </a:r>
            <a:r>
              <a:rPr lang="en-US" altLang="en-US" sz="3200" dirty="0" smtClean="0">
                <a:solidFill>
                  <a:srgbClr val="FFC000"/>
                </a:solidFill>
                <a:latin typeface="Calibri" pitchFamily="34" charset="0"/>
              </a:rPr>
              <a:t>of </a:t>
            </a:r>
            <a:r>
              <a:rPr lang="en-US" altLang="en-US" sz="3200" dirty="0">
                <a:solidFill>
                  <a:srgbClr val="FFFF00"/>
                </a:solidFill>
                <a:latin typeface="Calibri" pitchFamily="34" charset="0"/>
              </a:rPr>
              <a:t>signs in the </a:t>
            </a:r>
            <a:r>
              <a:rPr lang="en-US" altLang="en-US" sz="3200" b="1" i="1" dirty="0" smtClean="0">
                <a:solidFill>
                  <a:srgbClr val="FFFF00"/>
                </a:solidFill>
                <a:latin typeface="Calibri" pitchFamily="34" charset="0"/>
              </a:rPr>
              <a:t>sun</a:t>
            </a:r>
            <a:r>
              <a:rPr lang="en-US" altLang="en-US" sz="3200" dirty="0">
                <a:solidFill>
                  <a:srgbClr val="FFFF00"/>
                </a:solidFill>
                <a:latin typeface="Calibri" pitchFamily="34" charset="0"/>
              </a:rPr>
              <a:t>,</a:t>
            </a:r>
            <a:r>
              <a:rPr lang="en-US" altLang="en-US" sz="3200" dirty="0" smtClean="0">
                <a:solidFill>
                  <a:srgbClr val="FFC000"/>
                </a:solidFill>
                <a:latin typeface="Calibri" pitchFamily="34" charset="0"/>
              </a:rPr>
              <a:t> </a:t>
            </a:r>
            <a:r>
              <a:rPr lang="en-US" altLang="en-US" sz="3200" b="1" i="1" dirty="0" smtClean="0">
                <a:solidFill>
                  <a:srgbClr val="FFFF00"/>
                </a:solidFill>
                <a:latin typeface="Calibri" pitchFamily="34" charset="0"/>
              </a:rPr>
              <a:t>moon,</a:t>
            </a:r>
            <a:r>
              <a:rPr lang="en-US" altLang="en-US" sz="3200" dirty="0" smtClean="0">
                <a:solidFill>
                  <a:srgbClr val="FFFF00"/>
                </a:solidFill>
                <a:latin typeface="Calibri" pitchFamily="34" charset="0"/>
              </a:rPr>
              <a:t> </a:t>
            </a:r>
            <a:r>
              <a:rPr lang="en-US" altLang="en-US" sz="3200" dirty="0" smtClean="0">
                <a:solidFill>
                  <a:srgbClr val="FFC000"/>
                </a:solidFill>
                <a:latin typeface="Calibri" pitchFamily="34" charset="0"/>
              </a:rPr>
              <a:t>and </a:t>
            </a:r>
            <a:r>
              <a:rPr lang="en-US" altLang="en-US" sz="3200" b="1" i="1" dirty="0" smtClean="0">
                <a:solidFill>
                  <a:srgbClr val="FFFF00"/>
                </a:solidFill>
                <a:latin typeface="Calibri" pitchFamily="34" charset="0"/>
              </a:rPr>
              <a:t>stars</a:t>
            </a:r>
            <a:r>
              <a:rPr lang="en-US" altLang="en-US" sz="3200" dirty="0">
                <a:solidFill>
                  <a:srgbClr val="FFFF00"/>
                </a:solidFill>
                <a:latin typeface="Calibri" pitchFamily="34" charset="0"/>
              </a:rPr>
              <a:t>. </a:t>
            </a:r>
            <a:r>
              <a:rPr lang="en-US" altLang="en-US" sz="3200" dirty="0">
                <a:solidFill>
                  <a:srgbClr val="FFC000"/>
                </a:solidFill>
                <a:latin typeface="Calibri" pitchFamily="34" charset="0"/>
              </a:rPr>
              <a:t>Jesus says that </a:t>
            </a:r>
            <a:r>
              <a:rPr lang="en-US" altLang="en-US" sz="3200" b="1" i="1" dirty="0" smtClean="0">
                <a:solidFill>
                  <a:srgbClr val="FFFF00"/>
                </a:solidFill>
                <a:latin typeface="Calibri" pitchFamily="34" charset="0"/>
              </a:rPr>
              <a:t>AFTER the Tribulation</a:t>
            </a:r>
            <a:r>
              <a:rPr lang="en-US" altLang="en-US" sz="3200" dirty="0" smtClean="0">
                <a:solidFill>
                  <a:srgbClr val="FFC000"/>
                </a:solidFill>
                <a:latin typeface="Calibri" pitchFamily="34" charset="0"/>
              </a:rPr>
              <a:t>  </a:t>
            </a:r>
            <a:endParaRPr lang="en-US" altLang="en-US" sz="3200" dirty="0">
              <a:solidFill>
                <a:srgbClr val="FFC000"/>
              </a:solidFill>
              <a:latin typeface="Calibri" pitchFamily="34" charset="0"/>
            </a:endParaRPr>
          </a:p>
          <a:p>
            <a:pPr>
              <a:defRPr/>
            </a:pPr>
            <a:r>
              <a:rPr lang="en-US" altLang="en-US" sz="3200" dirty="0">
                <a:solidFill>
                  <a:schemeClr val="accent3">
                    <a:lumMod val="60000"/>
                    <a:lumOff val="40000"/>
                  </a:schemeClr>
                </a:solidFill>
                <a:latin typeface="Calibri" pitchFamily="34" charset="0"/>
              </a:rPr>
              <a:t>1. The sun shall be darkened, </a:t>
            </a:r>
          </a:p>
          <a:p>
            <a:pPr>
              <a:defRPr/>
            </a:pPr>
            <a:r>
              <a:rPr lang="en-US" altLang="en-US" sz="3200" dirty="0">
                <a:solidFill>
                  <a:schemeClr val="accent3">
                    <a:lumMod val="60000"/>
                    <a:lumOff val="40000"/>
                  </a:schemeClr>
                </a:solidFill>
                <a:latin typeface="Calibri" pitchFamily="34" charset="0"/>
              </a:rPr>
              <a:t>2. the </a:t>
            </a:r>
            <a:r>
              <a:rPr lang="en-US" altLang="en-US" sz="3200" dirty="0">
                <a:solidFill>
                  <a:srgbClr val="FFFF00"/>
                </a:solidFill>
                <a:latin typeface="Calibri" pitchFamily="34" charset="0"/>
              </a:rPr>
              <a:t>moon shall not give her light</a:t>
            </a:r>
            <a:r>
              <a:rPr lang="en-US" altLang="en-US" sz="3200" dirty="0">
                <a:solidFill>
                  <a:schemeClr val="accent3">
                    <a:lumMod val="60000"/>
                    <a:lumOff val="40000"/>
                  </a:schemeClr>
                </a:solidFill>
                <a:latin typeface="Calibri" pitchFamily="34" charset="0"/>
              </a:rPr>
              <a:t>, </a:t>
            </a:r>
            <a:r>
              <a:rPr lang="en-US" altLang="en-US" sz="3200" dirty="0">
                <a:solidFill>
                  <a:srgbClr val="FFC000"/>
                </a:solidFill>
                <a:latin typeface="Calibri" pitchFamily="34" charset="0"/>
              </a:rPr>
              <a:t>and </a:t>
            </a:r>
          </a:p>
          <a:p>
            <a:pPr>
              <a:defRPr/>
            </a:pPr>
            <a:r>
              <a:rPr lang="en-US" altLang="en-US" sz="3200" dirty="0">
                <a:solidFill>
                  <a:schemeClr val="accent3">
                    <a:lumMod val="60000"/>
                    <a:lumOff val="40000"/>
                  </a:schemeClr>
                </a:solidFill>
                <a:latin typeface="Calibri" pitchFamily="34" charset="0"/>
              </a:rPr>
              <a:t>3. the stars shall fall from heaven. </a:t>
            </a:r>
          </a:p>
          <a:p>
            <a:pPr algn="ctr">
              <a:defRPr/>
            </a:pPr>
            <a:r>
              <a:rPr lang="en-US" altLang="en-US" sz="3200" dirty="0">
                <a:solidFill>
                  <a:srgbClr val="FFC000"/>
                </a:solidFill>
                <a:latin typeface="Calibri" pitchFamily="34" charset="0"/>
              </a:rPr>
              <a:t>Jesus also states that </a:t>
            </a:r>
          </a:p>
          <a:p>
            <a:pPr algn="ctr">
              <a:defRPr/>
            </a:pPr>
            <a:r>
              <a:rPr lang="en-US" altLang="en-US" sz="3200" dirty="0">
                <a:solidFill>
                  <a:srgbClr val="FFFF00"/>
                </a:solidFill>
                <a:latin typeface="Calibri" pitchFamily="34" charset="0"/>
              </a:rPr>
              <a:t>“the powers of the heavens shall be shaken.”</a:t>
            </a:r>
            <a:r>
              <a:rPr lang="en-US" altLang="en-US" sz="3200" dirty="0">
                <a:solidFill>
                  <a:srgbClr val="FFC000"/>
                </a:solidFill>
                <a:latin typeface="Calibri" pitchFamily="34" charset="0"/>
              </a:rPr>
              <a:t> </a:t>
            </a:r>
            <a:endParaRPr lang="en-US" altLang="en-US" sz="3200" dirty="0">
              <a:solidFill>
                <a:schemeClr val="accent3">
                  <a:lumMod val="60000"/>
                  <a:lumOff val="40000"/>
                </a:schemeClr>
              </a:solidFill>
              <a:latin typeface="Calibri"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Users\Gavin-As\Pictures\0-IMAGES for PowerPoint\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304800"/>
            <a:ext cx="4495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p:cNvSpPr txBox="1">
            <a:spLocks noChangeArrowheads="1"/>
          </p:cNvSpPr>
          <p:nvPr/>
        </p:nvSpPr>
        <p:spPr bwMode="auto">
          <a:xfrm>
            <a:off x="4975225" y="304800"/>
            <a:ext cx="5029200"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1800" i="1" baseline="30000" dirty="0" smtClean="0">
                <a:solidFill>
                  <a:srgbClr val="FFC000"/>
                </a:solidFill>
                <a:latin typeface="Arial" charset="0"/>
              </a:rPr>
              <a:t> </a:t>
            </a:r>
            <a:r>
              <a:rPr lang="en-US" altLang="en-US" sz="3600" i="1" dirty="0" smtClean="0">
                <a:solidFill>
                  <a:srgbClr val="FFC000"/>
                </a:solidFill>
                <a:latin typeface="Arial" charset="0"/>
              </a:rPr>
              <a:t>”Immediately </a:t>
            </a:r>
            <a:r>
              <a:rPr lang="en-US" altLang="en-US" sz="3600" b="1" i="1" dirty="0" smtClean="0">
                <a:solidFill>
                  <a:srgbClr val="FFC000"/>
                </a:solidFill>
                <a:latin typeface="Arial" charset="0"/>
              </a:rPr>
              <a:t>AFTER</a:t>
            </a:r>
            <a:r>
              <a:rPr lang="en-US" altLang="en-US" sz="3600" dirty="0" smtClean="0">
                <a:solidFill>
                  <a:srgbClr val="FFC000"/>
                </a:solidFill>
                <a:latin typeface="Arial" charset="0"/>
              </a:rPr>
              <a:t> </a:t>
            </a:r>
          </a:p>
          <a:p>
            <a:pPr algn="ctr" eaLnBrk="1" hangingPunct="1">
              <a:spcBef>
                <a:spcPct val="0"/>
              </a:spcBef>
              <a:buFontTx/>
              <a:buNone/>
              <a:defRPr/>
            </a:pPr>
            <a:r>
              <a:rPr lang="en-US" altLang="en-US" sz="3600" b="1" i="1" dirty="0" smtClean="0">
                <a:solidFill>
                  <a:srgbClr val="FFC000"/>
                </a:solidFill>
                <a:latin typeface="Arial" charset="0"/>
              </a:rPr>
              <a:t>the tribulation </a:t>
            </a:r>
            <a:r>
              <a:rPr lang="en-US" altLang="en-US" sz="3600" dirty="0" smtClean="0">
                <a:solidFill>
                  <a:srgbClr val="FFC000"/>
                </a:solidFill>
                <a:latin typeface="Arial" charset="0"/>
              </a:rPr>
              <a:t>of </a:t>
            </a:r>
          </a:p>
          <a:p>
            <a:pPr algn="ctr" eaLnBrk="1" hangingPunct="1">
              <a:spcBef>
                <a:spcPct val="0"/>
              </a:spcBef>
              <a:buFontTx/>
              <a:buNone/>
              <a:defRPr/>
            </a:pPr>
            <a:r>
              <a:rPr lang="en-US" altLang="en-US" sz="3600" dirty="0" smtClean="0">
                <a:solidFill>
                  <a:srgbClr val="FFC000"/>
                </a:solidFill>
                <a:latin typeface="Arial" charset="0"/>
              </a:rPr>
              <a:t>those days shall </a:t>
            </a:r>
          </a:p>
          <a:p>
            <a:pPr algn="ctr" eaLnBrk="1" hangingPunct="1">
              <a:spcBef>
                <a:spcPct val="0"/>
              </a:spcBef>
              <a:buFontTx/>
              <a:buNone/>
              <a:defRPr/>
            </a:pPr>
            <a:r>
              <a:rPr lang="en-US" altLang="en-US" sz="3600" dirty="0" smtClean="0">
                <a:solidFill>
                  <a:schemeClr val="accent4">
                    <a:lumMod val="40000"/>
                    <a:lumOff val="60000"/>
                  </a:schemeClr>
                </a:solidFill>
                <a:latin typeface="Arial" charset="0"/>
              </a:rPr>
              <a:t>the sun be darkened, </a:t>
            </a:r>
          </a:p>
          <a:p>
            <a:pPr algn="ctr" eaLnBrk="1" hangingPunct="1">
              <a:spcBef>
                <a:spcPct val="0"/>
              </a:spcBef>
              <a:buFontTx/>
              <a:buNone/>
              <a:defRPr/>
            </a:pPr>
            <a:r>
              <a:rPr lang="en-US" altLang="en-US" sz="3600" dirty="0" smtClean="0">
                <a:solidFill>
                  <a:srgbClr val="FFFF00"/>
                </a:solidFill>
                <a:latin typeface="Arial" charset="0"/>
              </a:rPr>
              <a:t>and the moon shall </a:t>
            </a:r>
          </a:p>
          <a:p>
            <a:pPr algn="ctr" eaLnBrk="1" hangingPunct="1">
              <a:spcBef>
                <a:spcPct val="0"/>
              </a:spcBef>
              <a:buFontTx/>
              <a:buNone/>
              <a:defRPr/>
            </a:pPr>
            <a:r>
              <a:rPr lang="en-US" altLang="en-US" sz="3600" dirty="0" smtClean="0">
                <a:solidFill>
                  <a:srgbClr val="FFFF00"/>
                </a:solidFill>
                <a:latin typeface="Arial" charset="0"/>
              </a:rPr>
              <a:t>not give her light, </a:t>
            </a:r>
          </a:p>
          <a:p>
            <a:pPr algn="ctr" eaLnBrk="1" hangingPunct="1">
              <a:spcBef>
                <a:spcPct val="0"/>
              </a:spcBef>
              <a:buFontTx/>
              <a:buNone/>
              <a:defRPr/>
            </a:pPr>
            <a:r>
              <a:rPr lang="en-US" altLang="en-US" sz="3600" dirty="0" smtClean="0">
                <a:solidFill>
                  <a:schemeClr val="tx2">
                    <a:lumMod val="20000"/>
                    <a:lumOff val="80000"/>
                  </a:schemeClr>
                </a:solidFill>
                <a:latin typeface="Arial" charset="0"/>
              </a:rPr>
              <a:t>and the stars shall </a:t>
            </a:r>
          </a:p>
          <a:p>
            <a:pPr algn="ctr" eaLnBrk="1" hangingPunct="1">
              <a:spcBef>
                <a:spcPct val="0"/>
              </a:spcBef>
              <a:buFontTx/>
              <a:buNone/>
              <a:defRPr/>
            </a:pPr>
            <a:r>
              <a:rPr lang="en-US" altLang="en-US" sz="3600" dirty="0" smtClean="0">
                <a:solidFill>
                  <a:schemeClr val="tx2">
                    <a:lumMod val="20000"/>
                    <a:lumOff val="80000"/>
                  </a:schemeClr>
                </a:solidFill>
                <a:latin typeface="Arial" charset="0"/>
              </a:rPr>
              <a:t>fall from heaven, </a:t>
            </a:r>
          </a:p>
          <a:p>
            <a:pPr algn="ctr" eaLnBrk="1" hangingPunct="1">
              <a:spcBef>
                <a:spcPct val="0"/>
              </a:spcBef>
              <a:buFontTx/>
              <a:buNone/>
              <a:defRPr/>
            </a:pPr>
            <a:r>
              <a:rPr lang="en-US" altLang="en-US" sz="3600" dirty="0" smtClean="0">
                <a:solidFill>
                  <a:srgbClr val="FFC000"/>
                </a:solidFill>
                <a:latin typeface="Arial" charset="0"/>
              </a:rPr>
              <a:t>and the powers of </a:t>
            </a:r>
          </a:p>
          <a:p>
            <a:pPr algn="ctr" eaLnBrk="1" hangingPunct="1">
              <a:spcBef>
                <a:spcPct val="0"/>
              </a:spcBef>
              <a:buFontTx/>
              <a:buNone/>
              <a:defRPr/>
            </a:pPr>
            <a:r>
              <a:rPr lang="en-US" altLang="en-US" sz="3600" dirty="0" smtClean="0">
                <a:solidFill>
                  <a:srgbClr val="FFC000"/>
                </a:solidFill>
                <a:latin typeface="Arial" charset="0"/>
              </a:rPr>
              <a:t>the heavens shall </a:t>
            </a:r>
          </a:p>
          <a:p>
            <a:pPr algn="ctr" eaLnBrk="1" hangingPunct="1">
              <a:spcBef>
                <a:spcPct val="0"/>
              </a:spcBef>
              <a:buFontTx/>
              <a:buNone/>
              <a:defRPr/>
            </a:pPr>
            <a:r>
              <a:rPr lang="en-US" altLang="en-US" sz="3600" dirty="0" smtClean="0">
                <a:solidFill>
                  <a:srgbClr val="FFC000"/>
                </a:solidFill>
                <a:latin typeface="Arial" charset="0"/>
              </a:rPr>
              <a:t>be shaken.” </a:t>
            </a:r>
            <a:r>
              <a:rPr lang="en-US" altLang="en-US" sz="3200" dirty="0" smtClean="0">
                <a:solidFill>
                  <a:schemeClr val="bg1"/>
                </a:solidFill>
                <a:latin typeface="Arial" charset="0"/>
              </a:rPr>
              <a:t>Mat. 24:29</a:t>
            </a:r>
          </a:p>
        </p:txBody>
      </p:sp>
      <p:sp>
        <p:nvSpPr>
          <p:cNvPr id="3" name="Rectangle 2"/>
          <p:cNvSpPr/>
          <p:nvPr/>
        </p:nvSpPr>
        <p:spPr>
          <a:xfrm>
            <a:off x="342900" y="4038600"/>
            <a:ext cx="4495800" cy="245268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C000"/>
                </a:solidFill>
              </a:rPr>
              <a:t>These are the cosmic signs and disturbances associated with the 6</a:t>
            </a:r>
            <a:r>
              <a:rPr lang="en-US" sz="2800" baseline="30000" dirty="0">
                <a:solidFill>
                  <a:srgbClr val="FFC000"/>
                </a:solidFill>
              </a:rPr>
              <a:t>th</a:t>
            </a:r>
            <a:r>
              <a:rPr lang="en-US" sz="2800" dirty="0">
                <a:solidFill>
                  <a:srgbClr val="FFC000"/>
                </a:solidFill>
              </a:rPr>
              <a:t> seal and Jesus said they will come </a:t>
            </a:r>
            <a:r>
              <a:rPr lang="en-US" sz="2800" b="1" i="1" dirty="0">
                <a:solidFill>
                  <a:srgbClr val="FFFF00"/>
                </a:solidFill>
              </a:rPr>
              <a:t>AFTER </a:t>
            </a:r>
            <a:r>
              <a:rPr lang="en-US" sz="2800" dirty="0">
                <a:solidFill>
                  <a:srgbClr val="FFC000"/>
                </a:solidFill>
              </a:rPr>
              <a:t>the Great Tribulation ends.</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
          <p:cNvSpPr>
            <a:spLocks noChangeArrowheads="1"/>
          </p:cNvSpPr>
          <p:nvPr/>
        </p:nvSpPr>
        <p:spPr bwMode="auto">
          <a:xfrm>
            <a:off x="333983" y="457200"/>
            <a:ext cx="9600389" cy="59542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Like Joel Jesus tells of a </a:t>
            </a:r>
            <a:r>
              <a:rPr lang="en-US" altLang="en-US" sz="3800" dirty="0">
                <a:solidFill>
                  <a:srgbClr val="FFFF00"/>
                </a:solidFill>
              </a:rPr>
              <a:t>darkened sun</a:t>
            </a:r>
            <a:r>
              <a:rPr lang="en-US" altLang="en-US" sz="3800" dirty="0">
                <a:solidFill>
                  <a:srgbClr val="FFC000"/>
                </a:solidFill>
              </a:rPr>
              <a:t>. </a:t>
            </a:r>
            <a:r>
              <a:rPr lang="en-US" altLang="en-US" sz="3800" dirty="0" smtClean="0">
                <a:solidFill>
                  <a:srgbClr val="FFC000"/>
                </a:solidFill>
              </a:rPr>
              <a:t>But instead of the moon turning to blood </a:t>
            </a:r>
            <a:r>
              <a:rPr lang="en-US" altLang="en-US" sz="3800" dirty="0">
                <a:solidFill>
                  <a:srgbClr val="FFC000"/>
                </a:solidFill>
              </a:rPr>
              <a:t>Matthew and Mark quote Jesus as saying </a:t>
            </a:r>
            <a:r>
              <a:rPr lang="en-US" altLang="en-US" sz="3800" dirty="0" smtClean="0">
                <a:solidFill>
                  <a:srgbClr val="FFFF00"/>
                </a:solidFill>
              </a:rPr>
              <a:t>the </a:t>
            </a:r>
            <a:r>
              <a:rPr lang="en-US" altLang="en-US" sz="3800" dirty="0">
                <a:solidFill>
                  <a:srgbClr val="FFFF00"/>
                </a:solidFill>
              </a:rPr>
              <a:t>moon will not give her light</a:t>
            </a:r>
            <a:r>
              <a:rPr lang="en-US" altLang="en-US" sz="3800" dirty="0">
                <a:solidFill>
                  <a:srgbClr val="FFC000"/>
                </a:solidFill>
              </a:rPr>
              <a:t>. This is consistent with light being filtered by atmospheric </a:t>
            </a:r>
            <a:r>
              <a:rPr lang="en-US" altLang="en-US" sz="3800" dirty="0" smtClean="0">
                <a:solidFill>
                  <a:srgbClr val="FFC000"/>
                </a:solidFill>
              </a:rPr>
              <a:t>contamination. Such filtering could cause </a:t>
            </a:r>
            <a:r>
              <a:rPr lang="en-US" altLang="en-US" sz="3800" dirty="0">
                <a:solidFill>
                  <a:srgbClr val="FFC000"/>
                </a:solidFill>
              </a:rPr>
              <a:t>the </a:t>
            </a:r>
            <a:r>
              <a:rPr lang="en-US" altLang="en-US" sz="3800" dirty="0" smtClean="0">
                <a:solidFill>
                  <a:srgbClr val="FFC000"/>
                </a:solidFill>
              </a:rPr>
              <a:t>light of the </a:t>
            </a:r>
          </a:p>
          <a:p>
            <a:pPr algn="ctr" eaLnBrk="1" hangingPunct="1">
              <a:spcBef>
                <a:spcPct val="0"/>
              </a:spcBef>
              <a:buFontTx/>
              <a:buNone/>
            </a:pPr>
            <a:r>
              <a:rPr lang="en-US" altLang="en-US" sz="3800" dirty="0" smtClean="0">
                <a:solidFill>
                  <a:srgbClr val="FFC000"/>
                </a:solidFill>
              </a:rPr>
              <a:t>moon </a:t>
            </a:r>
            <a:r>
              <a:rPr lang="en-US" altLang="en-US" sz="3800" dirty="0">
                <a:solidFill>
                  <a:srgbClr val="FFFF00"/>
                </a:solidFill>
              </a:rPr>
              <a:t>turn </a:t>
            </a:r>
            <a:r>
              <a:rPr lang="en-US" altLang="en-US" sz="3800" dirty="0" smtClean="0">
                <a:solidFill>
                  <a:srgbClr val="FFFF00"/>
                </a:solidFill>
              </a:rPr>
              <a:t>red </a:t>
            </a:r>
            <a:r>
              <a:rPr lang="en-US" altLang="en-US" sz="3800" dirty="0" smtClean="0">
                <a:solidFill>
                  <a:srgbClr val="FFC000"/>
                </a:solidFill>
              </a:rPr>
              <a:t>or darken its light partially </a:t>
            </a:r>
          </a:p>
          <a:p>
            <a:pPr algn="ctr" eaLnBrk="1" hangingPunct="1">
              <a:spcBef>
                <a:spcPct val="0"/>
              </a:spcBef>
              <a:buFontTx/>
              <a:buNone/>
            </a:pPr>
            <a:r>
              <a:rPr lang="en-US" altLang="en-US" sz="3800" dirty="0" smtClean="0">
                <a:solidFill>
                  <a:srgbClr val="FFC000"/>
                </a:solidFill>
              </a:rPr>
              <a:t>or entirely. In the third Gospel account by </a:t>
            </a:r>
          </a:p>
          <a:p>
            <a:pPr algn="ctr" eaLnBrk="1" hangingPunct="1">
              <a:spcBef>
                <a:spcPct val="0"/>
              </a:spcBef>
              <a:buFontTx/>
              <a:buNone/>
            </a:pPr>
            <a:r>
              <a:rPr lang="en-US" altLang="en-US" sz="3800" dirty="0" smtClean="0">
                <a:solidFill>
                  <a:srgbClr val="FFC000"/>
                </a:solidFill>
              </a:rPr>
              <a:t>Luke the physician he writes in more general terms of </a:t>
            </a:r>
            <a:r>
              <a:rPr lang="en-US" altLang="en-US" sz="3800" dirty="0" smtClean="0">
                <a:solidFill>
                  <a:srgbClr val="FFFF00"/>
                </a:solidFill>
              </a:rPr>
              <a:t>signs in </a:t>
            </a:r>
            <a:r>
              <a:rPr lang="en-US" altLang="en-US" sz="3800" dirty="0">
                <a:solidFill>
                  <a:srgbClr val="FFFF00"/>
                </a:solidFill>
              </a:rPr>
              <a:t>the </a:t>
            </a:r>
            <a:r>
              <a:rPr lang="en-US" altLang="en-US" sz="3800" dirty="0" smtClean="0">
                <a:solidFill>
                  <a:srgbClr val="FFFF00"/>
                </a:solidFill>
              </a:rPr>
              <a:t>sun, moon, and stars</a:t>
            </a:r>
            <a:r>
              <a:rPr lang="en-US" altLang="en-US" sz="3800" dirty="0" smtClean="0">
                <a:solidFill>
                  <a:srgbClr val="FFC000"/>
                </a:solidFill>
              </a:rPr>
              <a:t>. </a:t>
            </a:r>
            <a:endParaRPr lang="en-US" altLang="en-US" sz="3800" dirty="0">
              <a:solidFill>
                <a:srgbClr val="FFC000"/>
              </a:solidFill>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4" name="Rounded Rectangle 3"/>
          <p:cNvSpPr/>
          <p:nvPr/>
        </p:nvSpPr>
        <p:spPr>
          <a:xfrm>
            <a:off x="250825" y="4078288"/>
            <a:ext cx="4800600" cy="2057400"/>
          </a:xfrm>
          <a:prstGeom prst="roundRect">
            <a:avLst>
              <a:gd name="adj" fmla="val 19281"/>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002060"/>
                </a:solidFill>
              </a:rPr>
              <a:t>The </a:t>
            </a:r>
            <a:r>
              <a:rPr lang="en-US" sz="4000" b="1" i="1" dirty="0">
                <a:solidFill>
                  <a:schemeClr val="accent2">
                    <a:lumMod val="75000"/>
                  </a:schemeClr>
                </a:solidFill>
              </a:rPr>
              <a:t>sun </a:t>
            </a:r>
            <a:r>
              <a:rPr lang="en-US" sz="4000" b="1" i="1" dirty="0">
                <a:solidFill>
                  <a:srgbClr val="002060"/>
                </a:solidFill>
              </a:rPr>
              <a:t>is darkened </a:t>
            </a:r>
            <a:r>
              <a:rPr lang="en-US" sz="4000" b="1" dirty="0">
                <a:solidFill>
                  <a:srgbClr val="002060"/>
                </a:solidFill>
              </a:rPr>
              <a:t>and the </a:t>
            </a:r>
            <a:r>
              <a:rPr lang="en-US" sz="4000" b="1" i="1" dirty="0">
                <a:solidFill>
                  <a:schemeClr val="accent2">
                    <a:lumMod val="75000"/>
                  </a:schemeClr>
                </a:solidFill>
              </a:rPr>
              <a:t>moon </a:t>
            </a:r>
            <a:r>
              <a:rPr lang="en-US" sz="4000" b="1" i="1" dirty="0">
                <a:solidFill>
                  <a:srgbClr val="002060"/>
                </a:solidFill>
              </a:rPr>
              <a:t>will not give her light</a:t>
            </a:r>
            <a:r>
              <a:rPr lang="en-US" sz="4000" b="1" dirty="0">
                <a:solidFill>
                  <a:srgbClr val="002060"/>
                </a:solidFill>
              </a:rPr>
              <a:t>.</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2756" y="227635"/>
            <a:ext cx="5018950"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10"/>
          <p:cNvSpPr txBox="1">
            <a:spLocks noChangeArrowheads="1"/>
          </p:cNvSpPr>
          <p:nvPr/>
        </p:nvSpPr>
        <p:spPr bwMode="auto">
          <a:xfrm>
            <a:off x="5118381" y="342900"/>
            <a:ext cx="5013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dirty="0">
                <a:solidFill>
                  <a:srgbClr val="FFC000"/>
                </a:solidFill>
                <a:latin typeface="Arial" charset="0"/>
              </a:rPr>
              <a:t>The </a:t>
            </a:r>
            <a:r>
              <a:rPr lang="en-US" altLang="en-US" sz="2400" b="1" i="1" dirty="0">
                <a:solidFill>
                  <a:srgbClr val="FF0000"/>
                </a:solidFill>
                <a:latin typeface="Arial" charset="0"/>
              </a:rPr>
              <a:t>moon</a:t>
            </a:r>
            <a:r>
              <a:rPr lang="en-US" altLang="en-US" sz="2400" b="1" i="1" dirty="0">
                <a:solidFill>
                  <a:srgbClr val="FFC000"/>
                </a:solidFill>
                <a:latin typeface="Arial" charset="0"/>
              </a:rPr>
              <a:t> shall not give her light</a:t>
            </a: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227635"/>
            <a:ext cx="4795837"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5"/>
          <p:cNvSpPr txBox="1">
            <a:spLocks noChangeArrowheads="1"/>
          </p:cNvSpPr>
          <p:nvPr/>
        </p:nvSpPr>
        <p:spPr bwMode="auto">
          <a:xfrm>
            <a:off x="1943100" y="342900"/>
            <a:ext cx="2895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None/>
            </a:pPr>
            <a:r>
              <a:rPr lang="en-US" altLang="en-US" sz="2400" b="1" i="1" dirty="0" smtClean="0">
                <a:solidFill>
                  <a:srgbClr val="FFC000"/>
                </a:solidFill>
                <a:latin typeface="Arial" charset="0"/>
              </a:rPr>
              <a:t>The </a:t>
            </a:r>
            <a:r>
              <a:rPr lang="en-US" altLang="en-US" sz="2400" b="1" i="1" dirty="0" smtClean="0">
                <a:solidFill>
                  <a:srgbClr val="FF0000"/>
                </a:solidFill>
                <a:latin typeface="Arial" charset="0"/>
              </a:rPr>
              <a:t>sun</a:t>
            </a:r>
            <a:r>
              <a:rPr lang="en-US" altLang="en-US" sz="2400" b="1" i="1" dirty="0" smtClean="0">
                <a:solidFill>
                  <a:srgbClr val="FFC000"/>
                </a:solidFill>
                <a:latin typeface="Arial" charset="0"/>
              </a:rPr>
              <a:t> </a:t>
            </a:r>
            <a:r>
              <a:rPr lang="en-US" altLang="en-US" sz="2400" b="1" i="1" dirty="0">
                <a:solidFill>
                  <a:srgbClr val="FFC000"/>
                </a:solidFill>
                <a:latin typeface="Arial" charset="0"/>
              </a:rPr>
              <a:t>d</a:t>
            </a:r>
            <a:r>
              <a:rPr lang="en-US" altLang="en-US" sz="2400" b="1" i="1" dirty="0" smtClean="0">
                <a:solidFill>
                  <a:srgbClr val="FFC000"/>
                </a:solidFill>
                <a:latin typeface="Arial" charset="0"/>
              </a:rPr>
              <a:t>arkened</a:t>
            </a:r>
            <a:endParaRPr lang="en-US" altLang="en-US" sz="2400" b="1" i="1" dirty="0">
              <a:solidFill>
                <a:srgbClr val="FFC000"/>
              </a:solidFill>
              <a:latin typeface="Arial"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
          <p:cNvSpPr>
            <a:spLocks noChangeArrowheads="1"/>
          </p:cNvSpPr>
          <p:nvPr/>
        </p:nvSpPr>
        <p:spPr bwMode="auto">
          <a:xfrm>
            <a:off x="266700" y="609600"/>
            <a:ext cx="9753600"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500" dirty="0" smtClean="0">
                <a:solidFill>
                  <a:srgbClr val="FFC000"/>
                </a:solidFill>
              </a:rPr>
              <a:t>But wait, there is more. </a:t>
            </a:r>
            <a:r>
              <a:rPr lang="en-US" altLang="en-US" sz="4500" dirty="0">
                <a:solidFill>
                  <a:srgbClr val="FFC000"/>
                </a:solidFill>
              </a:rPr>
              <a:t>I</a:t>
            </a:r>
            <a:r>
              <a:rPr lang="en-US" altLang="en-US" sz="4500" dirty="0" smtClean="0">
                <a:solidFill>
                  <a:srgbClr val="FFC000"/>
                </a:solidFill>
              </a:rPr>
              <a:t>n the first three Gospels </a:t>
            </a:r>
            <a:r>
              <a:rPr lang="en-US" altLang="en-US" sz="4500" dirty="0">
                <a:solidFill>
                  <a:srgbClr val="FFC000"/>
                </a:solidFill>
              </a:rPr>
              <a:t>Jesus </a:t>
            </a:r>
            <a:r>
              <a:rPr lang="en-US" altLang="en-US" sz="4500" dirty="0" smtClean="0">
                <a:solidFill>
                  <a:srgbClr val="FFC000"/>
                </a:solidFill>
              </a:rPr>
              <a:t>also adds </a:t>
            </a:r>
            <a:r>
              <a:rPr lang="en-US" altLang="en-US" sz="4500" dirty="0">
                <a:solidFill>
                  <a:srgbClr val="FFC000"/>
                </a:solidFill>
              </a:rPr>
              <a:t>that along with </a:t>
            </a:r>
            <a:r>
              <a:rPr lang="en-US" altLang="en-US" sz="4500" dirty="0" smtClean="0">
                <a:solidFill>
                  <a:srgbClr val="FFC000"/>
                </a:solidFill>
              </a:rPr>
              <a:t>the darkened </a:t>
            </a:r>
            <a:r>
              <a:rPr lang="en-US" altLang="en-US" sz="4500" dirty="0">
                <a:solidFill>
                  <a:srgbClr val="FFC000"/>
                </a:solidFill>
              </a:rPr>
              <a:t>sun and moon the </a:t>
            </a:r>
            <a:r>
              <a:rPr lang="en-US" altLang="en-US" sz="4500" dirty="0">
                <a:solidFill>
                  <a:srgbClr val="FFFF00"/>
                </a:solidFill>
              </a:rPr>
              <a:t>stars will be falling</a:t>
            </a:r>
            <a:r>
              <a:rPr lang="en-US" altLang="en-US" sz="4500" dirty="0">
                <a:solidFill>
                  <a:srgbClr val="FFC000"/>
                </a:solidFill>
              </a:rPr>
              <a:t>. </a:t>
            </a:r>
            <a:r>
              <a:rPr lang="en-US" altLang="en-US" sz="4500" dirty="0" smtClean="0">
                <a:solidFill>
                  <a:srgbClr val="FFC000"/>
                </a:solidFill>
              </a:rPr>
              <a:t>John, the fourth </a:t>
            </a:r>
            <a:r>
              <a:rPr lang="en-US" altLang="en-US" sz="4500" dirty="0">
                <a:solidFill>
                  <a:srgbClr val="FFC000"/>
                </a:solidFill>
              </a:rPr>
              <a:t>Gospel </a:t>
            </a:r>
            <a:r>
              <a:rPr lang="en-US" altLang="en-US" sz="4500" dirty="0" smtClean="0">
                <a:solidFill>
                  <a:srgbClr val="FFC000"/>
                </a:solidFill>
              </a:rPr>
              <a:t>writer does in fact join in to describe </a:t>
            </a:r>
          </a:p>
          <a:p>
            <a:pPr algn="ctr" eaLnBrk="1" hangingPunct="1">
              <a:spcBef>
                <a:spcPct val="0"/>
              </a:spcBef>
              <a:buNone/>
            </a:pPr>
            <a:r>
              <a:rPr lang="en-US" altLang="en-US" sz="4500" dirty="0" smtClean="0">
                <a:solidFill>
                  <a:srgbClr val="FFC000"/>
                </a:solidFill>
              </a:rPr>
              <a:t>the </a:t>
            </a:r>
            <a:r>
              <a:rPr lang="en-US" altLang="en-US" sz="4500" dirty="0" smtClean="0">
                <a:solidFill>
                  <a:srgbClr val="FFFF00"/>
                </a:solidFill>
              </a:rPr>
              <a:t>three </a:t>
            </a:r>
            <a:r>
              <a:rPr lang="en-US" altLang="en-US" sz="4500" dirty="0">
                <a:solidFill>
                  <a:srgbClr val="FFFF00"/>
                </a:solidFill>
              </a:rPr>
              <a:t>cosmic </a:t>
            </a:r>
            <a:r>
              <a:rPr lang="en-US" altLang="en-US" sz="4500" dirty="0" smtClean="0">
                <a:solidFill>
                  <a:srgbClr val="FFFF00"/>
                </a:solidFill>
              </a:rPr>
              <a:t>signs</a:t>
            </a:r>
            <a:r>
              <a:rPr lang="en-US" altLang="en-US" sz="4500" dirty="0" smtClean="0">
                <a:solidFill>
                  <a:srgbClr val="FFC000"/>
                </a:solidFill>
              </a:rPr>
              <a:t>. But as </a:t>
            </a:r>
            <a:r>
              <a:rPr lang="en-US" altLang="en-US" sz="4500" dirty="0">
                <a:solidFill>
                  <a:srgbClr val="FFC000"/>
                </a:solidFill>
              </a:rPr>
              <a:t>we shall </a:t>
            </a:r>
            <a:r>
              <a:rPr lang="en-US" altLang="en-US" sz="4500" dirty="0" smtClean="0">
                <a:solidFill>
                  <a:srgbClr val="FFC000"/>
                </a:solidFill>
              </a:rPr>
              <a:t>discover, </a:t>
            </a:r>
            <a:r>
              <a:rPr lang="en-US" altLang="en-US" sz="4500" dirty="0">
                <a:solidFill>
                  <a:srgbClr val="FFC000"/>
                </a:solidFill>
              </a:rPr>
              <a:t>John </a:t>
            </a:r>
            <a:r>
              <a:rPr lang="en-US" altLang="en-US" sz="4500" dirty="0" smtClean="0">
                <a:solidFill>
                  <a:srgbClr val="FFC000"/>
                </a:solidFill>
              </a:rPr>
              <a:t>brings out his </a:t>
            </a:r>
            <a:r>
              <a:rPr lang="en-US" altLang="en-US" sz="4500" dirty="0">
                <a:solidFill>
                  <a:srgbClr val="FFC000"/>
                </a:solidFill>
              </a:rPr>
              <a:t>account </a:t>
            </a:r>
            <a:endParaRPr lang="en-US" altLang="en-US" sz="4500" dirty="0" smtClean="0">
              <a:solidFill>
                <a:srgbClr val="FFC000"/>
              </a:solidFill>
            </a:endParaRPr>
          </a:p>
          <a:p>
            <a:pPr algn="ctr" eaLnBrk="1" hangingPunct="1">
              <a:spcBef>
                <a:spcPct val="0"/>
              </a:spcBef>
              <a:buNone/>
            </a:pPr>
            <a:r>
              <a:rPr lang="en-US" altLang="en-US" sz="4500" dirty="0" smtClean="0">
                <a:solidFill>
                  <a:srgbClr val="FFC000"/>
                </a:solidFill>
              </a:rPr>
              <a:t>of this </a:t>
            </a:r>
            <a:r>
              <a:rPr lang="en-US" altLang="en-US" sz="4500" dirty="0">
                <a:solidFill>
                  <a:srgbClr val="FFC000"/>
                </a:solidFill>
              </a:rPr>
              <a:t>the book of Revelation. </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pic>
        <p:nvPicPr>
          <p:cNvPr id="126978"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6956" y="3657600"/>
            <a:ext cx="49847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TextBox 12"/>
          <p:cNvSpPr txBox="1">
            <a:spLocks noChangeArrowheads="1"/>
          </p:cNvSpPr>
          <p:nvPr/>
        </p:nvSpPr>
        <p:spPr bwMode="auto">
          <a:xfrm>
            <a:off x="7916863" y="373380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dirty="0">
                <a:solidFill>
                  <a:srgbClr val="FF0000"/>
                </a:solidFill>
                <a:latin typeface="Arial" charset="0"/>
              </a:rPr>
              <a:t>Stars </a:t>
            </a:r>
            <a:r>
              <a:rPr lang="en-US" altLang="en-US" sz="2400" b="1" i="1" dirty="0">
                <a:solidFill>
                  <a:srgbClr val="FFC000"/>
                </a:solidFill>
                <a:latin typeface="Arial" charset="0"/>
              </a:rPr>
              <a:t>Falling</a:t>
            </a:r>
          </a:p>
        </p:txBody>
      </p:sp>
      <p:sp>
        <p:nvSpPr>
          <p:cNvPr id="4" name="Rounded Rectangle 3"/>
          <p:cNvSpPr/>
          <p:nvPr/>
        </p:nvSpPr>
        <p:spPr>
          <a:xfrm>
            <a:off x="133350" y="3657600"/>
            <a:ext cx="4918075" cy="2990850"/>
          </a:xfrm>
          <a:prstGeom prst="roundRect">
            <a:avLst>
              <a:gd name="adj" fmla="val 19281"/>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002060"/>
                </a:solidFill>
              </a:rPr>
              <a:t>The </a:t>
            </a:r>
            <a:r>
              <a:rPr lang="en-US" sz="4000" b="1" dirty="0" smtClean="0">
                <a:solidFill>
                  <a:srgbClr val="C00000"/>
                </a:solidFill>
              </a:rPr>
              <a:t>sun </a:t>
            </a:r>
            <a:r>
              <a:rPr lang="en-US" sz="4000" b="1" dirty="0" smtClean="0">
                <a:solidFill>
                  <a:srgbClr val="002060"/>
                </a:solidFill>
              </a:rPr>
              <a:t>darkened, the </a:t>
            </a:r>
            <a:r>
              <a:rPr lang="en-US" sz="4000" b="1" dirty="0" smtClean="0">
                <a:solidFill>
                  <a:srgbClr val="C00000"/>
                </a:solidFill>
              </a:rPr>
              <a:t>moon</a:t>
            </a:r>
            <a:r>
              <a:rPr lang="en-US" sz="4000" b="1" dirty="0" smtClean="0">
                <a:solidFill>
                  <a:srgbClr val="002060"/>
                </a:solidFill>
              </a:rPr>
              <a:t> </a:t>
            </a:r>
            <a:r>
              <a:rPr lang="en-US" sz="4000" b="1" dirty="0">
                <a:solidFill>
                  <a:srgbClr val="002060"/>
                </a:solidFill>
              </a:rPr>
              <a:t>not giving  </a:t>
            </a:r>
            <a:r>
              <a:rPr lang="en-US" sz="4000" b="1" dirty="0" smtClean="0">
                <a:solidFill>
                  <a:srgbClr val="002060"/>
                </a:solidFill>
              </a:rPr>
              <a:t>her light, </a:t>
            </a:r>
            <a:r>
              <a:rPr lang="en-US" sz="4000" b="1" dirty="0">
                <a:solidFill>
                  <a:srgbClr val="002060"/>
                </a:solidFill>
              </a:rPr>
              <a:t>and the </a:t>
            </a:r>
            <a:r>
              <a:rPr lang="en-US" sz="4000" b="1" dirty="0" smtClean="0">
                <a:solidFill>
                  <a:srgbClr val="C00000"/>
                </a:solidFill>
              </a:rPr>
              <a:t>stars</a:t>
            </a:r>
            <a:r>
              <a:rPr lang="en-US" sz="4000" b="1" dirty="0" smtClean="0">
                <a:solidFill>
                  <a:srgbClr val="002060"/>
                </a:solidFill>
              </a:rPr>
              <a:t> falling.</a:t>
            </a:r>
            <a:endParaRPr lang="en-US" sz="4000" b="1" dirty="0">
              <a:solidFill>
                <a:srgbClr val="002060"/>
              </a:solidFill>
            </a:endParaRPr>
          </a:p>
        </p:txBody>
      </p:sp>
      <p:sp>
        <p:nvSpPr>
          <p:cNvPr id="11" name="TextBox 10"/>
          <p:cNvSpPr txBox="1"/>
          <p:nvPr/>
        </p:nvSpPr>
        <p:spPr>
          <a:xfrm>
            <a:off x="5448300" y="5486400"/>
            <a:ext cx="612668" cy="1015663"/>
          </a:xfrm>
          <a:prstGeom prst="rect">
            <a:avLst/>
          </a:prstGeom>
          <a:noFill/>
        </p:spPr>
        <p:txBody>
          <a:bodyPr wrap="none" rtlCol="0">
            <a:spAutoFit/>
          </a:bodyPr>
          <a:lstStyle/>
          <a:p>
            <a:r>
              <a:rPr lang="en-AU" sz="6000" dirty="0" smtClean="0">
                <a:solidFill>
                  <a:schemeClr val="bg1"/>
                </a:solidFill>
              </a:rPr>
              <a:t>3</a:t>
            </a:r>
            <a:endParaRPr lang="en-AU" sz="6000" dirty="0">
              <a:solidFill>
                <a:schemeClr val="bg1"/>
              </a:solidFill>
            </a:endParaRPr>
          </a:p>
        </p:txBody>
      </p:sp>
      <p:pic>
        <p:nvPicPr>
          <p:cNvPr id="12" name="Picture 2" descr="C:\Users\Gavin-As\Desktop\BB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381" y="227635"/>
            <a:ext cx="4956175"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0"/>
          <p:cNvSpPr txBox="1">
            <a:spLocks noChangeArrowheads="1"/>
          </p:cNvSpPr>
          <p:nvPr/>
        </p:nvSpPr>
        <p:spPr bwMode="auto">
          <a:xfrm>
            <a:off x="5118381" y="342900"/>
            <a:ext cx="5013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dirty="0">
                <a:solidFill>
                  <a:srgbClr val="FFC000"/>
                </a:solidFill>
                <a:latin typeface="Arial" charset="0"/>
              </a:rPr>
              <a:t>The </a:t>
            </a:r>
            <a:r>
              <a:rPr lang="en-US" altLang="en-US" sz="2400" b="1" i="1" dirty="0">
                <a:solidFill>
                  <a:srgbClr val="FF0000"/>
                </a:solidFill>
                <a:latin typeface="Arial" charset="0"/>
              </a:rPr>
              <a:t>moon</a:t>
            </a:r>
            <a:r>
              <a:rPr lang="en-US" altLang="en-US" sz="2400" b="1" i="1" dirty="0">
                <a:solidFill>
                  <a:srgbClr val="FFC000"/>
                </a:solidFill>
                <a:latin typeface="Arial" charset="0"/>
              </a:rPr>
              <a:t> shall not give her light</a:t>
            </a: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4" y="227634"/>
            <a:ext cx="4772025"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5"/>
          <p:cNvSpPr txBox="1">
            <a:spLocks noChangeArrowheads="1"/>
          </p:cNvSpPr>
          <p:nvPr/>
        </p:nvSpPr>
        <p:spPr bwMode="auto">
          <a:xfrm>
            <a:off x="1943100" y="342900"/>
            <a:ext cx="2895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None/>
            </a:pPr>
            <a:r>
              <a:rPr lang="en-US" altLang="en-US" sz="2400" b="1" i="1" dirty="0" smtClean="0">
                <a:solidFill>
                  <a:srgbClr val="FFC000"/>
                </a:solidFill>
                <a:latin typeface="Arial" charset="0"/>
              </a:rPr>
              <a:t>The </a:t>
            </a:r>
            <a:r>
              <a:rPr lang="en-US" altLang="en-US" sz="2400" b="1" i="1" dirty="0" smtClean="0">
                <a:solidFill>
                  <a:srgbClr val="FF0000"/>
                </a:solidFill>
                <a:latin typeface="Arial" charset="0"/>
              </a:rPr>
              <a:t>sun</a:t>
            </a:r>
            <a:r>
              <a:rPr lang="en-US" altLang="en-US" sz="2400" b="1" i="1" dirty="0" smtClean="0">
                <a:solidFill>
                  <a:srgbClr val="FFC000"/>
                </a:solidFill>
                <a:latin typeface="Arial" charset="0"/>
              </a:rPr>
              <a:t> </a:t>
            </a:r>
            <a:r>
              <a:rPr lang="en-US" altLang="en-US" sz="2400" b="1" i="1" dirty="0">
                <a:solidFill>
                  <a:srgbClr val="FFC000"/>
                </a:solidFill>
                <a:latin typeface="Arial" charset="0"/>
              </a:rPr>
              <a:t>d</a:t>
            </a:r>
            <a:r>
              <a:rPr lang="en-US" altLang="en-US" sz="2400" b="1" i="1" dirty="0" smtClean="0">
                <a:solidFill>
                  <a:srgbClr val="FFC000"/>
                </a:solidFill>
                <a:latin typeface="Arial" charset="0"/>
              </a:rPr>
              <a:t>arkened</a:t>
            </a:r>
            <a:endParaRPr lang="en-US" altLang="en-US" sz="2400" b="1" i="1" dirty="0">
              <a:solidFill>
                <a:srgbClr val="FFC000"/>
              </a:solidFill>
              <a:latin typeface="Arial" charset="0"/>
            </a:endParaRPr>
          </a:p>
        </p:txBody>
      </p:sp>
      <p:sp>
        <p:nvSpPr>
          <p:cNvPr id="16" name="TextBox 15"/>
          <p:cNvSpPr txBox="1"/>
          <p:nvPr/>
        </p:nvSpPr>
        <p:spPr>
          <a:xfrm>
            <a:off x="5448300" y="2371844"/>
            <a:ext cx="612668" cy="1015663"/>
          </a:xfrm>
          <a:prstGeom prst="rect">
            <a:avLst/>
          </a:prstGeom>
          <a:noFill/>
        </p:spPr>
        <p:txBody>
          <a:bodyPr wrap="none" rtlCol="0">
            <a:spAutoFit/>
          </a:bodyPr>
          <a:lstStyle/>
          <a:p>
            <a:r>
              <a:rPr lang="en-AU" sz="6000" dirty="0">
                <a:solidFill>
                  <a:schemeClr val="bg1"/>
                </a:solidFill>
              </a:rPr>
              <a:t>2</a:t>
            </a:r>
          </a:p>
        </p:txBody>
      </p:sp>
      <p:sp>
        <p:nvSpPr>
          <p:cNvPr id="17" name="TextBox 16"/>
          <p:cNvSpPr txBox="1"/>
          <p:nvPr/>
        </p:nvSpPr>
        <p:spPr>
          <a:xfrm>
            <a:off x="342900" y="2371845"/>
            <a:ext cx="612668" cy="1015663"/>
          </a:xfrm>
          <a:prstGeom prst="rect">
            <a:avLst/>
          </a:prstGeom>
          <a:noFill/>
        </p:spPr>
        <p:txBody>
          <a:bodyPr wrap="none" rtlCol="0">
            <a:spAutoFit/>
          </a:bodyPr>
          <a:lstStyle/>
          <a:p>
            <a:r>
              <a:rPr lang="en-AU" sz="6000" dirty="0" smtClean="0">
                <a:solidFill>
                  <a:schemeClr val="bg1"/>
                </a:solidFill>
              </a:rPr>
              <a:t>1</a:t>
            </a:r>
            <a:endParaRPr lang="en-AU" sz="6000" dirty="0">
              <a:solidFill>
                <a:schemeClr val="bg1"/>
              </a:solidFill>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6700" y="304800"/>
            <a:ext cx="9734792"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600" dirty="0">
                <a:solidFill>
                  <a:srgbClr val="FFC000"/>
                </a:solidFill>
                <a:latin typeface="+mn-lt"/>
              </a:rPr>
              <a:t>And when will these three awesome and </a:t>
            </a:r>
            <a:r>
              <a:rPr lang="en-US" altLang="en-US" sz="3600" dirty="0" smtClean="0">
                <a:solidFill>
                  <a:srgbClr val="FFC000"/>
                </a:solidFill>
                <a:latin typeface="+mn-lt"/>
              </a:rPr>
              <a:t>unprecedented </a:t>
            </a:r>
            <a:r>
              <a:rPr lang="en-US" altLang="en-US" sz="3600" dirty="0">
                <a:solidFill>
                  <a:srgbClr val="FFC000"/>
                </a:solidFill>
                <a:latin typeface="+mn-lt"/>
              </a:rPr>
              <a:t>signs in the heavens be seen? </a:t>
            </a:r>
            <a:r>
              <a:rPr lang="en-US" altLang="en-US" sz="3600" dirty="0" smtClean="0">
                <a:solidFill>
                  <a:srgbClr val="FFC000"/>
                </a:solidFill>
                <a:latin typeface="+mn-lt"/>
              </a:rPr>
              <a:t>When </a:t>
            </a:r>
            <a:r>
              <a:rPr lang="en-US" altLang="en-US" sz="3600" dirty="0">
                <a:solidFill>
                  <a:srgbClr val="FFC000"/>
                </a:solidFill>
                <a:latin typeface="+mn-lt"/>
              </a:rPr>
              <a:t>will the </a:t>
            </a:r>
            <a:r>
              <a:rPr lang="en-US" altLang="en-US" sz="3600" dirty="0">
                <a:solidFill>
                  <a:srgbClr val="FFFF00"/>
                </a:solidFill>
                <a:latin typeface="+mn-lt"/>
              </a:rPr>
              <a:t>sun be darkened</a:t>
            </a:r>
            <a:r>
              <a:rPr lang="en-US" altLang="en-US" sz="3600" dirty="0">
                <a:solidFill>
                  <a:srgbClr val="FFC000"/>
                </a:solidFill>
                <a:latin typeface="+mn-lt"/>
              </a:rPr>
              <a:t>, the </a:t>
            </a:r>
            <a:r>
              <a:rPr lang="en-US" altLang="en-US" sz="3600" dirty="0">
                <a:solidFill>
                  <a:srgbClr val="FFFF00"/>
                </a:solidFill>
                <a:latin typeface="+mn-lt"/>
              </a:rPr>
              <a:t>moon </a:t>
            </a:r>
            <a:r>
              <a:rPr lang="en-US" altLang="en-US" sz="3600" dirty="0" smtClean="0">
                <a:solidFill>
                  <a:srgbClr val="FFFF00"/>
                </a:solidFill>
                <a:latin typeface="+mn-lt"/>
              </a:rPr>
              <a:t>not</a:t>
            </a:r>
          </a:p>
          <a:p>
            <a:pPr algn="ctr" eaLnBrk="0" hangingPunct="0">
              <a:defRPr/>
            </a:pPr>
            <a:r>
              <a:rPr lang="en-US" altLang="en-US" sz="3600" dirty="0" smtClean="0">
                <a:solidFill>
                  <a:srgbClr val="FFFF00"/>
                </a:solidFill>
                <a:latin typeface="+mn-lt"/>
              </a:rPr>
              <a:t> </a:t>
            </a:r>
            <a:r>
              <a:rPr lang="en-US" altLang="en-US" sz="3600" dirty="0">
                <a:solidFill>
                  <a:srgbClr val="FFFF00"/>
                </a:solidFill>
                <a:latin typeface="+mn-lt"/>
              </a:rPr>
              <a:t>give her light</a:t>
            </a:r>
            <a:r>
              <a:rPr lang="en-US" altLang="en-US" sz="3600" dirty="0">
                <a:solidFill>
                  <a:srgbClr val="FFC000"/>
                </a:solidFill>
                <a:latin typeface="+mn-lt"/>
              </a:rPr>
              <a:t>, </a:t>
            </a:r>
            <a:r>
              <a:rPr lang="en-US" altLang="en-US" sz="3600" b="1" i="1" dirty="0">
                <a:solidFill>
                  <a:srgbClr val="FFFF00"/>
                </a:solidFill>
                <a:latin typeface="+mn-lt"/>
              </a:rPr>
              <a:t>and the stars fall</a:t>
            </a:r>
            <a:r>
              <a:rPr lang="en-US" altLang="en-US" sz="3600" dirty="0">
                <a:solidFill>
                  <a:srgbClr val="FFC000"/>
                </a:solidFill>
                <a:latin typeface="+mn-lt"/>
              </a:rPr>
              <a:t>? Well in </a:t>
            </a:r>
            <a:r>
              <a:rPr lang="en-US" altLang="en-US" sz="3600" dirty="0">
                <a:solidFill>
                  <a:schemeClr val="bg1"/>
                </a:solidFill>
                <a:latin typeface="+mn-lt"/>
              </a:rPr>
              <a:t>Matthew 24 </a:t>
            </a:r>
            <a:r>
              <a:rPr lang="en-US" altLang="en-US" sz="3600" dirty="0">
                <a:solidFill>
                  <a:srgbClr val="FFC000"/>
                </a:solidFill>
                <a:latin typeface="+mn-lt"/>
              </a:rPr>
              <a:t>Jesus tells us very clearly. He states </a:t>
            </a:r>
            <a:r>
              <a:rPr lang="en-US" altLang="en-US" sz="3600" dirty="0" smtClean="0">
                <a:solidFill>
                  <a:srgbClr val="FFC000"/>
                </a:solidFill>
                <a:latin typeface="+mn-lt"/>
              </a:rPr>
              <a:t>that </a:t>
            </a:r>
          </a:p>
          <a:p>
            <a:pPr algn="ctr" eaLnBrk="0" hangingPunct="0">
              <a:defRPr/>
            </a:pPr>
            <a:r>
              <a:rPr lang="en-US" altLang="en-US" sz="3600" dirty="0" smtClean="0">
                <a:solidFill>
                  <a:srgbClr val="FFC000"/>
                </a:solidFill>
                <a:latin typeface="+mn-lt"/>
              </a:rPr>
              <a:t>these </a:t>
            </a:r>
            <a:r>
              <a:rPr lang="en-US" altLang="en-US" sz="3600" dirty="0">
                <a:solidFill>
                  <a:srgbClr val="FFFF00"/>
                </a:solidFill>
                <a:latin typeface="+mn-lt"/>
              </a:rPr>
              <a:t>three cosmic signs </a:t>
            </a:r>
            <a:r>
              <a:rPr lang="en-US" altLang="en-US" sz="3600" dirty="0">
                <a:solidFill>
                  <a:srgbClr val="FFC000"/>
                </a:solidFill>
                <a:latin typeface="+mn-lt"/>
              </a:rPr>
              <a:t>would occur </a:t>
            </a:r>
            <a:r>
              <a:rPr lang="en-US" altLang="en-US" sz="3600" b="1" i="1" dirty="0">
                <a:solidFill>
                  <a:srgbClr val="FFFF00"/>
                </a:solidFill>
                <a:latin typeface="+mn-lt"/>
              </a:rPr>
              <a:t>after</a:t>
            </a:r>
            <a:r>
              <a:rPr lang="en-US" altLang="en-US" sz="3600" dirty="0">
                <a:solidFill>
                  <a:srgbClr val="FFFF00"/>
                </a:solidFill>
                <a:latin typeface="+mn-lt"/>
              </a:rPr>
              <a:t> the tribulation</a:t>
            </a:r>
            <a:r>
              <a:rPr lang="en-US" altLang="en-US" sz="3600" dirty="0">
                <a:solidFill>
                  <a:srgbClr val="FFC000"/>
                </a:solidFill>
                <a:latin typeface="+mn-lt"/>
              </a:rPr>
              <a:t>. </a:t>
            </a:r>
            <a:r>
              <a:rPr lang="en-US" altLang="en-US" sz="3600" dirty="0" smtClean="0">
                <a:solidFill>
                  <a:srgbClr val="FFC000"/>
                </a:solidFill>
                <a:latin typeface="+mn-lt"/>
              </a:rPr>
              <a:t>Jesus is telling us outright and in no uncertain terms that the three cosmic signs will come </a:t>
            </a:r>
            <a:r>
              <a:rPr lang="en-US" altLang="en-US" sz="3600" b="1" i="1" dirty="0" smtClean="0">
                <a:solidFill>
                  <a:srgbClr val="FFFF00"/>
                </a:solidFill>
                <a:latin typeface="+mn-lt"/>
              </a:rPr>
              <a:t>AFTER</a:t>
            </a:r>
            <a:r>
              <a:rPr lang="en-US" altLang="en-US" sz="3600" dirty="0" smtClean="0">
                <a:solidFill>
                  <a:srgbClr val="FFC000"/>
                </a:solidFill>
                <a:latin typeface="+mn-lt"/>
              </a:rPr>
              <a:t> </a:t>
            </a:r>
            <a:r>
              <a:rPr lang="en-US" altLang="en-US" sz="3600" dirty="0">
                <a:solidFill>
                  <a:srgbClr val="FFC000"/>
                </a:solidFill>
                <a:latin typeface="+mn-lt"/>
              </a:rPr>
              <a:t>the </a:t>
            </a:r>
            <a:r>
              <a:rPr lang="en-US" altLang="en-US" sz="3600" dirty="0" smtClean="0">
                <a:solidFill>
                  <a:srgbClr val="FFC000"/>
                </a:solidFill>
                <a:latin typeface="+mn-lt"/>
              </a:rPr>
              <a:t>70</a:t>
            </a:r>
            <a:r>
              <a:rPr lang="en-US" altLang="en-US" sz="3600" baseline="30000" dirty="0" smtClean="0">
                <a:solidFill>
                  <a:srgbClr val="FFC000"/>
                </a:solidFill>
                <a:latin typeface="+mn-lt"/>
              </a:rPr>
              <a:t>th</a:t>
            </a:r>
            <a:r>
              <a:rPr lang="en-US" altLang="en-US" sz="3600" dirty="0" smtClean="0">
                <a:solidFill>
                  <a:srgbClr val="FFC000"/>
                </a:solidFill>
                <a:latin typeface="+mn-lt"/>
              </a:rPr>
              <a:t> Week of Daniel ends. So the blood moon must </a:t>
            </a:r>
            <a:r>
              <a:rPr lang="en-US" altLang="en-US" sz="3600" dirty="0">
                <a:solidFill>
                  <a:srgbClr val="FFC000"/>
                </a:solidFill>
                <a:latin typeface="+mn-lt"/>
              </a:rPr>
              <a:t>of necessity come in during </a:t>
            </a:r>
            <a:r>
              <a:rPr lang="en-US" altLang="en-US" sz="3600" dirty="0" smtClean="0">
                <a:solidFill>
                  <a:srgbClr val="FFC000"/>
                </a:solidFill>
                <a:latin typeface="+mn-lt"/>
              </a:rPr>
              <a:t>a very </a:t>
            </a:r>
            <a:r>
              <a:rPr lang="en-US" altLang="en-US" sz="3600" dirty="0">
                <a:solidFill>
                  <a:srgbClr val="FFC000"/>
                </a:solidFill>
                <a:latin typeface="+mn-lt"/>
              </a:rPr>
              <a:t>late </a:t>
            </a:r>
            <a:r>
              <a:rPr lang="en-US" altLang="en-US" sz="3600" dirty="0" smtClean="0">
                <a:solidFill>
                  <a:srgbClr val="FFC000"/>
                </a:solidFill>
                <a:latin typeface="+mn-lt"/>
              </a:rPr>
              <a:t>time </a:t>
            </a:r>
            <a:r>
              <a:rPr lang="en-US" altLang="en-US" sz="3600" dirty="0">
                <a:solidFill>
                  <a:srgbClr val="FFC000"/>
                </a:solidFill>
                <a:latin typeface="+mn-lt"/>
              </a:rPr>
              <a:t>window </a:t>
            </a:r>
            <a:r>
              <a:rPr lang="en-US" altLang="en-US" sz="3600" dirty="0" smtClean="0">
                <a:solidFill>
                  <a:srgbClr val="FFC000"/>
                </a:solidFill>
                <a:latin typeface="+mn-lt"/>
              </a:rPr>
              <a:t>at </a:t>
            </a:r>
            <a:r>
              <a:rPr lang="en-US" altLang="en-US" sz="3600" dirty="0">
                <a:solidFill>
                  <a:srgbClr val="FFC000"/>
                </a:solidFill>
                <a:latin typeface="+mn-lt"/>
              </a:rPr>
              <a:t>the very end of the age. </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rot="16200000">
            <a:off x="-2967037" y="2967037"/>
            <a:ext cx="6858000" cy="923925"/>
          </a:xfrm>
          <a:prstGeom prst="rect">
            <a:avLst/>
          </a:prstGeom>
          <a:solidFill>
            <a:schemeClr val="bg1">
              <a:lumMod val="50000"/>
            </a:schemeClr>
          </a:solidFill>
        </p:spPr>
        <p:txBody>
          <a:bodyPr>
            <a:spAutoFit/>
          </a:bodyPr>
          <a:lstStyle/>
          <a:p>
            <a:pPr algn="ctr">
              <a:defRPr/>
            </a:pPr>
            <a:r>
              <a:rPr lang="en-US" sz="5400" b="1" i="1" dirty="0"/>
              <a:t>  TRIBULATION</a:t>
            </a:r>
          </a:p>
        </p:txBody>
      </p:sp>
      <p:sp>
        <p:nvSpPr>
          <p:cNvPr id="129027" name="TextBox 18"/>
          <p:cNvSpPr txBox="1">
            <a:spLocks noChangeArrowheads="1"/>
          </p:cNvSpPr>
          <p:nvPr/>
        </p:nvSpPr>
        <p:spPr bwMode="auto">
          <a:xfrm rot="-5400000">
            <a:off x="23019" y="5845969"/>
            <a:ext cx="1520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a:solidFill>
                  <a:srgbClr val="C00000"/>
                </a:solidFill>
                <a:latin typeface="Arial" charset="0"/>
              </a:rPr>
              <a:t>Day 1260</a:t>
            </a:r>
          </a:p>
        </p:txBody>
      </p:sp>
      <p:pic>
        <p:nvPicPr>
          <p:cNvPr id="1290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0"/>
            <a:ext cx="93599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
          <p:cNvSpPr txBox="1">
            <a:spLocks noChangeArrowheads="1"/>
          </p:cNvSpPr>
          <p:nvPr/>
        </p:nvSpPr>
        <p:spPr bwMode="auto">
          <a:xfrm>
            <a:off x="1014413" y="4648200"/>
            <a:ext cx="89916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 typeface="Arial" charset="0"/>
              <a:buNone/>
              <a:defRPr/>
            </a:pPr>
            <a:r>
              <a:rPr lang="en-US" altLang="en-US" sz="3200" dirty="0" smtClean="0">
                <a:solidFill>
                  <a:schemeClr val="bg2"/>
                </a:solidFill>
                <a:latin typeface="Arial" charset="0"/>
              </a:rPr>
              <a:t>“</a:t>
            </a:r>
            <a:r>
              <a:rPr lang="en-US" altLang="en-US" sz="3200" b="1" i="1" dirty="0" smtClean="0">
                <a:solidFill>
                  <a:srgbClr val="FFFF00"/>
                </a:solidFill>
                <a:latin typeface="Arial" charset="0"/>
              </a:rPr>
              <a:t>IMMEDIATELY</a:t>
            </a:r>
            <a:r>
              <a:rPr lang="en-US" altLang="en-US" sz="3200" dirty="0" smtClean="0">
                <a:solidFill>
                  <a:schemeClr val="bg2"/>
                </a:solidFill>
                <a:latin typeface="Arial" charset="0"/>
              </a:rPr>
              <a:t> </a:t>
            </a:r>
            <a:r>
              <a:rPr lang="en-US" altLang="en-US" sz="3200" b="1" i="1" dirty="0" smtClean="0">
                <a:solidFill>
                  <a:srgbClr val="FFFF00"/>
                </a:solidFill>
                <a:latin typeface="Arial" charset="0"/>
              </a:rPr>
              <a:t>AFTER</a:t>
            </a:r>
            <a:r>
              <a:rPr lang="en-US" altLang="en-US" sz="3200" dirty="0" smtClean="0">
                <a:solidFill>
                  <a:schemeClr val="bg2"/>
                </a:solidFill>
                <a:latin typeface="Arial" charset="0"/>
              </a:rPr>
              <a:t> </a:t>
            </a:r>
            <a:r>
              <a:rPr lang="en-US" altLang="en-US" sz="3200" b="1" i="1" dirty="0" smtClean="0">
                <a:solidFill>
                  <a:srgbClr val="FFFF00"/>
                </a:solidFill>
                <a:latin typeface="Arial" charset="0"/>
              </a:rPr>
              <a:t>THE TRIBULATION </a:t>
            </a:r>
            <a:r>
              <a:rPr lang="en-US" altLang="en-US" sz="3200" dirty="0" smtClean="0">
                <a:solidFill>
                  <a:schemeClr val="accent3">
                    <a:lumMod val="60000"/>
                    <a:lumOff val="40000"/>
                  </a:schemeClr>
                </a:solidFill>
                <a:latin typeface="Arial" charset="0"/>
              </a:rPr>
              <a:t>of those days shall the </a:t>
            </a:r>
            <a:r>
              <a:rPr lang="en-US" altLang="en-US" sz="3200" dirty="0" smtClean="0">
                <a:solidFill>
                  <a:srgbClr val="FFFF00"/>
                </a:solidFill>
                <a:latin typeface="Arial" charset="0"/>
              </a:rPr>
              <a:t>sun be darkened</a:t>
            </a:r>
            <a:r>
              <a:rPr lang="en-US" altLang="en-US" sz="3200" dirty="0" smtClean="0">
                <a:solidFill>
                  <a:schemeClr val="accent3">
                    <a:lumMod val="60000"/>
                    <a:lumOff val="40000"/>
                  </a:schemeClr>
                </a:solidFill>
                <a:latin typeface="Arial" charset="0"/>
              </a:rPr>
              <a:t>, and </a:t>
            </a:r>
            <a:r>
              <a:rPr lang="en-US" altLang="en-US" sz="3200" b="1" dirty="0" smtClean="0">
                <a:solidFill>
                  <a:srgbClr val="FFFF00"/>
                </a:solidFill>
                <a:latin typeface="Arial" charset="0"/>
              </a:rPr>
              <a:t>the moon shall not give her light</a:t>
            </a:r>
            <a:r>
              <a:rPr lang="en-US" altLang="en-US" sz="3200" dirty="0" smtClean="0">
                <a:solidFill>
                  <a:srgbClr val="FFFF00"/>
                </a:solidFill>
                <a:latin typeface="Arial" charset="0"/>
              </a:rPr>
              <a:t>, </a:t>
            </a:r>
            <a:r>
              <a:rPr lang="en-US" altLang="en-US" sz="3200" dirty="0" smtClean="0">
                <a:solidFill>
                  <a:schemeClr val="accent3">
                    <a:lumMod val="60000"/>
                    <a:lumOff val="40000"/>
                  </a:schemeClr>
                </a:solidFill>
                <a:latin typeface="Arial" charset="0"/>
              </a:rPr>
              <a:t>and </a:t>
            </a:r>
            <a:r>
              <a:rPr lang="en-US" altLang="en-US" sz="3200" dirty="0" smtClean="0">
                <a:solidFill>
                  <a:srgbClr val="FFFF00"/>
                </a:solidFill>
                <a:latin typeface="Arial" charset="0"/>
              </a:rPr>
              <a:t>the stars shall fall from heaven</a:t>
            </a:r>
            <a:r>
              <a:rPr lang="en-US" altLang="en-US" sz="3200" dirty="0" smtClean="0">
                <a:solidFill>
                  <a:schemeClr val="accent3">
                    <a:lumMod val="60000"/>
                    <a:lumOff val="40000"/>
                  </a:schemeClr>
                </a:solidFill>
                <a:latin typeface="Arial" charset="0"/>
              </a:rPr>
              <a:t>.”   </a:t>
            </a:r>
            <a:r>
              <a:rPr lang="en-US" altLang="en-US" sz="3200" dirty="0" smtClean="0">
                <a:solidFill>
                  <a:schemeClr val="bg1"/>
                </a:solidFill>
                <a:latin typeface="Arial" charset="0"/>
              </a:rPr>
              <a:t>- Mat. 24:29</a:t>
            </a:r>
          </a:p>
        </p:txBody>
      </p:sp>
      <p:pic>
        <p:nvPicPr>
          <p:cNvPr id="129030"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14300"/>
            <a:ext cx="4249738"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76225" y="228600"/>
            <a:ext cx="9753600" cy="649408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2600" dirty="0" smtClean="0">
                <a:solidFill>
                  <a:srgbClr val="FFC000"/>
                </a:solidFill>
                <a:latin typeface="+mn-lt"/>
              </a:rPr>
              <a:t>So </a:t>
            </a:r>
            <a:r>
              <a:rPr lang="en-US" altLang="en-US" sz="2600" dirty="0">
                <a:solidFill>
                  <a:srgbClr val="FFC000"/>
                </a:solidFill>
                <a:latin typeface="+mn-lt"/>
              </a:rPr>
              <a:t>under the authority of </a:t>
            </a:r>
            <a:r>
              <a:rPr lang="en-US" altLang="en-US" sz="2600" dirty="0" smtClean="0">
                <a:solidFill>
                  <a:srgbClr val="FFC000"/>
                </a:solidFill>
                <a:latin typeface="+mn-lt"/>
              </a:rPr>
              <a:t>Holy Scripture as delivered </a:t>
            </a:r>
            <a:r>
              <a:rPr lang="en-US" altLang="en-US" sz="2600" dirty="0">
                <a:solidFill>
                  <a:srgbClr val="FFC000"/>
                </a:solidFill>
                <a:latin typeface="+mn-lt"/>
              </a:rPr>
              <a:t>by the </a:t>
            </a:r>
            <a:r>
              <a:rPr lang="en-US" altLang="en-US" sz="2600" dirty="0">
                <a:solidFill>
                  <a:srgbClr val="FFFF00"/>
                </a:solidFill>
                <a:latin typeface="+mn-lt"/>
              </a:rPr>
              <a:t>prophet Joel </a:t>
            </a:r>
            <a:r>
              <a:rPr lang="en-US" altLang="en-US" sz="2600" dirty="0">
                <a:solidFill>
                  <a:srgbClr val="FFC000"/>
                </a:solidFill>
                <a:latin typeface="+mn-lt"/>
              </a:rPr>
              <a:t>and by</a:t>
            </a:r>
            <a:r>
              <a:rPr lang="en-US" altLang="en-US" sz="2600" dirty="0">
                <a:solidFill>
                  <a:srgbClr val="FFFF00"/>
                </a:solidFill>
                <a:latin typeface="+mn-lt"/>
              </a:rPr>
              <a:t> Jesus </a:t>
            </a:r>
            <a:r>
              <a:rPr lang="en-US" altLang="en-US" sz="2600" dirty="0" smtClean="0">
                <a:solidFill>
                  <a:srgbClr val="FFC000"/>
                </a:solidFill>
                <a:latin typeface="+mn-lt"/>
              </a:rPr>
              <a:t>Himself we can now confidently </a:t>
            </a:r>
            <a:r>
              <a:rPr lang="en-US" altLang="en-US" sz="2600" dirty="0">
                <a:solidFill>
                  <a:srgbClr val="FFC000"/>
                </a:solidFill>
                <a:latin typeface="+mn-lt"/>
              </a:rPr>
              <a:t>place the </a:t>
            </a:r>
            <a:r>
              <a:rPr lang="en-US" altLang="en-US" sz="2600" b="1" i="1" dirty="0">
                <a:solidFill>
                  <a:srgbClr val="FFFF00"/>
                </a:solidFill>
                <a:latin typeface="+mn-lt"/>
              </a:rPr>
              <a:t>true apocalyptic blood moon </a:t>
            </a:r>
            <a:r>
              <a:rPr lang="en-US" altLang="en-US" sz="2600" dirty="0">
                <a:solidFill>
                  <a:srgbClr val="FFC000"/>
                </a:solidFill>
                <a:latin typeface="+mn-lt"/>
              </a:rPr>
              <a:t>and the full array of cosmic signs in a discrete time interval </a:t>
            </a:r>
            <a:r>
              <a:rPr lang="en-US" altLang="en-US" sz="2600" b="1" i="1" dirty="0">
                <a:solidFill>
                  <a:srgbClr val="FFFF00"/>
                </a:solidFill>
                <a:latin typeface="+mn-lt"/>
              </a:rPr>
              <a:t>AFTER</a:t>
            </a:r>
            <a:r>
              <a:rPr lang="en-US" altLang="en-US" sz="2600" dirty="0">
                <a:solidFill>
                  <a:srgbClr val="FFFF00"/>
                </a:solidFill>
                <a:latin typeface="+mn-lt"/>
              </a:rPr>
              <a:t> the Tribulation </a:t>
            </a:r>
            <a:r>
              <a:rPr lang="en-US" altLang="en-US" sz="2600" dirty="0">
                <a:solidFill>
                  <a:srgbClr val="FFC000"/>
                </a:solidFill>
                <a:latin typeface="+mn-lt"/>
              </a:rPr>
              <a:t>and </a:t>
            </a:r>
            <a:r>
              <a:rPr lang="en-US" altLang="en-US" sz="2600" b="1" i="1" dirty="0" smtClean="0">
                <a:solidFill>
                  <a:srgbClr val="FFFF00"/>
                </a:solidFill>
                <a:latin typeface="+mn-lt"/>
              </a:rPr>
              <a:t>BEFORE</a:t>
            </a:r>
            <a:r>
              <a:rPr lang="en-US" altLang="en-US" sz="2600" dirty="0" smtClean="0">
                <a:solidFill>
                  <a:srgbClr val="FFFF00"/>
                </a:solidFill>
                <a:latin typeface="+mn-lt"/>
              </a:rPr>
              <a:t> </a:t>
            </a:r>
            <a:r>
              <a:rPr lang="en-US" altLang="en-US" sz="2600" dirty="0">
                <a:solidFill>
                  <a:srgbClr val="FFC000"/>
                </a:solidFill>
                <a:latin typeface="+mn-lt"/>
              </a:rPr>
              <a:t>the opening of </a:t>
            </a:r>
            <a:r>
              <a:rPr lang="en-US" altLang="en-US" sz="2600" dirty="0" smtClean="0">
                <a:solidFill>
                  <a:srgbClr val="FFFF00"/>
                </a:solidFill>
                <a:latin typeface="+mn-lt"/>
              </a:rPr>
              <a:t>the </a:t>
            </a:r>
          </a:p>
          <a:p>
            <a:pPr algn="ctr" eaLnBrk="0" hangingPunct="0">
              <a:defRPr/>
            </a:pPr>
            <a:r>
              <a:rPr lang="en-US" altLang="en-US" sz="2600" dirty="0" smtClean="0">
                <a:solidFill>
                  <a:srgbClr val="FFFF00"/>
                </a:solidFill>
                <a:latin typeface="+mn-lt"/>
              </a:rPr>
              <a:t>Day </a:t>
            </a:r>
            <a:r>
              <a:rPr lang="en-US" altLang="en-US" sz="2600" dirty="0">
                <a:solidFill>
                  <a:srgbClr val="FFFF00"/>
                </a:solidFill>
                <a:latin typeface="+mn-lt"/>
              </a:rPr>
              <a:t>of the Lord</a:t>
            </a:r>
            <a:r>
              <a:rPr lang="en-US" altLang="en-US" sz="2600" dirty="0" smtClean="0">
                <a:solidFill>
                  <a:srgbClr val="FFC000"/>
                </a:solidFill>
                <a:latin typeface="+mn-lt"/>
              </a:rPr>
              <a:t>. </a:t>
            </a:r>
            <a:r>
              <a:rPr lang="en-US" altLang="en-US" sz="2600" dirty="0" smtClean="0">
                <a:solidFill>
                  <a:srgbClr val="FFC000"/>
                </a:solidFill>
              </a:rPr>
              <a:t> </a:t>
            </a:r>
            <a:r>
              <a:rPr lang="en-US" altLang="en-US" sz="2600" dirty="0" smtClean="0">
                <a:solidFill>
                  <a:srgbClr val="FFC000"/>
                </a:solidFill>
                <a:latin typeface="+mn-lt"/>
              </a:rPr>
              <a:t>As </a:t>
            </a:r>
            <a:r>
              <a:rPr lang="en-US" altLang="en-US" sz="2600" dirty="0">
                <a:solidFill>
                  <a:srgbClr val="FFC000"/>
                </a:solidFill>
                <a:latin typeface="+mn-lt"/>
              </a:rPr>
              <a:t>we do we discover that </a:t>
            </a:r>
            <a:r>
              <a:rPr lang="en-US" altLang="en-US" sz="2600" dirty="0" smtClean="0">
                <a:solidFill>
                  <a:srgbClr val="FFC000"/>
                </a:solidFill>
                <a:latin typeface="+mn-lt"/>
              </a:rPr>
              <a:t>we </a:t>
            </a:r>
            <a:r>
              <a:rPr lang="en-US" altLang="en-US" sz="2600" dirty="0">
                <a:solidFill>
                  <a:srgbClr val="FFC000"/>
                </a:solidFill>
                <a:latin typeface="+mn-lt"/>
              </a:rPr>
              <a:t>can now completely discount any notion whatsoever of the </a:t>
            </a:r>
            <a:r>
              <a:rPr lang="en-US" altLang="en-US" sz="2600" dirty="0">
                <a:solidFill>
                  <a:srgbClr val="FFFF00"/>
                </a:solidFill>
                <a:latin typeface="+mn-lt"/>
              </a:rPr>
              <a:t>Day of the Lord </a:t>
            </a:r>
            <a:r>
              <a:rPr lang="en-US" altLang="en-US" sz="2600" dirty="0" smtClean="0">
                <a:solidFill>
                  <a:srgbClr val="FFC000"/>
                </a:solidFill>
                <a:latin typeface="+mn-lt"/>
              </a:rPr>
              <a:t>and the </a:t>
            </a:r>
            <a:r>
              <a:rPr lang="en-US" altLang="en-US" sz="2600" dirty="0" smtClean="0">
                <a:solidFill>
                  <a:srgbClr val="FFFF00"/>
                </a:solidFill>
                <a:latin typeface="+mn-lt"/>
              </a:rPr>
              <a:t>Wrath of God</a:t>
            </a:r>
            <a:r>
              <a:rPr lang="en-US" altLang="en-US" sz="2600" dirty="0" smtClean="0">
                <a:solidFill>
                  <a:srgbClr val="FFC000"/>
                </a:solidFill>
                <a:latin typeface="+mn-lt"/>
              </a:rPr>
              <a:t> lasting 7 years. As </a:t>
            </a:r>
            <a:r>
              <a:rPr lang="en-US" altLang="en-US" sz="2600" dirty="0">
                <a:solidFill>
                  <a:srgbClr val="FFC000"/>
                </a:solidFill>
                <a:latin typeface="+mn-lt"/>
              </a:rPr>
              <a:t>Christians </a:t>
            </a:r>
            <a:r>
              <a:rPr lang="en-US" altLang="en-US" sz="2600" dirty="0" smtClean="0">
                <a:solidFill>
                  <a:srgbClr val="FFC000"/>
                </a:solidFill>
                <a:latin typeface="+mn-lt"/>
              </a:rPr>
              <a:t>in the West we are having some trouble with the placement of the </a:t>
            </a:r>
            <a:r>
              <a:rPr lang="en-US" altLang="en-US" sz="2600" dirty="0" smtClean="0">
                <a:solidFill>
                  <a:srgbClr val="FFFF00"/>
                </a:solidFill>
                <a:latin typeface="+mn-lt"/>
              </a:rPr>
              <a:t>Day of the Lord</a:t>
            </a:r>
            <a:r>
              <a:rPr lang="en-US" altLang="en-US" sz="2600" dirty="0" smtClean="0">
                <a:solidFill>
                  <a:srgbClr val="FFC000"/>
                </a:solidFill>
                <a:latin typeface="+mn-lt"/>
              </a:rPr>
              <a:t>. </a:t>
            </a:r>
            <a:r>
              <a:rPr lang="en-US" altLang="en-US" sz="2600" dirty="0">
                <a:solidFill>
                  <a:srgbClr val="FFC000"/>
                </a:solidFill>
                <a:latin typeface="+mn-lt"/>
              </a:rPr>
              <a:t>I</a:t>
            </a:r>
            <a:r>
              <a:rPr lang="en-US" altLang="en-US" sz="2600" dirty="0" smtClean="0">
                <a:solidFill>
                  <a:srgbClr val="FFC000"/>
                </a:solidFill>
                <a:latin typeface="+mn-lt"/>
              </a:rPr>
              <a:t>t </a:t>
            </a:r>
            <a:r>
              <a:rPr lang="en-US" altLang="en-US" sz="2600" dirty="0">
                <a:solidFill>
                  <a:srgbClr val="FFC000"/>
                </a:solidFill>
                <a:latin typeface="+mn-lt"/>
              </a:rPr>
              <a:t>seems </a:t>
            </a:r>
            <a:r>
              <a:rPr lang="en-US" altLang="en-US" sz="2600" dirty="0" smtClean="0">
                <a:solidFill>
                  <a:srgbClr val="FFC000"/>
                </a:solidFill>
                <a:latin typeface="+mn-lt"/>
              </a:rPr>
              <a:t>that this is yet another of those areas where we </a:t>
            </a:r>
            <a:r>
              <a:rPr lang="en-US" altLang="en-US" sz="2600" dirty="0">
                <a:solidFill>
                  <a:srgbClr val="FFC000"/>
                </a:solidFill>
                <a:latin typeface="+mn-lt"/>
              </a:rPr>
              <a:t>have been hypnotized. We read and hear the words of Jesus </a:t>
            </a:r>
            <a:r>
              <a:rPr lang="en-US" altLang="en-US" sz="2600" dirty="0" smtClean="0">
                <a:solidFill>
                  <a:srgbClr val="FFC000"/>
                </a:solidFill>
                <a:latin typeface="+mn-lt"/>
              </a:rPr>
              <a:t>here and of the prophet Joel. </a:t>
            </a:r>
            <a:r>
              <a:rPr lang="en-US" altLang="en-US" sz="2600" dirty="0">
                <a:solidFill>
                  <a:srgbClr val="FFC000"/>
                </a:solidFill>
                <a:latin typeface="+mn-lt"/>
              </a:rPr>
              <a:t>But we </a:t>
            </a:r>
            <a:r>
              <a:rPr lang="en-US" altLang="en-US" sz="2600" dirty="0" smtClean="0">
                <a:solidFill>
                  <a:srgbClr val="FFC000"/>
                </a:solidFill>
                <a:latin typeface="+mn-lt"/>
              </a:rPr>
              <a:t>are </a:t>
            </a:r>
            <a:r>
              <a:rPr lang="en-US" altLang="en-US" sz="2600" dirty="0">
                <a:solidFill>
                  <a:srgbClr val="FFC000"/>
                </a:solidFill>
                <a:latin typeface="+mn-lt"/>
              </a:rPr>
              <a:t>not </a:t>
            </a:r>
            <a:r>
              <a:rPr lang="en-US" altLang="en-US" sz="2600" dirty="0" smtClean="0">
                <a:solidFill>
                  <a:srgbClr val="FFC000"/>
                </a:solidFill>
                <a:latin typeface="+mn-lt"/>
              </a:rPr>
              <a:t>connecting the dots. We are not getting </a:t>
            </a:r>
            <a:r>
              <a:rPr lang="en-US" altLang="en-US" sz="2600" dirty="0">
                <a:solidFill>
                  <a:srgbClr val="FFC000"/>
                </a:solidFill>
                <a:latin typeface="+mn-lt"/>
              </a:rPr>
              <a:t>the message. Brothers and </a:t>
            </a:r>
            <a:r>
              <a:rPr lang="en-US" altLang="en-US" sz="2600" dirty="0" smtClean="0">
                <a:solidFill>
                  <a:srgbClr val="FFC000"/>
                </a:solidFill>
                <a:latin typeface="+mn-lt"/>
              </a:rPr>
              <a:t>sisters, we </a:t>
            </a:r>
            <a:r>
              <a:rPr lang="en-US" altLang="en-US" sz="2600" dirty="0">
                <a:solidFill>
                  <a:srgbClr val="FFC000"/>
                </a:solidFill>
                <a:latin typeface="+mn-lt"/>
              </a:rPr>
              <a:t>need to pause </a:t>
            </a:r>
            <a:r>
              <a:rPr lang="en-US" altLang="en-US" sz="2600" dirty="0" smtClean="0">
                <a:solidFill>
                  <a:srgbClr val="FFC000"/>
                </a:solidFill>
                <a:latin typeface="+mn-lt"/>
              </a:rPr>
              <a:t>and </a:t>
            </a:r>
            <a:r>
              <a:rPr lang="en-US" altLang="en-US" sz="2600" dirty="0">
                <a:solidFill>
                  <a:srgbClr val="FFC000"/>
                </a:solidFill>
                <a:latin typeface="+mn-lt"/>
              </a:rPr>
              <a:t>let </a:t>
            </a:r>
            <a:r>
              <a:rPr lang="en-US" altLang="en-US" sz="2600" dirty="0" smtClean="0">
                <a:solidFill>
                  <a:srgbClr val="FFC000"/>
                </a:solidFill>
                <a:latin typeface="+mn-lt"/>
              </a:rPr>
              <a:t>these </a:t>
            </a:r>
            <a:r>
              <a:rPr lang="en-US" altLang="en-US" sz="2600" dirty="0">
                <a:solidFill>
                  <a:srgbClr val="FFC000"/>
                </a:solidFill>
                <a:latin typeface="+mn-lt"/>
              </a:rPr>
              <a:t>words </a:t>
            </a:r>
            <a:r>
              <a:rPr lang="en-US" altLang="en-US" sz="2600" dirty="0" smtClean="0">
                <a:solidFill>
                  <a:srgbClr val="FFC000"/>
                </a:solidFill>
                <a:latin typeface="+mn-lt"/>
              </a:rPr>
              <a:t>sink in </a:t>
            </a:r>
            <a:r>
              <a:rPr lang="en-US" altLang="en-US" sz="2600" dirty="0">
                <a:solidFill>
                  <a:srgbClr val="FFC000"/>
                </a:solidFill>
                <a:latin typeface="+mn-lt"/>
              </a:rPr>
              <a:t>for </a:t>
            </a:r>
            <a:r>
              <a:rPr lang="en-US" altLang="en-US" sz="2600" dirty="0" smtClean="0">
                <a:solidFill>
                  <a:srgbClr val="FFC000"/>
                </a:solidFill>
                <a:latin typeface="+mn-lt"/>
              </a:rPr>
              <a:t>a </a:t>
            </a:r>
            <a:r>
              <a:rPr lang="en-US" altLang="en-US" sz="2600" dirty="0">
                <a:solidFill>
                  <a:srgbClr val="FFC000"/>
                </a:solidFill>
                <a:latin typeface="+mn-lt"/>
              </a:rPr>
              <a:t>moment.</a:t>
            </a:r>
            <a:r>
              <a:rPr lang="en-US" altLang="en-US" sz="2600" dirty="0">
                <a:solidFill>
                  <a:srgbClr val="FFC000"/>
                </a:solidFill>
              </a:rPr>
              <a:t> </a:t>
            </a:r>
            <a:endParaRPr lang="en-US" altLang="en-US" sz="2600" dirty="0" smtClean="0">
              <a:solidFill>
                <a:srgbClr val="FFC000"/>
              </a:solidFill>
            </a:endParaRPr>
          </a:p>
          <a:p>
            <a:pPr algn="ctr" eaLnBrk="0" hangingPunct="0">
              <a:defRPr/>
            </a:pPr>
            <a:r>
              <a:rPr lang="en-US" altLang="en-US" sz="2600" dirty="0" smtClean="0">
                <a:solidFill>
                  <a:srgbClr val="FFC000"/>
                </a:solidFill>
                <a:latin typeface="+mn-lt"/>
              </a:rPr>
              <a:t>We shall </a:t>
            </a:r>
            <a:r>
              <a:rPr lang="en-US" altLang="en-US" sz="2600" b="1" i="1" dirty="0" smtClean="0">
                <a:solidFill>
                  <a:srgbClr val="FFC000"/>
                </a:solidFill>
                <a:latin typeface="+mn-lt"/>
              </a:rPr>
              <a:t>ALL</a:t>
            </a:r>
            <a:r>
              <a:rPr lang="en-US" altLang="en-US" sz="2600" dirty="0" smtClean="0">
                <a:solidFill>
                  <a:srgbClr val="FFC000"/>
                </a:solidFill>
                <a:latin typeface="+mn-lt"/>
              </a:rPr>
              <a:t> </a:t>
            </a:r>
            <a:r>
              <a:rPr lang="en-US" altLang="en-US" sz="2600" dirty="0">
                <a:solidFill>
                  <a:srgbClr val="FFC000"/>
                </a:solidFill>
                <a:latin typeface="+mn-lt"/>
              </a:rPr>
              <a:t>appear before the Judgment Seat of </a:t>
            </a:r>
            <a:r>
              <a:rPr lang="en-US" altLang="en-US" sz="2600" dirty="0" smtClean="0">
                <a:solidFill>
                  <a:srgbClr val="FFC000"/>
                </a:solidFill>
                <a:latin typeface="+mn-lt"/>
              </a:rPr>
              <a:t>Christ</a:t>
            </a:r>
            <a:r>
              <a:rPr lang="en-US" altLang="en-US" sz="2600" dirty="0">
                <a:solidFill>
                  <a:srgbClr val="FFC000"/>
                </a:solidFill>
              </a:rPr>
              <a:t> on </a:t>
            </a:r>
            <a:r>
              <a:rPr lang="en-US" altLang="en-US" sz="2600" dirty="0">
                <a:solidFill>
                  <a:srgbClr val="FFFF00"/>
                </a:solidFill>
                <a:latin typeface="+mn-lt"/>
              </a:rPr>
              <a:t>That </a:t>
            </a:r>
            <a:r>
              <a:rPr lang="en-US" altLang="en-US" sz="2600" dirty="0" smtClean="0">
                <a:solidFill>
                  <a:srgbClr val="FFFF00"/>
                </a:solidFill>
                <a:latin typeface="+mn-lt"/>
              </a:rPr>
              <a:t>Day appointed.</a:t>
            </a:r>
            <a:r>
              <a:rPr lang="en-US" altLang="en-US" sz="2600" dirty="0" smtClean="0">
                <a:solidFill>
                  <a:srgbClr val="FFC000"/>
                </a:solidFill>
                <a:latin typeface="+mn-lt"/>
              </a:rPr>
              <a:t> We shall be personally held accountable to Messiah for </a:t>
            </a:r>
          </a:p>
          <a:p>
            <a:pPr algn="ctr" eaLnBrk="0" hangingPunct="0">
              <a:defRPr/>
            </a:pPr>
            <a:r>
              <a:rPr lang="en-US" altLang="en-US" sz="2600" dirty="0" smtClean="0">
                <a:solidFill>
                  <a:srgbClr val="FFC000"/>
                </a:solidFill>
                <a:latin typeface="+mn-lt"/>
              </a:rPr>
              <a:t>how we received His words. We simply must believe what the Holy Spirit is telling us here, . . . .and let the chips fall where they may. </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19" name="Rectangle 18"/>
          <p:cNvSpPr/>
          <p:nvPr/>
        </p:nvSpPr>
        <p:spPr>
          <a:xfrm>
            <a:off x="9525" y="0"/>
            <a:ext cx="1171575" cy="68580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solidFill>
                  <a:schemeClr val="tx1"/>
                </a:solidFill>
              </a:rPr>
              <a:t> </a:t>
            </a:r>
          </a:p>
        </p:txBody>
      </p:sp>
      <p:sp>
        <p:nvSpPr>
          <p:cNvPr id="131075" name="TextBox 15"/>
          <p:cNvSpPr txBox="1">
            <a:spLocks noChangeArrowheads="1"/>
          </p:cNvSpPr>
          <p:nvPr/>
        </p:nvSpPr>
        <p:spPr bwMode="auto">
          <a:xfrm rot="-5400000">
            <a:off x="-2085975" y="2921001"/>
            <a:ext cx="53435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000" b="1" i="1">
                <a:latin typeface="Arial" charset="0"/>
              </a:rPr>
              <a:t>TRIBULATION</a:t>
            </a:r>
          </a:p>
        </p:txBody>
      </p:sp>
      <p:sp>
        <p:nvSpPr>
          <p:cNvPr id="18" name="Rectangle 17"/>
          <p:cNvSpPr/>
          <p:nvPr/>
        </p:nvSpPr>
        <p:spPr>
          <a:xfrm rot="5400000">
            <a:off x="6267450" y="2838450"/>
            <a:ext cx="6858000" cy="1181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i="1" dirty="0">
                <a:solidFill>
                  <a:schemeClr val="accent4">
                    <a:lumMod val="60000"/>
                    <a:lumOff val="40000"/>
                  </a:schemeClr>
                </a:solidFill>
              </a:rPr>
              <a:t>DAY OF THE LORD</a:t>
            </a:r>
          </a:p>
        </p:txBody>
      </p:sp>
      <p:pic>
        <p:nvPicPr>
          <p:cNvPr id="1310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0"/>
            <a:ext cx="79248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78"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66688"/>
            <a:ext cx="3321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333500" y="3235325"/>
            <a:ext cx="3733800" cy="3416300"/>
          </a:xfrm>
          <a:prstGeom prst="rect">
            <a:avLst/>
          </a:prstGeom>
        </p:spPr>
        <p:txBody>
          <a:bodyPr>
            <a:spAutoFit/>
          </a:bodyPr>
          <a:lstStyle/>
          <a:p>
            <a:pPr>
              <a:defRPr/>
            </a:pPr>
            <a:r>
              <a:rPr lang="en-US" altLang="en-US" sz="2400" dirty="0">
                <a:solidFill>
                  <a:schemeClr val="bg2"/>
                </a:solidFill>
              </a:rPr>
              <a:t>“</a:t>
            </a:r>
            <a:r>
              <a:rPr lang="en-US" altLang="en-US" sz="2400" b="1" i="1" dirty="0">
                <a:solidFill>
                  <a:srgbClr val="FFFF00"/>
                </a:solidFill>
              </a:rPr>
              <a:t>IMMEDIATELY</a:t>
            </a:r>
            <a:r>
              <a:rPr lang="en-US" altLang="en-US" sz="2400" dirty="0">
                <a:solidFill>
                  <a:schemeClr val="bg2"/>
                </a:solidFill>
              </a:rPr>
              <a:t> </a:t>
            </a:r>
            <a:r>
              <a:rPr lang="en-US" altLang="en-US" sz="2400" b="1" i="1" dirty="0">
                <a:solidFill>
                  <a:srgbClr val="FFFF00"/>
                </a:solidFill>
              </a:rPr>
              <a:t>AFTER</a:t>
            </a:r>
            <a:r>
              <a:rPr lang="en-US" altLang="en-US" sz="2400" dirty="0">
                <a:solidFill>
                  <a:schemeClr val="bg2"/>
                </a:solidFill>
              </a:rPr>
              <a:t> </a:t>
            </a:r>
            <a:r>
              <a:rPr lang="en-US" altLang="en-US" sz="2400" b="1" i="1" dirty="0">
                <a:solidFill>
                  <a:srgbClr val="FFFF00"/>
                </a:solidFill>
              </a:rPr>
              <a:t>THE TRIBULATION </a:t>
            </a:r>
            <a:r>
              <a:rPr lang="en-US" altLang="en-US" sz="2400" dirty="0">
                <a:solidFill>
                  <a:schemeClr val="accent3">
                    <a:lumMod val="60000"/>
                    <a:lumOff val="40000"/>
                  </a:schemeClr>
                </a:solidFill>
                <a:latin typeface="+mn-lt"/>
              </a:rPr>
              <a:t>of those days shall </a:t>
            </a:r>
            <a:r>
              <a:rPr lang="en-US" altLang="en-US" sz="2400" dirty="0">
                <a:solidFill>
                  <a:srgbClr val="FFC000"/>
                </a:solidFill>
                <a:latin typeface="+mn-lt"/>
              </a:rPr>
              <a:t>the sun </a:t>
            </a:r>
          </a:p>
          <a:p>
            <a:pPr>
              <a:defRPr/>
            </a:pPr>
            <a:r>
              <a:rPr lang="en-US" altLang="en-US" sz="2400" dirty="0">
                <a:solidFill>
                  <a:srgbClr val="FFC000"/>
                </a:solidFill>
                <a:latin typeface="+mn-lt"/>
              </a:rPr>
              <a:t>be darkened, and the moon shall not give her light, and the stars shall fall from heaven,</a:t>
            </a:r>
            <a:r>
              <a:rPr lang="en-US" altLang="en-US" sz="2400" dirty="0">
                <a:solidFill>
                  <a:schemeClr val="accent3">
                    <a:lumMod val="60000"/>
                    <a:lumOff val="40000"/>
                  </a:schemeClr>
                </a:solidFill>
                <a:latin typeface="+mn-lt"/>
              </a:rPr>
              <a:t> and the powers </a:t>
            </a:r>
          </a:p>
          <a:p>
            <a:pPr>
              <a:defRPr/>
            </a:pPr>
            <a:r>
              <a:rPr lang="en-US" altLang="en-US" sz="2400" dirty="0">
                <a:solidFill>
                  <a:schemeClr val="accent3">
                    <a:lumMod val="60000"/>
                    <a:lumOff val="40000"/>
                  </a:schemeClr>
                </a:solidFill>
                <a:latin typeface="+mn-lt"/>
              </a:rPr>
              <a:t>of the heavens shall be shaken.” </a:t>
            </a:r>
            <a:r>
              <a:rPr lang="en-US" altLang="en-US" sz="2400" dirty="0">
                <a:solidFill>
                  <a:schemeClr val="bg1"/>
                </a:solidFill>
                <a:latin typeface="+mn-lt"/>
              </a:rPr>
              <a:t>Matthew 24:29</a:t>
            </a:r>
          </a:p>
        </p:txBody>
      </p:sp>
      <p:pic>
        <p:nvPicPr>
          <p:cNvPr id="1310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0700" y="2093913"/>
            <a:ext cx="3340100"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2"/>
          <p:cNvSpPr txBox="1">
            <a:spLocks noChangeArrowheads="1"/>
          </p:cNvSpPr>
          <p:nvPr/>
        </p:nvSpPr>
        <p:spPr bwMode="auto">
          <a:xfrm>
            <a:off x="5143500" y="4713288"/>
            <a:ext cx="37973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defRPr/>
            </a:pPr>
            <a:r>
              <a:rPr lang="en-US" sz="2400" baseline="30000" dirty="0" smtClean="0">
                <a:solidFill>
                  <a:srgbClr val="FFC000"/>
                </a:solidFill>
                <a:latin typeface="+mn-lt"/>
              </a:rPr>
              <a:t>31</a:t>
            </a:r>
            <a:r>
              <a:rPr lang="en-US" sz="2400" dirty="0" smtClean="0">
                <a:solidFill>
                  <a:srgbClr val="FFC000"/>
                </a:solidFill>
                <a:latin typeface="+mn-lt"/>
              </a:rPr>
              <a:t>The sun shall be turned into darkness, and the moon into blood, </a:t>
            </a:r>
            <a:r>
              <a:rPr lang="en-US" sz="2400" b="1" i="1" dirty="0" smtClean="0">
                <a:solidFill>
                  <a:srgbClr val="FFFF00"/>
                </a:solidFill>
                <a:latin typeface="+mn-lt"/>
              </a:rPr>
              <a:t>BEFORE</a:t>
            </a:r>
            <a:r>
              <a:rPr lang="en-US" sz="2400" dirty="0" smtClean="0">
                <a:solidFill>
                  <a:srgbClr val="FFFF00"/>
                </a:solidFill>
                <a:latin typeface="+mn-lt"/>
              </a:rPr>
              <a:t> the great and terrible </a:t>
            </a:r>
            <a:r>
              <a:rPr lang="en-US" sz="2400" b="1" i="1" dirty="0" smtClean="0">
                <a:solidFill>
                  <a:srgbClr val="FFFF00"/>
                </a:solidFill>
                <a:latin typeface="+mn-lt"/>
              </a:rPr>
              <a:t>Day of the </a:t>
            </a:r>
            <a:r>
              <a:rPr lang="en-US" sz="2400" b="1" i="1" cap="small" dirty="0" smtClean="0">
                <a:solidFill>
                  <a:srgbClr val="FFFF00"/>
                </a:solidFill>
                <a:latin typeface="+mn-lt"/>
              </a:rPr>
              <a:t>Lord</a:t>
            </a:r>
            <a:r>
              <a:rPr lang="en-US" sz="2400" b="1" i="1" dirty="0" smtClean="0">
                <a:solidFill>
                  <a:srgbClr val="FFFF00"/>
                </a:solidFill>
                <a:latin typeface="+mn-lt"/>
              </a:rPr>
              <a:t> </a:t>
            </a:r>
            <a:r>
              <a:rPr lang="en-US" sz="2400" dirty="0" smtClean="0">
                <a:solidFill>
                  <a:schemeClr val="accent3">
                    <a:lumMod val="60000"/>
                    <a:lumOff val="40000"/>
                  </a:schemeClr>
                </a:solidFill>
                <a:latin typeface="+mn-lt"/>
              </a:rPr>
              <a:t>come. </a:t>
            </a:r>
            <a:r>
              <a:rPr lang="en-US" sz="2400" dirty="0">
                <a:solidFill>
                  <a:schemeClr val="accent3">
                    <a:lumMod val="60000"/>
                    <a:lumOff val="40000"/>
                  </a:schemeClr>
                </a:solidFill>
                <a:latin typeface="+mn-lt"/>
              </a:rPr>
              <a:t> </a:t>
            </a:r>
            <a:r>
              <a:rPr lang="en-US" sz="2400" dirty="0" smtClean="0">
                <a:solidFill>
                  <a:schemeClr val="accent3">
                    <a:lumMod val="60000"/>
                    <a:lumOff val="40000"/>
                  </a:schemeClr>
                </a:solidFill>
                <a:latin typeface="+mn-lt"/>
              </a:rPr>
              <a:t>- </a:t>
            </a:r>
            <a:r>
              <a:rPr lang="en-US" altLang="en-US" sz="2400" dirty="0" smtClean="0">
                <a:solidFill>
                  <a:schemeClr val="bg1"/>
                </a:solidFill>
                <a:latin typeface="+mn-lt"/>
              </a:rPr>
              <a:t>Joel 2:31</a:t>
            </a:r>
            <a:endParaRPr lang="en-US" altLang="en-US" sz="2400" dirty="0">
              <a:solidFill>
                <a:schemeClr val="bg1"/>
              </a:solidFill>
              <a:latin typeface="+mn-lt"/>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342900" y="676275"/>
            <a:ext cx="9539288" cy="5522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defRPr/>
            </a:pPr>
            <a:r>
              <a:rPr lang="en-US" altLang="en-US" sz="4400" dirty="0">
                <a:solidFill>
                  <a:srgbClr val="FFC000"/>
                </a:solidFill>
                <a:latin typeface="Calibri" pitchFamily="34" charset="0"/>
              </a:rPr>
              <a:t>Now let’s take a closer look at </a:t>
            </a:r>
            <a:r>
              <a:rPr lang="en-US" altLang="en-US" sz="4400" dirty="0">
                <a:solidFill>
                  <a:srgbClr val="FFFF00"/>
                </a:solidFill>
                <a:latin typeface="Calibri" pitchFamily="34" charset="0"/>
              </a:rPr>
              <a:t>what else </a:t>
            </a:r>
          </a:p>
          <a:p>
            <a:pPr algn="ctr">
              <a:defRPr/>
            </a:pPr>
            <a:r>
              <a:rPr lang="en-US" altLang="en-US" sz="4400" dirty="0">
                <a:solidFill>
                  <a:srgbClr val="FFC000"/>
                </a:solidFill>
                <a:latin typeface="Calibri" pitchFamily="34" charset="0"/>
              </a:rPr>
              <a:t>Jesus is telling us in this same verse. </a:t>
            </a:r>
          </a:p>
          <a:p>
            <a:pPr algn="ctr">
              <a:defRPr/>
            </a:pPr>
            <a:r>
              <a:rPr lang="en-US" altLang="en-US" sz="4400" dirty="0">
                <a:solidFill>
                  <a:srgbClr val="FFC000"/>
                </a:solidFill>
                <a:latin typeface="Calibri" pitchFamily="34" charset="0"/>
              </a:rPr>
              <a:t>He says that;</a:t>
            </a:r>
          </a:p>
          <a:p>
            <a:pPr algn="ctr">
              <a:defRPr/>
            </a:pPr>
            <a:r>
              <a:rPr lang="en-US" altLang="en-US" sz="4400" dirty="0">
                <a:solidFill>
                  <a:srgbClr val="FFFF00"/>
                </a:solidFill>
                <a:latin typeface="Calibri" pitchFamily="34" charset="0"/>
              </a:rPr>
              <a:t> 1. “the </a:t>
            </a:r>
            <a:r>
              <a:rPr lang="en-US" altLang="en-US" sz="4400" b="1" i="1" dirty="0">
                <a:solidFill>
                  <a:srgbClr val="FFFF00"/>
                </a:solidFill>
                <a:latin typeface="Calibri" pitchFamily="34" charset="0"/>
              </a:rPr>
              <a:t>stars</a:t>
            </a:r>
            <a:r>
              <a:rPr lang="en-US" altLang="en-US" sz="4400" dirty="0">
                <a:solidFill>
                  <a:srgbClr val="FFFF00"/>
                </a:solidFill>
                <a:latin typeface="Calibri" pitchFamily="34" charset="0"/>
              </a:rPr>
              <a:t> shall fall from heaven”</a:t>
            </a:r>
            <a:r>
              <a:rPr lang="en-US" altLang="en-US" sz="4400" dirty="0">
                <a:solidFill>
                  <a:srgbClr val="FFC000"/>
                </a:solidFill>
                <a:latin typeface="Calibri" pitchFamily="34" charset="0"/>
              </a:rPr>
              <a:t> </a:t>
            </a:r>
          </a:p>
          <a:p>
            <a:pPr algn="ctr">
              <a:defRPr/>
            </a:pPr>
            <a:r>
              <a:rPr lang="en-US" altLang="en-US" sz="4400" dirty="0">
                <a:solidFill>
                  <a:srgbClr val="FFC000"/>
                </a:solidFill>
                <a:latin typeface="Calibri" pitchFamily="34" charset="0"/>
              </a:rPr>
              <a:t>and</a:t>
            </a:r>
          </a:p>
          <a:p>
            <a:pPr algn="ctr">
              <a:defRPr/>
            </a:pPr>
            <a:r>
              <a:rPr lang="en-US" altLang="en-US" sz="4400" dirty="0">
                <a:solidFill>
                  <a:srgbClr val="FFC000"/>
                </a:solidFill>
                <a:latin typeface="Calibri" pitchFamily="34" charset="0"/>
              </a:rPr>
              <a:t> </a:t>
            </a:r>
            <a:r>
              <a:rPr lang="en-US" altLang="en-US" sz="4400" dirty="0">
                <a:solidFill>
                  <a:srgbClr val="FFFF00"/>
                </a:solidFill>
                <a:latin typeface="Calibri" pitchFamily="34" charset="0"/>
              </a:rPr>
              <a:t>2.</a:t>
            </a:r>
            <a:r>
              <a:rPr lang="en-US" altLang="en-US" sz="4400" dirty="0">
                <a:solidFill>
                  <a:srgbClr val="FFC000"/>
                </a:solidFill>
                <a:latin typeface="Calibri" pitchFamily="34" charset="0"/>
              </a:rPr>
              <a:t> </a:t>
            </a:r>
            <a:r>
              <a:rPr lang="en-US" altLang="en-US" sz="4400" dirty="0">
                <a:solidFill>
                  <a:srgbClr val="FFFF00"/>
                </a:solidFill>
                <a:latin typeface="Calibri" pitchFamily="34" charset="0"/>
              </a:rPr>
              <a:t>”the powers of the heavens </a:t>
            </a:r>
          </a:p>
          <a:p>
            <a:pPr algn="ctr">
              <a:defRPr/>
            </a:pPr>
            <a:r>
              <a:rPr lang="en-US" altLang="en-US" sz="4400" dirty="0">
                <a:solidFill>
                  <a:srgbClr val="FFFF00"/>
                </a:solidFill>
                <a:latin typeface="Calibri" pitchFamily="34" charset="0"/>
              </a:rPr>
              <a:t>shall be shaken”</a:t>
            </a:r>
            <a:r>
              <a:rPr lang="en-US" altLang="en-US" sz="4400" dirty="0">
                <a:solidFill>
                  <a:srgbClr val="FFC000"/>
                </a:solidFill>
                <a:latin typeface="Calibri" pitchFamily="34" charset="0"/>
              </a:rPr>
              <a:t>. </a:t>
            </a:r>
          </a:p>
          <a:p>
            <a:pPr algn="ctr">
              <a:defRPr/>
            </a:pPr>
            <a:r>
              <a:rPr lang="en-US" altLang="en-US" sz="4400" dirty="0">
                <a:solidFill>
                  <a:srgbClr val="FFC000"/>
                </a:solidFill>
                <a:latin typeface="Calibri" pitchFamily="34" charset="0"/>
              </a:rPr>
              <a:t>Are the two connected in some way?</a:t>
            </a:r>
            <a:endParaRPr lang="en-US" altLang="en-US" sz="4400" dirty="0">
              <a:solidFill>
                <a:schemeClr val="accent3">
                  <a:lumMod val="60000"/>
                  <a:lumOff val="40000"/>
                </a:schemeClr>
              </a:solidFill>
              <a:latin typeface="Calibri"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Users\Gavin-As\Pictures\0-IMAGES for PowerPoint\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371475"/>
            <a:ext cx="4419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p:cNvSpPr txBox="1">
            <a:spLocks noChangeArrowheads="1"/>
          </p:cNvSpPr>
          <p:nvPr/>
        </p:nvSpPr>
        <p:spPr bwMode="auto">
          <a:xfrm>
            <a:off x="4986338" y="365125"/>
            <a:ext cx="5029200" cy="6154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defRPr/>
            </a:pPr>
            <a:r>
              <a:rPr lang="en-US" altLang="en-US" sz="5000" dirty="0" smtClean="0">
                <a:solidFill>
                  <a:srgbClr val="FFC000"/>
                </a:solidFill>
                <a:latin typeface="+mn-lt"/>
              </a:rPr>
              <a:t>1.</a:t>
            </a:r>
            <a:r>
              <a:rPr lang="en-US" altLang="en-US" sz="5000" dirty="0" smtClean="0">
                <a:solidFill>
                  <a:srgbClr val="FFFF00"/>
                </a:solidFill>
                <a:latin typeface="+mn-lt"/>
              </a:rPr>
              <a:t>“the stars shall </a:t>
            </a:r>
          </a:p>
          <a:p>
            <a:pPr algn="ctr" eaLnBrk="1" hangingPunct="1">
              <a:spcBef>
                <a:spcPct val="0"/>
              </a:spcBef>
              <a:buFontTx/>
              <a:buNone/>
              <a:defRPr/>
            </a:pPr>
            <a:r>
              <a:rPr lang="en-US" altLang="en-US" sz="5000" dirty="0" smtClean="0">
                <a:solidFill>
                  <a:srgbClr val="FFFF00"/>
                </a:solidFill>
                <a:latin typeface="+mn-lt"/>
              </a:rPr>
              <a:t>fall from heaven</a:t>
            </a:r>
            <a:r>
              <a:rPr lang="en-US" altLang="en-US" sz="5000" dirty="0" smtClean="0">
                <a:solidFill>
                  <a:srgbClr val="FFC000"/>
                </a:solidFill>
                <a:latin typeface="+mn-lt"/>
              </a:rPr>
              <a:t>, </a:t>
            </a:r>
          </a:p>
          <a:p>
            <a:pPr algn="ctr" eaLnBrk="1" hangingPunct="1">
              <a:spcBef>
                <a:spcPct val="0"/>
              </a:spcBef>
              <a:buFontTx/>
              <a:buNone/>
              <a:defRPr/>
            </a:pPr>
            <a:r>
              <a:rPr lang="en-US" altLang="en-US" sz="5000" dirty="0" smtClean="0">
                <a:solidFill>
                  <a:srgbClr val="FFC000"/>
                </a:solidFill>
                <a:latin typeface="+mn-lt"/>
              </a:rPr>
              <a:t>and </a:t>
            </a:r>
          </a:p>
          <a:p>
            <a:pPr eaLnBrk="1" hangingPunct="1">
              <a:spcBef>
                <a:spcPct val="0"/>
              </a:spcBef>
              <a:buFontTx/>
              <a:buNone/>
              <a:defRPr/>
            </a:pPr>
            <a:r>
              <a:rPr lang="en-US" altLang="en-US" sz="5400" dirty="0" smtClean="0">
                <a:solidFill>
                  <a:srgbClr val="FFC000"/>
                </a:solidFill>
                <a:latin typeface="Arial" charset="0"/>
              </a:rPr>
              <a:t>2. </a:t>
            </a:r>
            <a:r>
              <a:rPr lang="en-US" altLang="en-US" sz="5400" b="1" i="1" dirty="0" smtClean="0">
                <a:solidFill>
                  <a:srgbClr val="FFFF00"/>
                </a:solidFill>
                <a:latin typeface="Arial" charset="0"/>
              </a:rPr>
              <a:t>the powers </a:t>
            </a:r>
          </a:p>
          <a:p>
            <a:pPr algn="ctr" eaLnBrk="1" hangingPunct="1">
              <a:spcBef>
                <a:spcPct val="0"/>
              </a:spcBef>
              <a:buFontTx/>
              <a:buNone/>
              <a:defRPr/>
            </a:pPr>
            <a:r>
              <a:rPr lang="en-US" altLang="en-US" sz="5000" dirty="0" smtClean="0">
                <a:solidFill>
                  <a:srgbClr val="FFFF00"/>
                </a:solidFill>
                <a:latin typeface="+mn-lt"/>
              </a:rPr>
              <a:t>of the </a:t>
            </a:r>
          </a:p>
          <a:p>
            <a:pPr algn="ctr" eaLnBrk="1" hangingPunct="1">
              <a:spcBef>
                <a:spcPct val="0"/>
              </a:spcBef>
              <a:buFontTx/>
              <a:buNone/>
              <a:defRPr/>
            </a:pPr>
            <a:r>
              <a:rPr lang="en-US" altLang="en-US" sz="5000" dirty="0" smtClean="0">
                <a:solidFill>
                  <a:srgbClr val="FFFF00"/>
                </a:solidFill>
                <a:latin typeface="+mn-lt"/>
              </a:rPr>
              <a:t>heavens shall </a:t>
            </a:r>
          </a:p>
          <a:p>
            <a:pPr algn="ctr" eaLnBrk="1" hangingPunct="1">
              <a:spcBef>
                <a:spcPct val="0"/>
              </a:spcBef>
              <a:buFontTx/>
              <a:buNone/>
              <a:defRPr/>
            </a:pPr>
            <a:r>
              <a:rPr lang="en-US" altLang="en-US" sz="5000" dirty="0" smtClean="0">
                <a:solidFill>
                  <a:srgbClr val="FFFF00"/>
                </a:solidFill>
                <a:latin typeface="+mn-lt"/>
              </a:rPr>
              <a:t>be shaken.” </a:t>
            </a:r>
          </a:p>
          <a:p>
            <a:pPr algn="ctr" eaLnBrk="1" hangingPunct="1">
              <a:spcBef>
                <a:spcPct val="0"/>
              </a:spcBef>
              <a:buFontTx/>
              <a:buNone/>
              <a:defRPr/>
            </a:pPr>
            <a:r>
              <a:rPr lang="en-US" altLang="en-US" sz="4000" dirty="0" smtClean="0">
                <a:solidFill>
                  <a:schemeClr val="bg1"/>
                </a:solidFill>
                <a:latin typeface="Arial" charset="0"/>
              </a:rPr>
              <a:t>Mat. 24:29</a:t>
            </a:r>
          </a:p>
        </p:txBody>
      </p:sp>
      <p:sp>
        <p:nvSpPr>
          <p:cNvPr id="3" name="Rectangle 2"/>
          <p:cNvSpPr/>
          <p:nvPr/>
        </p:nvSpPr>
        <p:spPr>
          <a:xfrm>
            <a:off x="342900" y="4114800"/>
            <a:ext cx="4419600" cy="240506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C000"/>
                </a:solidFill>
              </a:rPr>
              <a:t>These are the cosmic signs and disturbances associated with the 6</a:t>
            </a:r>
            <a:r>
              <a:rPr lang="en-US" sz="2800" baseline="30000" dirty="0">
                <a:solidFill>
                  <a:srgbClr val="FFC000"/>
                </a:solidFill>
              </a:rPr>
              <a:t>th</a:t>
            </a:r>
            <a:r>
              <a:rPr lang="en-US" sz="2800" dirty="0">
                <a:solidFill>
                  <a:srgbClr val="FFC000"/>
                </a:solidFill>
              </a:rPr>
              <a:t> seal and Jesus said they will come </a:t>
            </a:r>
            <a:r>
              <a:rPr lang="en-US" sz="2800" b="1" i="1" dirty="0">
                <a:solidFill>
                  <a:srgbClr val="FFFF00"/>
                </a:solidFill>
              </a:rPr>
              <a:t>AFTER </a:t>
            </a:r>
            <a:r>
              <a:rPr lang="en-US" sz="2800" dirty="0">
                <a:solidFill>
                  <a:srgbClr val="FFC000"/>
                </a:solidFill>
              </a:rPr>
              <a:t>the Great Tribulation ends.</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190500" y="228600"/>
            <a:ext cx="9906000" cy="640175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100" dirty="0">
                <a:solidFill>
                  <a:srgbClr val="FFC000"/>
                </a:solidFill>
              </a:rPr>
              <a:t>The word </a:t>
            </a:r>
            <a:r>
              <a:rPr lang="en-US" altLang="en-US" sz="4100" b="1" i="1" dirty="0">
                <a:solidFill>
                  <a:srgbClr val="FFFF00"/>
                </a:solidFill>
              </a:rPr>
              <a:t>powers</a:t>
            </a:r>
            <a:r>
              <a:rPr lang="en-US" altLang="en-US" sz="4100" dirty="0">
                <a:solidFill>
                  <a:srgbClr val="FFC000"/>
                </a:solidFill>
              </a:rPr>
              <a:t>  in Scripture refers to </a:t>
            </a:r>
            <a:r>
              <a:rPr lang="en-US" altLang="en-US" sz="4100" dirty="0" smtClean="0">
                <a:solidFill>
                  <a:srgbClr val="FFFF00"/>
                </a:solidFill>
              </a:rPr>
              <a:t>angelic rulers</a:t>
            </a:r>
            <a:r>
              <a:rPr lang="en-US" altLang="en-US" sz="4100" dirty="0">
                <a:solidFill>
                  <a:srgbClr val="FFC000"/>
                </a:solidFill>
              </a:rPr>
              <a:t>, the </a:t>
            </a:r>
            <a:r>
              <a:rPr lang="en-US" altLang="en-US" sz="4100" dirty="0">
                <a:solidFill>
                  <a:srgbClr val="FFFF00"/>
                </a:solidFill>
              </a:rPr>
              <a:t>principalities</a:t>
            </a:r>
            <a:r>
              <a:rPr lang="en-US" altLang="en-US" sz="4100" dirty="0" smtClean="0">
                <a:solidFill>
                  <a:srgbClr val="FFC000"/>
                </a:solidFill>
              </a:rPr>
              <a:t> </a:t>
            </a:r>
            <a:r>
              <a:rPr lang="en-US" altLang="en-US" sz="4100" dirty="0">
                <a:solidFill>
                  <a:srgbClr val="FFC000"/>
                </a:solidFill>
              </a:rPr>
              <a:t>who currently bear rule </a:t>
            </a:r>
            <a:r>
              <a:rPr lang="en-US" altLang="en-US" sz="4100" dirty="0" smtClean="0">
                <a:solidFill>
                  <a:srgbClr val="FFC000"/>
                </a:solidFill>
              </a:rPr>
              <a:t>over </a:t>
            </a:r>
            <a:r>
              <a:rPr lang="en-US" altLang="en-US" sz="4100" dirty="0">
                <a:solidFill>
                  <a:srgbClr val="FFC000"/>
                </a:solidFill>
              </a:rPr>
              <a:t>the various geographical regions of this world. At the end of this age </a:t>
            </a:r>
            <a:r>
              <a:rPr lang="en-US" altLang="en-US" sz="4100" dirty="0" smtClean="0">
                <a:solidFill>
                  <a:srgbClr val="FFC000"/>
                </a:solidFill>
              </a:rPr>
              <a:t>and in the days of the </a:t>
            </a:r>
            <a:r>
              <a:rPr lang="en-US" altLang="en-US" sz="4100" dirty="0" smtClean="0">
                <a:solidFill>
                  <a:srgbClr val="FFFF00"/>
                </a:solidFill>
              </a:rPr>
              <a:t>true blood moon </a:t>
            </a:r>
            <a:r>
              <a:rPr lang="en-US" altLang="en-US" sz="4100" dirty="0" smtClean="0">
                <a:solidFill>
                  <a:srgbClr val="FFC000"/>
                </a:solidFill>
              </a:rPr>
              <a:t>the </a:t>
            </a:r>
            <a:r>
              <a:rPr lang="en-US" altLang="en-US" sz="4100" dirty="0">
                <a:solidFill>
                  <a:srgbClr val="FFC000"/>
                </a:solidFill>
              </a:rPr>
              <a:t>returning Messiah will </a:t>
            </a:r>
            <a:r>
              <a:rPr lang="en-US" altLang="en-US" sz="4100" dirty="0" smtClean="0">
                <a:solidFill>
                  <a:srgbClr val="FFFF00"/>
                </a:solidFill>
              </a:rPr>
              <a:t>shake heaven and earth</a:t>
            </a:r>
            <a:r>
              <a:rPr lang="en-US" altLang="en-US" sz="4100" dirty="0" smtClean="0">
                <a:solidFill>
                  <a:srgbClr val="FFC000"/>
                </a:solidFill>
              </a:rPr>
              <a:t>. The </a:t>
            </a:r>
            <a:r>
              <a:rPr lang="en-US" altLang="en-US" sz="4100" dirty="0">
                <a:solidFill>
                  <a:srgbClr val="FFC000"/>
                </a:solidFill>
              </a:rPr>
              <a:t>evil </a:t>
            </a:r>
            <a:r>
              <a:rPr lang="en-US" altLang="en-US" sz="4100" dirty="0" smtClean="0">
                <a:solidFill>
                  <a:srgbClr val="FFC000"/>
                </a:solidFill>
              </a:rPr>
              <a:t>angelic rulers in </a:t>
            </a:r>
            <a:r>
              <a:rPr lang="en-US" altLang="en-US" sz="4100" dirty="0">
                <a:solidFill>
                  <a:srgbClr val="FFC000"/>
                </a:solidFill>
              </a:rPr>
              <a:t>the lower heaven </a:t>
            </a:r>
            <a:r>
              <a:rPr lang="en-US" altLang="en-US" sz="4100" dirty="0" smtClean="0">
                <a:solidFill>
                  <a:srgbClr val="FFC000"/>
                </a:solidFill>
              </a:rPr>
              <a:t>and </a:t>
            </a:r>
            <a:r>
              <a:rPr lang="en-US" altLang="en-US" sz="4100" dirty="0">
                <a:solidFill>
                  <a:srgbClr val="FFC000"/>
                </a:solidFill>
              </a:rPr>
              <a:t>evil men </a:t>
            </a:r>
            <a:r>
              <a:rPr lang="en-US" altLang="en-US" sz="4100" dirty="0" smtClean="0">
                <a:solidFill>
                  <a:srgbClr val="FFC000"/>
                </a:solidFill>
              </a:rPr>
              <a:t>heading up the politico-religious hierarchies here on earth will be shaken and cast down as He comes through. </a:t>
            </a:r>
            <a:endParaRPr lang="en-US" altLang="en-US" sz="4100" dirty="0">
              <a:solidFill>
                <a:srgbClr val="FFC000"/>
              </a:solidFill>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i.kinja-img.com/gawker-media/image/upload/s--fgQOaHWy--/c_fit,fl_progressive,q_80,w_636/kqvgkfpyk0wsp6ubn5k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90500" y="4648200"/>
            <a:ext cx="9906000" cy="2062163"/>
          </a:xfrm>
          <a:prstGeom prst="rect">
            <a:avLst/>
          </a:prstGeom>
          <a:noFill/>
        </p:spPr>
        <p:txBody>
          <a:bodyPr>
            <a:spAutoFit/>
          </a:bodyPr>
          <a:lstStyle/>
          <a:p>
            <a:pPr>
              <a:defRPr/>
            </a:pPr>
            <a:r>
              <a:rPr lang="en-US" sz="3200" dirty="0">
                <a:solidFill>
                  <a:schemeClr val="accent3">
                    <a:lumMod val="60000"/>
                    <a:lumOff val="40000"/>
                  </a:schemeClr>
                </a:solidFill>
              </a:rPr>
              <a:t>For we wrestle not against flesh and blood, </a:t>
            </a:r>
          </a:p>
          <a:p>
            <a:pPr>
              <a:defRPr/>
            </a:pPr>
            <a:r>
              <a:rPr lang="en-US" sz="3200" dirty="0">
                <a:solidFill>
                  <a:schemeClr val="accent3">
                    <a:lumMod val="60000"/>
                    <a:lumOff val="40000"/>
                  </a:schemeClr>
                </a:solidFill>
              </a:rPr>
              <a:t>but against </a:t>
            </a:r>
            <a:r>
              <a:rPr lang="en-US" sz="3200" dirty="0">
                <a:solidFill>
                  <a:srgbClr val="FFC000"/>
                </a:solidFill>
              </a:rPr>
              <a:t>principalities</a:t>
            </a:r>
            <a:r>
              <a:rPr lang="en-US" sz="3200" dirty="0">
                <a:solidFill>
                  <a:schemeClr val="accent3">
                    <a:lumMod val="60000"/>
                    <a:lumOff val="40000"/>
                  </a:schemeClr>
                </a:solidFill>
              </a:rPr>
              <a:t>, against </a:t>
            </a:r>
            <a:r>
              <a:rPr lang="en-US" sz="3200" dirty="0">
                <a:solidFill>
                  <a:srgbClr val="FFC000"/>
                </a:solidFill>
              </a:rPr>
              <a:t>powers</a:t>
            </a:r>
            <a:r>
              <a:rPr lang="en-US" sz="3200" dirty="0">
                <a:solidFill>
                  <a:schemeClr val="accent3">
                    <a:lumMod val="60000"/>
                    <a:lumOff val="40000"/>
                  </a:schemeClr>
                </a:solidFill>
              </a:rPr>
              <a:t>, </a:t>
            </a:r>
          </a:p>
          <a:p>
            <a:pPr>
              <a:defRPr/>
            </a:pPr>
            <a:r>
              <a:rPr lang="en-US" sz="3200" dirty="0">
                <a:solidFill>
                  <a:schemeClr val="accent3">
                    <a:lumMod val="60000"/>
                    <a:lumOff val="40000"/>
                  </a:schemeClr>
                </a:solidFill>
              </a:rPr>
              <a:t>against the </a:t>
            </a:r>
            <a:r>
              <a:rPr lang="en-US" sz="3200" dirty="0">
                <a:solidFill>
                  <a:srgbClr val="FFC000"/>
                </a:solidFill>
              </a:rPr>
              <a:t>rulers of the darkness of this world</a:t>
            </a:r>
            <a:r>
              <a:rPr lang="en-US" sz="3200" dirty="0">
                <a:solidFill>
                  <a:schemeClr val="accent3">
                    <a:lumMod val="60000"/>
                    <a:lumOff val="40000"/>
                  </a:schemeClr>
                </a:solidFill>
              </a:rPr>
              <a:t>, against </a:t>
            </a:r>
            <a:r>
              <a:rPr lang="en-US" sz="3200" dirty="0">
                <a:solidFill>
                  <a:srgbClr val="FFC000"/>
                </a:solidFill>
              </a:rPr>
              <a:t>spiritual wickedness in high places</a:t>
            </a:r>
            <a:r>
              <a:rPr lang="en-US" sz="3200" dirty="0">
                <a:solidFill>
                  <a:schemeClr val="accent3">
                    <a:lumMod val="60000"/>
                    <a:lumOff val="40000"/>
                  </a:schemeClr>
                </a:solidFill>
              </a:rPr>
              <a:t>. </a:t>
            </a:r>
            <a:r>
              <a:rPr lang="en-US" sz="3200" dirty="0">
                <a:solidFill>
                  <a:schemeClr val="bg1"/>
                </a:solidFill>
              </a:rPr>
              <a:t>- </a:t>
            </a:r>
            <a:r>
              <a:rPr lang="en-US" sz="2800" dirty="0">
                <a:solidFill>
                  <a:schemeClr val="bg1"/>
                </a:solidFill>
              </a:rPr>
              <a:t>Eph. 6:12</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
          <p:cNvSpPr>
            <a:spLocks noChangeArrowheads="1"/>
          </p:cNvSpPr>
          <p:nvPr/>
        </p:nvSpPr>
        <p:spPr bwMode="auto">
          <a:xfrm>
            <a:off x="258984" y="457200"/>
            <a:ext cx="9761316" cy="59542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dirty="0" smtClean="0">
                <a:solidFill>
                  <a:srgbClr val="FFC000"/>
                </a:solidFill>
              </a:rPr>
              <a:t>The prophet Haggai prophesied concerning this </a:t>
            </a:r>
            <a:r>
              <a:rPr lang="en-US" altLang="en-US" sz="3800" dirty="0" smtClean="0">
                <a:solidFill>
                  <a:srgbClr val="FFFF00"/>
                </a:solidFill>
              </a:rPr>
              <a:t>shaking</a:t>
            </a:r>
            <a:r>
              <a:rPr lang="en-US" altLang="en-US" sz="3800" dirty="0" smtClean="0">
                <a:solidFill>
                  <a:srgbClr val="FFC000"/>
                </a:solidFill>
              </a:rPr>
              <a:t>. The </a:t>
            </a:r>
            <a:r>
              <a:rPr lang="en-US" altLang="en-US" sz="3800" dirty="0" smtClean="0">
                <a:solidFill>
                  <a:srgbClr val="FFFF00"/>
                </a:solidFill>
              </a:rPr>
              <a:t>shaking of heaven and earth </a:t>
            </a:r>
            <a:r>
              <a:rPr lang="en-US" altLang="en-US" sz="3800" dirty="0" smtClean="0">
                <a:solidFill>
                  <a:srgbClr val="FFC000"/>
                </a:solidFill>
              </a:rPr>
              <a:t>will come with the advent of Christ, both in His first coming, and in His second coming. </a:t>
            </a:r>
            <a:r>
              <a:rPr lang="en-AU" sz="3800" dirty="0" smtClean="0">
                <a:solidFill>
                  <a:schemeClr val="bg2"/>
                </a:solidFill>
              </a:rPr>
              <a:t>’</a:t>
            </a:r>
            <a:r>
              <a:rPr lang="en-AU" sz="3800" b="1" dirty="0"/>
              <a:t> </a:t>
            </a:r>
            <a:r>
              <a:rPr lang="en-AU" sz="3800" b="1" dirty="0" smtClean="0"/>
              <a:t> </a:t>
            </a:r>
            <a:r>
              <a:rPr lang="en-AU" sz="3800" b="1" dirty="0" smtClean="0">
                <a:solidFill>
                  <a:schemeClr val="bg2">
                    <a:lumMod val="75000"/>
                  </a:schemeClr>
                </a:solidFill>
              </a:rPr>
              <a:t>“6 </a:t>
            </a:r>
            <a:r>
              <a:rPr lang="en-AU" sz="3800" dirty="0" smtClean="0">
                <a:solidFill>
                  <a:schemeClr val="bg2">
                    <a:lumMod val="75000"/>
                  </a:schemeClr>
                </a:solidFill>
              </a:rPr>
              <a:t>For </a:t>
            </a:r>
            <a:r>
              <a:rPr lang="en-AU" sz="3800" dirty="0">
                <a:solidFill>
                  <a:schemeClr val="bg2">
                    <a:lumMod val="75000"/>
                  </a:schemeClr>
                </a:solidFill>
              </a:rPr>
              <a:t>thus </a:t>
            </a:r>
            <a:r>
              <a:rPr lang="en-AU" sz="3800" dirty="0" err="1">
                <a:solidFill>
                  <a:schemeClr val="bg2">
                    <a:lumMod val="75000"/>
                  </a:schemeClr>
                </a:solidFill>
              </a:rPr>
              <a:t>saith</a:t>
            </a:r>
            <a:r>
              <a:rPr lang="en-AU" sz="3800" dirty="0">
                <a:solidFill>
                  <a:schemeClr val="bg2">
                    <a:lumMod val="75000"/>
                  </a:schemeClr>
                </a:solidFill>
              </a:rPr>
              <a:t> the LORD of hosts; Yet once, </a:t>
            </a:r>
            <a:r>
              <a:rPr lang="en-AU" sz="3800" dirty="0" smtClean="0">
                <a:solidFill>
                  <a:schemeClr val="bg2">
                    <a:lumMod val="75000"/>
                  </a:schemeClr>
                </a:solidFill>
              </a:rPr>
              <a:t>(it </a:t>
            </a:r>
            <a:r>
              <a:rPr lang="en-AU" sz="3800" i="1" dirty="0">
                <a:solidFill>
                  <a:schemeClr val="bg2">
                    <a:lumMod val="75000"/>
                  </a:schemeClr>
                </a:solidFill>
              </a:rPr>
              <a:t>is</a:t>
            </a:r>
            <a:r>
              <a:rPr lang="en-AU" sz="3800" dirty="0">
                <a:solidFill>
                  <a:schemeClr val="bg2">
                    <a:lumMod val="75000"/>
                  </a:schemeClr>
                </a:solidFill>
              </a:rPr>
              <a:t> a little </a:t>
            </a:r>
            <a:r>
              <a:rPr lang="en-AU" sz="3800" dirty="0" smtClean="0">
                <a:solidFill>
                  <a:schemeClr val="bg2">
                    <a:lumMod val="75000"/>
                  </a:schemeClr>
                </a:solidFill>
              </a:rPr>
              <a:t>while), </a:t>
            </a:r>
            <a:r>
              <a:rPr lang="en-AU" sz="3800" dirty="0">
                <a:solidFill>
                  <a:schemeClr val="bg2">
                    <a:lumMod val="75000"/>
                  </a:schemeClr>
                </a:solidFill>
              </a:rPr>
              <a:t>and I will </a:t>
            </a:r>
            <a:r>
              <a:rPr lang="en-AU" sz="3800" dirty="0">
                <a:solidFill>
                  <a:srgbClr val="FFFF00"/>
                </a:solidFill>
              </a:rPr>
              <a:t>shake the heavens, and the earth, and the sea, and the dry </a:t>
            </a:r>
            <a:r>
              <a:rPr lang="en-AU" sz="3800" i="1" dirty="0">
                <a:solidFill>
                  <a:srgbClr val="FFFF00"/>
                </a:solidFill>
              </a:rPr>
              <a:t>land</a:t>
            </a:r>
            <a:r>
              <a:rPr lang="en-AU" sz="3800" dirty="0">
                <a:solidFill>
                  <a:srgbClr val="FFFF00"/>
                </a:solidFill>
              </a:rPr>
              <a:t>; </a:t>
            </a:r>
            <a:r>
              <a:rPr lang="en-AU" sz="3800" b="1" dirty="0" smtClean="0">
                <a:solidFill>
                  <a:schemeClr val="bg2">
                    <a:lumMod val="75000"/>
                  </a:schemeClr>
                </a:solidFill>
              </a:rPr>
              <a:t>7 </a:t>
            </a:r>
            <a:r>
              <a:rPr lang="en-AU" sz="3800" dirty="0" smtClean="0">
                <a:solidFill>
                  <a:schemeClr val="bg2">
                    <a:lumMod val="75000"/>
                  </a:schemeClr>
                </a:solidFill>
              </a:rPr>
              <a:t>And </a:t>
            </a:r>
            <a:r>
              <a:rPr lang="en-AU" sz="3800" dirty="0">
                <a:solidFill>
                  <a:schemeClr val="bg2">
                    <a:lumMod val="75000"/>
                  </a:schemeClr>
                </a:solidFill>
              </a:rPr>
              <a:t>I will </a:t>
            </a:r>
            <a:r>
              <a:rPr lang="en-AU" sz="3800" dirty="0">
                <a:solidFill>
                  <a:srgbClr val="FFFF00"/>
                </a:solidFill>
              </a:rPr>
              <a:t>shake all nations</a:t>
            </a:r>
            <a:r>
              <a:rPr lang="en-AU" sz="3800" dirty="0">
                <a:solidFill>
                  <a:schemeClr val="bg2">
                    <a:lumMod val="75000"/>
                  </a:schemeClr>
                </a:solidFill>
              </a:rPr>
              <a:t>, and </a:t>
            </a:r>
            <a:r>
              <a:rPr lang="en-AU" sz="3800" dirty="0" smtClean="0">
                <a:solidFill>
                  <a:srgbClr val="FFFF00"/>
                </a:solidFill>
              </a:rPr>
              <a:t>The Desire </a:t>
            </a:r>
            <a:r>
              <a:rPr lang="en-AU" sz="3800" dirty="0">
                <a:solidFill>
                  <a:srgbClr val="FFFF00"/>
                </a:solidFill>
              </a:rPr>
              <a:t>of </a:t>
            </a:r>
            <a:r>
              <a:rPr lang="en-AU" sz="3800" dirty="0" smtClean="0">
                <a:solidFill>
                  <a:srgbClr val="FFFF00"/>
                </a:solidFill>
              </a:rPr>
              <a:t>All Nations </a:t>
            </a:r>
            <a:r>
              <a:rPr lang="en-AU" sz="3800" dirty="0">
                <a:solidFill>
                  <a:schemeClr val="bg2">
                    <a:lumMod val="75000"/>
                  </a:schemeClr>
                </a:solidFill>
              </a:rPr>
              <a:t>shall come: and I will fill this house with glory, </a:t>
            </a:r>
            <a:r>
              <a:rPr lang="en-AU" sz="3800" dirty="0" err="1" smtClean="0">
                <a:solidFill>
                  <a:schemeClr val="bg2">
                    <a:lumMod val="75000"/>
                  </a:schemeClr>
                </a:solidFill>
              </a:rPr>
              <a:t>saith</a:t>
            </a:r>
            <a:r>
              <a:rPr lang="en-AU" sz="3800" dirty="0" smtClean="0">
                <a:solidFill>
                  <a:schemeClr val="bg2">
                    <a:lumMod val="75000"/>
                  </a:schemeClr>
                </a:solidFill>
              </a:rPr>
              <a:t> </a:t>
            </a:r>
            <a:r>
              <a:rPr lang="en-AU" sz="3800" dirty="0" err="1" smtClean="0">
                <a:solidFill>
                  <a:schemeClr val="bg2">
                    <a:lumMod val="75000"/>
                  </a:schemeClr>
                </a:solidFill>
              </a:rPr>
              <a:t>Yehovah</a:t>
            </a:r>
            <a:r>
              <a:rPr lang="en-AU" sz="3800" dirty="0" smtClean="0">
                <a:solidFill>
                  <a:schemeClr val="bg2">
                    <a:lumMod val="75000"/>
                  </a:schemeClr>
                </a:solidFill>
              </a:rPr>
              <a:t> the </a:t>
            </a:r>
            <a:r>
              <a:rPr lang="en-AU" sz="3800" dirty="0">
                <a:solidFill>
                  <a:schemeClr val="bg2">
                    <a:lumMod val="75000"/>
                  </a:schemeClr>
                </a:solidFill>
              </a:rPr>
              <a:t>Lord </a:t>
            </a:r>
            <a:r>
              <a:rPr lang="en-AU" sz="3800" dirty="0" smtClean="0">
                <a:solidFill>
                  <a:schemeClr val="bg2">
                    <a:lumMod val="75000"/>
                  </a:schemeClr>
                </a:solidFill>
              </a:rPr>
              <a:t>of Hosts.  </a:t>
            </a:r>
            <a:r>
              <a:rPr lang="en-AU" sz="3800" dirty="0" smtClean="0">
                <a:solidFill>
                  <a:schemeClr val="bg1"/>
                </a:solidFill>
              </a:rPr>
              <a:t>- Hag. 2:6-7</a:t>
            </a:r>
            <a:endParaRPr lang="en-US" altLang="en-US" sz="3800" dirty="0">
              <a:solidFill>
                <a:schemeClr val="bg1"/>
              </a:solidFill>
            </a:endParaRPr>
          </a:p>
        </p:txBody>
      </p:sp>
    </p:spTree>
    <p:extLst>
      <p:ext uri="{BB962C8B-B14F-4D97-AF65-F5344CB8AC3E}">
        <p14:creationId xmlns:p14="http://schemas.microsoft.com/office/powerpoint/2010/main" val="310548879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36194" name="Rectangle 1"/>
          <p:cNvSpPr>
            <a:spLocks noChangeArrowheads="1"/>
          </p:cNvSpPr>
          <p:nvPr/>
        </p:nvSpPr>
        <p:spPr bwMode="auto">
          <a:xfrm>
            <a:off x="4838700" y="328764"/>
            <a:ext cx="5329178" cy="660494"/>
          </a:xfrm>
          <a:prstGeom prst="rect">
            <a:avLst/>
          </a:prstGeom>
          <a:solidFill>
            <a:schemeClr val="tx2">
              <a:lumMod val="50000"/>
            </a:schemeClr>
          </a:solidFill>
          <a:ln>
            <a:noFill/>
          </a:ln>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endParaRPr lang="en-US" altLang="en-US" sz="3600" dirty="0">
              <a:solidFill>
                <a:schemeClr val="accent1">
                  <a:lumMod val="20000"/>
                  <a:lumOff val="80000"/>
                </a:schemeClr>
              </a:solidFill>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10" y="914400"/>
            <a:ext cx="4637589"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838700" y="328764"/>
            <a:ext cx="5236339" cy="6186309"/>
          </a:xfrm>
          <a:prstGeom prst="rect">
            <a:avLst/>
          </a:prstGeom>
          <a:solidFill>
            <a:schemeClr val="tx2">
              <a:lumMod val="50000"/>
            </a:schemeClr>
          </a:solidFill>
        </p:spPr>
        <p:txBody>
          <a:bodyPr wrap="square">
            <a:spAutoFit/>
          </a:bodyPr>
          <a:lstStyle/>
          <a:p>
            <a:pPr algn="ctr"/>
            <a:r>
              <a:rPr lang="en-AU" sz="3300" b="1" dirty="0">
                <a:solidFill>
                  <a:schemeClr val="bg2">
                    <a:lumMod val="75000"/>
                  </a:schemeClr>
                </a:solidFill>
              </a:rPr>
              <a:t>“6 </a:t>
            </a:r>
            <a:r>
              <a:rPr lang="en-AU" sz="3300" dirty="0">
                <a:solidFill>
                  <a:schemeClr val="bg2">
                    <a:lumMod val="75000"/>
                  </a:schemeClr>
                </a:solidFill>
              </a:rPr>
              <a:t>For thus </a:t>
            </a:r>
            <a:r>
              <a:rPr lang="en-AU" sz="3300" dirty="0" err="1">
                <a:solidFill>
                  <a:schemeClr val="bg2">
                    <a:lumMod val="75000"/>
                  </a:schemeClr>
                </a:solidFill>
              </a:rPr>
              <a:t>saith</a:t>
            </a:r>
            <a:r>
              <a:rPr lang="en-AU" sz="3300" dirty="0">
                <a:solidFill>
                  <a:schemeClr val="bg2">
                    <a:lumMod val="75000"/>
                  </a:schemeClr>
                </a:solidFill>
              </a:rPr>
              <a:t> the LORD of hosts; Yet once, (it </a:t>
            </a:r>
            <a:r>
              <a:rPr lang="en-AU" sz="3300" i="1" dirty="0">
                <a:solidFill>
                  <a:schemeClr val="bg2">
                    <a:lumMod val="75000"/>
                  </a:schemeClr>
                </a:solidFill>
              </a:rPr>
              <a:t>is</a:t>
            </a:r>
            <a:r>
              <a:rPr lang="en-AU" sz="3300" dirty="0">
                <a:solidFill>
                  <a:schemeClr val="bg2">
                    <a:lumMod val="75000"/>
                  </a:schemeClr>
                </a:solidFill>
              </a:rPr>
              <a:t> a little while), and I will shake the heavens, and the earth, and the sea, and the dry </a:t>
            </a:r>
            <a:r>
              <a:rPr lang="en-AU" sz="3300" i="1" dirty="0">
                <a:solidFill>
                  <a:schemeClr val="bg2">
                    <a:lumMod val="75000"/>
                  </a:schemeClr>
                </a:solidFill>
              </a:rPr>
              <a:t>land</a:t>
            </a:r>
            <a:r>
              <a:rPr lang="en-AU" sz="3300" dirty="0">
                <a:solidFill>
                  <a:schemeClr val="bg2">
                    <a:lumMod val="75000"/>
                  </a:schemeClr>
                </a:solidFill>
              </a:rPr>
              <a:t>; </a:t>
            </a:r>
            <a:r>
              <a:rPr lang="en-AU" sz="3300" b="1" dirty="0">
                <a:solidFill>
                  <a:schemeClr val="bg2">
                    <a:lumMod val="75000"/>
                  </a:schemeClr>
                </a:solidFill>
              </a:rPr>
              <a:t>7 </a:t>
            </a:r>
            <a:r>
              <a:rPr lang="en-AU" sz="3300" dirty="0">
                <a:solidFill>
                  <a:schemeClr val="bg2">
                    <a:lumMod val="75000"/>
                  </a:schemeClr>
                </a:solidFill>
              </a:rPr>
              <a:t>And I will shake all nations, and </a:t>
            </a:r>
            <a:r>
              <a:rPr lang="en-AU" sz="3300" dirty="0">
                <a:solidFill>
                  <a:srgbClr val="FFFF00"/>
                </a:solidFill>
              </a:rPr>
              <a:t>The Desire of All Nations </a:t>
            </a:r>
            <a:r>
              <a:rPr lang="en-AU" sz="3300" dirty="0">
                <a:solidFill>
                  <a:schemeClr val="bg2">
                    <a:lumMod val="75000"/>
                  </a:schemeClr>
                </a:solidFill>
              </a:rPr>
              <a:t>shall come: and I will fill this house with glory, </a:t>
            </a:r>
            <a:r>
              <a:rPr lang="en-AU" sz="3300" dirty="0" err="1">
                <a:solidFill>
                  <a:schemeClr val="bg2">
                    <a:lumMod val="75000"/>
                  </a:schemeClr>
                </a:solidFill>
              </a:rPr>
              <a:t>saith</a:t>
            </a:r>
            <a:r>
              <a:rPr lang="en-AU" sz="3300" dirty="0">
                <a:solidFill>
                  <a:schemeClr val="bg2">
                    <a:lumMod val="75000"/>
                  </a:schemeClr>
                </a:solidFill>
              </a:rPr>
              <a:t> </a:t>
            </a:r>
            <a:r>
              <a:rPr lang="en-AU" sz="3300" dirty="0" err="1">
                <a:solidFill>
                  <a:schemeClr val="bg2">
                    <a:lumMod val="75000"/>
                  </a:schemeClr>
                </a:solidFill>
              </a:rPr>
              <a:t>Yehovah</a:t>
            </a:r>
            <a:r>
              <a:rPr lang="en-AU" sz="3300" dirty="0">
                <a:solidFill>
                  <a:schemeClr val="bg2">
                    <a:lumMod val="75000"/>
                  </a:schemeClr>
                </a:solidFill>
              </a:rPr>
              <a:t> the Lord of Hosts.  </a:t>
            </a:r>
            <a:r>
              <a:rPr lang="en-AU" sz="3300" dirty="0">
                <a:solidFill>
                  <a:schemeClr val="bg1"/>
                </a:solidFill>
              </a:rPr>
              <a:t>- Hag. 2:6-7</a:t>
            </a:r>
            <a:endParaRPr lang="en-US" altLang="en-US" sz="3300" dirty="0">
              <a:solidFill>
                <a:schemeClr val="bg1"/>
              </a:solidFill>
            </a:endParaRPr>
          </a:p>
        </p:txBody>
      </p:sp>
    </p:spTree>
    <p:extLst>
      <p:ext uri="{BB962C8B-B14F-4D97-AF65-F5344CB8AC3E}">
        <p14:creationId xmlns:p14="http://schemas.microsoft.com/office/powerpoint/2010/main" val="308772873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
          <p:cNvSpPr>
            <a:spLocks noChangeArrowheads="1"/>
          </p:cNvSpPr>
          <p:nvPr/>
        </p:nvSpPr>
        <p:spPr bwMode="auto">
          <a:xfrm>
            <a:off x="244996" y="381000"/>
            <a:ext cx="9851503" cy="60619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300" dirty="0">
                <a:solidFill>
                  <a:srgbClr val="FFC000"/>
                </a:solidFill>
              </a:rPr>
              <a:t>Apparently the end of the age will </a:t>
            </a:r>
            <a:r>
              <a:rPr lang="en-US" altLang="en-US" sz="4300" dirty="0" smtClean="0">
                <a:solidFill>
                  <a:srgbClr val="FFC000"/>
                </a:solidFill>
              </a:rPr>
              <a:t>see </a:t>
            </a:r>
          </a:p>
          <a:p>
            <a:pPr algn="ctr" eaLnBrk="1" hangingPunct="1">
              <a:spcBef>
                <a:spcPct val="0"/>
              </a:spcBef>
              <a:buNone/>
            </a:pPr>
            <a:r>
              <a:rPr lang="en-US" altLang="en-US" sz="4300" dirty="0" smtClean="0">
                <a:solidFill>
                  <a:srgbClr val="FFC000"/>
                </a:solidFill>
              </a:rPr>
              <a:t>the breakout of horrendous </a:t>
            </a:r>
            <a:r>
              <a:rPr lang="en-US" altLang="en-US" sz="4300" dirty="0">
                <a:solidFill>
                  <a:srgbClr val="FFC000"/>
                </a:solidFill>
              </a:rPr>
              <a:t>evil </a:t>
            </a:r>
            <a:r>
              <a:rPr lang="en-US" altLang="en-US" sz="4300" dirty="0" smtClean="0">
                <a:solidFill>
                  <a:srgbClr val="FFC000"/>
                </a:solidFill>
              </a:rPr>
              <a:t>here on earth. At the top the worldly hierarchies profane power-hungry men are seeking </a:t>
            </a:r>
          </a:p>
          <a:p>
            <a:pPr algn="ctr" eaLnBrk="1" hangingPunct="1">
              <a:spcBef>
                <a:spcPct val="0"/>
              </a:spcBef>
              <a:buNone/>
            </a:pPr>
            <a:r>
              <a:rPr lang="en-US" altLang="en-US" sz="4300" dirty="0" smtClean="0">
                <a:solidFill>
                  <a:srgbClr val="FFC000"/>
                </a:solidFill>
              </a:rPr>
              <a:t>to unify and hold court over all politics </a:t>
            </a:r>
          </a:p>
          <a:p>
            <a:pPr algn="ctr" eaLnBrk="1" hangingPunct="1">
              <a:spcBef>
                <a:spcPct val="0"/>
              </a:spcBef>
              <a:buNone/>
            </a:pPr>
            <a:r>
              <a:rPr lang="en-US" altLang="en-US" sz="4300" dirty="0" smtClean="0">
                <a:solidFill>
                  <a:srgbClr val="FFC000"/>
                </a:solidFill>
              </a:rPr>
              <a:t>and religion. Human compromise here below is </a:t>
            </a:r>
            <a:r>
              <a:rPr lang="en-US" altLang="en-US" sz="4300" dirty="0">
                <a:solidFill>
                  <a:srgbClr val="FFC000"/>
                </a:solidFill>
              </a:rPr>
              <a:t>linked to the loosing of spiritual wickedness in high </a:t>
            </a:r>
            <a:r>
              <a:rPr lang="en-US" altLang="en-US" sz="4300" dirty="0" smtClean="0">
                <a:solidFill>
                  <a:srgbClr val="FFC000"/>
                </a:solidFill>
              </a:rPr>
              <a:t>places, even those high places in the second or lower heaven.</a:t>
            </a:r>
            <a:endParaRPr lang="en-US" altLang="en-US" sz="4300" dirty="0">
              <a:solidFill>
                <a:srgbClr val="FFC000"/>
              </a:solidFill>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1314" name="Picture 4" descr="https://endtimeswatcher.files.wordpress.com/2014/04/k67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0"/>
            <a:ext cx="8015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7544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
          <p:cNvSpPr>
            <a:spLocks noChangeArrowheads="1"/>
          </p:cNvSpPr>
          <p:nvPr/>
        </p:nvSpPr>
        <p:spPr bwMode="auto">
          <a:xfrm>
            <a:off x="209550" y="457200"/>
            <a:ext cx="9829800" cy="59542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3800" dirty="0" smtClean="0">
                <a:solidFill>
                  <a:srgbClr val="FFC000"/>
                </a:solidFill>
                <a:latin typeface="+mn-lt"/>
              </a:rPr>
              <a:t>The ungodly covenants our political and religious leaders </a:t>
            </a:r>
            <a:r>
              <a:rPr lang="en-US" altLang="en-US" sz="3800" dirty="0">
                <a:solidFill>
                  <a:srgbClr val="FFC000"/>
                </a:solidFill>
                <a:latin typeface="+mn-lt"/>
              </a:rPr>
              <a:t>enter </a:t>
            </a:r>
            <a:r>
              <a:rPr lang="en-US" altLang="en-US" sz="3800" dirty="0" smtClean="0">
                <a:solidFill>
                  <a:srgbClr val="FFC000"/>
                </a:solidFill>
                <a:latin typeface="+mn-lt"/>
              </a:rPr>
              <a:t>into may be popular, lucrative, or expedient. But they all loose the evil </a:t>
            </a:r>
            <a:r>
              <a:rPr lang="en-US" altLang="en-US" sz="3800" dirty="0">
                <a:solidFill>
                  <a:srgbClr val="FFC000"/>
                </a:solidFill>
                <a:latin typeface="+mn-lt"/>
              </a:rPr>
              <a:t>angelic </a:t>
            </a:r>
            <a:r>
              <a:rPr lang="en-US" altLang="en-US" sz="3800" dirty="0" smtClean="0">
                <a:solidFill>
                  <a:srgbClr val="FFC000"/>
                </a:solidFill>
                <a:latin typeface="+mn-lt"/>
              </a:rPr>
              <a:t>rulers above and empower them to further their agenda here below.</a:t>
            </a:r>
            <a:r>
              <a:rPr lang="en-US" altLang="en-US" sz="3800" dirty="0">
                <a:solidFill>
                  <a:srgbClr val="FFC000"/>
                </a:solidFill>
              </a:rPr>
              <a:t> </a:t>
            </a:r>
            <a:r>
              <a:rPr lang="en-US" altLang="en-US" sz="3800" dirty="0">
                <a:solidFill>
                  <a:srgbClr val="FFC000"/>
                </a:solidFill>
                <a:latin typeface="+mn-lt"/>
              </a:rPr>
              <a:t>Evil angels preside over </a:t>
            </a:r>
            <a:r>
              <a:rPr lang="en-US" altLang="en-US" sz="3800" dirty="0" smtClean="0">
                <a:solidFill>
                  <a:srgbClr val="FFC000"/>
                </a:solidFill>
                <a:latin typeface="+mn-lt"/>
              </a:rPr>
              <a:t>the </a:t>
            </a:r>
            <a:r>
              <a:rPr lang="en-US" altLang="en-US" sz="3800" dirty="0">
                <a:solidFill>
                  <a:srgbClr val="FFC000"/>
                </a:solidFill>
                <a:latin typeface="+mn-lt"/>
              </a:rPr>
              <a:t>hierarchies of men. They operate from </a:t>
            </a:r>
            <a:r>
              <a:rPr lang="en-US" altLang="en-US" sz="3800" dirty="0" smtClean="0">
                <a:solidFill>
                  <a:srgbClr val="FFC000"/>
                </a:solidFill>
                <a:latin typeface="+mn-lt"/>
              </a:rPr>
              <a:t>out </a:t>
            </a:r>
            <a:r>
              <a:rPr lang="en-US" altLang="en-US" sz="3800" dirty="0">
                <a:solidFill>
                  <a:srgbClr val="FFC000"/>
                </a:solidFill>
                <a:latin typeface="+mn-lt"/>
              </a:rPr>
              <a:t>of the second heaven, a realm in the next dimension just beyond our view. These dark princes are </a:t>
            </a:r>
            <a:endParaRPr lang="en-US" altLang="en-US" sz="3800" dirty="0" smtClean="0">
              <a:solidFill>
                <a:srgbClr val="FFC000"/>
              </a:solidFill>
              <a:latin typeface="+mn-lt"/>
            </a:endParaRPr>
          </a:p>
          <a:p>
            <a:pPr algn="ctr">
              <a:defRPr/>
            </a:pPr>
            <a:r>
              <a:rPr lang="en-US" altLang="en-US" sz="3800" dirty="0" smtClean="0">
                <a:solidFill>
                  <a:srgbClr val="FFC000"/>
                </a:solidFill>
                <a:latin typeface="+mn-lt"/>
              </a:rPr>
              <a:t>the </a:t>
            </a:r>
            <a:r>
              <a:rPr lang="en-US" altLang="en-US" sz="3800" dirty="0">
                <a:solidFill>
                  <a:srgbClr val="FFC000"/>
                </a:solidFill>
                <a:latin typeface="+mn-lt"/>
              </a:rPr>
              <a:t>ultimate puppet masters. They pull the strings </a:t>
            </a:r>
            <a:r>
              <a:rPr lang="en-US" altLang="en-US" sz="3800" dirty="0" smtClean="0">
                <a:solidFill>
                  <a:srgbClr val="FFC000"/>
                </a:solidFill>
                <a:latin typeface="+mn-lt"/>
              </a:rPr>
              <a:t>of the people </a:t>
            </a:r>
            <a:r>
              <a:rPr lang="en-US" altLang="en-US" sz="3800" dirty="0">
                <a:solidFill>
                  <a:srgbClr val="FFC000"/>
                </a:solidFill>
                <a:latin typeface="+mn-lt"/>
              </a:rPr>
              <a:t>who belong to them. </a:t>
            </a:r>
            <a:r>
              <a:rPr lang="en-US" altLang="en-US" sz="3800" dirty="0" smtClean="0">
                <a:solidFill>
                  <a:srgbClr val="FFC000"/>
                </a:solidFill>
                <a:latin typeface="+mn-lt"/>
              </a:rPr>
              <a:t> </a:t>
            </a:r>
            <a:endParaRPr lang="en-US" altLang="en-US" sz="3800" dirty="0">
              <a:solidFill>
                <a:srgbClr val="FFC000"/>
              </a:solidFill>
              <a:latin typeface="+mn-lt"/>
            </a:endParaRPr>
          </a:p>
        </p:txBody>
      </p:sp>
    </p:spTree>
    <p:extLst>
      <p:ext uri="{BB962C8B-B14F-4D97-AF65-F5344CB8AC3E}">
        <p14:creationId xmlns:p14="http://schemas.microsoft.com/office/powerpoint/2010/main" val="3270295327"/>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12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53311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
          <p:cNvSpPr>
            <a:spLocks noChangeArrowheads="1"/>
          </p:cNvSpPr>
          <p:nvPr/>
        </p:nvSpPr>
        <p:spPr bwMode="auto">
          <a:xfrm>
            <a:off x="266700" y="457200"/>
            <a:ext cx="9753600" cy="59542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W</a:t>
            </a:r>
            <a:r>
              <a:rPr lang="en-US" altLang="en-US" sz="3800" dirty="0" smtClean="0">
                <a:solidFill>
                  <a:srgbClr val="FFC000"/>
                </a:solidFill>
              </a:rPr>
              <a:t>hen </a:t>
            </a:r>
            <a:r>
              <a:rPr lang="en-US" altLang="en-US" sz="3800" dirty="0">
                <a:solidFill>
                  <a:srgbClr val="FFC000"/>
                </a:solidFill>
              </a:rPr>
              <a:t>Jesus speaks of the powers of the heavens being shaken He is certainly not speaking of the third heaven, the place of God’s throne. So He </a:t>
            </a:r>
            <a:r>
              <a:rPr lang="en-US" altLang="en-US" sz="3800" dirty="0" smtClean="0">
                <a:solidFill>
                  <a:srgbClr val="FFC000"/>
                </a:solidFill>
              </a:rPr>
              <a:t>is </a:t>
            </a:r>
            <a:r>
              <a:rPr lang="en-US" altLang="en-US" sz="3800" dirty="0">
                <a:solidFill>
                  <a:srgbClr val="FFC000"/>
                </a:solidFill>
              </a:rPr>
              <a:t>referring to </a:t>
            </a:r>
            <a:r>
              <a:rPr lang="en-US" altLang="en-US" sz="3800" dirty="0" smtClean="0">
                <a:solidFill>
                  <a:srgbClr val="FFC000"/>
                </a:solidFill>
              </a:rPr>
              <a:t>the lower </a:t>
            </a:r>
            <a:r>
              <a:rPr lang="en-US" altLang="en-US" sz="3800" dirty="0">
                <a:solidFill>
                  <a:srgbClr val="FFFF00"/>
                </a:solidFill>
              </a:rPr>
              <a:t>angelic realm.</a:t>
            </a:r>
            <a:r>
              <a:rPr lang="en-US" altLang="en-US" sz="3800" dirty="0">
                <a:solidFill>
                  <a:srgbClr val="FFC000"/>
                </a:solidFill>
              </a:rPr>
              <a:t> He is speaking of </a:t>
            </a:r>
            <a:r>
              <a:rPr lang="en-US" altLang="en-US" sz="3800" dirty="0" smtClean="0">
                <a:solidFill>
                  <a:srgbClr val="FFC000"/>
                </a:solidFill>
              </a:rPr>
              <a:t>the </a:t>
            </a:r>
            <a:r>
              <a:rPr lang="en-US" altLang="en-US" sz="3800" dirty="0">
                <a:solidFill>
                  <a:srgbClr val="FFFF00"/>
                </a:solidFill>
              </a:rPr>
              <a:t>principalities and powers</a:t>
            </a:r>
            <a:r>
              <a:rPr lang="en-US" altLang="en-US" sz="3800" dirty="0">
                <a:solidFill>
                  <a:srgbClr val="FFC000"/>
                </a:solidFill>
              </a:rPr>
              <a:t>, the angelic </a:t>
            </a:r>
            <a:r>
              <a:rPr lang="en-US" altLang="en-US" sz="3800" dirty="0" smtClean="0">
                <a:solidFill>
                  <a:srgbClr val="FFC000"/>
                </a:solidFill>
              </a:rPr>
              <a:t>rulers there in the second heaven being </a:t>
            </a:r>
            <a:r>
              <a:rPr lang="en-US" altLang="en-US" sz="3800" dirty="0">
                <a:solidFill>
                  <a:srgbClr val="FFC000"/>
                </a:solidFill>
              </a:rPr>
              <a:t>shaken. </a:t>
            </a:r>
            <a:r>
              <a:rPr lang="en-US" altLang="en-US" sz="3800" dirty="0" smtClean="0">
                <a:solidFill>
                  <a:srgbClr val="FFC000"/>
                </a:solidFill>
              </a:rPr>
              <a:t>This zone of angels will </a:t>
            </a:r>
          </a:p>
          <a:p>
            <a:pPr algn="ctr" eaLnBrk="1" hangingPunct="1">
              <a:spcBef>
                <a:spcPct val="0"/>
              </a:spcBef>
              <a:buFontTx/>
              <a:buNone/>
            </a:pPr>
            <a:r>
              <a:rPr lang="en-US" altLang="en-US" sz="3800" dirty="0" smtClean="0">
                <a:solidFill>
                  <a:srgbClr val="FFC000"/>
                </a:solidFill>
              </a:rPr>
              <a:t>be the venue of that final and climactic spiritual war. This is recorded for us by Daniel in </a:t>
            </a:r>
            <a:r>
              <a:rPr lang="en-US" altLang="en-US" sz="3800" dirty="0" smtClean="0">
                <a:solidFill>
                  <a:schemeClr val="bg2"/>
                </a:solidFill>
              </a:rPr>
              <a:t>Daniel 12</a:t>
            </a:r>
            <a:r>
              <a:rPr lang="en-US" altLang="en-US" sz="3800" dirty="0">
                <a:solidFill>
                  <a:srgbClr val="FFC000"/>
                </a:solidFill>
              </a:rPr>
              <a:t> </a:t>
            </a:r>
            <a:r>
              <a:rPr lang="en-US" altLang="en-US" sz="3800" dirty="0" smtClean="0">
                <a:solidFill>
                  <a:srgbClr val="FFC000"/>
                </a:solidFill>
              </a:rPr>
              <a:t>and by John in </a:t>
            </a:r>
            <a:r>
              <a:rPr lang="en-US" altLang="en-US" sz="3800" dirty="0" smtClean="0">
                <a:solidFill>
                  <a:schemeClr val="bg2"/>
                </a:solidFill>
              </a:rPr>
              <a:t>Revelation 11:15-16</a:t>
            </a:r>
            <a:r>
              <a:rPr lang="en-US" altLang="en-US" sz="3800" dirty="0" smtClean="0">
                <a:solidFill>
                  <a:srgbClr val="FFC000"/>
                </a:solidFill>
              </a:rPr>
              <a:t>.</a:t>
            </a:r>
            <a:endParaRPr lang="en-US" altLang="en-US" sz="3800" dirty="0">
              <a:solidFill>
                <a:srgbClr val="FFC000"/>
              </a:solidFill>
            </a:endParaRPr>
          </a:p>
        </p:txBody>
      </p:sp>
    </p:spTree>
    <p:extLst>
      <p:ext uri="{BB962C8B-B14F-4D97-AF65-F5344CB8AC3E}">
        <p14:creationId xmlns:p14="http://schemas.microsoft.com/office/powerpoint/2010/main" val="103680031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37218" name="Picture 2" descr="http://kenraggio.com/Angel-Warfare-HI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0"/>
            <a:ext cx="58435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66700" y="5857220"/>
            <a:ext cx="1705916" cy="523220"/>
          </a:xfrm>
          <a:prstGeom prst="rect">
            <a:avLst/>
          </a:prstGeom>
          <a:noFill/>
        </p:spPr>
        <p:txBody>
          <a:bodyPr wrap="none" rtlCol="0">
            <a:spAutoFit/>
          </a:bodyPr>
          <a:lstStyle/>
          <a:p>
            <a:r>
              <a:rPr lang="en-AU" sz="2800" dirty="0" smtClean="0">
                <a:solidFill>
                  <a:schemeClr val="bg1"/>
                </a:solidFill>
              </a:rPr>
              <a:t>Daniel 12</a:t>
            </a:r>
            <a:endParaRPr lang="en-AU" sz="2800" dirty="0">
              <a:solidFill>
                <a:schemeClr val="bg1"/>
              </a:solidFill>
            </a:endParaRPr>
          </a:p>
        </p:txBody>
      </p:sp>
      <p:sp>
        <p:nvSpPr>
          <p:cNvPr id="3" name="Rectangle 2"/>
          <p:cNvSpPr/>
          <p:nvPr/>
        </p:nvSpPr>
        <p:spPr>
          <a:xfrm>
            <a:off x="7962900" y="5857220"/>
            <a:ext cx="2291463" cy="523220"/>
          </a:xfrm>
          <a:prstGeom prst="rect">
            <a:avLst/>
          </a:prstGeom>
        </p:spPr>
        <p:txBody>
          <a:bodyPr wrap="square">
            <a:spAutoFit/>
          </a:bodyPr>
          <a:lstStyle/>
          <a:p>
            <a:pPr algn="ctr"/>
            <a:r>
              <a:rPr lang="en-AU" sz="2800" dirty="0" smtClean="0">
                <a:solidFill>
                  <a:schemeClr val="bg1"/>
                </a:solidFill>
              </a:rPr>
              <a:t>Rev. 11</a:t>
            </a:r>
            <a:endParaRPr lang="en-AU" sz="2800" dirty="0">
              <a:solidFill>
                <a:schemeClr val="bg1"/>
              </a:solidFill>
            </a:endParaRPr>
          </a:p>
        </p:txBody>
      </p:sp>
    </p:spTree>
    <p:extLst>
      <p:ext uri="{BB962C8B-B14F-4D97-AF65-F5344CB8AC3E}">
        <p14:creationId xmlns:p14="http://schemas.microsoft.com/office/powerpoint/2010/main" val="1526137294"/>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
          <p:cNvSpPr>
            <a:spLocks noChangeArrowheads="1"/>
          </p:cNvSpPr>
          <p:nvPr/>
        </p:nvSpPr>
        <p:spPr bwMode="auto">
          <a:xfrm>
            <a:off x="251322" y="228600"/>
            <a:ext cx="9845178" cy="647747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600" dirty="0" smtClean="0">
                <a:solidFill>
                  <a:srgbClr val="FFC000"/>
                </a:solidFill>
              </a:rPr>
              <a:t>So as the Scriptures declare, all these unholy deals of wicked compromise will fall through. And at the Second Coming the spiritual war in the second heaven will end. The dark angelic rulers hovering over human governments and over harlot religion will be cast down. And their wicked human underlings </a:t>
            </a:r>
          </a:p>
          <a:p>
            <a:pPr algn="ctr" eaLnBrk="1" hangingPunct="1">
              <a:spcBef>
                <a:spcPct val="0"/>
              </a:spcBef>
              <a:buFontTx/>
              <a:buNone/>
            </a:pPr>
            <a:r>
              <a:rPr lang="en-US" altLang="en-US" sz="4600" dirty="0" smtClean="0">
                <a:solidFill>
                  <a:srgbClr val="FFC000"/>
                </a:solidFill>
              </a:rPr>
              <a:t>will be terminated along with them.</a:t>
            </a:r>
            <a:endParaRPr lang="en-US" altLang="en-US" sz="4600" dirty="0">
              <a:solidFill>
                <a:srgbClr val="FFC000"/>
              </a:solidFill>
            </a:endParaRPr>
          </a:p>
        </p:txBody>
      </p:sp>
    </p:spTree>
    <p:extLst>
      <p:ext uri="{BB962C8B-B14F-4D97-AF65-F5344CB8AC3E}">
        <p14:creationId xmlns:p14="http://schemas.microsoft.com/office/powerpoint/2010/main" val="74153575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heheavensdeclare.net/wp-content/uploads/2013/09/Lucifer-Fallen-Gustave-Dore-Wikipedia-US-public-dom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24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arthistorynews.com/i/entries/3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080" y="0"/>
            <a:ext cx="47919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57220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
          <p:cNvSpPr>
            <a:spLocks noChangeArrowheads="1"/>
          </p:cNvSpPr>
          <p:nvPr/>
        </p:nvSpPr>
        <p:spPr bwMode="auto">
          <a:xfrm>
            <a:off x="377142" y="304800"/>
            <a:ext cx="9569450"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dirty="0">
                <a:solidFill>
                  <a:srgbClr val="FFC000"/>
                </a:solidFill>
              </a:rPr>
              <a:t>So the </a:t>
            </a:r>
            <a:r>
              <a:rPr lang="en-US" altLang="en-US" sz="3600" b="1" i="1" dirty="0">
                <a:solidFill>
                  <a:srgbClr val="FFFF00"/>
                </a:solidFill>
              </a:rPr>
              <a:t>falling stars </a:t>
            </a:r>
            <a:r>
              <a:rPr lang="en-US" altLang="en-US" sz="3600" dirty="0">
                <a:solidFill>
                  <a:srgbClr val="FFC000"/>
                </a:solidFill>
              </a:rPr>
              <a:t>may be a massive meteor shower, a celestial spectacle </a:t>
            </a:r>
            <a:r>
              <a:rPr lang="en-US" altLang="en-US" sz="3600" dirty="0" smtClean="0">
                <a:solidFill>
                  <a:srgbClr val="FFC000"/>
                </a:solidFill>
              </a:rPr>
              <a:t>showcasing </a:t>
            </a:r>
            <a:r>
              <a:rPr lang="en-US" altLang="en-US" sz="3600" dirty="0">
                <a:solidFill>
                  <a:srgbClr val="FFC000"/>
                </a:solidFill>
              </a:rPr>
              <a:t>that final battle up in the second </a:t>
            </a:r>
            <a:r>
              <a:rPr lang="en-US" altLang="en-US" sz="3600" dirty="0" smtClean="0">
                <a:solidFill>
                  <a:srgbClr val="FFC000"/>
                </a:solidFill>
              </a:rPr>
              <a:t>heaven, that </a:t>
            </a:r>
            <a:r>
              <a:rPr lang="en-US" altLang="en-US" sz="3600" dirty="0" smtClean="0">
                <a:solidFill>
                  <a:srgbClr val="FFFF00"/>
                </a:solidFill>
              </a:rPr>
              <a:t>final shake-down </a:t>
            </a:r>
            <a:r>
              <a:rPr lang="en-US" altLang="en-US" sz="3600" dirty="0" smtClean="0">
                <a:solidFill>
                  <a:srgbClr val="FFC000"/>
                </a:solidFill>
              </a:rPr>
              <a:t>that sees </a:t>
            </a:r>
            <a:r>
              <a:rPr lang="en-US" altLang="en-US" sz="3600" dirty="0">
                <a:solidFill>
                  <a:srgbClr val="FFC000"/>
                </a:solidFill>
              </a:rPr>
              <a:t>the evil </a:t>
            </a:r>
            <a:r>
              <a:rPr lang="en-US" altLang="en-US" sz="3600" dirty="0" smtClean="0">
                <a:solidFill>
                  <a:srgbClr val="FFC000"/>
                </a:solidFill>
              </a:rPr>
              <a:t>powers brought down. The principalities </a:t>
            </a:r>
            <a:r>
              <a:rPr lang="en-US" altLang="en-US" sz="3600" dirty="0">
                <a:solidFill>
                  <a:srgbClr val="FFC000"/>
                </a:solidFill>
              </a:rPr>
              <a:t>and </a:t>
            </a:r>
            <a:r>
              <a:rPr lang="en-US" altLang="en-US" sz="3600" dirty="0" smtClean="0">
                <a:solidFill>
                  <a:srgbClr val="FFC000"/>
                </a:solidFill>
              </a:rPr>
              <a:t>powers </a:t>
            </a:r>
            <a:r>
              <a:rPr lang="en-US" altLang="en-US" sz="3600" dirty="0">
                <a:solidFill>
                  <a:srgbClr val="FFC000"/>
                </a:solidFill>
              </a:rPr>
              <a:t>will be </a:t>
            </a:r>
            <a:r>
              <a:rPr lang="en-US" altLang="en-US" sz="3600" dirty="0" smtClean="0">
                <a:solidFill>
                  <a:srgbClr val="FFFF00"/>
                </a:solidFill>
              </a:rPr>
              <a:t>shaken yet once more</a:t>
            </a:r>
            <a:r>
              <a:rPr lang="en-US" altLang="en-US" sz="3600" dirty="0" smtClean="0">
                <a:solidFill>
                  <a:srgbClr val="FFC000"/>
                </a:solidFill>
              </a:rPr>
              <a:t>. And on that one final time they will be cast </a:t>
            </a:r>
            <a:r>
              <a:rPr lang="en-US" altLang="en-US" sz="3600" dirty="0">
                <a:solidFill>
                  <a:srgbClr val="FFC000"/>
                </a:solidFill>
              </a:rPr>
              <a:t>down </a:t>
            </a:r>
            <a:r>
              <a:rPr lang="en-US" altLang="en-US" sz="3600" dirty="0" smtClean="0">
                <a:solidFill>
                  <a:srgbClr val="FFC000"/>
                </a:solidFill>
              </a:rPr>
              <a:t>by </a:t>
            </a:r>
            <a:r>
              <a:rPr lang="en-US" altLang="en-US" sz="3600" dirty="0">
                <a:solidFill>
                  <a:srgbClr val="FFC000"/>
                </a:solidFill>
              </a:rPr>
              <a:t>the returning </a:t>
            </a:r>
            <a:r>
              <a:rPr lang="en-US" altLang="en-US" sz="3600" dirty="0" smtClean="0">
                <a:solidFill>
                  <a:srgbClr val="FFC000"/>
                </a:solidFill>
              </a:rPr>
              <a:t>Messiah and their </a:t>
            </a:r>
            <a:r>
              <a:rPr lang="en-US" altLang="en-US" sz="3600" dirty="0">
                <a:solidFill>
                  <a:srgbClr val="FFC000"/>
                </a:solidFill>
              </a:rPr>
              <a:t>evil rule over </a:t>
            </a:r>
            <a:r>
              <a:rPr lang="en-US" altLang="en-US" sz="3600" dirty="0" smtClean="0">
                <a:solidFill>
                  <a:srgbClr val="FFC000"/>
                </a:solidFill>
              </a:rPr>
              <a:t>mankind ended. </a:t>
            </a:r>
            <a:r>
              <a:rPr lang="en-US" altLang="en-US" sz="3600" dirty="0">
                <a:solidFill>
                  <a:srgbClr val="FFC000"/>
                </a:solidFill>
              </a:rPr>
              <a:t>This will be show-time. </a:t>
            </a:r>
            <a:r>
              <a:rPr lang="en-US" altLang="en-US" sz="3600" dirty="0" smtClean="0">
                <a:solidFill>
                  <a:srgbClr val="FFC000"/>
                </a:solidFill>
              </a:rPr>
              <a:t>And </a:t>
            </a:r>
            <a:r>
              <a:rPr lang="en-US" altLang="en-US" sz="3600" dirty="0">
                <a:solidFill>
                  <a:srgbClr val="FFC000"/>
                </a:solidFill>
              </a:rPr>
              <a:t>as these last days </a:t>
            </a:r>
            <a:r>
              <a:rPr lang="en-US" altLang="en-US" sz="3600" dirty="0" smtClean="0">
                <a:solidFill>
                  <a:srgbClr val="FFC000"/>
                </a:solidFill>
              </a:rPr>
              <a:t>unfold we shall see </a:t>
            </a:r>
            <a:r>
              <a:rPr lang="en-US" altLang="en-US" sz="3600" dirty="0">
                <a:solidFill>
                  <a:srgbClr val="FFC000"/>
                </a:solidFill>
              </a:rPr>
              <a:t>the magnificent triumph of </a:t>
            </a:r>
            <a:r>
              <a:rPr lang="en-US" altLang="en-US" sz="3600" dirty="0" smtClean="0">
                <a:solidFill>
                  <a:srgbClr val="FFC000"/>
                </a:solidFill>
              </a:rPr>
              <a:t>our </a:t>
            </a:r>
            <a:r>
              <a:rPr lang="en-US" altLang="en-US" sz="3600" dirty="0">
                <a:solidFill>
                  <a:srgbClr val="FFC000"/>
                </a:solidFill>
              </a:rPr>
              <a:t>returning Messiah </a:t>
            </a:r>
            <a:endParaRPr lang="en-US" altLang="en-US" sz="3600" dirty="0" smtClean="0">
              <a:solidFill>
                <a:srgbClr val="FFC000"/>
              </a:solidFill>
            </a:endParaRPr>
          </a:p>
          <a:p>
            <a:pPr algn="ctr" eaLnBrk="1" hangingPunct="1">
              <a:spcBef>
                <a:spcPct val="0"/>
              </a:spcBef>
              <a:buFontTx/>
              <a:buNone/>
            </a:pPr>
            <a:r>
              <a:rPr lang="en-US" altLang="en-US" sz="3600" dirty="0" smtClean="0">
                <a:solidFill>
                  <a:srgbClr val="FFC000"/>
                </a:solidFill>
              </a:rPr>
              <a:t>and the </a:t>
            </a:r>
            <a:r>
              <a:rPr lang="en-US" altLang="en-US" sz="3600" dirty="0">
                <a:solidFill>
                  <a:srgbClr val="FFC000"/>
                </a:solidFill>
              </a:rPr>
              <a:t>ultimate victory of good over evil. </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noliesradio.org/wp/wp-content/uploads/2012/08/meteorshower-6745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47700" y="5491579"/>
            <a:ext cx="8991600" cy="1077913"/>
          </a:xfrm>
          <a:prstGeom prst="rect">
            <a:avLst/>
          </a:prstGeom>
        </p:spPr>
        <p:txBody>
          <a:bodyPr>
            <a:spAutoFit/>
          </a:bodyPr>
          <a:lstStyle/>
          <a:p>
            <a:pPr>
              <a:defRPr/>
            </a:pPr>
            <a:r>
              <a:rPr lang="en-US" altLang="en-US" sz="3200" dirty="0">
                <a:solidFill>
                  <a:srgbClr val="FFC000"/>
                </a:solidFill>
              </a:rPr>
              <a:t>the stars shall fall from heaven,</a:t>
            </a:r>
            <a:r>
              <a:rPr lang="en-US" altLang="en-US" sz="3200" dirty="0">
                <a:solidFill>
                  <a:schemeClr val="accent3">
                    <a:lumMod val="60000"/>
                    <a:lumOff val="40000"/>
                  </a:schemeClr>
                </a:solidFill>
              </a:rPr>
              <a:t> and the powers </a:t>
            </a:r>
          </a:p>
          <a:p>
            <a:pPr>
              <a:defRPr/>
            </a:pPr>
            <a:r>
              <a:rPr lang="en-US" altLang="en-US" sz="3200" dirty="0">
                <a:solidFill>
                  <a:schemeClr val="accent3">
                    <a:lumMod val="60000"/>
                    <a:lumOff val="40000"/>
                  </a:schemeClr>
                </a:solidFill>
              </a:rPr>
              <a:t>of the heavens shall be shaken.” </a:t>
            </a:r>
            <a:r>
              <a:rPr lang="en-US" altLang="en-US" sz="3200" dirty="0">
                <a:solidFill>
                  <a:schemeClr val="bg1"/>
                </a:solidFill>
              </a:rPr>
              <a:t>Matthew 24:29</a:t>
            </a:r>
          </a:p>
        </p:txBody>
      </p:sp>
      <p:sp>
        <p:nvSpPr>
          <p:cNvPr id="3" name="TextBox 2"/>
          <p:cNvSpPr txBox="1"/>
          <p:nvPr/>
        </p:nvSpPr>
        <p:spPr>
          <a:xfrm>
            <a:off x="190500" y="228600"/>
            <a:ext cx="3810000" cy="4893647"/>
          </a:xfrm>
          <a:prstGeom prst="rect">
            <a:avLst/>
          </a:prstGeom>
          <a:noFill/>
        </p:spPr>
        <p:txBody>
          <a:bodyPr wrap="square" rtlCol="0">
            <a:spAutoFit/>
          </a:bodyPr>
          <a:lstStyle/>
          <a:p>
            <a:r>
              <a:rPr lang="en-AU" sz="2400" dirty="0" smtClean="0">
                <a:solidFill>
                  <a:srgbClr val="FFFF00"/>
                </a:solidFill>
              </a:rPr>
              <a:t>Heb. 12:26-27 (Hag. 2:6)</a:t>
            </a:r>
          </a:p>
          <a:p>
            <a:r>
              <a:rPr lang="en-AU" sz="2400" dirty="0" smtClean="0">
                <a:solidFill>
                  <a:schemeClr val="bg1"/>
                </a:solidFill>
              </a:rPr>
              <a:t>“. . . .but </a:t>
            </a:r>
            <a:r>
              <a:rPr lang="en-AU" sz="2400" dirty="0">
                <a:solidFill>
                  <a:schemeClr val="bg1"/>
                </a:solidFill>
              </a:rPr>
              <a:t>now he hath promised, saying, Yet once more I shake not the earth only, but also heaven.</a:t>
            </a:r>
          </a:p>
          <a:p>
            <a:r>
              <a:rPr lang="en-AU" sz="2400" baseline="30000" dirty="0">
                <a:solidFill>
                  <a:schemeClr val="bg1"/>
                </a:solidFill>
              </a:rPr>
              <a:t>27 </a:t>
            </a:r>
            <a:r>
              <a:rPr lang="en-AU" sz="2400" dirty="0">
                <a:solidFill>
                  <a:schemeClr val="bg1"/>
                </a:solidFill>
              </a:rPr>
              <a:t>And this word, </a:t>
            </a:r>
            <a:r>
              <a:rPr lang="en-AU" sz="2400" b="1" i="1" dirty="0">
                <a:solidFill>
                  <a:srgbClr val="FFC000"/>
                </a:solidFill>
              </a:rPr>
              <a:t>Yet once more,</a:t>
            </a:r>
            <a:r>
              <a:rPr lang="en-AU" sz="2400" dirty="0">
                <a:solidFill>
                  <a:schemeClr val="bg1"/>
                </a:solidFill>
              </a:rPr>
              <a:t> </a:t>
            </a:r>
            <a:r>
              <a:rPr lang="en-AU" sz="2400" dirty="0" err="1">
                <a:solidFill>
                  <a:schemeClr val="bg1"/>
                </a:solidFill>
              </a:rPr>
              <a:t>signifieth</a:t>
            </a:r>
            <a:r>
              <a:rPr lang="en-AU" sz="2400" dirty="0">
                <a:solidFill>
                  <a:schemeClr val="bg1"/>
                </a:solidFill>
              </a:rPr>
              <a:t> the removing of those things that are shaken, as of things that are made, that those things which cannot be shaken may remain.</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
          <p:cNvSpPr>
            <a:spLocks noChangeArrowheads="1"/>
          </p:cNvSpPr>
          <p:nvPr/>
        </p:nvSpPr>
        <p:spPr bwMode="auto">
          <a:xfrm>
            <a:off x="266700" y="609600"/>
            <a:ext cx="9753600" cy="58157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3700" dirty="0" smtClean="0">
                <a:solidFill>
                  <a:srgbClr val="FFC000"/>
                </a:solidFill>
                <a:latin typeface="+mn-lt"/>
              </a:rPr>
              <a:t>For the powers of darkness the most fearful part of end-time Bible prophecy concerns the coming spiritual war which they will lose, </a:t>
            </a:r>
            <a:r>
              <a:rPr lang="en-US" altLang="en-US" sz="3700" dirty="0">
                <a:solidFill>
                  <a:srgbClr val="FFC000"/>
                </a:solidFill>
                <a:latin typeface="+mn-lt"/>
              </a:rPr>
              <a:t>that </a:t>
            </a:r>
            <a:r>
              <a:rPr lang="en-US" altLang="en-US" sz="3700" dirty="0" smtClean="0">
                <a:solidFill>
                  <a:srgbClr val="FFC000"/>
                </a:solidFill>
                <a:latin typeface="+mn-lt"/>
              </a:rPr>
              <a:t>awesome coming </a:t>
            </a:r>
            <a:r>
              <a:rPr lang="en-US" altLang="en-US" sz="3700" dirty="0">
                <a:solidFill>
                  <a:srgbClr val="FFC000"/>
                </a:solidFill>
                <a:latin typeface="+mn-lt"/>
              </a:rPr>
              <a:t>shakedown</a:t>
            </a:r>
            <a:r>
              <a:rPr lang="en-US" altLang="en-US" sz="3700" dirty="0">
                <a:solidFill>
                  <a:srgbClr val="FFC000"/>
                </a:solidFill>
              </a:rPr>
              <a:t>, </a:t>
            </a:r>
            <a:r>
              <a:rPr lang="en-US" altLang="en-US" sz="3700" dirty="0" smtClean="0">
                <a:solidFill>
                  <a:srgbClr val="FFC000"/>
                </a:solidFill>
                <a:latin typeface="+mn-lt"/>
              </a:rPr>
              <a:t>and the coming Judgment that will condemn them. The angelic rulers hovering over </a:t>
            </a:r>
            <a:r>
              <a:rPr lang="en-US" altLang="en-US" sz="3700" dirty="0">
                <a:solidFill>
                  <a:srgbClr val="FFC000"/>
                </a:solidFill>
                <a:latin typeface="+mn-lt"/>
              </a:rPr>
              <a:t>corrupted politics </a:t>
            </a:r>
            <a:r>
              <a:rPr lang="en-US" altLang="en-US" sz="3700" dirty="0" smtClean="0">
                <a:solidFill>
                  <a:srgbClr val="FFC000"/>
                </a:solidFill>
                <a:latin typeface="+mn-lt"/>
              </a:rPr>
              <a:t>and over compromised religion tremble and shudder when they hear of this. The powers know that when these stars fall at the end of this present evil age it will herald their doom. They</a:t>
            </a:r>
            <a:r>
              <a:rPr lang="en-US" altLang="en-US" sz="3800" dirty="0" smtClean="0">
                <a:solidFill>
                  <a:srgbClr val="FFC000"/>
                </a:solidFill>
                <a:latin typeface="+mn-lt"/>
              </a:rPr>
              <a:t> will be cast down.</a:t>
            </a:r>
            <a:endParaRPr lang="en-US" altLang="en-US" sz="3800" dirty="0">
              <a:solidFill>
                <a:srgbClr val="FFC000"/>
              </a:solidFill>
              <a:latin typeface="+mn-lt"/>
            </a:endParaRPr>
          </a:p>
        </p:txBody>
      </p:sp>
    </p:spTree>
    <p:extLst>
      <p:ext uri="{BB962C8B-B14F-4D97-AF65-F5344CB8AC3E}">
        <p14:creationId xmlns:p14="http://schemas.microsoft.com/office/powerpoint/2010/main" val="386728406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noliesradio.org/wp/wp-content/uploads/2012/08/meteorshower-6745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www.flameministries.org/08_satanfallfromheav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716"/>
            <a:ext cx="53721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3611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
          <p:cNvSpPr>
            <a:spLocks noChangeArrowheads="1"/>
          </p:cNvSpPr>
          <p:nvPr/>
        </p:nvSpPr>
        <p:spPr bwMode="auto">
          <a:xfrm>
            <a:off x="231494" y="762000"/>
            <a:ext cx="97536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4800" dirty="0">
                <a:solidFill>
                  <a:srgbClr val="FFC000"/>
                </a:solidFill>
                <a:latin typeface="+mn-lt"/>
              </a:rPr>
              <a:t>So </a:t>
            </a:r>
            <a:r>
              <a:rPr lang="en-US" altLang="en-US" sz="4800" dirty="0" smtClean="0">
                <a:solidFill>
                  <a:srgbClr val="FFC000"/>
                </a:solidFill>
                <a:latin typeface="+mn-lt"/>
              </a:rPr>
              <a:t>even as God calls out to every human heart there are evil </a:t>
            </a:r>
            <a:r>
              <a:rPr lang="en-US" altLang="en-US" sz="4800" b="1" i="1" dirty="0">
                <a:solidFill>
                  <a:srgbClr val="FFFF00"/>
                </a:solidFill>
                <a:latin typeface="+mn-lt"/>
              </a:rPr>
              <a:t>powers</a:t>
            </a:r>
            <a:r>
              <a:rPr lang="en-US" altLang="en-US" sz="4800" dirty="0">
                <a:solidFill>
                  <a:srgbClr val="FFC000"/>
                </a:solidFill>
                <a:latin typeface="+mn-lt"/>
              </a:rPr>
              <a:t> </a:t>
            </a:r>
            <a:r>
              <a:rPr lang="en-US" altLang="en-US" sz="4800" dirty="0" smtClean="0">
                <a:solidFill>
                  <a:srgbClr val="FFC000"/>
                </a:solidFill>
                <a:latin typeface="+mn-lt"/>
              </a:rPr>
              <a:t>operating from up in the lower heaven who seek to misinform, to exploit, and to destroy the ones God </a:t>
            </a:r>
          </a:p>
          <a:p>
            <a:pPr algn="ctr">
              <a:defRPr/>
            </a:pPr>
            <a:r>
              <a:rPr lang="en-US" altLang="en-US" sz="4800" dirty="0" smtClean="0">
                <a:solidFill>
                  <a:srgbClr val="FFC000"/>
                </a:solidFill>
                <a:latin typeface="+mn-lt"/>
              </a:rPr>
              <a:t>is calling. These are the angels of darkness our angels fight. </a:t>
            </a:r>
            <a:endParaRPr lang="en-US" altLang="en-US" sz="4800" dirty="0">
              <a:solidFill>
                <a:srgbClr val="FFC000"/>
              </a:solidFill>
              <a:latin typeface="Calibri" pitchFamily="34" charset="0"/>
            </a:endParaRPr>
          </a:p>
        </p:txBody>
      </p:sp>
    </p:spTree>
    <p:extLst>
      <p:ext uri="{BB962C8B-B14F-4D97-AF65-F5344CB8AC3E}">
        <p14:creationId xmlns:p14="http://schemas.microsoft.com/office/powerpoint/2010/main" val="369027954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2290" name="Picture 2" descr="C:\Users\Gavin\Desktop\WiH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1"/>
            <a:ext cx="565404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311104"/>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
          <p:cNvSpPr>
            <a:spLocks noChangeArrowheads="1"/>
          </p:cNvSpPr>
          <p:nvPr/>
        </p:nvSpPr>
        <p:spPr bwMode="auto">
          <a:xfrm>
            <a:off x="190500" y="609600"/>
            <a:ext cx="9906000"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4000" dirty="0" smtClean="0">
                <a:solidFill>
                  <a:srgbClr val="FFC000"/>
                </a:solidFill>
                <a:latin typeface="+mn-lt"/>
              </a:rPr>
              <a:t>There is a drama involving both heaven and earth. We see it laid out for us in </a:t>
            </a:r>
            <a:r>
              <a:rPr lang="en-US" altLang="en-US" sz="4000" dirty="0">
                <a:solidFill>
                  <a:schemeClr val="bg1">
                    <a:lumMod val="95000"/>
                  </a:schemeClr>
                </a:solidFill>
                <a:latin typeface="+mn-lt"/>
              </a:rPr>
              <a:t>Daniel </a:t>
            </a:r>
            <a:r>
              <a:rPr lang="en-US" altLang="en-US" sz="4000" dirty="0" smtClean="0">
                <a:solidFill>
                  <a:schemeClr val="bg1">
                    <a:lumMod val="95000"/>
                  </a:schemeClr>
                </a:solidFill>
                <a:latin typeface="+mn-lt"/>
              </a:rPr>
              <a:t>10</a:t>
            </a:r>
            <a:r>
              <a:rPr lang="en-US" altLang="en-US" sz="4000" dirty="0" smtClean="0">
                <a:solidFill>
                  <a:srgbClr val="FFC000"/>
                </a:solidFill>
                <a:latin typeface="+mn-lt"/>
              </a:rPr>
              <a:t>. </a:t>
            </a:r>
          </a:p>
          <a:p>
            <a:pPr algn="ctr">
              <a:defRPr/>
            </a:pPr>
            <a:r>
              <a:rPr lang="en-US" altLang="en-US" sz="4000" dirty="0" smtClean="0">
                <a:solidFill>
                  <a:srgbClr val="FFC000"/>
                </a:solidFill>
                <a:latin typeface="Calibri" pitchFamily="34" charset="0"/>
              </a:rPr>
              <a:t>For three </a:t>
            </a:r>
            <a:r>
              <a:rPr lang="en-US" altLang="en-US" sz="4000" dirty="0">
                <a:solidFill>
                  <a:srgbClr val="FFC000"/>
                </a:solidFill>
                <a:latin typeface="Calibri" pitchFamily="34" charset="0"/>
              </a:rPr>
              <a:t>weeks Gabriel, </a:t>
            </a:r>
            <a:r>
              <a:rPr lang="en-US" altLang="en-US" sz="4000" dirty="0" smtClean="0">
                <a:solidFill>
                  <a:srgbClr val="FFC000"/>
                </a:solidFill>
                <a:latin typeface="Calibri" pitchFamily="34" charset="0"/>
              </a:rPr>
              <a:t>God’s </a:t>
            </a:r>
            <a:r>
              <a:rPr lang="en-US" altLang="en-US" sz="4000" dirty="0">
                <a:solidFill>
                  <a:srgbClr val="FFC000"/>
                </a:solidFill>
                <a:latin typeface="Calibri" pitchFamily="34" charset="0"/>
              </a:rPr>
              <a:t>angelic messenger, struggled with the prince of </a:t>
            </a:r>
            <a:r>
              <a:rPr lang="en-US" altLang="en-US" sz="4000" dirty="0" smtClean="0">
                <a:solidFill>
                  <a:srgbClr val="FFC000"/>
                </a:solidFill>
                <a:latin typeface="Calibri" pitchFamily="34" charset="0"/>
              </a:rPr>
              <a:t>Persia, the principality over the superpower of that time. Finally, Michael, the guardian angel of God’s covenant people, </a:t>
            </a:r>
            <a:r>
              <a:rPr lang="en-US" altLang="en-US" sz="4000" dirty="0">
                <a:solidFill>
                  <a:srgbClr val="FFC000"/>
                </a:solidFill>
                <a:latin typeface="Calibri" pitchFamily="34" charset="0"/>
              </a:rPr>
              <a:t>came to Gabriel’s assistance. This allowed Gabriel to break through </a:t>
            </a:r>
            <a:r>
              <a:rPr lang="en-US" altLang="en-US" sz="4000" dirty="0" smtClean="0">
                <a:solidFill>
                  <a:srgbClr val="FFC000"/>
                </a:solidFill>
                <a:latin typeface="Calibri" pitchFamily="34" charset="0"/>
              </a:rPr>
              <a:t>and </a:t>
            </a:r>
            <a:r>
              <a:rPr lang="en-US" altLang="en-US" sz="4000" dirty="0">
                <a:solidFill>
                  <a:srgbClr val="FFC000"/>
                </a:solidFill>
                <a:latin typeface="Calibri" pitchFamily="34" charset="0"/>
              </a:rPr>
              <a:t>deliver the message to Daniel.</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D:\02 ETP barebones\michael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7" name="TextBox 2"/>
          <p:cNvSpPr txBox="1">
            <a:spLocks noChangeArrowheads="1"/>
          </p:cNvSpPr>
          <p:nvPr/>
        </p:nvSpPr>
        <p:spPr bwMode="auto">
          <a:xfrm>
            <a:off x="38100" y="5638800"/>
            <a:ext cx="2044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a:latin typeface="Arial" charset="0"/>
              </a:rPr>
              <a:t>Art used by</a:t>
            </a:r>
          </a:p>
          <a:p>
            <a:pPr eaLnBrk="1" hangingPunct="1">
              <a:spcBef>
                <a:spcPct val="0"/>
              </a:spcBef>
              <a:buFontTx/>
              <a:buNone/>
            </a:pPr>
            <a:r>
              <a:rPr lang="en-US" altLang="en-US" sz="1800">
                <a:latin typeface="Arial" charset="0"/>
              </a:rPr>
              <a:t>permission of</a:t>
            </a:r>
          </a:p>
          <a:p>
            <a:pPr eaLnBrk="1" hangingPunct="1">
              <a:spcBef>
                <a:spcPct val="0"/>
              </a:spcBef>
              <a:buFontTx/>
              <a:buNone/>
            </a:pPr>
            <a:r>
              <a:rPr lang="en-US" altLang="en-US" sz="1800">
                <a:latin typeface="Arial" charset="0"/>
              </a:rPr>
              <a:t>artist Shelli Baker </a:t>
            </a:r>
          </a:p>
          <a:p>
            <a:pPr eaLnBrk="1" hangingPunct="1">
              <a:spcBef>
                <a:spcPct val="0"/>
              </a:spcBef>
              <a:buFontTx/>
              <a:buNone/>
            </a:pPr>
            <a:r>
              <a:rPr lang="en-US" altLang="en-US" sz="1800">
                <a:latin typeface="Arial" charset="0"/>
              </a:rPr>
              <a:t>Visit her website.</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
          <p:cNvSpPr>
            <a:spLocks noChangeArrowheads="1"/>
          </p:cNvSpPr>
          <p:nvPr/>
        </p:nvSpPr>
        <p:spPr bwMode="auto">
          <a:xfrm>
            <a:off x="188812" y="381000"/>
            <a:ext cx="9905999"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 The </a:t>
            </a:r>
            <a:r>
              <a:rPr lang="en-US" altLang="en-US" sz="4800" dirty="0">
                <a:solidFill>
                  <a:srgbClr val="FFC000"/>
                </a:solidFill>
              </a:rPr>
              <a:t>rest of the </a:t>
            </a:r>
            <a:r>
              <a:rPr lang="en-US" altLang="en-US" sz="4800" dirty="0" smtClean="0">
                <a:solidFill>
                  <a:srgbClr val="FFC000"/>
                </a:solidFill>
              </a:rPr>
              <a:t>story concerns the prophet Daniel. </a:t>
            </a:r>
            <a:r>
              <a:rPr lang="en-US" altLang="en-US" sz="4800" dirty="0">
                <a:solidFill>
                  <a:srgbClr val="FFC000"/>
                </a:solidFill>
              </a:rPr>
              <a:t>F</a:t>
            </a:r>
            <a:r>
              <a:rPr lang="en-US" altLang="en-US" sz="4800" dirty="0" smtClean="0">
                <a:solidFill>
                  <a:srgbClr val="FFC000"/>
                </a:solidFill>
              </a:rPr>
              <a:t>or three </a:t>
            </a:r>
            <a:r>
              <a:rPr lang="en-US" altLang="en-US" sz="4800" dirty="0">
                <a:solidFill>
                  <a:srgbClr val="FFC000"/>
                </a:solidFill>
              </a:rPr>
              <a:t>weeks </a:t>
            </a:r>
            <a:r>
              <a:rPr lang="en-US" altLang="en-US" sz="4800" dirty="0" smtClean="0">
                <a:solidFill>
                  <a:srgbClr val="FFC000"/>
                </a:solidFill>
              </a:rPr>
              <a:t>and during the time Gabriel </a:t>
            </a:r>
            <a:r>
              <a:rPr lang="en-US" altLang="en-US" sz="4800" dirty="0">
                <a:solidFill>
                  <a:srgbClr val="FFC000"/>
                </a:solidFill>
              </a:rPr>
              <a:t>was held up </a:t>
            </a:r>
            <a:r>
              <a:rPr lang="en-US" altLang="en-US" sz="4800" dirty="0" smtClean="0">
                <a:solidFill>
                  <a:srgbClr val="FFC000"/>
                </a:solidFill>
              </a:rPr>
              <a:t>Daniel had been interceding for his people. Most of them were still in Babylon, now under the </a:t>
            </a:r>
            <a:r>
              <a:rPr lang="en-US" altLang="en-US" sz="4800" dirty="0" err="1" smtClean="0">
                <a:solidFill>
                  <a:srgbClr val="FFC000"/>
                </a:solidFill>
              </a:rPr>
              <a:t>Medo</a:t>
            </a:r>
            <a:r>
              <a:rPr lang="en-US" altLang="en-US" sz="4800" dirty="0" smtClean="0">
                <a:solidFill>
                  <a:srgbClr val="FFC000"/>
                </a:solidFill>
              </a:rPr>
              <a:t>-Persian Empire. Daniel had been </a:t>
            </a:r>
            <a:r>
              <a:rPr lang="en-US" altLang="en-US" sz="4800" dirty="0">
                <a:solidFill>
                  <a:srgbClr val="FFC000"/>
                </a:solidFill>
              </a:rPr>
              <a:t>in prayer and </a:t>
            </a:r>
            <a:r>
              <a:rPr lang="en-US" altLang="en-US" sz="4800" dirty="0" smtClean="0">
                <a:solidFill>
                  <a:srgbClr val="FFC000"/>
                </a:solidFill>
              </a:rPr>
              <a:t>fasting during those three weeks. </a:t>
            </a:r>
            <a:endParaRPr lang="en-US" altLang="en-US" sz="4800" dirty="0">
              <a:solidFill>
                <a:srgbClr val="FFC000"/>
              </a:solidFill>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676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
          <p:cNvSpPr>
            <a:spLocks noChangeArrowheads="1"/>
          </p:cNvSpPr>
          <p:nvPr/>
        </p:nvSpPr>
        <p:spPr bwMode="auto">
          <a:xfrm>
            <a:off x="266700" y="485775"/>
            <a:ext cx="9705975" cy="586191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400" dirty="0">
                <a:solidFill>
                  <a:srgbClr val="FFC000"/>
                </a:solidFill>
              </a:rPr>
              <a:t>A</a:t>
            </a:r>
            <a:r>
              <a:rPr lang="en-US" altLang="en-US" sz="3400" dirty="0" smtClean="0">
                <a:solidFill>
                  <a:srgbClr val="FFC000"/>
                </a:solidFill>
              </a:rPr>
              <a:t>t the end of three weeks Daniel was down </a:t>
            </a:r>
            <a:r>
              <a:rPr lang="en-US" altLang="en-US" sz="3400" dirty="0">
                <a:solidFill>
                  <a:srgbClr val="FFC000"/>
                </a:solidFill>
              </a:rPr>
              <a:t>by the Tigris </a:t>
            </a:r>
            <a:r>
              <a:rPr lang="en-US" altLang="en-US" sz="3400" dirty="0" smtClean="0">
                <a:solidFill>
                  <a:srgbClr val="FFC000"/>
                </a:solidFill>
              </a:rPr>
              <a:t>river. There and then the breakthrough </a:t>
            </a:r>
            <a:r>
              <a:rPr lang="en-US" altLang="en-US" sz="3400" dirty="0">
                <a:solidFill>
                  <a:srgbClr val="FFC000"/>
                </a:solidFill>
              </a:rPr>
              <a:t>came. </a:t>
            </a:r>
            <a:endParaRPr lang="en-US" altLang="en-US" sz="3400" dirty="0" smtClean="0">
              <a:solidFill>
                <a:srgbClr val="FFC000"/>
              </a:solidFill>
            </a:endParaRPr>
          </a:p>
          <a:p>
            <a:pPr algn="ctr" eaLnBrk="1" hangingPunct="1">
              <a:spcBef>
                <a:spcPct val="0"/>
              </a:spcBef>
              <a:buFontTx/>
              <a:buNone/>
            </a:pPr>
            <a:r>
              <a:rPr lang="en-US" altLang="en-US" sz="3400" dirty="0" smtClean="0">
                <a:solidFill>
                  <a:srgbClr val="FFC000"/>
                </a:solidFill>
              </a:rPr>
              <a:t>So </a:t>
            </a:r>
            <a:r>
              <a:rPr lang="en-US" altLang="en-US" sz="3400" dirty="0">
                <a:solidFill>
                  <a:srgbClr val="FFC000"/>
                </a:solidFill>
              </a:rPr>
              <a:t>the take-home lesson </a:t>
            </a:r>
            <a:r>
              <a:rPr lang="en-US" altLang="en-US" sz="3400" dirty="0" smtClean="0">
                <a:solidFill>
                  <a:srgbClr val="FFC000"/>
                </a:solidFill>
              </a:rPr>
              <a:t>is </a:t>
            </a:r>
            <a:r>
              <a:rPr lang="en-US" altLang="en-US" sz="3400" dirty="0">
                <a:solidFill>
                  <a:srgbClr val="FFC000"/>
                </a:solidFill>
              </a:rPr>
              <a:t>this. A</a:t>
            </a:r>
            <a:r>
              <a:rPr lang="en-US" altLang="en-US" sz="3400" dirty="0" smtClean="0">
                <a:solidFill>
                  <a:srgbClr val="FFC000"/>
                </a:solidFill>
              </a:rPr>
              <a:t> </a:t>
            </a:r>
            <a:r>
              <a:rPr lang="en-US" altLang="en-US" sz="3400" dirty="0">
                <a:solidFill>
                  <a:srgbClr val="FFC000"/>
                </a:solidFill>
              </a:rPr>
              <a:t>spiritual </a:t>
            </a:r>
            <a:r>
              <a:rPr lang="en-US" altLang="en-US" sz="3400" dirty="0" smtClean="0">
                <a:solidFill>
                  <a:srgbClr val="FFC000"/>
                </a:solidFill>
              </a:rPr>
              <a:t>war is raging up </a:t>
            </a:r>
            <a:r>
              <a:rPr lang="en-US" altLang="en-US" sz="3400" dirty="0">
                <a:solidFill>
                  <a:srgbClr val="FFC000"/>
                </a:solidFill>
              </a:rPr>
              <a:t>in the lower heavenly </a:t>
            </a:r>
            <a:r>
              <a:rPr lang="en-US" altLang="en-US" sz="3400" dirty="0" smtClean="0">
                <a:solidFill>
                  <a:srgbClr val="FFC000"/>
                </a:solidFill>
              </a:rPr>
              <a:t>realm. </a:t>
            </a:r>
            <a:r>
              <a:rPr lang="en-US" altLang="en-US" sz="3400" dirty="0">
                <a:solidFill>
                  <a:srgbClr val="FFC000"/>
                </a:solidFill>
              </a:rPr>
              <a:t>A</a:t>
            </a:r>
            <a:r>
              <a:rPr lang="en-US" altLang="en-US" sz="3400" dirty="0" smtClean="0">
                <a:solidFill>
                  <a:srgbClr val="FFC000"/>
                </a:solidFill>
              </a:rPr>
              <a:t>pparently </a:t>
            </a:r>
          </a:p>
          <a:p>
            <a:pPr algn="ctr" eaLnBrk="1" hangingPunct="1">
              <a:spcBef>
                <a:spcPct val="0"/>
              </a:spcBef>
              <a:buFontTx/>
              <a:buNone/>
            </a:pPr>
            <a:r>
              <a:rPr lang="en-US" altLang="en-US" sz="3400" dirty="0" smtClean="0">
                <a:solidFill>
                  <a:srgbClr val="FFC000"/>
                </a:solidFill>
              </a:rPr>
              <a:t>it involves </a:t>
            </a:r>
            <a:r>
              <a:rPr lang="en-US" altLang="en-US" sz="3400" dirty="0">
                <a:solidFill>
                  <a:srgbClr val="FFC000"/>
                </a:solidFill>
              </a:rPr>
              <a:t>us. </a:t>
            </a:r>
            <a:r>
              <a:rPr lang="en-US" altLang="en-US" sz="3400" dirty="0" smtClean="0">
                <a:solidFill>
                  <a:srgbClr val="FFC000"/>
                </a:solidFill>
              </a:rPr>
              <a:t>There is no mention here of Daniel fighting the devil nor of his naming and claiming territories here on earth. Rather, the spiritual battle being waged up there was </a:t>
            </a:r>
            <a:r>
              <a:rPr lang="en-US" altLang="en-US" sz="3400" dirty="0">
                <a:solidFill>
                  <a:srgbClr val="FFC000"/>
                </a:solidFill>
              </a:rPr>
              <a:t>impacted by </a:t>
            </a:r>
            <a:r>
              <a:rPr lang="en-US" altLang="en-US" sz="3400" dirty="0" smtClean="0">
                <a:solidFill>
                  <a:srgbClr val="FFC000"/>
                </a:solidFill>
              </a:rPr>
              <a:t>his devotion and the </a:t>
            </a:r>
            <a:r>
              <a:rPr lang="en-US" altLang="en-US" sz="3400" dirty="0">
                <a:solidFill>
                  <a:srgbClr val="FFC000"/>
                </a:solidFill>
              </a:rPr>
              <a:t>confession of </a:t>
            </a:r>
            <a:r>
              <a:rPr lang="en-US" altLang="en-US" sz="3400" dirty="0" smtClean="0">
                <a:solidFill>
                  <a:srgbClr val="FFC000"/>
                </a:solidFill>
              </a:rPr>
              <a:t>the </a:t>
            </a:r>
            <a:r>
              <a:rPr lang="en-US" altLang="en-US" sz="3400" dirty="0">
                <a:solidFill>
                  <a:srgbClr val="FFC000"/>
                </a:solidFill>
              </a:rPr>
              <a:t>sins </a:t>
            </a:r>
            <a:r>
              <a:rPr lang="en-US" altLang="en-US" sz="3400" dirty="0" smtClean="0">
                <a:solidFill>
                  <a:srgbClr val="FFC000"/>
                </a:solidFill>
              </a:rPr>
              <a:t>of his people to God. Daniel’s prayer of intercession before God was on behalf of God’s </a:t>
            </a:r>
            <a:r>
              <a:rPr lang="en-US" altLang="en-US" sz="3400" dirty="0">
                <a:solidFill>
                  <a:srgbClr val="FFC000"/>
                </a:solidFill>
              </a:rPr>
              <a:t>H</a:t>
            </a:r>
            <a:r>
              <a:rPr lang="en-US" altLang="en-US" sz="3400" dirty="0" smtClean="0">
                <a:solidFill>
                  <a:srgbClr val="FFC000"/>
                </a:solidFill>
              </a:rPr>
              <a:t>oly </a:t>
            </a:r>
            <a:r>
              <a:rPr lang="en-US" altLang="en-US" sz="3400" dirty="0">
                <a:solidFill>
                  <a:srgbClr val="FFC000"/>
                </a:solidFill>
              </a:rPr>
              <a:t>P</a:t>
            </a:r>
            <a:r>
              <a:rPr lang="en-US" altLang="en-US" sz="3400" dirty="0" smtClean="0">
                <a:solidFill>
                  <a:srgbClr val="FFC000"/>
                </a:solidFill>
              </a:rPr>
              <a:t>eople and His Holy </a:t>
            </a:r>
            <a:r>
              <a:rPr lang="en-US" altLang="en-US" sz="3400" dirty="0">
                <a:solidFill>
                  <a:srgbClr val="FFC000"/>
                </a:solidFill>
              </a:rPr>
              <a:t>C</a:t>
            </a:r>
            <a:r>
              <a:rPr lang="en-US" altLang="en-US" sz="3400" dirty="0" smtClean="0">
                <a:solidFill>
                  <a:srgbClr val="FFC000"/>
                </a:solidFill>
              </a:rPr>
              <a:t>ity. </a:t>
            </a:r>
            <a:endParaRPr lang="en-US" altLang="en-US" sz="3400" dirty="0">
              <a:solidFill>
                <a:srgbClr val="FFC000"/>
              </a:solidFill>
            </a:endParaRPr>
          </a:p>
        </p:txBody>
      </p:sp>
    </p:spTree>
    <p:extLst>
      <p:ext uri="{BB962C8B-B14F-4D97-AF65-F5344CB8AC3E}">
        <p14:creationId xmlns:p14="http://schemas.microsoft.com/office/powerpoint/2010/main" val="426721136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00 IMAGES for PowerPoint\daniel-vision-by-river-ul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623687"/>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
          <p:cNvSpPr>
            <a:spLocks noChangeArrowheads="1"/>
          </p:cNvSpPr>
          <p:nvPr/>
        </p:nvSpPr>
        <p:spPr bwMode="auto">
          <a:xfrm>
            <a:off x="133591" y="1143000"/>
            <a:ext cx="9905999"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The </a:t>
            </a:r>
            <a:r>
              <a:rPr lang="en-US" altLang="en-US" sz="4800" dirty="0">
                <a:solidFill>
                  <a:srgbClr val="FFC000"/>
                </a:solidFill>
              </a:rPr>
              <a:t>latter days will see many of the saints praying as Daniel did. </a:t>
            </a:r>
            <a:r>
              <a:rPr lang="en-US" altLang="en-US" sz="4800" dirty="0" smtClean="0">
                <a:solidFill>
                  <a:srgbClr val="FFC000"/>
                </a:solidFill>
              </a:rPr>
              <a:t>The </a:t>
            </a:r>
            <a:r>
              <a:rPr lang="en-US" altLang="en-US" sz="4800" dirty="0">
                <a:solidFill>
                  <a:srgbClr val="FFC000"/>
                </a:solidFill>
              </a:rPr>
              <a:t>supplications to God will include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those </a:t>
            </a:r>
            <a:r>
              <a:rPr lang="en-US" altLang="en-US" sz="4800" dirty="0">
                <a:solidFill>
                  <a:srgbClr val="FFC000"/>
                </a:solidFill>
              </a:rPr>
              <a:t>from the </a:t>
            </a:r>
            <a:r>
              <a:rPr lang="en-US" altLang="en-US" sz="4800" dirty="0" smtClean="0">
                <a:solidFill>
                  <a:srgbClr val="FFC000"/>
                </a:solidFill>
              </a:rPr>
              <a:t>Lord’s </a:t>
            </a:r>
            <a:r>
              <a:rPr lang="en-US" altLang="en-US" sz="4800" dirty="0">
                <a:solidFill>
                  <a:srgbClr val="FFC000"/>
                </a:solidFill>
              </a:rPr>
              <a:t>prayer,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FF00"/>
                </a:solidFill>
              </a:rPr>
              <a:t>“</a:t>
            </a:r>
            <a:r>
              <a:rPr lang="en-US" altLang="en-US" sz="4800" dirty="0">
                <a:solidFill>
                  <a:srgbClr val="FFFF00"/>
                </a:solidFill>
              </a:rPr>
              <a:t>Deliver us from evil”</a:t>
            </a:r>
            <a:r>
              <a:rPr lang="en-US" altLang="en-US" sz="4800" dirty="0">
                <a:solidFill>
                  <a:srgbClr val="FFC000"/>
                </a:solidFill>
              </a:rPr>
              <a:t>.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 </a:t>
            </a:r>
            <a:r>
              <a:rPr lang="en-US" altLang="en-US" sz="4800" dirty="0">
                <a:solidFill>
                  <a:srgbClr val="FFC000"/>
                </a:solidFill>
              </a:rPr>
              <a:t>. And He will.</a:t>
            </a:r>
          </a:p>
        </p:txBody>
      </p:sp>
    </p:spTree>
    <p:extLst>
      <p:ext uri="{BB962C8B-B14F-4D97-AF65-F5344CB8AC3E}">
        <p14:creationId xmlns:p14="http://schemas.microsoft.com/office/powerpoint/2010/main" val="545325278"/>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hefix.com/sites/default/files/styles/article/public/woman_praying.jpeg?itok=u21L4hy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0286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0319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
          <p:cNvSpPr>
            <a:spLocks noChangeArrowheads="1"/>
          </p:cNvSpPr>
          <p:nvPr/>
        </p:nvSpPr>
        <p:spPr bwMode="auto">
          <a:xfrm>
            <a:off x="266700" y="228600"/>
            <a:ext cx="9753600" cy="650824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dirty="0">
                <a:solidFill>
                  <a:srgbClr val="FFC000"/>
                </a:solidFill>
              </a:rPr>
              <a:t>Later, in Daniel 12, the angel </a:t>
            </a:r>
            <a:r>
              <a:rPr lang="en-US" altLang="en-US" sz="3200" dirty="0" smtClean="0">
                <a:solidFill>
                  <a:srgbClr val="FFC000"/>
                </a:solidFill>
              </a:rPr>
              <a:t>Gabriel told Daniel just how </a:t>
            </a:r>
            <a:r>
              <a:rPr lang="en-US" altLang="en-US" sz="3200" dirty="0">
                <a:solidFill>
                  <a:srgbClr val="FFC000"/>
                </a:solidFill>
              </a:rPr>
              <a:t>this spiritual </a:t>
            </a:r>
            <a:r>
              <a:rPr lang="en-US" altLang="en-US" sz="3200" dirty="0" smtClean="0">
                <a:solidFill>
                  <a:srgbClr val="FFC000"/>
                </a:solidFill>
              </a:rPr>
              <a:t>war will end. There </a:t>
            </a:r>
            <a:r>
              <a:rPr lang="en-US" altLang="en-US" sz="3200" dirty="0">
                <a:solidFill>
                  <a:srgbClr val="FFC000"/>
                </a:solidFill>
              </a:rPr>
              <a:t>will be a massive end-time </a:t>
            </a:r>
            <a:r>
              <a:rPr lang="en-US" altLang="en-US" sz="3200" dirty="0" smtClean="0">
                <a:solidFill>
                  <a:srgbClr val="FFC000"/>
                </a:solidFill>
              </a:rPr>
              <a:t>crisis. At that time, </a:t>
            </a:r>
            <a:r>
              <a:rPr lang="en-US" altLang="en-US" sz="3200" dirty="0">
                <a:solidFill>
                  <a:srgbClr val="FFC000"/>
                </a:solidFill>
              </a:rPr>
              <a:t>Michael, the warring archangel of God </a:t>
            </a:r>
            <a:r>
              <a:rPr lang="en-US" altLang="en-US" sz="3200" dirty="0" smtClean="0">
                <a:solidFill>
                  <a:srgbClr val="FFC000"/>
                </a:solidFill>
              </a:rPr>
              <a:t>will </a:t>
            </a:r>
            <a:r>
              <a:rPr lang="en-US" altLang="en-US" sz="3200" i="1" dirty="0" smtClean="0">
                <a:solidFill>
                  <a:srgbClr val="FFFF00"/>
                </a:solidFill>
              </a:rPr>
              <a:t>stand up </a:t>
            </a:r>
            <a:r>
              <a:rPr lang="en-US" altLang="en-US" sz="3200" dirty="0">
                <a:solidFill>
                  <a:srgbClr val="FFC000"/>
                </a:solidFill>
              </a:rPr>
              <a:t>and take action. </a:t>
            </a:r>
            <a:r>
              <a:rPr lang="en-US" altLang="en-US" sz="3200" dirty="0" smtClean="0">
                <a:solidFill>
                  <a:srgbClr val="FFC000"/>
                </a:solidFill>
              </a:rPr>
              <a:t>We could guess </a:t>
            </a:r>
          </a:p>
          <a:p>
            <a:pPr algn="ctr" eaLnBrk="1" hangingPunct="1">
              <a:spcBef>
                <a:spcPct val="0"/>
              </a:spcBef>
              <a:buFontTx/>
              <a:buNone/>
            </a:pPr>
            <a:r>
              <a:rPr lang="en-US" altLang="en-US" sz="3200" dirty="0" smtClean="0">
                <a:solidFill>
                  <a:srgbClr val="FFC000"/>
                </a:solidFill>
              </a:rPr>
              <a:t>that this will be the midpoint of the 70</a:t>
            </a:r>
            <a:r>
              <a:rPr lang="en-US" altLang="en-US" sz="3200" baseline="30000" dirty="0" smtClean="0">
                <a:solidFill>
                  <a:srgbClr val="FFC000"/>
                </a:solidFill>
              </a:rPr>
              <a:t>th</a:t>
            </a:r>
            <a:r>
              <a:rPr lang="en-US" altLang="en-US" sz="3200" dirty="0" smtClean="0">
                <a:solidFill>
                  <a:srgbClr val="FFC000"/>
                </a:solidFill>
              </a:rPr>
              <a:t> Week at the abomination of desolation half way through the final 7 years of this age. This is when Satan is cast down to the earth and the beast demon of the Abyss is released to possess the Antichrist. The ensuing </a:t>
            </a:r>
            <a:r>
              <a:rPr lang="en-US" altLang="en-US" sz="3200" dirty="0">
                <a:solidFill>
                  <a:srgbClr val="FFC000"/>
                </a:solidFill>
              </a:rPr>
              <a:t>great war </a:t>
            </a:r>
            <a:r>
              <a:rPr lang="en-US" altLang="en-US" sz="3200" dirty="0" smtClean="0">
                <a:solidFill>
                  <a:srgbClr val="FFC000"/>
                </a:solidFill>
              </a:rPr>
              <a:t>in heaven and on earth </a:t>
            </a:r>
            <a:r>
              <a:rPr lang="en-US" altLang="en-US" sz="3200" dirty="0">
                <a:solidFill>
                  <a:srgbClr val="FFC000"/>
                </a:solidFill>
              </a:rPr>
              <a:t>will be severe. But it will end with the </a:t>
            </a:r>
            <a:r>
              <a:rPr lang="en-US" altLang="en-US" sz="3200" dirty="0">
                <a:solidFill>
                  <a:srgbClr val="FFFF00"/>
                </a:solidFill>
              </a:rPr>
              <a:t>deliverance of God’s holy </a:t>
            </a:r>
            <a:r>
              <a:rPr lang="en-US" altLang="en-US" sz="3200" dirty="0">
                <a:solidFill>
                  <a:srgbClr val="FFC000"/>
                </a:solidFill>
              </a:rPr>
              <a:t>or</a:t>
            </a:r>
            <a:r>
              <a:rPr lang="en-US" altLang="en-US" sz="3200" dirty="0">
                <a:solidFill>
                  <a:srgbClr val="FFFF00"/>
                </a:solidFill>
              </a:rPr>
              <a:t> set-apart people</a:t>
            </a:r>
            <a:r>
              <a:rPr lang="en-US" altLang="en-US" sz="3200" dirty="0">
                <a:solidFill>
                  <a:srgbClr val="FFC000"/>
                </a:solidFill>
              </a:rPr>
              <a:t>. </a:t>
            </a:r>
            <a:r>
              <a:rPr lang="en-US" altLang="en-US" sz="3200" dirty="0" smtClean="0">
                <a:solidFill>
                  <a:srgbClr val="FFC000"/>
                </a:solidFill>
              </a:rPr>
              <a:t>Daniel </a:t>
            </a:r>
          </a:p>
          <a:p>
            <a:pPr algn="ctr" eaLnBrk="1" hangingPunct="1">
              <a:spcBef>
                <a:spcPct val="0"/>
              </a:spcBef>
              <a:buFontTx/>
              <a:buNone/>
            </a:pPr>
            <a:r>
              <a:rPr lang="en-US" altLang="en-US" sz="3200" dirty="0">
                <a:solidFill>
                  <a:srgbClr val="FFC000"/>
                </a:solidFill>
              </a:rPr>
              <a:t>i</a:t>
            </a:r>
            <a:r>
              <a:rPr lang="en-US" altLang="en-US" sz="3200" dirty="0" smtClean="0">
                <a:solidFill>
                  <a:srgbClr val="FFC000"/>
                </a:solidFill>
              </a:rPr>
              <a:t>s told that these </a:t>
            </a:r>
            <a:r>
              <a:rPr lang="en-US" altLang="en-US" sz="3200" dirty="0">
                <a:solidFill>
                  <a:srgbClr val="FFC000"/>
                </a:solidFill>
              </a:rPr>
              <a:t>ones whose names are written in </a:t>
            </a:r>
            <a:endParaRPr lang="en-US" altLang="en-US" sz="3200" dirty="0" smtClean="0">
              <a:solidFill>
                <a:srgbClr val="FFC000"/>
              </a:solidFill>
            </a:endParaRPr>
          </a:p>
          <a:p>
            <a:pPr algn="ctr" eaLnBrk="1" hangingPunct="1">
              <a:spcBef>
                <a:spcPct val="0"/>
              </a:spcBef>
              <a:buFontTx/>
              <a:buNone/>
            </a:pPr>
            <a:r>
              <a:rPr lang="en-US" altLang="en-US" sz="3200" dirty="0" smtClean="0">
                <a:solidFill>
                  <a:srgbClr val="FFC000"/>
                </a:solidFill>
              </a:rPr>
              <a:t>the </a:t>
            </a:r>
            <a:r>
              <a:rPr lang="en-US" altLang="en-US" sz="3200" dirty="0">
                <a:solidFill>
                  <a:srgbClr val="FFC000"/>
                </a:solidFill>
              </a:rPr>
              <a:t>Book of </a:t>
            </a:r>
            <a:r>
              <a:rPr lang="en-US" altLang="en-US" sz="3200" dirty="0" smtClean="0">
                <a:solidFill>
                  <a:srgbClr val="FFC000"/>
                </a:solidFill>
              </a:rPr>
              <a:t>Life </a:t>
            </a:r>
            <a:r>
              <a:rPr lang="en-US" altLang="en-US" sz="3200" dirty="0">
                <a:solidFill>
                  <a:srgbClr val="FFC000"/>
                </a:solidFill>
              </a:rPr>
              <a:t>will shine as the stars forevermore.</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http://3.bp.blogspot.com/_MzENrZaq67U/TFRfkg8e5GI/AAAAAAAAARE/16hj-D5w6Yo/s1600/Dani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68275"/>
            <a:ext cx="4876800" cy="650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a:spLocks noChangeArrowheads="1"/>
          </p:cNvSpPr>
          <p:nvPr/>
        </p:nvSpPr>
        <p:spPr bwMode="auto">
          <a:xfrm>
            <a:off x="4686300" y="168275"/>
            <a:ext cx="5408613" cy="6507163"/>
          </a:xfrm>
          <a:prstGeom prst="rect">
            <a:avLst/>
          </a:prstGeom>
          <a:solidFill>
            <a:schemeClr val="bg1"/>
          </a:solidFill>
          <a:ln>
            <a:noFill/>
          </a:ln>
          <a:extLst/>
        </p:spPr>
        <p:txBody>
          <a:bodyPr lIns="105467" tIns="52733" rIns="105467" bIns="52733">
            <a:spAutoFit/>
          </a:bodyPr>
          <a:lstStyle/>
          <a:p>
            <a:pPr algn="ctr">
              <a:defRPr/>
            </a:pPr>
            <a:r>
              <a:rPr lang="en-US" sz="3200" b="1" dirty="0">
                <a:solidFill>
                  <a:schemeClr val="accent5">
                    <a:lumMod val="50000"/>
                  </a:schemeClr>
                </a:solidFill>
              </a:rPr>
              <a:t>12 </a:t>
            </a:r>
            <a:r>
              <a:rPr lang="en-US" sz="3200" dirty="0">
                <a:solidFill>
                  <a:schemeClr val="accent5">
                    <a:lumMod val="50000"/>
                  </a:schemeClr>
                </a:solidFill>
              </a:rPr>
              <a:t>And at that time shall Michael stand up, the great prince which </a:t>
            </a:r>
            <a:r>
              <a:rPr lang="en-US" sz="3200" dirty="0" err="1">
                <a:solidFill>
                  <a:schemeClr val="accent5">
                    <a:lumMod val="50000"/>
                  </a:schemeClr>
                </a:solidFill>
              </a:rPr>
              <a:t>standeth</a:t>
            </a:r>
            <a:r>
              <a:rPr lang="en-US" sz="3200" dirty="0">
                <a:solidFill>
                  <a:schemeClr val="accent5">
                    <a:lumMod val="50000"/>
                  </a:schemeClr>
                </a:solidFill>
              </a:rPr>
              <a:t> for the children of thy people: and there shall be a time of trouble, such as never was since there was a nation even to that same time: and </a:t>
            </a:r>
            <a:r>
              <a:rPr lang="en-US" sz="3200" b="1" dirty="0">
                <a:solidFill>
                  <a:schemeClr val="accent5">
                    <a:lumMod val="50000"/>
                  </a:schemeClr>
                </a:solidFill>
              </a:rPr>
              <a:t>at that time thy people shall be delivered, </a:t>
            </a:r>
            <a:r>
              <a:rPr lang="en-US" sz="3200" dirty="0">
                <a:solidFill>
                  <a:schemeClr val="accent5">
                    <a:lumMod val="50000"/>
                  </a:schemeClr>
                </a:solidFill>
              </a:rPr>
              <a:t>every one that shall be found written in the book.</a:t>
            </a:r>
            <a:r>
              <a:rPr lang="en-US" altLang="en-US" sz="3200" dirty="0">
                <a:solidFill>
                  <a:schemeClr val="accent5">
                    <a:lumMod val="50000"/>
                  </a:schemeClr>
                </a:solidFill>
              </a:rPr>
              <a:t> </a:t>
            </a:r>
          </a:p>
          <a:p>
            <a:pPr algn="ctr">
              <a:defRPr/>
            </a:pPr>
            <a:r>
              <a:rPr lang="en-US" altLang="en-US" sz="3200" dirty="0"/>
              <a:t>– Dan. 12:1 </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ChangeArrowheads="1"/>
          </p:cNvSpPr>
          <p:nvPr/>
        </p:nvSpPr>
        <p:spPr bwMode="auto">
          <a:xfrm>
            <a:off x="190500" y="533400"/>
            <a:ext cx="9906000" cy="58003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dirty="0" smtClean="0">
                <a:solidFill>
                  <a:srgbClr val="FFC000"/>
                </a:solidFill>
                <a:latin typeface="+mn-lt"/>
              </a:rPr>
              <a:t>So in the time of the true blood moon the spiritual battle will be won. </a:t>
            </a:r>
            <a:r>
              <a:rPr lang="en-US" altLang="en-US" dirty="0">
                <a:solidFill>
                  <a:srgbClr val="FFC000"/>
                </a:solidFill>
                <a:latin typeface="+mn-lt"/>
              </a:rPr>
              <a:t>O</a:t>
            </a:r>
            <a:r>
              <a:rPr lang="en-US" altLang="en-US" dirty="0" smtClean="0">
                <a:solidFill>
                  <a:srgbClr val="FFC000"/>
                </a:solidFill>
                <a:latin typeface="+mn-lt"/>
              </a:rPr>
              <a:t>ur Messiah will arrive. There will be and end-time </a:t>
            </a:r>
            <a:r>
              <a:rPr lang="en-US" altLang="en-US" dirty="0" smtClean="0">
                <a:solidFill>
                  <a:srgbClr val="FFFF00"/>
                </a:solidFill>
                <a:latin typeface="+mn-lt"/>
              </a:rPr>
              <a:t>deliverance</a:t>
            </a:r>
            <a:r>
              <a:rPr lang="en-US" altLang="en-US" dirty="0" smtClean="0">
                <a:solidFill>
                  <a:srgbClr val="FFC000"/>
                </a:solidFill>
                <a:latin typeface="+mn-lt"/>
              </a:rPr>
              <a:t>. This is very encouraging news for us. And we know that at a certain point the </a:t>
            </a:r>
            <a:r>
              <a:rPr lang="en-US" altLang="en-US" dirty="0" smtClean="0">
                <a:solidFill>
                  <a:srgbClr val="FFFF00"/>
                </a:solidFill>
                <a:latin typeface="+mn-lt"/>
              </a:rPr>
              <a:t>Great Tribulation </a:t>
            </a:r>
            <a:r>
              <a:rPr lang="en-US" altLang="en-US" dirty="0" smtClean="0">
                <a:solidFill>
                  <a:srgbClr val="FFC000"/>
                </a:solidFill>
                <a:latin typeface="+mn-lt"/>
              </a:rPr>
              <a:t>will be </a:t>
            </a:r>
            <a:r>
              <a:rPr lang="en-US" altLang="en-US" b="1" i="1" dirty="0" smtClean="0">
                <a:solidFill>
                  <a:srgbClr val="FFFF00"/>
                </a:solidFill>
                <a:latin typeface="+mn-lt"/>
              </a:rPr>
              <a:t>abruptly terminated</a:t>
            </a:r>
            <a:r>
              <a:rPr lang="en-US" altLang="en-US" dirty="0" smtClean="0">
                <a:solidFill>
                  <a:srgbClr val="FFC000"/>
                </a:solidFill>
                <a:latin typeface="+mn-lt"/>
              </a:rPr>
              <a:t>. Why?</a:t>
            </a:r>
            <a:r>
              <a:rPr lang="en-US" altLang="en-US" dirty="0">
                <a:solidFill>
                  <a:srgbClr val="FFC000"/>
                </a:solidFill>
              </a:rPr>
              <a:t> </a:t>
            </a:r>
            <a:r>
              <a:rPr lang="en-US" altLang="en-US" dirty="0" smtClean="0">
                <a:solidFill>
                  <a:srgbClr val="FFC000"/>
                </a:solidFill>
              </a:rPr>
              <a:t>What might cause that to happen? Again in the </a:t>
            </a:r>
            <a:r>
              <a:rPr lang="en-US" altLang="en-US" dirty="0">
                <a:solidFill>
                  <a:srgbClr val="FFC000"/>
                </a:solidFill>
              </a:rPr>
              <a:t>Olivet Discourse</a:t>
            </a:r>
            <a:r>
              <a:rPr lang="en-US" altLang="en-US" dirty="0" smtClean="0">
                <a:solidFill>
                  <a:srgbClr val="FFC000"/>
                </a:solidFill>
                <a:latin typeface="+mn-lt"/>
              </a:rPr>
              <a:t> in </a:t>
            </a:r>
            <a:r>
              <a:rPr lang="en-US" altLang="en-US" dirty="0" smtClean="0">
                <a:solidFill>
                  <a:schemeClr val="bg1"/>
                </a:solidFill>
                <a:latin typeface="+mn-lt"/>
              </a:rPr>
              <a:t>Matthew 24</a:t>
            </a:r>
            <a:r>
              <a:rPr lang="en-US" altLang="en-US" dirty="0" smtClean="0">
                <a:solidFill>
                  <a:srgbClr val="FFC000"/>
                </a:solidFill>
                <a:latin typeface="+mn-lt"/>
              </a:rPr>
              <a:t> and </a:t>
            </a:r>
            <a:r>
              <a:rPr lang="en-US" altLang="en-US" dirty="0" smtClean="0">
                <a:solidFill>
                  <a:schemeClr val="bg1"/>
                </a:solidFill>
                <a:latin typeface="+mn-lt"/>
              </a:rPr>
              <a:t>Mark 13 </a:t>
            </a:r>
            <a:r>
              <a:rPr lang="en-US" altLang="en-US" dirty="0" smtClean="0">
                <a:solidFill>
                  <a:srgbClr val="FFC000"/>
                </a:solidFill>
                <a:latin typeface="+mn-lt"/>
              </a:rPr>
              <a:t>we get a major clue. Jesus states that</a:t>
            </a:r>
            <a:r>
              <a:rPr lang="en-US" altLang="en-US" b="1" i="1" dirty="0" smtClean="0">
                <a:solidFill>
                  <a:srgbClr val="FFFF00"/>
                </a:solidFill>
                <a:latin typeface="+mn-lt"/>
              </a:rPr>
              <a:t> “except those days should be shortened</a:t>
            </a:r>
            <a:r>
              <a:rPr lang="en-US" altLang="en-US" b="1" i="1" dirty="0">
                <a:solidFill>
                  <a:srgbClr val="FFFF00"/>
                </a:solidFill>
              </a:rPr>
              <a:t> there </a:t>
            </a:r>
            <a:r>
              <a:rPr lang="en-US" altLang="en-US" b="1" i="1" dirty="0" smtClean="0">
                <a:solidFill>
                  <a:srgbClr val="FFFF00"/>
                </a:solidFill>
              </a:rPr>
              <a:t>should no </a:t>
            </a:r>
            <a:r>
              <a:rPr lang="en-US" altLang="en-US" b="1" i="1" dirty="0">
                <a:solidFill>
                  <a:srgbClr val="FFFF00"/>
                </a:solidFill>
              </a:rPr>
              <a:t>flesh be </a:t>
            </a:r>
            <a:r>
              <a:rPr lang="en-US" altLang="en-US" b="1" i="1" dirty="0" smtClean="0">
                <a:solidFill>
                  <a:srgbClr val="FFFF00"/>
                </a:solidFill>
              </a:rPr>
              <a:t>saved</a:t>
            </a:r>
            <a:r>
              <a:rPr lang="en-US" altLang="en-US" dirty="0">
                <a:solidFill>
                  <a:srgbClr val="FFC000"/>
                </a:solidFill>
                <a:latin typeface="+mn-lt"/>
              </a:rPr>
              <a:t>.</a:t>
            </a:r>
            <a:r>
              <a:rPr lang="en-US" altLang="en-US"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Users\Gavin-As\Pictures\0-IMAGES for PowerPoint\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99" y="360362"/>
            <a:ext cx="4545495" cy="36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1" name="TextBox 1"/>
          <p:cNvSpPr txBox="1">
            <a:spLocks noChangeArrowheads="1"/>
          </p:cNvSpPr>
          <p:nvPr/>
        </p:nvSpPr>
        <p:spPr bwMode="auto">
          <a:xfrm>
            <a:off x="4975225" y="360362"/>
            <a:ext cx="5029200" cy="37544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1800" baseline="30000" dirty="0">
                <a:solidFill>
                  <a:srgbClr val="FFC000"/>
                </a:solidFill>
                <a:latin typeface="Arial" charset="0"/>
              </a:rPr>
              <a:t> </a:t>
            </a:r>
            <a:r>
              <a:rPr lang="en-US" altLang="en-US" sz="3200" dirty="0">
                <a:solidFill>
                  <a:schemeClr val="bg1"/>
                </a:solidFill>
                <a:latin typeface="Arial" charset="0"/>
              </a:rPr>
              <a:t>Mat. 24</a:t>
            </a:r>
          </a:p>
          <a:p>
            <a:pPr algn="ctr" eaLnBrk="1" hangingPunct="1">
              <a:spcBef>
                <a:spcPct val="0"/>
              </a:spcBef>
              <a:buFontTx/>
              <a:buNone/>
            </a:pPr>
            <a:endParaRPr lang="en-US" altLang="en-US" sz="1000" dirty="0">
              <a:solidFill>
                <a:schemeClr val="bg1"/>
              </a:solidFill>
              <a:latin typeface="Arial" charset="0"/>
            </a:endParaRPr>
          </a:p>
          <a:p>
            <a:pPr algn="ctr" eaLnBrk="1" hangingPunct="1">
              <a:spcBef>
                <a:spcPct val="0"/>
              </a:spcBef>
              <a:buFontTx/>
              <a:buNone/>
            </a:pPr>
            <a:r>
              <a:rPr lang="en-US" altLang="en-US" sz="3200" baseline="30000" dirty="0">
                <a:solidFill>
                  <a:schemeClr val="bg1"/>
                </a:solidFill>
                <a:latin typeface="Arial" charset="0"/>
              </a:rPr>
              <a:t>21</a:t>
            </a:r>
            <a:r>
              <a:rPr lang="en-US" altLang="en-US" sz="3200" dirty="0">
                <a:solidFill>
                  <a:srgbClr val="FFC000"/>
                </a:solidFill>
                <a:latin typeface="Arial" charset="0"/>
              </a:rPr>
              <a:t> For then shall be </a:t>
            </a:r>
          </a:p>
          <a:p>
            <a:pPr algn="ctr" eaLnBrk="1" hangingPunct="1">
              <a:spcBef>
                <a:spcPct val="0"/>
              </a:spcBef>
              <a:buFontTx/>
              <a:buNone/>
            </a:pPr>
            <a:r>
              <a:rPr lang="en-US" altLang="en-US" sz="3200" dirty="0">
                <a:solidFill>
                  <a:srgbClr val="FFFF00"/>
                </a:solidFill>
                <a:latin typeface="Arial" charset="0"/>
              </a:rPr>
              <a:t>great tribulation</a:t>
            </a:r>
            <a:r>
              <a:rPr lang="en-US" altLang="en-US" sz="3200" dirty="0">
                <a:solidFill>
                  <a:srgbClr val="FFC000"/>
                </a:solidFill>
                <a:latin typeface="Arial" charset="0"/>
              </a:rPr>
              <a:t>, </a:t>
            </a:r>
          </a:p>
          <a:p>
            <a:pPr algn="ctr" eaLnBrk="1" hangingPunct="1">
              <a:spcBef>
                <a:spcPct val="0"/>
              </a:spcBef>
              <a:buFontTx/>
              <a:buNone/>
            </a:pPr>
            <a:r>
              <a:rPr lang="en-US" altLang="en-US" sz="3200" dirty="0">
                <a:solidFill>
                  <a:srgbClr val="FFC000"/>
                </a:solidFill>
                <a:latin typeface="Arial" charset="0"/>
              </a:rPr>
              <a:t>Such as was not </a:t>
            </a:r>
          </a:p>
          <a:p>
            <a:pPr algn="ctr" eaLnBrk="1" hangingPunct="1">
              <a:spcBef>
                <a:spcPct val="0"/>
              </a:spcBef>
              <a:buFontTx/>
              <a:buNone/>
            </a:pPr>
            <a:r>
              <a:rPr lang="en-US" altLang="en-US" sz="3200" dirty="0">
                <a:solidFill>
                  <a:srgbClr val="FFC000"/>
                </a:solidFill>
                <a:latin typeface="Arial" charset="0"/>
              </a:rPr>
              <a:t>since the beginning  </a:t>
            </a:r>
          </a:p>
          <a:p>
            <a:pPr algn="ctr" eaLnBrk="1" hangingPunct="1">
              <a:spcBef>
                <a:spcPct val="0"/>
              </a:spcBef>
              <a:buFontTx/>
              <a:buNone/>
            </a:pPr>
            <a:r>
              <a:rPr lang="en-US" altLang="en-US" sz="3200" dirty="0">
                <a:solidFill>
                  <a:srgbClr val="FFC000"/>
                </a:solidFill>
                <a:latin typeface="Arial" charset="0"/>
              </a:rPr>
              <a:t>of the world to this time, </a:t>
            </a:r>
          </a:p>
          <a:p>
            <a:pPr algn="ctr" eaLnBrk="1" hangingPunct="1">
              <a:spcBef>
                <a:spcPct val="0"/>
              </a:spcBef>
              <a:buFontTx/>
              <a:buNone/>
            </a:pPr>
            <a:r>
              <a:rPr lang="en-US" altLang="en-US" sz="3200" dirty="0">
                <a:solidFill>
                  <a:srgbClr val="FFC000"/>
                </a:solidFill>
                <a:latin typeface="Arial" charset="0"/>
              </a:rPr>
              <a:t>no, nor ever shall be.</a:t>
            </a:r>
          </a:p>
        </p:txBody>
      </p:sp>
      <p:sp>
        <p:nvSpPr>
          <p:cNvPr id="38916" name="TextBox 4"/>
          <p:cNvSpPr txBox="1">
            <a:spLocks noChangeArrowheads="1"/>
          </p:cNvSpPr>
          <p:nvPr/>
        </p:nvSpPr>
        <p:spPr bwMode="auto">
          <a:xfrm>
            <a:off x="342900" y="4114800"/>
            <a:ext cx="9661525" cy="258532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baseline="30000" dirty="0" smtClean="0">
                <a:solidFill>
                  <a:schemeClr val="bg1"/>
                </a:solidFill>
                <a:latin typeface="+mn-lt"/>
              </a:rPr>
              <a:t>22</a:t>
            </a:r>
            <a:r>
              <a:rPr lang="en-US" altLang="en-US" sz="5400" baseline="30000" dirty="0" smtClean="0">
                <a:solidFill>
                  <a:srgbClr val="FFC000"/>
                </a:solidFill>
                <a:latin typeface="+mn-lt"/>
              </a:rPr>
              <a:t> </a:t>
            </a:r>
            <a:r>
              <a:rPr lang="en-US" altLang="en-US" sz="5400" dirty="0" smtClean="0">
                <a:solidFill>
                  <a:srgbClr val="FFC000"/>
                </a:solidFill>
                <a:latin typeface="+mn-lt"/>
              </a:rPr>
              <a:t>And </a:t>
            </a:r>
            <a:r>
              <a:rPr lang="en-US" altLang="en-US" sz="5400" b="1" i="1" dirty="0" smtClean="0">
                <a:solidFill>
                  <a:srgbClr val="FFFF00"/>
                </a:solidFill>
                <a:latin typeface="+mn-lt"/>
              </a:rPr>
              <a:t>except those days </a:t>
            </a:r>
          </a:p>
          <a:p>
            <a:pPr algn="ctr" eaLnBrk="1" hangingPunct="1">
              <a:spcBef>
                <a:spcPct val="0"/>
              </a:spcBef>
              <a:buFontTx/>
              <a:buNone/>
              <a:defRPr/>
            </a:pPr>
            <a:r>
              <a:rPr lang="en-US" altLang="en-US" sz="5400" b="1" i="1" dirty="0" smtClean="0">
                <a:solidFill>
                  <a:srgbClr val="FFFF00"/>
                </a:solidFill>
                <a:latin typeface="+mn-lt"/>
              </a:rPr>
              <a:t>should be shortened, there should  no flesh be saved</a:t>
            </a:r>
            <a:r>
              <a:rPr lang="en-US" altLang="en-US" sz="5400" b="1" i="1"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ChangeArrowheads="1"/>
          </p:cNvSpPr>
          <p:nvPr/>
        </p:nvSpPr>
        <p:spPr bwMode="auto">
          <a:xfrm>
            <a:off x="475034" y="533400"/>
            <a:ext cx="9321800"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000" dirty="0" smtClean="0">
                <a:solidFill>
                  <a:srgbClr val="FFC000"/>
                </a:solidFill>
                <a:latin typeface="+mn-lt"/>
              </a:rPr>
              <a:t>Jesus then goes on to say that </a:t>
            </a:r>
            <a:r>
              <a:rPr lang="en-US" altLang="en-US" sz="4000" dirty="0" smtClean="0">
                <a:solidFill>
                  <a:srgbClr val="FFFF00"/>
                </a:solidFill>
                <a:latin typeface="+mn-lt"/>
              </a:rPr>
              <a:t>”but for the Elect's sake those days shall be </a:t>
            </a:r>
            <a:r>
              <a:rPr lang="en-US" altLang="en-US" sz="4000" b="1" i="1" dirty="0" smtClean="0">
                <a:solidFill>
                  <a:srgbClr val="FFFF00"/>
                </a:solidFill>
                <a:latin typeface="+mn-lt"/>
              </a:rPr>
              <a:t>shortened</a:t>
            </a:r>
            <a:r>
              <a:rPr lang="en-US" altLang="en-US" sz="4000" dirty="0" smtClean="0">
                <a:solidFill>
                  <a:srgbClr val="FFFF00"/>
                </a:solidFill>
                <a:latin typeface="+mn-lt"/>
              </a:rPr>
              <a:t>.” </a:t>
            </a:r>
            <a:r>
              <a:rPr lang="en-US" altLang="en-US" sz="4000" dirty="0" smtClean="0">
                <a:solidFill>
                  <a:srgbClr val="FFC000"/>
                </a:solidFill>
                <a:latin typeface="+mn-lt"/>
              </a:rPr>
              <a:t>So what might be the occasion for this divine intervention? What calamity threatening to destroy all flesh on this planet will be abruptly cut short? What will be halted, and just in a nick of time for the sake of God’s covenant people and for the sake of all living things on planet earth? </a:t>
            </a:r>
          </a:p>
        </p:txBody>
      </p:sp>
    </p:spTree>
    <p:extLst>
      <p:ext uri="{BB962C8B-B14F-4D97-AF65-F5344CB8AC3E}">
        <p14:creationId xmlns:p14="http://schemas.microsoft.com/office/powerpoint/2010/main" val="863403572"/>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Users\Gavin-As\Pictures\0-IMAGES for PowerPoint\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311285"/>
            <a:ext cx="4425225" cy="363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1" name="TextBox 1"/>
          <p:cNvSpPr txBox="1">
            <a:spLocks noChangeArrowheads="1"/>
          </p:cNvSpPr>
          <p:nvPr/>
        </p:nvSpPr>
        <p:spPr bwMode="auto">
          <a:xfrm>
            <a:off x="4762500" y="304800"/>
            <a:ext cx="5318125" cy="36317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1800" baseline="30000" dirty="0">
                <a:solidFill>
                  <a:srgbClr val="FFC000"/>
                </a:solidFill>
                <a:latin typeface="Arial" charset="0"/>
              </a:rPr>
              <a:t> </a:t>
            </a:r>
            <a:r>
              <a:rPr lang="en-US" altLang="en-US" sz="3200" dirty="0" smtClean="0">
                <a:solidFill>
                  <a:schemeClr val="bg1"/>
                </a:solidFill>
                <a:latin typeface="Arial" charset="0"/>
              </a:rPr>
              <a:t>Mark 13</a:t>
            </a:r>
          </a:p>
          <a:p>
            <a:pPr algn="ctr" eaLnBrk="1" hangingPunct="1">
              <a:spcBef>
                <a:spcPct val="0"/>
              </a:spcBef>
              <a:buFontTx/>
              <a:buNone/>
            </a:pPr>
            <a:r>
              <a:rPr lang="en-AU" sz="3300" baseline="30000" dirty="0">
                <a:solidFill>
                  <a:srgbClr val="FFC000"/>
                </a:solidFill>
              </a:rPr>
              <a:t>19 </a:t>
            </a:r>
            <a:r>
              <a:rPr lang="en-AU" sz="3300" dirty="0">
                <a:solidFill>
                  <a:srgbClr val="FFC000"/>
                </a:solidFill>
              </a:rPr>
              <a:t>For in </a:t>
            </a:r>
            <a:r>
              <a:rPr lang="en-AU" sz="3300" dirty="0">
                <a:solidFill>
                  <a:srgbClr val="FFFF00"/>
                </a:solidFill>
              </a:rPr>
              <a:t>those days </a:t>
            </a:r>
            <a:r>
              <a:rPr lang="en-AU" sz="3300" dirty="0">
                <a:solidFill>
                  <a:srgbClr val="FFC000"/>
                </a:solidFill>
              </a:rPr>
              <a:t>shall </a:t>
            </a:r>
            <a:endParaRPr lang="en-AU" sz="3300" dirty="0" smtClean="0">
              <a:solidFill>
                <a:srgbClr val="FFC000"/>
              </a:solidFill>
            </a:endParaRPr>
          </a:p>
          <a:p>
            <a:pPr algn="ctr" eaLnBrk="1" hangingPunct="1">
              <a:spcBef>
                <a:spcPct val="0"/>
              </a:spcBef>
              <a:buFontTx/>
              <a:buNone/>
            </a:pPr>
            <a:r>
              <a:rPr lang="en-AU" sz="3300" dirty="0" smtClean="0">
                <a:solidFill>
                  <a:srgbClr val="FFC000"/>
                </a:solidFill>
              </a:rPr>
              <a:t>be </a:t>
            </a:r>
            <a:r>
              <a:rPr lang="en-AU" sz="3300" dirty="0">
                <a:solidFill>
                  <a:srgbClr val="FFFF00"/>
                </a:solidFill>
              </a:rPr>
              <a:t>affliction, </a:t>
            </a:r>
            <a:r>
              <a:rPr lang="en-AU" sz="3300" dirty="0" smtClean="0">
                <a:solidFill>
                  <a:srgbClr val="FFFF00"/>
                </a:solidFill>
              </a:rPr>
              <a:t>(tribulation), </a:t>
            </a:r>
            <a:r>
              <a:rPr lang="en-AU" sz="3300" dirty="0" smtClean="0">
                <a:solidFill>
                  <a:srgbClr val="FFC000"/>
                </a:solidFill>
              </a:rPr>
              <a:t>such </a:t>
            </a:r>
            <a:r>
              <a:rPr lang="en-AU" sz="3300" dirty="0">
                <a:solidFill>
                  <a:srgbClr val="FFC000"/>
                </a:solidFill>
              </a:rPr>
              <a:t>as was not from the beginning of the creation which God created unto </a:t>
            </a:r>
            <a:r>
              <a:rPr lang="en-AU" sz="3300" dirty="0" smtClean="0">
                <a:solidFill>
                  <a:srgbClr val="FFC000"/>
                </a:solidFill>
              </a:rPr>
              <a:t>this </a:t>
            </a:r>
            <a:r>
              <a:rPr lang="en-AU" sz="3300" dirty="0">
                <a:solidFill>
                  <a:srgbClr val="FFC000"/>
                </a:solidFill>
              </a:rPr>
              <a:t>time, neither shall be.</a:t>
            </a:r>
            <a:endParaRPr lang="en-US" altLang="en-US" sz="3300" dirty="0">
              <a:solidFill>
                <a:srgbClr val="FFC000"/>
              </a:solidFill>
              <a:latin typeface="Arial" charset="0"/>
            </a:endParaRPr>
          </a:p>
        </p:txBody>
      </p:sp>
      <p:sp>
        <p:nvSpPr>
          <p:cNvPr id="38916" name="TextBox 4"/>
          <p:cNvSpPr txBox="1">
            <a:spLocks noChangeArrowheads="1"/>
          </p:cNvSpPr>
          <p:nvPr/>
        </p:nvSpPr>
        <p:spPr bwMode="auto">
          <a:xfrm>
            <a:off x="266700" y="4059238"/>
            <a:ext cx="9813925" cy="255454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AU" sz="4000" baseline="30000" dirty="0">
                <a:solidFill>
                  <a:srgbClr val="FFC000"/>
                </a:solidFill>
              </a:rPr>
              <a:t>20 </a:t>
            </a:r>
            <a:r>
              <a:rPr lang="en-AU" sz="4000" dirty="0">
                <a:solidFill>
                  <a:srgbClr val="FFC000"/>
                </a:solidFill>
              </a:rPr>
              <a:t>And except that the Lord had </a:t>
            </a:r>
            <a:r>
              <a:rPr lang="en-AU" sz="4000" i="1" dirty="0">
                <a:solidFill>
                  <a:srgbClr val="FFFF00"/>
                </a:solidFill>
              </a:rPr>
              <a:t>shortened </a:t>
            </a:r>
            <a:r>
              <a:rPr lang="en-AU" sz="4000" dirty="0">
                <a:solidFill>
                  <a:srgbClr val="FFC000"/>
                </a:solidFill>
              </a:rPr>
              <a:t>those days, no flesh should be saved: </a:t>
            </a:r>
            <a:endParaRPr lang="en-AU" sz="4000" dirty="0" smtClean="0">
              <a:solidFill>
                <a:srgbClr val="FFC000"/>
              </a:solidFill>
            </a:endParaRPr>
          </a:p>
          <a:p>
            <a:pPr algn="ctr" eaLnBrk="1" hangingPunct="1">
              <a:spcBef>
                <a:spcPct val="0"/>
              </a:spcBef>
              <a:buFontTx/>
              <a:buNone/>
              <a:defRPr/>
            </a:pPr>
            <a:r>
              <a:rPr lang="en-AU" sz="4000" b="1" i="1" dirty="0" smtClean="0">
                <a:solidFill>
                  <a:srgbClr val="FFFF00"/>
                </a:solidFill>
              </a:rPr>
              <a:t>but for </a:t>
            </a:r>
            <a:r>
              <a:rPr lang="en-AU" sz="4000" b="1" i="1" dirty="0">
                <a:solidFill>
                  <a:srgbClr val="FFFF00"/>
                </a:solidFill>
              </a:rPr>
              <a:t>the elect's sake</a:t>
            </a:r>
            <a:r>
              <a:rPr lang="en-AU" sz="4000" dirty="0">
                <a:solidFill>
                  <a:srgbClr val="FFC000"/>
                </a:solidFill>
              </a:rPr>
              <a:t>, whom he hath chosen, </a:t>
            </a:r>
            <a:r>
              <a:rPr lang="en-AU" sz="4000" b="1" i="1" dirty="0">
                <a:solidFill>
                  <a:srgbClr val="FFFF00"/>
                </a:solidFill>
              </a:rPr>
              <a:t>H</a:t>
            </a:r>
            <a:r>
              <a:rPr lang="en-AU" sz="4000" b="1" i="1" dirty="0" smtClean="0">
                <a:solidFill>
                  <a:srgbClr val="FFFF00"/>
                </a:solidFill>
              </a:rPr>
              <a:t>e </a:t>
            </a:r>
            <a:r>
              <a:rPr lang="en-AU" sz="4000" b="1" i="1" dirty="0">
                <a:solidFill>
                  <a:srgbClr val="FFFF00"/>
                </a:solidFill>
              </a:rPr>
              <a:t>hath shortened the days.</a:t>
            </a:r>
            <a:endParaRPr lang="en-US" altLang="en-US" sz="4000" b="1" i="1" dirty="0" smtClean="0">
              <a:solidFill>
                <a:srgbClr val="FFFF00"/>
              </a:solidFill>
              <a:latin typeface="+mn-lt"/>
            </a:endParaRPr>
          </a:p>
        </p:txBody>
      </p:sp>
    </p:spTree>
    <p:extLst>
      <p:ext uri="{BB962C8B-B14F-4D97-AF65-F5344CB8AC3E}">
        <p14:creationId xmlns:p14="http://schemas.microsoft.com/office/powerpoint/2010/main" val="3876383404"/>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
          <p:cNvSpPr>
            <a:spLocks noChangeArrowheads="1"/>
          </p:cNvSpPr>
          <p:nvPr/>
        </p:nvSpPr>
        <p:spPr bwMode="auto">
          <a:xfrm>
            <a:off x="123825" y="228600"/>
            <a:ext cx="10058400" cy="650824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3200" dirty="0">
                <a:solidFill>
                  <a:srgbClr val="FFC000"/>
                </a:solidFill>
              </a:rPr>
              <a:t>Once again, we are </a:t>
            </a:r>
            <a:r>
              <a:rPr lang="en-US" altLang="en-US" sz="3200" dirty="0" smtClean="0">
                <a:solidFill>
                  <a:srgbClr val="FFC000"/>
                </a:solidFill>
              </a:rPr>
              <a:t>led to </a:t>
            </a:r>
            <a:r>
              <a:rPr lang="en-US" altLang="en-US" sz="3200" dirty="0" smtClean="0">
                <a:solidFill>
                  <a:srgbClr val="FFFF00"/>
                </a:solidFill>
              </a:rPr>
              <a:t>weapons </a:t>
            </a:r>
            <a:r>
              <a:rPr lang="en-US" altLang="en-US" sz="3200" dirty="0">
                <a:solidFill>
                  <a:srgbClr val="FFFF00"/>
                </a:solidFill>
              </a:rPr>
              <a:t>of mass </a:t>
            </a:r>
            <a:r>
              <a:rPr lang="en-US" altLang="en-US" sz="3200" dirty="0" smtClean="0">
                <a:solidFill>
                  <a:srgbClr val="FFFF00"/>
                </a:solidFill>
              </a:rPr>
              <a:t>destruction</a:t>
            </a:r>
            <a:r>
              <a:rPr lang="en-US" altLang="en-US" sz="3200" dirty="0">
                <a:solidFill>
                  <a:srgbClr val="FFC000"/>
                </a:solidFill>
              </a:rPr>
              <a:t>. </a:t>
            </a:r>
            <a:endParaRPr lang="en-US" altLang="en-US" sz="3200" dirty="0" smtClean="0">
              <a:solidFill>
                <a:srgbClr val="FFC000"/>
              </a:solidFill>
            </a:endParaRPr>
          </a:p>
          <a:p>
            <a:pPr algn="ctr" eaLnBrk="1" hangingPunct="1">
              <a:spcBef>
                <a:spcPct val="0"/>
              </a:spcBef>
              <a:buNone/>
            </a:pPr>
            <a:r>
              <a:rPr lang="en-US" altLang="en-US" sz="3200" dirty="0">
                <a:solidFill>
                  <a:srgbClr val="FFC000"/>
                </a:solidFill>
              </a:rPr>
              <a:t>The dragon, </a:t>
            </a:r>
            <a:r>
              <a:rPr lang="en-US" altLang="en-US" sz="3200" dirty="0">
                <a:solidFill>
                  <a:srgbClr val="FFFF00"/>
                </a:solidFill>
              </a:rPr>
              <a:t>Lucifer</a:t>
            </a:r>
            <a:r>
              <a:rPr lang="en-US" altLang="en-US" sz="3200" dirty="0">
                <a:solidFill>
                  <a:srgbClr val="FFC000"/>
                </a:solidFill>
              </a:rPr>
              <a:t>, the </a:t>
            </a:r>
            <a:r>
              <a:rPr lang="en-US" altLang="en-US" sz="3200" dirty="0">
                <a:solidFill>
                  <a:srgbClr val="FFFF00"/>
                </a:solidFill>
              </a:rPr>
              <a:t>Lord of the Flies </a:t>
            </a:r>
            <a:r>
              <a:rPr lang="en-US" altLang="en-US" sz="3200" dirty="0">
                <a:solidFill>
                  <a:srgbClr val="FFC000"/>
                </a:solidFill>
              </a:rPr>
              <a:t>loathes and hates mankind. He </a:t>
            </a:r>
            <a:r>
              <a:rPr lang="en-US" altLang="en-US" sz="3200" dirty="0" smtClean="0">
                <a:solidFill>
                  <a:srgbClr val="FFC000"/>
                </a:solidFill>
              </a:rPr>
              <a:t>is a destroyer and wants </a:t>
            </a:r>
            <a:r>
              <a:rPr lang="en-US" altLang="en-US" sz="3200" dirty="0">
                <a:solidFill>
                  <a:srgbClr val="FFC000"/>
                </a:solidFill>
              </a:rPr>
              <a:t>us all dead. As </a:t>
            </a:r>
            <a:r>
              <a:rPr lang="en-US" altLang="en-US" sz="3200" dirty="0" smtClean="0">
                <a:solidFill>
                  <a:srgbClr val="FFC000"/>
                </a:solidFill>
              </a:rPr>
              <a:t>the </a:t>
            </a:r>
            <a:r>
              <a:rPr lang="en-US" altLang="en-US" sz="3200" dirty="0">
                <a:solidFill>
                  <a:srgbClr val="FFC000"/>
                </a:solidFill>
              </a:rPr>
              <a:t>70</a:t>
            </a:r>
            <a:r>
              <a:rPr lang="en-US" altLang="en-US" sz="3200" baseline="30000" dirty="0">
                <a:solidFill>
                  <a:srgbClr val="FFC000"/>
                </a:solidFill>
              </a:rPr>
              <a:t>th</a:t>
            </a:r>
            <a:r>
              <a:rPr lang="en-US" altLang="en-US" sz="3200" dirty="0">
                <a:solidFill>
                  <a:srgbClr val="FFC000"/>
                </a:solidFill>
              </a:rPr>
              <a:t> Week </a:t>
            </a:r>
            <a:r>
              <a:rPr lang="en-US" altLang="en-US" sz="3200" dirty="0" smtClean="0">
                <a:solidFill>
                  <a:srgbClr val="FFC000"/>
                </a:solidFill>
              </a:rPr>
              <a:t>ends a nuclear exchange will have begun. </a:t>
            </a:r>
            <a:r>
              <a:rPr lang="en-US" altLang="en-US" sz="3200" dirty="0">
                <a:solidFill>
                  <a:srgbClr val="FFC000"/>
                </a:solidFill>
              </a:rPr>
              <a:t>B</a:t>
            </a:r>
            <a:r>
              <a:rPr lang="en-US" altLang="en-US" sz="3200" dirty="0" smtClean="0">
                <a:solidFill>
                  <a:srgbClr val="FFC000"/>
                </a:solidFill>
              </a:rPr>
              <a:t>ut then suddenly it all comes to a halt. What if there was no divine intervention and this heinous train of destruction was not stopped? </a:t>
            </a:r>
            <a:r>
              <a:rPr lang="en-US" altLang="en-US" sz="3200" dirty="0">
                <a:solidFill>
                  <a:srgbClr val="FFC000"/>
                </a:solidFill>
              </a:rPr>
              <a:t>What if the powers succeeded in loosing a global holocaust upon mankind? W</a:t>
            </a:r>
            <a:r>
              <a:rPr lang="en-US" altLang="en-US" sz="3200" dirty="0" smtClean="0">
                <a:solidFill>
                  <a:srgbClr val="FFC000"/>
                </a:solidFill>
              </a:rPr>
              <a:t>hat if this </a:t>
            </a:r>
            <a:r>
              <a:rPr lang="en-US" altLang="en-US" sz="3200" dirty="0">
                <a:solidFill>
                  <a:srgbClr val="FFC000"/>
                </a:solidFill>
              </a:rPr>
              <a:t>terrible </a:t>
            </a:r>
            <a:r>
              <a:rPr lang="en-US" altLang="en-US" sz="3200" dirty="0" smtClean="0">
                <a:solidFill>
                  <a:srgbClr val="FFC000"/>
                </a:solidFill>
              </a:rPr>
              <a:t>outbreak of wickedness was </a:t>
            </a:r>
            <a:r>
              <a:rPr lang="en-US" altLang="en-US" sz="3200" dirty="0">
                <a:solidFill>
                  <a:srgbClr val="FFC000"/>
                </a:solidFill>
              </a:rPr>
              <a:t>not nipped in the bud? </a:t>
            </a:r>
            <a:r>
              <a:rPr lang="en-US" altLang="en-US" sz="3200" dirty="0" smtClean="0">
                <a:solidFill>
                  <a:srgbClr val="FFC000"/>
                </a:solidFill>
              </a:rPr>
              <a:t>The ensuing nuclear </a:t>
            </a:r>
            <a:r>
              <a:rPr lang="en-US" altLang="en-US" sz="3200" dirty="0">
                <a:solidFill>
                  <a:srgbClr val="FFC000"/>
                </a:solidFill>
              </a:rPr>
              <a:t>exchanges would soon escalate to </a:t>
            </a:r>
            <a:r>
              <a:rPr lang="en-US" altLang="en-US" sz="3200" dirty="0" smtClean="0">
                <a:solidFill>
                  <a:srgbClr val="FFC000"/>
                </a:solidFill>
              </a:rPr>
              <a:t>bring </a:t>
            </a:r>
            <a:r>
              <a:rPr lang="en-US" altLang="en-US" sz="3200" dirty="0">
                <a:solidFill>
                  <a:srgbClr val="FFC000"/>
                </a:solidFill>
              </a:rPr>
              <a:t>total destruction of all life on this planet. The point </a:t>
            </a:r>
            <a:r>
              <a:rPr lang="en-US" altLang="en-US" sz="3200" dirty="0" smtClean="0">
                <a:solidFill>
                  <a:srgbClr val="FFC000"/>
                </a:solidFill>
              </a:rPr>
              <a:t>would </a:t>
            </a:r>
          </a:p>
          <a:p>
            <a:pPr algn="ctr" eaLnBrk="1" hangingPunct="1">
              <a:spcBef>
                <a:spcPct val="0"/>
              </a:spcBef>
              <a:buNone/>
            </a:pPr>
            <a:r>
              <a:rPr lang="en-US" altLang="en-US" sz="3200" dirty="0" smtClean="0">
                <a:solidFill>
                  <a:srgbClr val="FFC000"/>
                </a:solidFill>
              </a:rPr>
              <a:t>soon </a:t>
            </a:r>
            <a:r>
              <a:rPr lang="en-US" altLang="en-US" sz="3200" dirty="0">
                <a:solidFill>
                  <a:srgbClr val="FFC000"/>
                </a:solidFill>
              </a:rPr>
              <a:t>be reached where it would be just as </a:t>
            </a:r>
            <a:r>
              <a:rPr lang="en-US" altLang="en-US" sz="3200" dirty="0" smtClean="0">
                <a:solidFill>
                  <a:srgbClr val="FFC000"/>
                </a:solidFill>
              </a:rPr>
              <a:t>Jesus </a:t>
            </a:r>
            <a:r>
              <a:rPr lang="en-US" altLang="en-US" sz="3200" dirty="0">
                <a:solidFill>
                  <a:srgbClr val="FFC000"/>
                </a:solidFill>
              </a:rPr>
              <a:t>says, </a:t>
            </a:r>
            <a:r>
              <a:rPr lang="en-US" altLang="en-US" sz="3200" b="1" i="1" dirty="0">
                <a:solidFill>
                  <a:srgbClr val="FFFF00"/>
                </a:solidFill>
              </a:rPr>
              <a:t>“there should no flesh be saved”. </a:t>
            </a: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81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7699"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4343400"/>
            <a:ext cx="2701925"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0" name="Rectangle 1"/>
          <p:cNvSpPr>
            <a:spLocks noChangeArrowheads="1"/>
          </p:cNvSpPr>
          <p:nvPr/>
        </p:nvSpPr>
        <p:spPr bwMode="auto">
          <a:xfrm>
            <a:off x="2781300" y="4876800"/>
            <a:ext cx="73152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a:solidFill>
                  <a:srgbClr val="FFC000"/>
                </a:solidFill>
                <a:latin typeface="Arial" charset="0"/>
              </a:rPr>
              <a:t>“And except those days should be shortened, </a:t>
            </a:r>
            <a:r>
              <a:rPr lang="en-US" altLang="en-US" sz="3600" b="1" i="1">
                <a:solidFill>
                  <a:srgbClr val="FFFF00"/>
                </a:solidFill>
                <a:latin typeface="Arial" charset="0"/>
              </a:rPr>
              <a:t>there should  no flesh be saved</a:t>
            </a:r>
            <a:r>
              <a:rPr lang="en-US" altLang="en-US" sz="3600">
                <a:solidFill>
                  <a:srgbClr val="FFC000"/>
                </a:solidFill>
                <a:latin typeface="Arial" charset="0"/>
              </a:rPr>
              <a:t>: </a:t>
            </a:r>
            <a:r>
              <a:rPr lang="en-US" altLang="en-US" sz="3600">
                <a:solidFill>
                  <a:schemeClr val="bg1"/>
                </a:solidFill>
                <a:latin typeface="Arial" charset="0"/>
              </a:rPr>
              <a:t>-</a:t>
            </a:r>
            <a:r>
              <a:rPr lang="en-US" altLang="en-US" sz="3600">
                <a:solidFill>
                  <a:srgbClr val="FFC000"/>
                </a:solidFill>
                <a:latin typeface="Arial" charset="0"/>
              </a:rPr>
              <a:t> </a:t>
            </a:r>
            <a:r>
              <a:rPr lang="en-US" altLang="en-US" sz="3600">
                <a:solidFill>
                  <a:schemeClr val="bg1"/>
                </a:solidFill>
                <a:latin typeface="Arial" charset="0"/>
              </a:rPr>
              <a:t>Mat. 24:22</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
          <p:cNvSpPr>
            <a:spLocks noChangeArrowheads="1"/>
          </p:cNvSpPr>
          <p:nvPr/>
        </p:nvSpPr>
        <p:spPr bwMode="auto">
          <a:xfrm>
            <a:off x="165904" y="2057400"/>
            <a:ext cx="9906000"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800" dirty="0" smtClean="0">
                <a:solidFill>
                  <a:srgbClr val="FFC000"/>
                </a:solidFill>
              </a:rPr>
              <a:t>Here are a few other </a:t>
            </a:r>
            <a:r>
              <a:rPr lang="en-US" altLang="en-US" sz="4800" dirty="0">
                <a:solidFill>
                  <a:srgbClr val="FFC000"/>
                </a:solidFill>
              </a:rPr>
              <a:t>Scripture </a:t>
            </a:r>
            <a:r>
              <a:rPr lang="en-US" altLang="en-US" sz="4800" dirty="0" smtClean="0">
                <a:solidFill>
                  <a:srgbClr val="FFC000"/>
                </a:solidFill>
              </a:rPr>
              <a:t>passages pointing to a </a:t>
            </a:r>
            <a:r>
              <a:rPr lang="en-US" altLang="en-US" sz="4800" dirty="0">
                <a:solidFill>
                  <a:srgbClr val="FFC000"/>
                </a:solidFill>
              </a:rPr>
              <a:t>nuclear exchange coming </a:t>
            </a:r>
            <a:r>
              <a:rPr lang="en-US" altLang="en-US" sz="4800" dirty="0" smtClean="0">
                <a:solidFill>
                  <a:srgbClr val="FFC000"/>
                </a:solidFill>
              </a:rPr>
              <a:t>towards </a:t>
            </a:r>
          </a:p>
          <a:p>
            <a:pPr algn="ctr" eaLnBrk="1" hangingPunct="1">
              <a:spcBef>
                <a:spcPct val="0"/>
              </a:spcBef>
              <a:buFont typeface="Arial" charset="0"/>
              <a:buNone/>
            </a:pPr>
            <a:r>
              <a:rPr lang="en-US" altLang="en-US" sz="4800" dirty="0" smtClean="0">
                <a:solidFill>
                  <a:srgbClr val="FFC000"/>
                </a:solidFill>
              </a:rPr>
              <a:t>the end </a:t>
            </a:r>
            <a:r>
              <a:rPr lang="en-US" altLang="en-US" sz="4800" dirty="0">
                <a:solidFill>
                  <a:srgbClr val="FFC000"/>
                </a:solidFill>
              </a:rPr>
              <a:t>of the </a:t>
            </a:r>
            <a:r>
              <a:rPr lang="en-US" altLang="en-US" sz="4800" dirty="0" smtClean="0">
                <a:solidFill>
                  <a:srgbClr val="FFC000"/>
                </a:solidFill>
              </a:rPr>
              <a:t>age.</a:t>
            </a:r>
            <a:endParaRPr lang="en-US" altLang="en-US" sz="4800" b="1" i="1" dirty="0">
              <a:solidFill>
                <a:srgbClr val="FFFF00"/>
              </a:solidFill>
            </a:endParaRPr>
          </a:p>
        </p:txBody>
      </p:sp>
    </p:spTree>
    <p:extLst>
      <p:ext uri="{BB962C8B-B14F-4D97-AF65-F5344CB8AC3E}">
        <p14:creationId xmlns:p14="http://schemas.microsoft.com/office/powerpoint/2010/main" val="289412908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
          <p:cNvSpPr>
            <a:spLocks noChangeArrowheads="1"/>
          </p:cNvSpPr>
          <p:nvPr/>
        </p:nvSpPr>
        <p:spPr bwMode="auto">
          <a:xfrm>
            <a:off x="190500" y="838200"/>
            <a:ext cx="9906000" cy="5277142"/>
          </a:xfrm>
          <a:prstGeom prst="rect">
            <a:avLst/>
          </a:prstGeom>
          <a:solidFill>
            <a:schemeClr val="tx2">
              <a:lumMod val="50000"/>
            </a:schemeClr>
          </a:solidFill>
          <a:ln>
            <a:noFill/>
          </a:ln>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800" dirty="0" smtClean="0">
                <a:solidFill>
                  <a:srgbClr val="FFC000"/>
                </a:solidFill>
              </a:rPr>
              <a:t>Zechariah </a:t>
            </a:r>
            <a:r>
              <a:rPr lang="en-US" altLang="en-US" sz="4800" dirty="0">
                <a:solidFill>
                  <a:srgbClr val="FFC000"/>
                </a:solidFill>
              </a:rPr>
              <a:t>14:12,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Ezekiel </a:t>
            </a:r>
            <a:r>
              <a:rPr lang="en-US" altLang="en-US" sz="4800" dirty="0">
                <a:solidFill>
                  <a:srgbClr val="FFC000"/>
                </a:solidFill>
              </a:rPr>
              <a:t>39:6,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Isaiah </a:t>
            </a:r>
            <a:r>
              <a:rPr lang="en-US" altLang="en-US" sz="4800" dirty="0">
                <a:solidFill>
                  <a:srgbClr val="FFC000"/>
                </a:solidFill>
              </a:rPr>
              <a:t>13:6-13,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Isaiah </a:t>
            </a:r>
            <a:r>
              <a:rPr lang="en-US" altLang="en-US" sz="4800" dirty="0">
                <a:solidFill>
                  <a:srgbClr val="FFC000"/>
                </a:solidFill>
              </a:rPr>
              <a:t>17:1,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Revelation </a:t>
            </a:r>
            <a:r>
              <a:rPr lang="en-US" altLang="en-US" sz="4800" dirty="0">
                <a:solidFill>
                  <a:srgbClr val="FFC000"/>
                </a:solidFill>
              </a:rPr>
              <a:t>16:19, </a:t>
            </a:r>
            <a:endParaRPr lang="en-US" altLang="en-US" sz="4800" dirty="0" smtClean="0">
              <a:solidFill>
                <a:srgbClr val="FFC000"/>
              </a:solidFill>
            </a:endParaRPr>
          </a:p>
          <a:p>
            <a:pPr algn="ctr" eaLnBrk="1" hangingPunct="1">
              <a:spcBef>
                <a:spcPct val="0"/>
              </a:spcBef>
              <a:buFont typeface="Arial" charset="0"/>
              <a:buNone/>
            </a:pPr>
            <a:r>
              <a:rPr lang="en-US" altLang="en-US" sz="4800" dirty="0" smtClean="0">
                <a:solidFill>
                  <a:srgbClr val="FFC000"/>
                </a:solidFill>
              </a:rPr>
              <a:t>and </a:t>
            </a:r>
          </a:p>
          <a:p>
            <a:pPr algn="ctr" eaLnBrk="1" hangingPunct="1">
              <a:spcBef>
                <a:spcPct val="0"/>
              </a:spcBef>
              <a:buFont typeface="Arial" charset="0"/>
              <a:buNone/>
            </a:pPr>
            <a:r>
              <a:rPr lang="en-US" altLang="en-US" sz="4800" dirty="0" smtClean="0">
                <a:solidFill>
                  <a:srgbClr val="FFC000"/>
                </a:solidFill>
              </a:rPr>
              <a:t>Revelation 17:1-18</a:t>
            </a:r>
            <a:r>
              <a:rPr lang="en-US" altLang="en-US" sz="4800" dirty="0">
                <a:solidFill>
                  <a:srgbClr val="FFC000"/>
                </a:solidFill>
              </a:rPr>
              <a:t>. </a:t>
            </a:r>
            <a:endParaRPr lang="en-US" altLang="en-US" sz="4800" b="1" i="1" dirty="0">
              <a:solidFill>
                <a:srgbClr val="FFC000"/>
              </a:solidFill>
            </a:endParaRPr>
          </a:p>
        </p:txBody>
      </p:sp>
    </p:spTree>
    <p:extLst>
      <p:ext uri="{BB962C8B-B14F-4D97-AF65-F5344CB8AC3E}">
        <p14:creationId xmlns:p14="http://schemas.microsoft.com/office/powerpoint/2010/main" val="26603043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ChangeArrowheads="1"/>
          </p:cNvSpPr>
          <p:nvPr/>
        </p:nvSpPr>
        <p:spPr bwMode="auto">
          <a:xfrm>
            <a:off x="266700" y="762000"/>
            <a:ext cx="9753600" cy="540025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300" dirty="0">
                <a:solidFill>
                  <a:srgbClr val="FFC000"/>
                </a:solidFill>
              </a:rPr>
              <a:t>The Apostle Paul </a:t>
            </a:r>
            <a:r>
              <a:rPr lang="en-US" altLang="en-US" sz="4300" dirty="0" smtClean="0">
                <a:solidFill>
                  <a:srgbClr val="FFC000"/>
                </a:solidFill>
              </a:rPr>
              <a:t>spoke also specifically </a:t>
            </a:r>
            <a:r>
              <a:rPr lang="en-US" altLang="en-US" sz="4300" dirty="0">
                <a:solidFill>
                  <a:srgbClr val="FFC000"/>
                </a:solidFill>
              </a:rPr>
              <a:t>about </a:t>
            </a:r>
            <a:r>
              <a:rPr lang="en-US" altLang="en-US" sz="4300" dirty="0" smtClean="0">
                <a:solidFill>
                  <a:srgbClr val="FFC000"/>
                </a:solidFill>
              </a:rPr>
              <a:t>this</a:t>
            </a:r>
            <a:r>
              <a:rPr lang="en-US" altLang="en-US" sz="4300" dirty="0" smtClean="0">
                <a:solidFill>
                  <a:srgbClr val="FFC000"/>
                </a:solidFill>
                <a:latin typeface="+mn-lt"/>
              </a:rPr>
              <a:t> </a:t>
            </a:r>
            <a:r>
              <a:rPr lang="en-US" altLang="en-US" sz="4300" dirty="0" smtClean="0">
                <a:solidFill>
                  <a:srgbClr val="FFFF00"/>
                </a:solidFill>
                <a:latin typeface="+mn-lt"/>
              </a:rPr>
              <a:t>divine intervention </a:t>
            </a:r>
            <a:r>
              <a:rPr lang="en-US" altLang="en-US" sz="4300" dirty="0" smtClean="0">
                <a:solidFill>
                  <a:srgbClr val="FFC000"/>
                </a:solidFill>
                <a:latin typeface="+mn-lt"/>
              </a:rPr>
              <a:t>in the </a:t>
            </a:r>
          </a:p>
          <a:p>
            <a:pPr algn="ctr" eaLnBrk="1" hangingPunct="1">
              <a:spcBef>
                <a:spcPct val="0"/>
              </a:spcBef>
              <a:buFontTx/>
              <a:buNone/>
              <a:defRPr/>
            </a:pPr>
            <a:r>
              <a:rPr lang="en-US" altLang="en-US" sz="4300" dirty="0" smtClean="0">
                <a:solidFill>
                  <a:srgbClr val="FFC000"/>
                </a:solidFill>
                <a:latin typeface="+mn-lt"/>
              </a:rPr>
              <a:t>latter days. The rule of evil worldly powers will be cut short. And the reign of the Antichrist will be terminated by returning Messiah. Here in </a:t>
            </a:r>
            <a:r>
              <a:rPr lang="en-US" altLang="en-US" sz="4300" b="1" i="1" dirty="0" smtClean="0">
                <a:solidFill>
                  <a:schemeClr val="bg1"/>
                </a:solidFill>
                <a:latin typeface="+mn-lt"/>
              </a:rPr>
              <a:t>2Thes. 2:8 </a:t>
            </a:r>
            <a:r>
              <a:rPr lang="en-US" altLang="en-US" sz="4300" dirty="0" smtClean="0">
                <a:solidFill>
                  <a:srgbClr val="FFC000"/>
                </a:solidFill>
                <a:latin typeface="+mn-lt"/>
              </a:rPr>
              <a:t>Paul says that the </a:t>
            </a:r>
            <a:r>
              <a:rPr lang="en-US" altLang="en-US" sz="4300" dirty="0" smtClean="0">
                <a:solidFill>
                  <a:srgbClr val="FFFF00"/>
                </a:solidFill>
                <a:latin typeface="+mn-lt"/>
              </a:rPr>
              <a:t>coming of Messiah </a:t>
            </a:r>
            <a:r>
              <a:rPr lang="en-US" altLang="en-US" sz="4300" dirty="0" smtClean="0">
                <a:solidFill>
                  <a:srgbClr val="FFC000"/>
                </a:solidFill>
                <a:latin typeface="+mn-lt"/>
              </a:rPr>
              <a:t>will </a:t>
            </a:r>
            <a:r>
              <a:rPr lang="en-US" altLang="en-US" sz="4300" b="1" i="1" dirty="0" smtClean="0">
                <a:solidFill>
                  <a:srgbClr val="FFFF00"/>
                </a:solidFill>
                <a:latin typeface="+mn-lt"/>
              </a:rPr>
              <a:t>consume and destroy</a:t>
            </a:r>
            <a:r>
              <a:rPr lang="en-US" altLang="en-US" sz="4300" dirty="0" smtClean="0">
                <a:solidFill>
                  <a:srgbClr val="FFC000"/>
                </a:solidFill>
                <a:latin typeface="+mn-lt"/>
              </a:rPr>
              <a:t> </a:t>
            </a:r>
            <a:r>
              <a:rPr lang="en-US" altLang="en-US" sz="4300" dirty="0" smtClean="0">
                <a:solidFill>
                  <a:srgbClr val="FFFF00"/>
                </a:solidFill>
                <a:latin typeface="+mn-lt"/>
              </a:rPr>
              <a:t>“that wicked one”</a:t>
            </a:r>
            <a:r>
              <a:rPr lang="en-US" altLang="en-US" sz="4300" dirty="0" smtClean="0">
                <a:solidFill>
                  <a:srgbClr val="FFC000"/>
                </a:solidFill>
                <a:latin typeface="+mn-lt"/>
              </a:rPr>
              <a:t>, the </a:t>
            </a:r>
            <a:r>
              <a:rPr lang="en-US" altLang="en-US" sz="4300" dirty="0" smtClean="0">
                <a:solidFill>
                  <a:srgbClr val="FFFF00"/>
                </a:solidFill>
                <a:latin typeface="+mn-lt"/>
              </a:rPr>
              <a:t>Antichrist</a:t>
            </a:r>
            <a:r>
              <a:rPr lang="en-US" altLang="en-US" sz="4300"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Box 1"/>
          <p:cNvSpPr txBox="1">
            <a:spLocks noChangeArrowheads="1"/>
          </p:cNvSpPr>
          <p:nvPr/>
        </p:nvSpPr>
        <p:spPr bwMode="auto">
          <a:xfrm>
            <a:off x="4975225" y="304800"/>
            <a:ext cx="5029200" cy="62785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1800" baseline="30000">
                <a:solidFill>
                  <a:srgbClr val="FFC000"/>
                </a:solidFill>
                <a:latin typeface="Arial" charset="0"/>
              </a:rPr>
              <a:t> </a:t>
            </a:r>
            <a:r>
              <a:rPr lang="en-US" altLang="en-US" sz="3200">
                <a:solidFill>
                  <a:schemeClr val="bg1"/>
                </a:solidFill>
                <a:latin typeface="Arial" charset="0"/>
              </a:rPr>
              <a:t>2Thes. 2:8</a:t>
            </a:r>
          </a:p>
          <a:p>
            <a:pPr algn="ctr" eaLnBrk="1" hangingPunct="1">
              <a:spcBef>
                <a:spcPct val="0"/>
              </a:spcBef>
              <a:buFontTx/>
              <a:buNone/>
            </a:pPr>
            <a:endParaRPr lang="en-US" altLang="en-US" sz="1000">
              <a:solidFill>
                <a:schemeClr val="bg1"/>
              </a:solidFill>
              <a:latin typeface="Arial" charset="0"/>
            </a:endParaRPr>
          </a:p>
          <a:p>
            <a:pPr algn="ctr" eaLnBrk="1" hangingPunct="1">
              <a:spcBef>
                <a:spcPct val="0"/>
              </a:spcBef>
              <a:buFontTx/>
              <a:buNone/>
            </a:pPr>
            <a:r>
              <a:rPr lang="en-US" altLang="en-US" sz="4000">
                <a:solidFill>
                  <a:srgbClr val="FFC000"/>
                </a:solidFill>
                <a:latin typeface="Arial" charset="0"/>
              </a:rPr>
              <a:t>And then shall that Wicked (one) be revealed, whom </a:t>
            </a:r>
            <a:r>
              <a:rPr lang="en-US" altLang="en-US" sz="4000">
                <a:solidFill>
                  <a:srgbClr val="FFFF00"/>
                </a:solidFill>
                <a:latin typeface="Arial" charset="0"/>
              </a:rPr>
              <a:t>the Lord will consume with the Spirit of His mouth and shall destroy with the brightness of His coming.</a:t>
            </a:r>
          </a:p>
        </p:txBody>
      </p:sp>
      <p:pic>
        <p:nvPicPr>
          <p:cNvPr id="159747" name="Picture 2" descr="C:\Users\Gavin-As\Pictures\0-IMAGES for PowerPoint\kokin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323850"/>
            <a:ext cx="4468813" cy="627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8" name="TextBox 1"/>
          <p:cNvSpPr txBox="1">
            <a:spLocks noChangeArrowheads="1"/>
          </p:cNvSpPr>
          <p:nvPr/>
        </p:nvSpPr>
        <p:spPr bwMode="auto">
          <a:xfrm>
            <a:off x="241300" y="5719763"/>
            <a:ext cx="25431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a:solidFill>
                  <a:schemeClr val="bg1"/>
                </a:solidFill>
                <a:latin typeface="Arial" charset="0"/>
              </a:rPr>
              <a:t>Art by</a:t>
            </a:r>
          </a:p>
          <a:p>
            <a:pPr eaLnBrk="1" hangingPunct="1">
              <a:spcBef>
                <a:spcPct val="0"/>
              </a:spcBef>
              <a:buFontTx/>
              <a:buNone/>
            </a:pPr>
            <a:r>
              <a:rPr lang="en-US" altLang="en-US" sz="1800">
                <a:solidFill>
                  <a:schemeClr val="bg1"/>
                </a:solidFill>
                <a:latin typeface="Arial" charset="0"/>
              </a:rPr>
              <a:t>Pat Marvenko Smith</a:t>
            </a:r>
          </a:p>
          <a:p>
            <a:pPr eaLnBrk="1" hangingPunct="1">
              <a:spcBef>
                <a:spcPct val="0"/>
              </a:spcBef>
              <a:buFontTx/>
              <a:buNone/>
            </a:pPr>
            <a:r>
              <a:rPr lang="en-US" altLang="en-US" sz="1400">
                <a:solidFill>
                  <a:schemeClr val="bg1"/>
                </a:solidFill>
                <a:latin typeface="Arial" charset="0"/>
              </a:rPr>
              <a:t>www.revelationillustrated.com</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190500" y="457200"/>
            <a:ext cx="9906000" cy="589392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2900" dirty="0">
                <a:solidFill>
                  <a:srgbClr val="FFC000"/>
                </a:solidFill>
                <a:latin typeface="+mn-lt"/>
              </a:rPr>
              <a:t>In </a:t>
            </a:r>
            <a:r>
              <a:rPr lang="en-US" altLang="en-US" sz="2900" dirty="0">
                <a:solidFill>
                  <a:schemeClr val="bg1"/>
                </a:solidFill>
                <a:latin typeface="+mn-lt"/>
              </a:rPr>
              <a:t>Revelation </a:t>
            </a:r>
            <a:r>
              <a:rPr lang="en-US" altLang="en-US" sz="2900" dirty="0" smtClean="0">
                <a:solidFill>
                  <a:schemeClr val="bg1"/>
                </a:solidFill>
                <a:latin typeface="+mn-lt"/>
              </a:rPr>
              <a:t>11:16-18 </a:t>
            </a:r>
            <a:r>
              <a:rPr lang="en-US" altLang="en-US" sz="2900" dirty="0">
                <a:solidFill>
                  <a:srgbClr val="FFC000"/>
                </a:solidFill>
                <a:latin typeface="+mn-lt"/>
              </a:rPr>
              <a:t>we get yet another cross-reference </a:t>
            </a:r>
            <a:endParaRPr lang="en-US" altLang="en-US" sz="2900" dirty="0" smtClean="0">
              <a:solidFill>
                <a:srgbClr val="FFC000"/>
              </a:solidFill>
              <a:latin typeface="+mn-lt"/>
            </a:endParaRPr>
          </a:p>
          <a:p>
            <a:pPr algn="ctr" eaLnBrk="0" hangingPunct="0">
              <a:defRPr/>
            </a:pPr>
            <a:r>
              <a:rPr lang="en-US" altLang="en-US" sz="2900" dirty="0" smtClean="0">
                <a:solidFill>
                  <a:srgbClr val="FFC000"/>
                </a:solidFill>
                <a:latin typeface="+mn-lt"/>
              </a:rPr>
              <a:t>telling of divine judgment meted out to those who unleash </a:t>
            </a:r>
            <a:r>
              <a:rPr lang="en-US" altLang="en-US" sz="2900" dirty="0">
                <a:solidFill>
                  <a:srgbClr val="FFFF00"/>
                </a:solidFill>
                <a:latin typeface="+mn-lt"/>
              </a:rPr>
              <a:t>weapons </a:t>
            </a:r>
            <a:r>
              <a:rPr lang="en-US" altLang="en-US" sz="2900" dirty="0" smtClean="0">
                <a:solidFill>
                  <a:srgbClr val="FFFF00"/>
                </a:solidFill>
                <a:latin typeface="+mn-lt"/>
              </a:rPr>
              <a:t>of </a:t>
            </a:r>
            <a:r>
              <a:rPr lang="en-US" altLang="en-US" sz="2900" dirty="0">
                <a:solidFill>
                  <a:srgbClr val="FFFF00"/>
                </a:solidFill>
                <a:latin typeface="+mn-lt"/>
              </a:rPr>
              <a:t>mass destruction</a:t>
            </a:r>
            <a:r>
              <a:rPr lang="en-US" altLang="en-US" sz="2900" dirty="0">
                <a:solidFill>
                  <a:srgbClr val="FFC000"/>
                </a:solidFill>
                <a:latin typeface="+mn-lt"/>
              </a:rPr>
              <a:t>. The ones </a:t>
            </a:r>
            <a:r>
              <a:rPr lang="en-US" altLang="en-US" sz="2900" dirty="0" smtClean="0">
                <a:solidFill>
                  <a:srgbClr val="FFC000"/>
                </a:solidFill>
                <a:latin typeface="+mn-lt"/>
              </a:rPr>
              <a:t>ordering and carrying out </a:t>
            </a:r>
            <a:r>
              <a:rPr lang="en-US" altLang="en-US" sz="2900" dirty="0">
                <a:solidFill>
                  <a:srgbClr val="FFC000"/>
                </a:solidFill>
                <a:latin typeface="+mn-lt"/>
              </a:rPr>
              <a:t>these genocidal horrors, including </a:t>
            </a:r>
            <a:r>
              <a:rPr lang="en-US" altLang="en-US" sz="2900" dirty="0">
                <a:solidFill>
                  <a:srgbClr val="FFFF00"/>
                </a:solidFill>
                <a:latin typeface="+mn-lt"/>
              </a:rPr>
              <a:t>the Antichrist and False </a:t>
            </a:r>
            <a:r>
              <a:rPr lang="en-US" altLang="en-US" sz="2900" dirty="0" smtClean="0">
                <a:solidFill>
                  <a:srgbClr val="FFFF00"/>
                </a:solidFill>
                <a:latin typeface="+mn-lt"/>
              </a:rPr>
              <a:t>Prophet</a:t>
            </a:r>
            <a:r>
              <a:rPr lang="en-US" altLang="en-US" sz="2900" dirty="0" smtClean="0">
                <a:solidFill>
                  <a:srgbClr val="FFC000"/>
                </a:solidFill>
                <a:latin typeface="+mn-lt"/>
              </a:rPr>
              <a:t> </a:t>
            </a:r>
            <a:r>
              <a:rPr lang="en-US" altLang="en-US" sz="2900" dirty="0">
                <a:solidFill>
                  <a:srgbClr val="FFC000"/>
                </a:solidFill>
                <a:latin typeface="+mn-lt"/>
              </a:rPr>
              <a:t>will be </a:t>
            </a:r>
            <a:r>
              <a:rPr lang="en-US" altLang="en-US" sz="2900" dirty="0" smtClean="0">
                <a:solidFill>
                  <a:srgbClr val="FFC000"/>
                </a:solidFill>
                <a:latin typeface="+mn-lt"/>
              </a:rPr>
              <a:t>terminated. Both these wicked leaders will </a:t>
            </a:r>
            <a:r>
              <a:rPr lang="en-US" altLang="en-US" sz="2900" dirty="0">
                <a:solidFill>
                  <a:srgbClr val="FFC000"/>
                </a:solidFill>
                <a:latin typeface="+mn-lt"/>
              </a:rPr>
              <a:t>be destroyed by the returning Messiah. That </a:t>
            </a:r>
            <a:r>
              <a:rPr lang="en-US" altLang="en-US" sz="2900" dirty="0" smtClean="0">
                <a:solidFill>
                  <a:srgbClr val="FFC000"/>
                </a:solidFill>
                <a:latin typeface="+mn-lt"/>
              </a:rPr>
              <a:t>will end the </a:t>
            </a:r>
            <a:r>
              <a:rPr lang="en-US" altLang="en-US" sz="2900" dirty="0">
                <a:solidFill>
                  <a:srgbClr val="FFC000"/>
                </a:solidFill>
                <a:latin typeface="+mn-lt"/>
              </a:rPr>
              <a:t>Great Tribulation. </a:t>
            </a:r>
            <a:r>
              <a:rPr lang="en-US" altLang="en-US" sz="2900" dirty="0" smtClean="0">
                <a:solidFill>
                  <a:srgbClr val="FFC000"/>
                </a:solidFill>
                <a:latin typeface="+mn-lt"/>
              </a:rPr>
              <a:t>John </a:t>
            </a:r>
            <a:r>
              <a:rPr lang="en-US" altLang="en-US" sz="2900" dirty="0">
                <a:solidFill>
                  <a:srgbClr val="FFC000"/>
                </a:solidFill>
                <a:latin typeface="+mn-lt"/>
              </a:rPr>
              <a:t>saw the </a:t>
            </a:r>
            <a:r>
              <a:rPr lang="en-US" altLang="en-US" sz="2900" dirty="0">
                <a:solidFill>
                  <a:srgbClr val="FFFF00"/>
                </a:solidFill>
                <a:latin typeface="+mn-lt"/>
              </a:rPr>
              <a:t>24 Elders </a:t>
            </a:r>
            <a:r>
              <a:rPr lang="en-US" altLang="en-US" sz="2900" dirty="0">
                <a:solidFill>
                  <a:srgbClr val="FFC000"/>
                </a:solidFill>
                <a:latin typeface="+mn-lt"/>
              </a:rPr>
              <a:t>seated before the heavenly throne. They were casting their crowns </a:t>
            </a:r>
            <a:r>
              <a:rPr lang="en-US" altLang="en-US" sz="2900" dirty="0" smtClean="0">
                <a:solidFill>
                  <a:srgbClr val="FFC000"/>
                </a:solidFill>
                <a:latin typeface="+mn-lt"/>
              </a:rPr>
              <a:t>before </a:t>
            </a:r>
            <a:r>
              <a:rPr lang="en-US" altLang="en-US" sz="2900" dirty="0">
                <a:solidFill>
                  <a:srgbClr val="FFC000"/>
                </a:solidFill>
                <a:latin typeface="+mn-lt"/>
              </a:rPr>
              <a:t>Him and declaring  that God was righteous in all </a:t>
            </a:r>
            <a:r>
              <a:rPr lang="en-US" altLang="en-US" sz="2900" dirty="0" smtClean="0">
                <a:solidFill>
                  <a:srgbClr val="FFC000"/>
                </a:solidFill>
                <a:latin typeface="+mn-lt"/>
              </a:rPr>
              <a:t>His </a:t>
            </a:r>
            <a:r>
              <a:rPr lang="en-US" altLang="en-US" sz="2900" dirty="0">
                <a:solidFill>
                  <a:srgbClr val="FFC000"/>
                </a:solidFill>
                <a:latin typeface="+mn-lt"/>
              </a:rPr>
              <a:t>judgments. </a:t>
            </a:r>
            <a:r>
              <a:rPr lang="en-US" altLang="en-US" sz="2900" dirty="0" smtClean="0">
                <a:solidFill>
                  <a:srgbClr val="FFC000"/>
                </a:solidFill>
                <a:latin typeface="+mn-lt"/>
              </a:rPr>
              <a:t>They </a:t>
            </a:r>
            <a:r>
              <a:rPr lang="en-US" altLang="en-US" sz="2900" dirty="0">
                <a:solidFill>
                  <a:srgbClr val="FFC000"/>
                </a:solidFill>
                <a:latin typeface="+mn-lt"/>
              </a:rPr>
              <a:t>made </a:t>
            </a:r>
            <a:r>
              <a:rPr lang="en-US" altLang="en-US" sz="2900" i="1" dirty="0">
                <a:solidFill>
                  <a:srgbClr val="FFFF00"/>
                </a:solidFill>
                <a:latin typeface="+mn-lt"/>
              </a:rPr>
              <a:t>specific mention </a:t>
            </a:r>
            <a:r>
              <a:rPr lang="en-US" altLang="en-US" sz="2900" dirty="0">
                <a:solidFill>
                  <a:srgbClr val="FFC000"/>
                </a:solidFill>
                <a:latin typeface="+mn-lt"/>
              </a:rPr>
              <a:t>of Messiah </a:t>
            </a:r>
            <a:r>
              <a:rPr lang="en-US" altLang="en-US" sz="2900" b="1" i="1" dirty="0">
                <a:solidFill>
                  <a:srgbClr val="FFFF00"/>
                </a:solidFill>
                <a:latin typeface="+mn-lt"/>
              </a:rPr>
              <a:t>destroying those who destroy the earth</a:t>
            </a:r>
            <a:r>
              <a:rPr lang="en-US" altLang="en-US" sz="2900" dirty="0">
                <a:solidFill>
                  <a:srgbClr val="FFC000"/>
                </a:solidFill>
                <a:latin typeface="+mn-lt"/>
              </a:rPr>
              <a:t>. This image is by </a:t>
            </a:r>
            <a:r>
              <a:rPr lang="en-US" altLang="en-US" sz="2900" dirty="0" smtClean="0">
                <a:solidFill>
                  <a:srgbClr val="FFC000"/>
                </a:solidFill>
                <a:latin typeface="+mn-lt"/>
              </a:rPr>
              <a:t>Christian artist Pat </a:t>
            </a:r>
            <a:r>
              <a:rPr lang="en-US" altLang="en-US" sz="2900" dirty="0" err="1">
                <a:solidFill>
                  <a:srgbClr val="FFC000"/>
                </a:solidFill>
                <a:latin typeface="+mn-lt"/>
              </a:rPr>
              <a:t>Marvenko</a:t>
            </a:r>
            <a:r>
              <a:rPr lang="en-US" altLang="en-US" sz="2900" dirty="0">
                <a:solidFill>
                  <a:srgbClr val="FFC000"/>
                </a:solidFill>
                <a:latin typeface="+mn-lt"/>
              </a:rPr>
              <a:t> Smith. She has a CD with some excellent apocalyptic </a:t>
            </a:r>
            <a:r>
              <a:rPr lang="en-US" altLang="en-US" sz="2900" dirty="0" smtClean="0">
                <a:solidFill>
                  <a:srgbClr val="FFC000"/>
                </a:solidFill>
                <a:latin typeface="+mn-lt"/>
              </a:rPr>
              <a:t>images at </a:t>
            </a:r>
            <a:r>
              <a:rPr lang="en-US" altLang="en-US" sz="2900" dirty="0">
                <a:solidFill>
                  <a:srgbClr val="FFC000"/>
                </a:solidFill>
                <a:latin typeface="+mn-lt"/>
              </a:rPr>
              <a:t>her website </a:t>
            </a:r>
            <a:r>
              <a:rPr lang="en-US" altLang="en-US" sz="2900" dirty="0">
                <a:solidFill>
                  <a:srgbClr val="00B0F0"/>
                </a:solidFill>
                <a:latin typeface="+mn-lt"/>
              </a:rPr>
              <a:t>RevelationIllustrated.com</a:t>
            </a:r>
            <a:r>
              <a:rPr lang="en-US" altLang="en-US" sz="2900" dirty="0">
                <a:solidFill>
                  <a:srgbClr val="FFC000"/>
                </a:solidFill>
                <a:latin typeface="+mn-lt"/>
              </a:rPr>
              <a:t>.</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179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857500" y="5221288"/>
            <a:ext cx="7315200" cy="1508125"/>
          </a:xfrm>
          <a:prstGeom prst="rect">
            <a:avLst/>
          </a:prstGeom>
          <a:solidFill>
            <a:schemeClr val="tx2">
              <a:lumMod val="50000"/>
            </a:schemeClr>
          </a:solidFill>
        </p:spPr>
        <p:txBody>
          <a:bodyPr>
            <a:spAutoFit/>
          </a:bodyPr>
          <a:lstStyle/>
          <a:p>
            <a:pPr>
              <a:defRPr/>
            </a:pPr>
            <a:r>
              <a:rPr lang="en-US" sz="3200" dirty="0">
                <a:solidFill>
                  <a:srgbClr val="FFC000"/>
                </a:solidFill>
              </a:rPr>
              <a:t>We give thanks,. . . </a:t>
            </a:r>
            <a:r>
              <a:rPr lang="en-US" sz="3200" dirty="0">
                <a:solidFill>
                  <a:srgbClr val="FFFF00"/>
                </a:solidFill>
              </a:rPr>
              <a:t>That thou </a:t>
            </a:r>
            <a:r>
              <a:rPr lang="en-US" sz="3200" dirty="0" err="1">
                <a:solidFill>
                  <a:srgbClr val="FFFF00"/>
                </a:solidFill>
              </a:rPr>
              <a:t>shouldest</a:t>
            </a:r>
            <a:endParaRPr lang="en-US" sz="3200" dirty="0">
              <a:solidFill>
                <a:srgbClr val="FFFF00"/>
              </a:solidFill>
            </a:endParaRPr>
          </a:p>
          <a:p>
            <a:pPr>
              <a:defRPr/>
            </a:pPr>
            <a:r>
              <a:rPr lang="en-US" sz="3200" dirty="0">
                <a:solidFill>
                  <a:srgbClr val="FFFF00"/>
                </a:solidFill>
              </a:rPr>
              <a:t>destroy them that destroy the earth</a:t>
            </a:r>
            <a:r>
              <a:rPr lang="en-US" sz="3200" dirty="0">
                <a:solidFill>
                  <a:srgbClr val="FFC000"/>
                </a:solidFill>
              </a:rPr>
              <a:t>. </a:t>
            </a:r>
          </a:p>
          <a:p>
            <a:pPr algn="r">
              <a:defRPr/>
            </a:pPr>
            <a:r>
              <a:rPr lang="en-US" sz="2800" dirty="0">
                <a:solidFill>
                  <a:schemeClr val="bg1">
                    <a:lumMod val="95000"/>
                  </a:schemeClr>
                </a:solidFill>
              </a:rPr>
              <a:t>- Rev. </a:t>
            </a:r>
            <a:r>
              <a:rPr lang="en-US" sz="2800" dirty="0" smtClean="0">
                <a:solidFill>
                  <a:schemeClr val="bg1">
                    <a:lumMod val="95000"/>
                  </a:schemeClr>
                </a:solidFill>
              </a:rPr>
              <a:t>11:16-18</a:t>
            </a:r>
            <a:endParaRPr lang="en-US" sz="2800" dirty="0">
              <a:solidFill>
                <a:schemeClr val="bg1">
                  <a:lumMod val="95000"/>
                </a:schemeClr>
              </a:solidFill>
            </a:endParaRPr>
          </a:p>
        </p:txBody>
      </p:sp>
      <p:sp>
        <p:nvSpPr>
          <p:cNvPr id="161796" name="TextBox 3"/>
          <p:cNvSpPr txBox="1">
            <a:spLocks noChangeArrowheads="1"/>
          </p:cNvSpPr>
          <p:nvPr/>
        </p:nvSpPr>
        <p:spPr bwMode="auto">
          <a:xfrm>
            <a:off x="0" y="5867400"/>
            <a:ext cx="2857500" cy="8921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a:solidFill>
                  <a:schemeClr val="bg1"/>
                </a:solidFill>
                <a:latin typeface="Arial" charset="0"/>
              </a:rPr>
              <a:t>Art by</a:t>
            </a:r>
          </a:p>
          <a:p>
            <a:pPr eaLnBrk="1" hangingPunct="1">
              <a:spcBef>
                <a:spcPct val="0"/>
              </a:spcBef>
              <a:buFontTx/>
              <a:buNone/>
            </a:pPr>
            <a:r>
              <a:rPr lang="en-US" altLang="en-US" sz="1800">
                <a:solidFill>
                  <a:schemeClr val="bg1"/>
                </a:solidFill>
                <a:latin typeface="Arial" charset="0"/>
              </a:rPr>
              <a:t>Pat Marvenko Smith</a:t>
            </a:r>
          </a:p>
          <a:p>
            <a:pPr eaLnBrk="1" hangingPunct="1">
              <a:spcBef>
                <a:spcPct val="0"/>
              </a:spcBef>
              <a:buFontTx/>
              <a:buNone/>
            </a:pPr>
            <a:r>
              <a:rPr lang="en-US" altLang="en-US" sz="1600">
                <a:solidFill>
                  <a:schemeClr val="bg1"/>
                </a:solidFill>
                <a:latin typeface="Arial" charset="0"/>
              </a:rPr>
              <a:t>www.revelationillustrated.com</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20675" y="2286000"/>
            <a:ext cx="9669463" cy="23082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800" dirty="0">
                <a:solidFill>
                  <a:srgbClr val="FFC000"/>
                </a:solidFill>
                <a:latin typeface="+mn-lt"/>
              </a:rPr>
              <a:t>Here below is that Scripture passage from </a:t>
            </a:r>
            <a:r>
              <a:rPr lang="en-US" altLang="en-US" sz="4800" dirty="0">
                <a:solidFill>
                  <a:schemeClr val="bg1"/>
                </a:solidFill>
                <a:latin typeface="+mn-lt"/>
              </a:rPr>
              <a:t>Revelation </a:t>
            </a:r>
            <a:r>
              <a:rPr lang="en-US" altLang="en-US" sz="4800" dirty="0" smtClean="0">
                <a:solidFill>
                  <a:schemeClr val="bg1"/>
                </a:solidFill>
                <a:latin typeface="+mn-lt"/>
              </a:rPr>
              <a:t>11 </a:t>
            </a:r>
            <a:r>
              <a:rPr lang="en-US" altLang="en-US" sz="4800" dirty="0">
                <a:solidFill>
                  <a:srgbClr val="FFC000"/>
                </a:solidFill>
                <a:latin typeface="+mn-lt"/>
              </a:rPr>
              <a:t>if you would like to pause the video and take a look.</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304800"/>
            <a:ext cx="9906000" cy="6278563"/>
          </a:xfrm>
          <a:prstGeom prst="rect">
            <a:avLst/>
          </a:prstGeom>
          <a:solidFill>
            <a:schemeClr val="tx2">
              <a:lumMod val="50000"/>
            </a:schemeClr>
          </a:solidFill>
        </p:spPr>
        <p:txBody>
          <a:bodyPr>
            <a:spAutoFit/>
          </a:bodyPr>
          <a:lstStyle/>
          <a:p>
            <a:pPr algn="ctr">
              <a:defRPr/>
            </a:pPr>
            <a:r>
              <a:rPr lang="en-US" sz="3400" baseline="30000" dirty="0">
                <a:solidFill>
                  <a:srgbClr val="FFC000"/>
                </a:solidFill>
                <a:latin typeface="+mn-lt"/>
              </a:rPr>
              <a:t>16 </a:t>
            </a:r>
            <a:r>
              <a:rPr lang="en-US" sz="3400" dirty="0">
                <a:solidFill>
                  <a:srgbClr val="FFC000"/>
                </a:solidFill>
                <a:latin typeface="+mn-lt"/>
              </a:rPr>
              <a:t>And the </a:t>
            </a:r>
            <a:r>
              <a:rPr lang="en-US" sz="3400" b="1" i="1" dirty="0">
                <a:solidFill>
                  <a:srgbClr val="FFFF00"/>
                </a:solidFill>
                <a:latin typeface="+mn-lt"/>
              </a:rPr>
              <a:t>four and twenty elders</a:t>
            </a:r>
            <a:r>
              <a:rPr lang="en-US" sz="3400" dirty="0">
                <a:solidFill>
                  <a:srgbClr val="FFC000"/>
                </a:solidFill>
                <a:latin typeface="+mn-lt"/>
              </a:rPr>
              <a:t>, which sat </a:t>
            </a:r>
          </a:p>
          <a:p>
            <a:pPr algn="ctr">
              <a:defRPr/>
            </a:pPr>
            <a:r>
              <a:rPr lang="en-US" sz="3400" dirty="0">
                <a:solidFill>
                  <a:srgbClr val="FFC000"/>
                </a:solidFill>
                <a:latin typeface="+mn-lt"/>
              </a:rPr>
              <a:t>before God on their seats, fell upon their faces, </a:t>
            </a:r>
          </a:p>
          <a:p>
            <a:pPr algn="ctr">
              <a:defRPr/>
            </a:pPr>
            <a:r>
              <a:rPr lang="en-US" sz="3400" dirty="0">
                <a:solidFill>
                  <a:srgbClr val="FFC000"/>
                </a:solidFill>
                <a:latin typeface="+mn-lt"/>
              </a:rPr>
              <a:t>and worshipped God, </a:t>
            </a:r>
            <a:r>
              <a:rPr lang="en-US" sz="3400" baseline="30000" dirty="0">
                <a:solidFill>
                  <a:srgbClr val="FFC000"/>
                </a:solidFill>
                <a:latin typeface="+mn-lt"/>
              </a:rPr>
              <a:t>17 </a:t>
            </a:r>
            <a:r>
              <a:rPr lang="en-US" sz="3400" dirty="0">
                <a:solidFill>
                  <a:srgbClr val="FFC000"/>
                </a:solidFill>
                <a:latin typeface="+mn-lt"/>
              </a:rPr>
              <a:t>Saying, We give thee thanks, O </a:t>
            </a:r>
            <a:r>
              <a:rPr lang="en-US" sz="3400" cap="small" dirty="0">
                <a:solidFill>
                  <a:srgbClr val="FFC000"/>
                </a:solidFill>
                <a:latin typeface="+mn-lt"/>
              </a:rPr>
              <a:t>Lord</a:t>
            </a:r>
            <a:r>
              <a:rPr lang="en-US" sz="3400" dirty="0">
                <a:solidFill>
                  <a:srgbClr val="FFC000"/>
                </a:solidFill>
                <a:latin typeface="+mn-lt"/>
              </a:rPr>
              <a:t> God Almighty, which art, and </a:t>
            </a:r>
            <a:r>
              <a:rPr lang="en-US" sz="3400" dirty="0" err="1">
                <a:solidFill>
                  <a:srgbClr val="FFC000"/>
                </a:solidFill>
                <a:latin typeface="+mn-lt"/>
              </a:rPr>
              <a:t>wast</a:t>
            </a:r>
            <a:r>
              <a:rPr lang="en-US" sz="3400" dirty="0">
                <a:solidFill>
                  <a:srgbClr val="FFC000"/>
                </a:solidFill>
                <a:latin typeface="+mn-lt"/>
              </a:rPr>
              <a:t>, and art to come; because thou hast taken to thee thy great power, and hast reigned. </a:t>
            </a:r>
            <a:r>
              <a:rPr lang="en-US" sz="3400" baseline="30000" dirty="0">
                <a:solidFill>
                  <a:srgbClr val="FFC000"/>
                </a:solidFill>
                <a:latin typeface="+mn-lt"/>
              </a:rPr>
              <a:t>18 </a:t>
            </a:r>
            <a:r>
              <a:rPr lang="en-US" sz="3400" dirty="0">
                <a:solidFill>
                  <a:srgbClr val="FFC000"/>
                </a:solidFill>
                <a:latin typeface="+mn-lt"/>
              </a:rPr>
              <a:t>And the nations were angry, and thy wrath is come, and the time of the dead, that they should be judged, and that thou should give reward unto thy servants the prophets, and to the saints, and them that fear thy name, small and great</a:t>
            </a:r>
            <a:r>
              <a:rPr lang="en-US" sz="3400" i="1" dirty="0">
                <a:solidFill>
                  <a:srgbClr val="FFC000"/>
                </a:solidFill>
                <a:latin typeface="+mn-lt"/>
              </a:rPr>
              <a:t>; </a:t>
            </a:r>
            <a:r>
              <a:rPr lang="en-US" sz="3400" b="1" i="1" dirty="0">
                <a:solidFill>
                  <a:srgbClr val="FFFF00"/>
                </a:solidFill>
                <a:latin typeface="+mn-lt"/>
              </a:rPr>
              <a:t>and should destroy them which destroy the earth.</a:t>
            </a:r>
            <a:r>
              <a:rPr lang="en-US" sz="3200" b="1" i="1" dirty="0">
                <a:solidFill>
                  <a:srgbClr val="FFFF00"/>
                </a:solidFill>
                <a:latin typeface="+mn-lt"/>
              </a:rPr>
              <a:t> </a:t>
            </a:r>
            <a:r>
              <a:rPr lang="en-US" sz="2800" dirty="0">
                <a:solidFill>
                  <a:schemeClr val="bg1"/>
                </a:solidFill>
                <a:latin typeface="+mn-lt"/>
              </a:rPr>
              <a:t>- Rev. </a:t>
            </a:r>
            <a:r>
              <a:rPr lang="en-US" sz="2800" dirty="0" smtClean="0">
                <a:solidFill>
                  <a:schemeClr val="bg1"/>
                </a:solidFill>
                <a:latin typeface="+mn-lt"/>
              </a:rPr>
              <a:t>11:16-18 </a:t>
            </a:r>
            <a:r>
              <a:rPr lang="en-US" sz="2800" dirty="0">
                <a:solidFill>
                  <a:schemeClr val="bg1"/>
                </a:solidFill>
                <a:latin typeface="+mn-lt"/>
              </a:rPr>
              <a:t>KJV</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42899" y="2286000"/>
            <a:ext cx="9643641" cy="230832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a:solidFill>
                  <a:srgbClr val="FFC000"/>
                </a:solidFill>
                <a:latin typeface="+mn-lt"/>
              </a:rPr>
              <a:t>In </a:t>
            </a:r>
            <a:r>
              <a:rPr lang="en-US" altLang="en-US" sz="4800" dirty="0">
                <a:solidFill>
                  <a:schemeClr val="bg1"/>
                </a:solidFill>
                <a:latin typeface="+mn-lt"/>
              </a:rPr>
              <a:t>Revelation 13 </a:t>
            </a:r>
            <a:r>
              <a:rPr lang="en-US" altLang="en-US" sz="4800" dirty="0">
                <a:solidFill>
                  <a:srgbClr val="FFC000"/>
                </a:solidFill>
                <a:latin typeface="+mn-lt"/>
              </a:rPr>
              <a:t>the reign of the Antichrist is </a:t>
            </a:r>
            <a:r>
              <a:rPr lang="en-US" altLang="en-US" sz="4800" dirty="0" smtClean="0">
                <a:solidFill>
                  <a:srgbClr val="FFC000"/>
                </a:solidFill>
                <a:latin typeface="+mn-lt"/>
              </a:rPr>
              <a:t>given </a:t>
            </a:r>
            <a:r>
              <a:rPr lang="en-US" altLang="en-US" sz="4800" dirty="0">
                <a:solidFill>
                  <a:srgbClr val="FFC000"/>
                </a:solidFill>
                <a:latin typeface="+mn-lt"/>
              </a:rPr>
              <a:t>to us as </a:t>
            </a:r>
            <a:r>
              <a:rPr lang="en-US" altLang="en-US" sz="4800" dirty="0">
                <a:solidFill>
                  <a:srgbClr val="FFFF00"/>
                </a:solidFill>
                <a:latin typeface="+mn-lt"/>
              </a:rPr>
              <a:t>42 </a:t>
            </a:r>
            <a:endParaRPr lang="en-US" altLang="en-US" sz="4800" dirty="0" smtClean="0">
              <a:solidFill>
                <a:srgbClr val="FFFF00"/>
              </a:solidFill>
              <a:latin typeface="+mn-lt"/>
            </a:endParaRPr>
          </a:p>
          <a:p>
            <a:pPr algn="ctr" eaLnBrk="0" hangingPunct="0">
              <a:defRPr/>
            </a:pPr>
            <a:r>
              <a:rPr lang="en-US" altLang="en-US" sz="4800" dirty="0" smtClean="0">
                <a:solidFill>
                  <a:srgbClr val="FFFF00"/>
                </a:solidFill>
                <a:latin typeface="+mn-lt"/>
              </a:rPr>
              <a:t>Biblical </a:t>
            </a:r>
            <a:r>
              <a:rPr lang="en-US" altLang="en-US" sz="4800" dirty="0">
                <a:solidFill>
                  <a:srgbClr val="FFFF00"/>
                </a:solidFill>
                <a:latin typeface="+mn-lt"/>
              </a:rPr>
              <a:t>months </a:t>
            </a:r>
            <a:r>
              <a:rPr lang="en-US" altLang="en-US" sz="4800" dirty="0">
                <a:solidFill>
                  <a:srgbClr val="FFC000"/>
                </a:solidFill>
                <a:latin typeface="+mn-lt"/>
              </a:rPr>
              <a:t>or </a:t>
            </a:r>
            <a:r>
              <a:rPr lang="en-US" altLang="en-US" sz="4800" dirty="0">
                <a:solidFill>
                  <a:srgbClr val="FFFF00"/>
                </a:solidFill>
                <a:latin typeface="+mn-lt"/>
              </a:rPr>
              <a:t>1260 days</a:t>
            </a:r>
            <a:r>
              <a:rPr lang="en-US" altLang="en-US" sz="4800" dirty="0">
                <a:solidFill>
                  <a:srgbClr val="FFC000"/>
                </a:solidFill>
                <a:latin typeface="+mn-lt"/>
              </a:rPr>
              <a:t>. </a:t>
            </a: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1"/>
          <p:cNvSpPr>
            <a:spLocks noChangeArrowheads="1"/>
          </p:cNvSpPr>
          <p:nvPr/>
        </p:nvSpPr>
        <p:spPr bwMode="auto">
          <a:xfrm>
            <a:off x="284163" y="381000"/>
            <a:ext cx="9772650" cy="61388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800" dirty="0">
                <a:solidFill>
                  <a:srgbClr val="FFC000"/>
                </a:solidFill>
                <a:latin typeface="Arial" charset="0"/>
              </a:rPr>
              <a:t>The second span of </a:t>
            </a:r>
            <a:r>
              <a:rPr lang="en-US" altLang="en-US" sz="2800" b="1" i="1" dirty="0">
                <a:solidFill>
                  <a:srgbClr val="FFFF00"/>
                </a:solidFill>
                <a:latin typeface="Arial" charset="0"/>
              </a:rPr>
              <a:t>1260 days  </a:t>
            </a:r>
            <a:r>
              <a:rPr lang="en-US" altLang="en-US" sz="2800" dirty="0">
                <a:solidFill>
                  <a:srgbClr val="FFC000"/>
                </a:solidFill>
                <a:latin typeface="Arial" charset="0"/>
              </a:rPr>
              <a:t>relates to</a:t>
            </a:r>
          </a:p>
          <a:p>
            <a:pPr eaLnBrk="1" hangingPunct="1">
              <a:spcBef>
                <a:spcPct val="0"/>
              </a:spcBef>
              <a:buFontTx/>
              <a:buNone/>
            </a:pPr>
            <a:r>
              <a:rPr lang="en-US" altLang="en-US" sz="2800" dirty="0">
                <a:solidFill>
                  <a:srgbClr val="FFC000"/>
                </a:solidFill>
                <a:latin typeface="Arial" charset="0"/>
              </a:rPr>
              <a:t>1. The Great Tribulation – </a:t>
            </a:r>
            <a:r>
              <a:rPr lang="en-US" altLang="en-US" sz="2800" dirty="0">
                <a:solidFill>
                  <a:srgbClr val="FFFF00"/>
                </a:solidFill>
                <a:latin typeface="Arial" charset="0"/>
              </a:rPr>
              <a:t>3.5 years</a:t>
            </a:r>
            <a:r>
              <a:rPr lang="en-US" altLang="en-US" sz="2800" dirty="0">
                <a:solidFill>
                  <a:srgbClr val="FFC000"/>
                </a:solidFill>
                <a:latin typeface="Arial" charset="0"/>
              </a:rPr>
              <a:t>. </a:t>
            </a:r>
            <a:r>
              <a:rPr lang="en-US" altLang="en-US" sz="2800" dirty="0">
                <a:solidFill>
                  <a:schemeClr val="bg1"/>
                </a:solidFill>
                <a:latin typeface="Arial" charset="0"/>
              </a:rPr>
              <a:t>Dan.7:25</a:t>
            </a:r>
          </a:p>
          <a:p>
            <a:pPr eaLnBrk="1" hangingPunct="1">
              <a:spcBef>
                <a:spcPct val="0"/>
              </a:spcBef>
              <a:buFontTx/>
              <a:buNone/>
            </a:pPr>
            <a:r>
              <a:rPr lang="en-US" altLang="en-US" sz="2800" dirty="0">
                <a:solidFill>
                  <a:srgbClr val="FFC000"/>
                </a:solidFill>
                <a:latin typeface="Arial" charset="0"/>
              </a:rPr>
              <a:t>2. The scattering of the power of the holy people.</a:t>
            </a:r>
          </a:p>
          <a:p>
            <a:pPr eaLnBrk="1" hangingPunct="1">
              <a:spcBef>
                <a:spcPct val="0"/>
              </a:spcBef>
              <a:buFontTx/>
              <a:buNone/>
            </a:pPr>
            <a:r>
              <a:rPr lang="en-US" altLang="en-US" sz="2800" dirty="0">
                <a:solidFill>
                  <a:srgbClr val="FFC000"/>
                </a:solidFill>
                <a:latin typeface="Arial" charset="0"/>
              </a:rPr>
              <a:t>     </a:t>
            </a:r>
            <a:r>
              <a:rPr lang="en-US" altLang="en-US" sz="2800" dirty="0">
                <a:solidFill>
                  <a:srgbClr val="FFFF00"/>
                </a:solidFill>
                <a:latin typeface="Arial" charset="0"/>
              </a:rPr>
              <a:t>3.5 years</a:t>
            </a:r>
            <a:r>
              <a:rPr lang="en-US" altLang="en-US" sz="2800" dirty="0">
                <a:solidFill>
                  <a:srgbClr val="FFC000"/>
                </a:solidFill>
                <a:latin typeface="Arial" charset="0"/>
              </a:rPr>
              <a:t>.  </a:t>
            </a:r>
            <a:r>
              <a:rPr lang="en-US" altLang="en-US" sz="2800" dirty="0">
                <a:solidFill>
                  <a:schemeClr val="bg1"/>
                </a:solidFill>
                <a:latin typeface="Arial" charset="0"/>
              </a:rPr>
              <a:t>Dan.12:7</a:t>
            </a:r>
          </a:p>
          <a:p>
            <a:pPr eaLnBrk="1" hangingPunct="1">
              <a:spcBef>
                <a:spcPct val="0"/>
              </a:spcBef>
              <a:buFontTx/>
              <a:buNone/>
            </a:pPr>
            <a:r>
              <a:rPr lang="en-US" altLang="en-US" sz="2800" dirty="0">
                <a:solidFill>
                  <a:srgbClr val="FFC000"/>
                </a:solidFill>
                <a:latin typeface="Arial" charset="0"/>
              </a:rPr>
              <a:t>3. The exile of the Woman. </a:t>
            </a:r>
          </a:p>
          <a:p>
            <a:pPr eaLnBrk="1" hangingPunct="1">
              <a:spcBef>
                <a:spcPct val="0"/>
              </a:spcBef>
              <a:buFontTx/>
              <a:buNone/>
            </a:pPr>
            <a:r>
              <a:rPr lang="en-US" altLang="en-US" sz="2800" dirty="0">
                <a:solidFill>
                  <a:srgbClr val="FFFF00"/>
                </a:solidFill>
                <a:latin typeface="Arial" charset="0"/>
              </a:rPr>
              <a:t>    1260 days</a:t>
            </a:r>
            <a:r>
              <a:rPr lang="en-US" altLang="en-US" sz="2800" dirty="0">
                <a:solidFill>
                  <a:srgbClr val="FFC000"/>
                </a:solidFill>
                <a:latin typeface="Arial" charset="0"/>
              </a:rPr>
              <a:t>.  </a:t>
            </a:r>
            <a:r>
              <a:rPr lang="en-US" altLang="en-US" sz="2800" dirty="0">
                <a:solidFill>
                  <a:schemeClr val="bg1"/>
                </a:solidFill>
                <a:latin typeface="Arial" charset="0"/>
              </a:rPr>
              <a:t>Rev. 12:6</a:t>
            </a:r>
          </a:p>
          <a:p>
            <a:pPr eaLnBrk="1" hangingPunct="1">
              <a:spcBef>
                <a:spcPct val="0"/>
              </a:spcBef>
              <a:buFontTx/>
              <a:buNone/>
            </a:pPr>
            <a:r>
              <a:rPr lang="en-US" altLang="en-US" sz="2800" dirty="0">
                <a:solidFill>
                  <a:srgbClr val="FFC000"/>
                </a:solidFill>
                <a:latin typeface="Arial" charset="0"/>
              </a:rPr>
              <a:t>4. The exile of the Woman.</a:t>
            </a:r>
            <a:r>
              <a:rPr lang="en-US" altLang="en-US" sz="2800" dirty="0">
                <a:solidFill>
                  <a:schemeClr val="bg1"/>
                </a:solidFill>
                <a:latin typeface="Arial" charset="0"/>
              </a:rPr>
              <a:t>  </a:t>
            </a:r>
          </a:p>
          <a:p>
            <a:pPr eaLnBrk="1" hangingPunct="1">
              <a:spcBef>
                <a:spcPct val="0"/>
              </a:spcBef>
              <a:buFontTx/>
              <a:buNone/>
            </a:pPr>
            <a:r>
              <a:rPr lang="en-US" altLang="en-US" sz="2800" dirty="0">
                <a:solidFill>
                  <a:srgbClr val="FFFF00"/>
                </a:solidFill>
                <a:latin typeface="Arial" charset="0"/>
              </a:rPr>
              <a:t>     3.5 years</a:t>
            </a:r>
            <a:r>
              <a:rPr lang="en-US" altLang="en-US" sz="2800" dirty="0">
                <a:solidFill>
                  <a:srgbClr val="FFC000"/>
                </a:solidFill>
                <a:latin typeface="Arial" charset="0"/>
              </a:rPr>
              <a:t>. </a:t>
            </a:r>
            <a:r>
              <a:rPr lang="en-US" altLang="en-US" sz="2800" dirty="0">
                <a:solidFill>
                  <a:schemeClr val="bg1"/>
                </a:solidFill>
                <a:latin typeface="Arial" charset="0"/>
              </a:rPr>
              <a:t>Rev. 12:14</a:t>
            </a:r>
          </a:p>
          <a:p>
            <a:pPr eaLnBrk="1" hangingPunct="1">
              <a:spcBef>
                <a:spcPct val="0"/>
              </a:spcBef>
              <a:buFontTx/>
              <a:buNone/>
            </a:pPr>
            <a:r>
              <a:rPr lang="en-US" altLang="en-US" sz="2800" dirty="0">
                <a:solidFill>
                  <a:srgbClr val="FFC000"/>
                </a:solidFill>
                <a:latin typeface="Arial" charset="0"/>
              </a:rPr>
              <a:t>5. The ministry of the two witnesses.  </a:t>
            </a:r>
          </a:p>
          <a:p>
            <a:pPr eaLnBrk="1" hangingPunct="1">
              <a:spcBef>
                <a:spcPct val="0"/>
              </a:spcBef>
              <a:buFontTx/>
              <a:buNone/>
            </a:pPr>
            <a:r>
              <a:rPr lang="en-US" altLang="en-US" sz="2800" dirty="0">
                <a:solidFill>
                  <a:srgbClr val="FFFF00"/>
                </a:solidFill>
                <a:latin typeface="Arial" charset="0"/>
              </a:rPr>
              <a:t>     1260 days</a:t>
            </a:r>
            <a:r>
              <a:rPr lang="en-US" altLang="en-US" sz="2800" dirty="0">
                <a:solidFill>
                  <a:srgbClr val="FFC000"/>
                </a:solidFill>
                <a:latin typeface="Arial" charset="0"/>
              </a:rPr>
              <a:t>.  </a:t>
            </a:r>
            <a:r>
              <a:rPr lang="en-US" altLang="en-US" sz="2800" dirty="0">
                <a:solidFill>
                  <a:schemeClr val="bg1"/>
                </a:solidFill>
                <a:latin typeface="Arial" charset="0"/>
              </a:rPr>
              <a:t>Rev. 11:2</a:t>
            </a:r>
          </a:p>
          <a:p>
            <a:pPr eaLnBrk="1" hangingPunct="1">
              <a:spcBef>
                <a:spcPct val="0"/>
              </a:spcBef>
              <a:buFontTx/>
              <a:buNone/>
            </a:pPr>
            <a:r>
              <a:rPr lang="en-US" altLang="en-US" sz="2800" dirty="0">
                <a:solidFill>
                  <a:srgbClr val="FFC000"/>
                </a:solidFill>
                <a:latin typeface="Arial" charset="0"/>
              </a:rPr>
              <a:t>6. The  trampling of Jerusalem.  </a:t>
            </a:r>
          </a:p>
          <a:p>
            <a:pPr eaLnBrk="1" hangingPunct="1">
              <a:spcBef>
                <a:spcPct val="0"/>
              </a:spcBef>
              <a:buFontTx/>
              <a:buNone/>
            </a:pPr>
            <a:r>
              <a:rPr lang="en-US" altLang="en-US" sz="2800" dirty="0">
                <a:solidFill>
                  <a:srgbClr val="FFFF00"/>
                </a:solidFill>
                <a:latin typeface="Arial" charset="0"/>
              </a:rPr>
              <a:t>     42 months. </a:t>
            </a:r>
            <a:r>
              <a:rPr lang="en-US" altLang="en-US" sz="2800" dirty="0">
                <a:solidFill>
                  <a:schemeClr val="bg1"/>
                </a:solidFill>
                <a:latin typeface="Arial" charset="0"/>
              </a:rPr>
              <a:t>Rev. 11:3</a:t>
            </a:r>
          </a:p>
          <a:p>
            <a:pPr eaLnBrk="1" hangingPunct="1">
              <a:spcBef>
                <a:spcPct val="0"/>
              </a:spcBef>
              <a:buFontTx/>
              <a:buNone/>
            </a:pPr>
            <a:r>
              <a:rPr lang="en-US" altLang="en-US" sz="2800" dirty="0">
                <a:solidFill>
                  <a:srgbClr val="FFC000"/>
                </a:solidFill>
                <a:latin typeface="Arial" charset="0"/>
              </a:rPr>
              <a:t>7. The reign of the Antichrist.  </a:t>
            </a:r>
          </a:p>
          <a:p>
            <a:pPr eaLnBrk="1" hangingPunct="1">
              <a:spcBef>
                <a:spcPct val="0"/>
              </a:spcBef>
              <a:buFontTx/>
              <a:buNone/>
            </a:pPr>
            <a:r>
              <a:rPr lang="en-US" altLang="en-US" sz="2800" dirty="0">
                <a:solidFill>
                  <a:srgbClr val="FFFF00"/>
                </a:solidFill>
                <a:latin typeface="Arial" charset="0"/>
              </a:rPr>
              <a:t>     42 months. </a:t>
            </a:r>
            <a:r>
              <a:rPr lang="en-US" altLang="en-US" sz="2800" dirty="0">
                <a:solidFill>
                  <a:schemeClr val="bg1"/>
                </a:solidFill>
                <a:latin typeface="Arial" charset="0"/>
              </a:rPr>
              <a:t>Rev. 13:5</a:t>
            </a:r>
          </a:p>
        </p:txBody>
      </p:sp>
      <p:sp>
        <p:nvSpPr>
          <p:cNvPr id="3" name="Rounded Rectangle 2"/>
          <p:cNvSpPr/>
          <p:nvPr/>
        </p:nvSpPr>
        <p:spPr>
          <a:xfrm>
            <a:off x="284162" y="5562599"/>
            <a:ext cx="5011737" cy="957263"/>
          </a:xfrm>
          <a:prstGeom prst="roundRect">
            <a:avLst/>
          </a:prstGeom>
          <a:noFill/>
          <a:ln w="603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p:cNvSpPr txBox="1"/>
          <p:nvPr/>
        </p:nvSpPr>
        <p:spPr>
          <a:xfrm>
            <a:off x="6362700" y="3254275"/>
            <a:ext cx="3561556" cy="3108543"/>
          </a:xfrm>
          <a:prstGeom prst="rect">
            <a:avLst/>
          </a:prstGeom>
          <a:solidFill>
            <a:schemeClr val="accent1">
              <a:lumMod val="75000"/>
            </a:schemeClr>
          </a:solidFill>
        </p:spPr>
        <p:txBody>
          <a:bodyPr wrap="square" rtlCol="0">
            <a:spAutoFit/>
          </a:bodyPr>
          <a:lstStyle/>
          <a:p>
            <a:pPr algn="ctr"/>
            <a:r>
              <a:rPr lang="en-AU" sz="2800" dirty="0" smtClean="0">
                <a:solidFill>
                  <a:schemeClr val="bg1"/>
                </a:solidFill>
              </a:rPr>
              <a:t>Rev. 13:5  </a:t>
            </a:r>
            <a:r>
              <a:rPr lang="en-AU" sz="2800" dirty="0" smtClean="0">
                <a:solidFill>
                  <a:srgbClr val="FFC000"/>
                </a:solidFill>
              </a:rPr>
              <a:t>The </a:t>
            </a:r>
            <a:r>
              <a:rPr lang="en-AU" sz="2800" dirty="0">
                <a:solidFill>
                  <a:srgbClr val="FFC000"/>
                </a:solidFill>
              </a:rPr>
              <a:t>beast was given a </a:t>
            </a:r>
            <a:r>
              <a:rPr lang="en-AU" sz="2800" dirty="0" smtClean="0">
                <a:solidFill>
                  <a:srgbClr val="FFC000"/>
                </a:solidFill>
              </a:rPr>
              <a:t>mouth to </a:t>
            </a:r>
            <a:r>
              <a:rPr lang="en-AU" sz="2800" dirty="0">
                <a:solidFill>
                  <a:srgbClr val="FFC000"/>
                </a:solidFill>
              </a:rPr>
              <a:t>utter proud words and blasphemies </a:t>
            </a:r>
            <a:endParaRPr lang="en-AU" sz="2800" dirty="0" smtClean="0">
              <a:solidFill>
                <a:srgbClr val="FFC000"/>
              </a:solidFill>
            </a:endParaRPr>
          </a:p>
          <a:p>
            <a:pPr algn="ctr"/>
            <a:r>
              <a:rPr lang="en-AU" sz="2800" dirty="0" smtClean="0">
                <a:solidFill>
                  <a:srgbClr val="FFC000"/>
                </a:solidFill>
              </a:rPr>
              <a:t>and </a:t>
            </a:r>
            <a:r>
              <a:rPr lang="en-AU" sz="2800" dirty="0">
                <a:solidFill>
                  <a:srgbClr val="FFC000"/>
                </a:solidFill>
              </a:rPr>
              <a:t>to exercise its authority for </a:t>
            </a:r>
            <a:endParaRPr lang="en-AU" sz="2800" dirty="0" smtClean="0">
              <a:solidFill>
                <a:srgbClr val="FFC000"/>
              </a:solidFill>
            </a:endParaRPr>
          </a:p>
          <a:p>
            <a:pPr algn="ctr"/>
            <a:r>
              <a:rPr lang="en-AU" sz="2800" dirty="0" smtClean="0">
                <a:solidFill>
                  <a:srgbClr val="FFFF00"/>
                </a:solidFill>
              </a:rPr>
              <a:t>42 </a:t>
            </a:r>
            <a:r>
              <a:rPr lang="en-AU" sz="2800" dirty="0">
                <a:solidFill>
                  <a:srgbClr val="FFFF00"/>
                </a:solidFill>
              </a:rPr>
              <a:t>months</a:t>
            </a:r>
            <a:r>
              <a:rPr lang="en-AU" sz="2800" dirty="0">
                <a:solidFill>
                  <a:srgbClr val="FFC000"/>
                </a:solidFill>
              </a:rPr>
              <a:t>.</a:t>
            </a:r>
          </a:p>
        </p:txBody>
      </p:sp>
      <p:cxnSp>
        <p:nvCxnSpPr>
          <p:cNvPr id="6" name="Straight Arrow Connector 5"/>
          <p:cNvCxnSpPr/>
          <p:nvPr/>
        </p:nvCxnSpPr>
        <p:spPr>
          <a:xfrm flipV="1">
            <a:off x="5448300" y="5334000"/>
            <a:ext cx="838200" cy="533400"/>
          </a:xfrm>
          <a:prstGeom prst="straightConnector1">
            <a:avLst/>
          </a:prstGeom>
          <a:ln w="666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789051"/>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42899" y="1219200"/>
            <a:ext cx="9525001" cy="45243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smtClean="0">
                <a:solidFill>
                  <a:srgbClr val="FFC000"/>
                </a:solidFill>
                <a:latin typeface="+mn-lt"/>
              </a:rPr>
              <a:t>The </a:t>
            </a:r>
            <a:r>
              <a:rPr lang="en-US" altLang="en-US" sz="4800" dirty="0">
                <a:solidFill>
                  <a:srgbClr val="FFC000"/>
                </a:solidFill>
                <a:latin typeface="+mn-lt"/>
              </a:rPr>
              <a:t>termination </a:t>
            </a:r>
            <a:r>
              <a:rPr lang="en-US" altLang="en-US" sz="4800" dirty="0" smtClean="0">
                <a:solidFill>
                  <a:srgbClr val="FFC000"/>
                </a:solidFill>
                <a:latin typeface="+mn-lt"/>
              </a:rPr>
              <a:t>of </a:t>
            </a:r>
            <a:r>
              <a:rPr lang="en-US" altLang="en-US" sz="4800" dirty="0">
                <a:solidFill>
                  <a:srgbClr val="FFC000"/>
                </a:solidFill>
                <a:latin typeface="+mn-lt"/>
              </a:rPr>
              <a:t>the reign of </a:t>
            </a:r>
            <a:endParaRPr lang="en-US" altLang="en-US" sz="4800" dirty="0" smtClean="0">
              <a:solidFill>
                <a:srgbClr val="FFC000"/>
              </a:solidFill>
              <a:latin typeface="+mn-lt"/>
            </a:endParaRPr>
          </a:p>
          <a:p>
            <a:pPr algn="ctr" eaLnBrk="0" hangingPunct="0">
              <a:defRPr/>
            </a:pPr>
            <a:r>
              <a:rPr lang="en-US" altLang="en-US" sz="4800" dirty="0" smtClean="0">
                <a:solidFill>
                  <a:srgbClr val="FFC000"/>
                </a:solidFill>
                <a:latin typeface="+mn-lt"/>
              </a:rPr>
              <a:t>the </a:t>
            </a:r>
            <a:r>
              <a:rPr lang="en-US" altLang="en-US" sz="4800" dirty="0">
                <a:solidFill>
                  <a:srgbClr val="FFC000"/>
                </a:solidFill>
                <a:latin typeface="+mn-lt"/>
              </a:rPr>
              <a:t>Antichrist and his ordained religious side-kick, the </a:t>
            </a:r>
            <a:r>
              <a:rPr lang="en-US" altLang="en-US" sz="4800" dirty="0">
                <a:solidFill>
                  <a:srgbClr val="FFFF00"/>
                </a:solidFill>
                <a:latin typeface="+mn-lt"/>
              </a:rPr>
              <a:t>False Prophet </a:t>
            </a:r>
            <a:r>
              <a:rPr lang="en-US" altLang="en-US" sz="4800" dirty="0" smtClean="0">
                <a:solidFill>
                  <a:srgbClr val="FFC000"/>
                </a:solidFill>
                <a:latin typeface="+mn-lt"/>
              </a:rPr>
              <a:t>will be </a:t>
            </a:r>
            <a:r>
              <a:rPr lang="en-US" altLang="en-US" sz="4800" dirty="0">
                <a:solidFill>
                  <a:srgbClr val="FFC000"/>
                </a:solidFill>
                <a:latin typeface="+mn-lt"/>
              </a:rPr>
              <a:t>swift and decisive. </a:t>
            </a:r>
            <a:r>
              <a:rPr lang="en-US" altLang="en-US" sz="4800" dirty="0" smtClean="0">
                <a:solidFill>
                  <a:srgbClr val="FFC000"/>
                </a:solidFill>
                <a:latin typeface="+mn-lt"/>
              </a:rPr>
              <a:t>Both </a:t>
            </a:r>
          </a:p>
          <a:p>
            <a:pPr algn="ctr" eaLnBrk="0" hangingPunct="0">
              <a:defRPr/>
            </a:pPr>
            <a:r>
              <a:rPr lang="en-US" altLang="en-US" sz="4800" dirty="0" smtClean="0">
                <a:solidFill>
                  <a:srgbClr val="FFC000"/>
                </a:solidFill>
                <a:latin typeface="+mn-lt"/>
              </a:rPr>
              <a:t>of </a:t>
            </a:r>
            <a:r>
              <a:rPr lang="en-US" altLang="en-US" sz="4800" dirty="0">
                <a:solidFill>
                  <a:srgbClr val="FFC000"/>
                </a:solidFill>
                <a:latin typeface="+mn-lt"/>
              </a:rPr>
              <a:t>them </a:t>
            </a:r>
            <a:r>
              <a:rPr lang="en-US" altLang="en-US" sz="4800" dirty="0" smtClean="0">
                <a:solidFill>
                  <a:srgbClr val="FFC000"/>
                </a:solidFill>
                <a:latin typeface="+mn-lt"/>
              </a:rPr>
              <a:t>will be </a:t>
            </a:r>
            <a:r>
              <a:rPr lang="en-US" altLang="en-US" sz="4800" dirty="0">
                <a:solidFill>
                  <a:srgbClr val="FFC000"/>
                </a:solidFill>
                <a:latin typeface="+mn-lt"/>
              </a:rPr>
              <a:t>cast alive into </a:t>
            </a:r>
            <a:r>
              <a:rPr lang="en-US" altLang="en-US" sz="4800" dirty="0" smtClean="0">
                <a:solidFill>
                  <a:srgbClr val="FFC000"/>
                </a:solidFill>
                <a:latin typeface="+mn-lt"/>
              </a:rPr>
              <a:t>the </a:t>
            </a:r>
            <a:r>
              <a:rPr lang="en-US" altLang="en-US" sz="4800" dirty="0">
                <a:solidFill>
                  <a:srgbClr val="FFFF00"/>
                </a:solidFill>
                <a:latin typeface="+mn-lt"/>
              </a:rPr>
              <a:t>Lake of </a:t>
            </a:r>
            <a:r>
              <a:rPr lang="en-US" altLang="en-US" sz="4800" dirty="0" smtClean="0">
                <a:solidFill>
                  <a:srgbClr val="FFFF00"/>
                </a:solidFill>
                <a:latin typeface="+mn-lt"/>
              </a:rPr>
              <a:t>Fire</a:t>
            </a:r>
            <a:r>
              <a:rPr lang="en-US" altLang="en-US" sz="4800" dirty="0">
                <a:solidFill>
                  <a:srgbClr val="FFC000"/>
                </a:solidFill>
                <a:latin typeface="+mn-lt"/>
              </a:rPr>
              <a:t>, the first ones to go in. </a:t>
            </a:r>
          </a:p>
        </p:txBody>
      </p:sp>
    </p:spTree>
    <p:extLst>
      <p:ext uri="{BB962C8B-B14F-4D97-AF65-F5344CB8AC3E}">
        <p14:creationId xmlns:p14="http://schemas.microsoft.com/office/powerpoint/2010/main" val="1034074363"/>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ttp://raptureorwrath.net/wp-content/uploads/2013/09/devil-destroy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95300" y="4800600"/>
            <a:ext cx="9448800" cy="1938992"/>
          </a:xfrm>
          <a:prstGeom prst="rect">
            <a:avLst/>
          </a:prstGeom>
          <a:noFill/>
        </p:spPr>
        <p:txBody>
          <a:bodyPr wrap="square" rtlCol="0">
            <a:spAutoFit/>
          </a:bodyPr>
          <a:lstStyle/>
          <a:p>
            <a:r>
              <a:rPr lang="en-AU" sz="2400" b="1" dirty="0" smtClean="0">
                <a:solidFill>
                  <a:srgbClr val="FF0000"/>
                </a:solidFill>
              </a:rPr>
              <a:t>Revelation 19:20</a:t>
            </a:r>
          </a:p>
          <a:p>
            <a:r>
              <a:rPr lang="en-AU" sz="2400" dirty="0" smtClean="0">
                <a:solidFill>
                  <a:schemeClr val="bg1"/>
                </a:solidFill>
              </a:rPr>
              <a:t>And </a:t>
            </a:r>
            <a:r>
              <a:rPr lang="en-AU" sz="2400" b="1" i="1" dirty="0">
                <a:solidFill>
                  <a:schemeClr val="bg1"/>
                </a:solidFill>
              </a:rPr>
              <a:t>the beast </a:t>
            </a:r>
            <a:r>
              <a:rPr lang="en-AU" sz="2400" dirty="0">
                <a:solidFill>
                  <a:schemeClr val="bg1"/>
                </a:solidFill>
              </a:rPr>
              <a:t>was taken, and with him the </a:t>
            </a:r>
            <a:r>
              <a:rPr lang="en-AU" sz="2400" b="1" i="1" dirty="0">
                <a:solidFill>
                  <a:schemeClr val="bg1"/>
                </a:solidFill>
              </a:rPr>
              <a:t>false prophet </a:t>
            </a:r>
            <a:r>
              <a:rPr lang="en-AU" sz="2400" dirty="0">
                <a:solidFill>
                  <a:schemeClr val="bg1"/>
                </a:solidFill>
              </a:rPr>
              <a:t>that wrought miracles before him, with which he deceived them that had received the mark of the beast, and them that worshipped his image. These both were cast alive into a lake of fire burning with brimstone.</a:t>
            </a: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3784" y="2590800"/>
            <a:ext cx="9728200" cy="175432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5400" dirty="0" smtClean="0">
                <a:solidFill>
                  <a:srgbClr val="FFC000"/>
                </a:solidFill>
                <a:latin typeface="+mn-lt"/>
              </a:rPr>
              <a:t>Their </a:t>
            </a:r>
            <a:r>
              <a:rPr lang="en-US" altLang="en-US" sz="5400" dirty="0">
                <a:solidFill>
                  <a:srgbClr val="FFC000"/>
                </a:solidFill>
                <a:latin typeface="+mn-lt"/>
              </a:rPr>
              <a:t>human underlings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will </a:t>
            </a:r>
            <a:r>
              <a:rPr lang="en-US" altLang="en-US" sz="5400" dirty="0">
                <a:solidFill>
                  <a:srgbClr val="FFC000"/>
                </a:solidFill>
                <a:latin typeface="+mn-lt"/>
              </a:rPr>
              <a:t>follow them later.</a:t>
            </a:r>
            <a:r>
              <a:rPr lang="en-US" altLang="en-US" sz="5400" dirty="0">
                <a:solidFill>
                  <a:srgbClr val="FFC000"/>
                </a:solidFill>
              </a:rPr>
              <a:t> </a:t>
            </a:r>
            <a:endParaRPr lang="en-US" altLang="en-US" sz="5400" dirty="0">
              <a:solidFill>
                <a:srgbClr val="FFC000"/>
              </a:solidFill>
              <a:latin typeface="+mn-lt"/>
            </a:endParaRPr>
          </a:p>
        </p:txBody>
      </p:sp>
    </p:spTree>
    <p:extLst>
      <p:ext uri="{BB962C8B-B14F-4D97-AF65-F5344CB8AC3E}">
        <p14:creationId xmlns:p14="http://schemas.microsoft.com/office/powerpoint/2010/main" val="2816431124"/>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 name="Picture 4" descr="http://www.arthistorynews.com/i/entries/3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0"/>
            <a:ext cx="5410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284676"/>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6699" y="457200"/>
            <a:ext cx="9773373" cy="600164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a:solidFill>
                  <a:srgbClr val="FFC000"/>
                </a:solidFill>
                <a:latin typeface="+mn-lt"/>
              </a:rPr>
              <a:t>The world of established religion is a strange business. </a:t>
            </a:r>
            <a:r>
              <a:rPr lang="en-US" altLang="en-US" sz="4800" dirty="0" smtClean="0">
                <a:solidFill>
                  <a:srgbClr val="FFC000"/>
                </a:solidFill>
                <a:latin typeface="+mn-lt"/>
              </a:rPr>
              <a:t>Here </a:t>
            </a:r>
            <a:r>
              <a:rPr lang="en-US" altLang="en-US" sz="4800" dirty="0">
                <a:solidFill>
                  <a:srgbClr val="FFC000"/>
                </a:solidFill>
                <a:latin typeface="+mn-lt"/>
              </a:rPr>
              <a:t>with a simple little Bible study of the </a:t>
            </a:r>
            <a:r>
              <a:rPr lang="en-US" altLang="en-US" sz="4800" dirty="0">
                <a:solidFill>
                  <a:srgbClr val="FFFF00"/>
                </a:solidFill>
                <a:latin typeface="+mn-lt"/>
              </a:rPr>
              <a:t>blood moon </a:t>
            </a:r>
            <a:r>
              <a:rPr lang="en-US" altLang="en-US" sz="4800" dirty="0" smtClean="0">
                <a:solidFill>
                  <a:srgbClr val="FFC000"/>
                </a:solidFill>
                <a:latin typeface="+mn-lt"/>
              </a:rPr>
              <a:t>we </a:t>
            </a:r>
            <a:r>
              <a:rPr lang="en-US" altLang="en-US" sz="4800" dirty="0">
                <a:solidFill>
                  <a:srgbClr val="FFC000"/>
                </a:solidFill>
                <a:latin typeface="+mn-lt"/>
              </a:rPr>
              <a:t>discover that </a:t>
            </a:r>
            <a:r>
              <a:rPr lang="en-US" altLang="en-US" sz="4800" b="1" i="1" dirty="0">
                <a:solidFill>
                  <a:srgbClr val="FFFF00"/>
                </a:solidFill>
                <a:latin typeface="+mn-lt"/>
              </a:rPr>
              <a:t>this world will be </a:t>
            </a:r>
            <a:r>
              <a:rPr lang="en-US" altLang="en-US" sz="4800" b="1" i="1" dirty="0" smtClean="0">
                <a:solidFill>
                  <a:srgbClr val="FFFF00"/>
                </a:solidFill>
                <a:latin typeface="+mn-lt"/>
              </a:rPr>
              <a:t>delivered </a:t>
            </a:r>
            <a:r>
              <a:rPr lang="en-US" altLang="en-US" sz="4800" b="1" i="1" dirty="0">
                <a:solidFill>
                  <a:srgbClr val="FFFF00"/>
                </a:solidFill>
                <a:latin typeface="+mn-lt"/>
              </a:rPr>
              <a:t>from nuclear destruction </a:t>
            </a:r>
            <a:endParaRPr lang="en-US" altLang="en-US" sz="4800" b="1" i="1" dirty="0" smtClean="0">
              <a:solidFill>
                <a:srgbClr val="FFFF00"/>
              </a:solidFill>
              <a:latin typeface="+mn-lt"/>
            </a:endParaRPr>
          </a:p>
          <a:p>
            <a:pPr algn="ctr" eaLnBrk="0" hangingPunct="0">
              <a:defRPr/>
            </a:pPr>
            <a:r>
              <a:rPr lang="en-US" altLang="en-US" sz="4800" b="1" i="1" dirty="0" smtClean="0">
                <a:solidFill>
                  <a:srgbClr val="FFFF00"/>
                </a:solidFill>
                <a:latin typeface="+mn-lt"/>
              </a:rPr>
              <a:t>by </a:t>
            </a:r>
            <a:r>
              <a:rPr lang="en-US" altLang="en-US" sz="4800" b="1" i="1" dirty="0">
                <a:solidFill>
                  <a:srgbClr val="FFFF00"/>
                </a:solidFill>
                <a:latin typeface="+mn-lt"/>
              </a:rPr>
              <a:t>our returning Lord </a:t>
            </a:r>
            <a:r>
              <a:rPr lang="en-US" altLang="en-US" sz="4800" b="1" i="1" dirty="0" smtClean="0">
                <a:solidFill>
                  <a:srgbClr val="FFFF00"/>
                </a:solidFill>
                <a:latin typeface="+mn-lt"/>
              </a:rPr>
              <a:t>Jesus. </a:t>
            </a:r>
            <a:r>
              <a:rPr lang="en-US" altLang="en-US" sz="4800" b="1" i="1" dirty="0">
                <a:solidFill>
                  <a:srgbClr val="FFFF00"/>
                </a:solidFill>
                <a:latin typeface="+mn-lt"/>
              </a:rPr>
              <a:t>He </a:t>
            </a:r>
            <a:endParaRPr lang="en-US" altLang="en-US" sz="4800" b="1" i="1" dirty="0" smtClean="0">
              <a:solidFill>
                <a:srgbClr val="FFFF00"/>
              </a:solidFill>
              <a:latin typeface="+mn-lt"/>
            </a:endParaRPr>
          </a:p>
          <a:p>
            <a:pPr algn="ctr" eaLnBrk="0" hangingPunct="0">
              <a:defRPr/>
            </a:pPr>
            <a:r>
              <a:rPr lang="en-US" altLang="en-US" sz="4800" b="1" i="1" dirty="0" smtClean="0">
                <a:solidFill>
                  <a:srgbClr val="FFFF00"/>
                </a:solidFill>
                <a:latin typeface="+mn-lt"/>
              </a:rPr>
              <a:t>will </a:t>
            </a:r>
            <a:r>
              <a:rPr lang="en-US" altLang="en-US" sz="4800" b="1" i="1" dirty="0">
                <a:solidFill>
                  <a:srgbClr val="FFFF00"/>
                </a:solidFill>
                <a:latin typeface="+mn-lt"/>
              </a:rPr>
              <a:t>deliver us from the worst </a:t>
            </a:r>
            <a:endParaRPr lang="en-US" altLang="en-US" sz="4800" b="1" i="1" dirty="0" smtClean="0">
              <a:solidFill>
                <a:srgbClr val="FFFF00"/>
              </a:solidFill>
              <a:latin typeface="+mn-lt"/>
            </a:endParaRPr>
          </a:p>
          <a:p>
            <a:pPr algn="ctr" eaLnBrk="0" hangingPunct="0">
              <a:defRPr/>
            </a:pPr>
            <a:r>
              <a:rPr lang="en-US" altLang="en-US" sz="4800" b="1" i="1" dirty="0" smtClean="0">
                <a:solidFill>
                  <a:srgbClr val="FFFF00"/>
                </a:solidFill>
                <a:latin typeface="+mn-lt"/>
              </a:rPr>
              <a:t>tyrants </a:t>
            </a:r>
            <a:r>
              <a:rPr lang="en-US" altLang="en-US" sz="4800" b="1" i="1" dirty="0">
                <a:solidFill>
                  <a:srgbClr val="FFFF00"/>
                </a:solidFill>
                <a:latin typeface="+mn-lt"/>
              </a:rPr>
              <a:t>this world will ever </a:t>
            </a:r>
            <a:r>
              <a:rPr lang="en-US" altLang="en-US" sz="4800" b="1" i="1" dirty="0" smtClean="0">
                <a:solidFill>
                  <a:srgbClr val="FFFF00"/>
                </a:solidFill>
                <a:latin typeface="+mn-lt"/>
              </a:rPr>
              <a:t>see!</a:t>
            </a:r>
            <a:endParaRPr lang="en-US" altLang="en-US" sz="4800" dirty="0">
              <a:solidFill>
                <a:srgbClr val="FFC000"/>
              </a:solidFill>
              <a:latin typeface="+mn-lt"/>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news.jeebboo.com/wp-content/uploads/method_of_interpreting_bible_prophec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70163" y="914400"/>
            <a:ext cx="9773373" cy="50783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5400" dirty="0" smtClean="0">
                <a:solidFill>
                  <a:srgbClr val="FFC000"/>
                </a:solidFill>
                <a:latin typeface="+mn-lt"/>
              </a:rPr>
              <a:t>The </a:t>
            </a:r>
            <a:r>
              <a:rPr lang="en-US" altLang="en-US" sz="5400" dirty="0">
                <a:solidFill>
                  <a:srgbClr val="FFC000"/>
                </a:solidFill>
                <a:latin typeface="+mn-lt"/>
              </a:rPr>
              <a:t>end time drama was</a:t>
            </a:r>
          </a:p>
          <a:p>
            <a:pPr algn="ctr" eaLnBrk="0" hangingPunct="0">
              <a:defRPr/>
            </a:pPr>
            <a:r>
              <a:rPr lang="en-US" altLang="en-US" sz="5400" dirty="0">
                <a:solidFill>
                  <a:srgbClr val="FFC000"/>
                </a:solidFill>
                <a:latin typeface="+mn-lt"/>
              </a:rPr>
              <a:t>pictured </a:t>
            </a:r>
            <a:r>
              <a:rPr lang="en-US" altLang="en-US" sz="5400" dirty="0" smtClean="0">
                <a:solidFill>
                  <a:srgbClr val="FFC000"/>
                </a:solidFill>
                <a:latin typeface="+mn-lt"/>
              </a:rPr>
              <a:t>by our Creator in </a:t>
            </a:r>
            <a:r>
              <a:rPr lang="en-US" altLang="en-US" sz="5400" dirty="0">
                <a:solidFill>
                  <a:srgbClr val="FFC000"/>
                </a:solidFill>
                <a:latin typeface="+mn-lt"/>
              </a:rPr>
              <a:t>the </a:t>
            </a:r>
            <a:r>
              <a:rPr lang="en-US" altLang="en-US" sz="5400" dirty="0" smtClean="0">
                <a:solidFill>
                  <a:srgbClr val="FFC000"/>
                </a:solidFill>
                <a:latin typeface="+mn-lt"/>
              </a:rPr>
              <a:t>constellations. The </a:t>
            </a:r>
            <a:r>
              <a:rPr lang="en-US" altLang="en-US" sz="5400" dirty="0">
                <a:solidFill>
                  <a:srgbClr val="FFC000"/>
                </a:solidFill>
                <a:latin typeface="+mn-lt"/>
              </a:rPr>
              <a:t>campaign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of </a:t>
            </a:r>
            <a:r>
              <a:rPr lang="en-US" altLang="en-US" sz="5400" dirty="0">
                <a:solidFill>
                  <a:srgbClr val="FFC000"/>
                </a:solidFill>
                <a:latin typeface="+mn-lt"/>
              </a:rPr>
              <a:t>deliverance undertaken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by our </a:t>
            </a:r>
            <a:r>
              <a:rPr lang="en-US" altLang="en-US" sz="5400" dirty="0">
                <a:solidFill>
                  <a:srgbClr val="FFC000"/>
                </a:solidFill>
                <a:latin typeface="+mn-lt"/>
              </a:rPr>
              <a:t>returning </a:t>
            </a:r>
            <a:r>
              <a:rPr lang="en-US" altLang="en-US" sz="5400" dirty="0" smtClean="0">
                <a:solidFill>
                  <a:srgbClr val="FFC000"/>
                </a:solidFill>
                <a:latin typeface="+mn-lt"/>
              </a:rPr>
              <a:t>Messiah </a:t>
            </a:r>
            <a:r>
              <a:rPr lang="en-US" altLang="en-US" sz="5400" dirty="0">
                <a:solidFill>
                  <a:srgbClr val="FFC000"/>
                </a:solidFill>
                <a:latin typeface="+mn-lt"/>
              </a:rPr>
              <a:t>is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glorious beyond all telling. </a:t>
            </a:r>
            <a:endParaRPr lang="en-US" altLang="en-US" sz="5400" dirty="0">
              <a:solidFill>
                <a:srgbClr val="FFC000"/>
              </a:solidFill>
              <a:latin typeface="+mn-lt"/>
            </a:endParaRPr>
          </a:p>
        </p:txBody>
      </p:sp>
    </p:spTree>
    <p:extLst>
      <p:ext uri="{BB962C8B-B14F-4D97-AF65-F5344CB8AC3E}">
        <p14:creationId xmlns:p14="http://schemas.microsoft.com/office/powerpoint/2010/main" val="1503077865"/>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050" name="Picture 2" descr="D:\00 IMAGES for PowerPoint\star char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52400"/>
            <a:ext cx="6248400" cy="65720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143500" y="5334000"/>
            <a:ext cx="1749197" cy="369332"/>
          </a:xfrm>
          <a:prstGeom prst="rect">
            <a:avLst/>
          </a:prstGeom>
          <a:noFill/>
        </p:spPr>
        <p:txBody>
          <a:bodyPr wrap="none" rtlCol="0">
            <a:spAutoFit/>
          </a:bodyPr>
          <a:lstStyle/>
          <a:p>
            <a:r>
              <a:rPr lang="en-AU" b="1" dirty="0" smtClean="0">
                <a:solidFill>
                  <a:srgbClr val="7030A0"/>
                </a:solidFill>
              </a:rPr>
              <a:t>“The Breaker”</a:t>
            </a:r>
            <a:endParaRPr lang="en-AU" b="1" dirty="0">
              <a:solidFill>
                <a:srgbClr val="7030A0"/>
              </a:solidFill>
            </a:endParaRPr>
          </a:p>
        </p:txBody>
      </p:sp>
    </p:spTree>
    <p:extLst>
      <p:ext uri="{BB962C8B-B14F-4D97-AF65-F5344CB8AC3E}">
        <p14:creationId xmlns:p14="http://schemas.microsoft.com/office/powerpoint/2010/main" val="218239708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6699" y="2133600"/>
            <a:ext cx="9773373" cy="230832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smtClean="0">
                <a:solidFill>
                  <a:srgbClr val="FFC000"/>
                </a:solidFill>
                <a:latin typeface="+mn-lt"/>
              </a:rPr>
              <a:t>In </a:t>
            </a:r>
            <a:r>
              <a:rPr lang="en-US" altLang="en-US" sz="4800" dirty="0">
                <a:solidFill>
                  <a:schemeClr val="bg1"/>
                </a:solidFill>
                <a:latin typeface="+mn-lt"/>
              </a:rPr>
              <a:t>Zechariah 12 </a:t>
            </a:r>
            <a:r>
              <a:rPr lang="en-US" altLang="en-US" sz="4800" dirty="0">
                <a:solidFill>
                  <a:srgbClr val="FFC000"/>
                </a:solidFill>
                <a:latin typeface="+mn-lt"/>
              </a:rPr>
              <a:t>and </a:t>
            </a:r>
            <a:r>
              <a:rPr lang="en-US" altLang="en-US" sz="4800" dirty="0">
                <a:solidFill>
                  <a:schemeClr val="bg1"/>
                </a:solidFill>
                <a:latin typeface="+mn-lt"/>
              </a:rPr>
              <a:t>Joel 2</a:t>
            </a:r>
            <a:r>
              <a:rPr lang="en-US" altLang="en-US" sz="4800" dirty="0">
                <a:solidFill>
                  <a:srgbClr val="FFC000"/>
                </a:solidFill>
                <a:latin typeface="+mn-lt"/>
              </a:rPr>
              <a:t> we see Him </a:t>
            </a:r>
            <a:r>
              <a:rPr lang="en-US" altLang="en-US" sz="4800" dirty="0">
                <a:solidFill>
                  <a:srgbClr val="FFFF00"/>
                </a:solidFill>
                <a:latin typeface="+mn-lt"/>
              </a:rPr>
              <a:t>delivering</a:t>
            </a:r>
            <a:r>
              <a:rPr lang="en-US" altLang="en-US" sz="4800" dirty="0">
                <a:solidFill>
                  <a:srgbClr val="FFC000"/>
                </a:solidFill>
                <a:latin typeface="+mn-lt"/>
              </a:rPr>
              <a:t> His people at </a:t>
            </a:r>
            <a:r>
              <a:rPr lang="en-US" altLang="en-US" sz="4800" dirty="0" smtClean="0">
                <a:solidFill>
                  <a:srgbClr val="FFC000"/>
                </a:solidFill>
                <a:latin typeface="+mn-lt"/>
              </a:rPr>
              <a:t>Jerusalem </a:t>
            </a:r>
          </a:p>
          <a:p>
            <a:pPr algn="ctr" eaLnBrk="0" hangingPunct="0">
              <a:defRPr/>
            </a:pPr>
            <a:r>
              <a:rPr lang="en-US" altLang="en-US" sz="4800" dirty="0" smtClean="0">
                <a:solidFill>
                  <a:srgbClr val="FFC000"/>
                </a:solidFill>
                <a:latin typeface="+mn-lt"/>
              </a:rPr>
              <a:t>in the </a:t>
            </a:r>
            <a:r>
              <a:rPr lang="en-US" altLang="en-US" sz="4800" dirty="0" smtClean="0">
                <a:solidFill>
                  <a:srgbClr val="FFFF00"/>
                </a:solidFill>
                <a:latin typeface="+mn-lt"/>
              </a:rPr>
              <a:t>Battle of Armageddon</a:t>
            </a:r>
            <a:r>
              <a:rPr lang="en-US" altLang="en-US" sz="4800" dirty="0" smtClean="0">
                <a:solidFill>
                  <a:srgbClr val="FFC000"/>
                </a:solidFill>
                <a:latin typeface="+mn-lt"/>
              </a:rPr>
              <a:t>. </a:t>
            </a:r>
            <a:endParaRPr lang="en-US" altLang="en-US" sz="4800" dirty="0">
              <a:solidFill>
                <a:srgbClr val="FFC000"/>
              </a:solidFill>
              <a:latin typeface="+mn-lt"/>
            </a:endParaRPr>
          </a:p>
        </p:txBody>
      </p:sp>
    </p:spTree>
    <p:extLst>
      <p:ext uri="{BB962C8B-B14F-4D97-AF65-F5344CB8AC3E}">
        <p14:creationId xmlns:p14="http://schemas.microsoft.com/office/powerpoint/2010/main" val="3820284937"/>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8306" name="Picture 2" descr="http://www.bilalsarwari.com/wp-content/uploads/2012/12/Rain-of-a-Thousand-Flames_Extraordinary-End-of-The-World-Inspired-Artwor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371600"/>
            <a:ext cx="100457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smtClean="0">
                <a:solidFill>
                  <a:srgbClr val="C00000"/>
                </a:solidFill>
              </a:rPr>
              <a:t>Christ</a:t>
            </a:r>
            <a:endParaRPr lang="en-US" sz="5400" b="1" dirty="0">
              <a:solidFill>
                <a:srgbClr val="C00000"/>
              </a:solidFill>
            </a:endParaRPr>
          </a:p>
        </p:txBody>
      </p:sp>
      <p:sp>
        <p:nvSpPr>
          <p:cNvPr id="2" name="TextBox 1"/>
          <p:cNvSpPr txBox="1"/>
          <p:nvPr/>
        </p:nvSpPr>
        <p:spPr>
          <a:xfrm>
            <a:off x="723900" y="380999"/>
            <a:ext cx="7467600" cy="769441"/>
          </a:xfrm>
          <a:prstGeom prst="rect">
            <a:avLst/>
          </a:prstGeom>
          <a:solidFill>
            <a:schemeClr val="accent6">
              <a:lumMod val="75000"/>
            </a:schemeClr>
          </a:solidFill>
        </p:spPr>
        <p:txBody>
          <a:bodyPr wrap="square" rtlCol="0">
            <a:spAutoFit/>
          </a:bodyPr>
          <a:lstStyle/>
          <a:p>
            <a:pPr algn="ctr"/>
            <a:r>
              <a:rPr lang="en-AU" sz="4400" b="1" i="1" dirty="0" smtClean="0">
                <a:latin typeface="Baskerville Old Face" panose="02020602080505020303" pitchFamily="18" charset="0"/>
              </a:rPr>
              <a:t>The Battle of Armageddon</a:t>
            </a:r>
            <a:endParaRPr lang="en-AU" sz="4400" b="1" i="1" dirty="0">
              <a:latin typeface="Baskerville Old Face" panose="02020602080505020303" pitchFamily="18" charset="0"/>
            </a:endParaRPr>
          </a:p>
        </p:txBody>
      </p:sp>
    </p:spTree>
    <p:extLst>
      <p:ext uri="{BB962C8B-B14F-4D97-AF65-F5344CB8AC3E}">
        <p14:creationId xmlns:p14="http://schemas.microsoft.com/office/powerpoint/2010/main" val="2135907275"/>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56307" y="914400"/>
            <a:ext cx="9773373" cy="50783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5400" dirty="0" smtClean="0">
                <a:solidFill>
                  <a:srgbClr val="FFC000"/>
                </a:solidFill>
                <a:latin typeface="+mn-lt"/>
              </a:rPr>
              <a:t>In </a:t>
            </a:r>
            <a:r>
              <a:rPr lang="en-US" altLang="en-US" sz="5400" dirty="0">
                <a:solidFill>
                  <a:schemeClr val="bg1"/>
                </a:solidFill>
                <a:latin typeface="+mn-lt"/>
              </a:rPr>
              <a:t>Micah 2 </a:t>
            </a:r>
            <a:r>
              <a:rPr lang="en-US" altLang="en-US" sz="5400" dirty="0">
                <a:solidFill>
                  <a:srgbClr val="FFC000"/>
                </a:solidFill>
                <a:latin typeface="+mn-lt"/>
              </a:rPr>
              <a:t>and</a:t>
            </a:r>
            <a:r>
              <a:rPr lang="en-US" altLang="en-US" sz="5400" dirty="0">
                <a:solidFill>
                  <a:schemeClr val="bg1"/>
                </a:solidFill>
                <a:latin typeface="+mn-lt"/>
              </a:rPr>
              <a:t> Isaiah 63 </a:t>
            </a:r>
            <a:r>
              <a:rPr lang="en-US" altLang="en-US" sz="5400" dirty="0">
                <a:solidFill>
                  <a:srgbClr val="FFC000"/>
                </a:solidFill>
                <a:latin typeface="+mn-lt"/>
              </a:rPr>
              <a:t>we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see Him coming as </a:t>
            </a:r>
            <a:r>
              <a:rPr lang="en-US" altLang="en-US" sz="5400" b="1" i="1" dirty="0">
                <a:solidFill>
                  <a:srgbClr val="FFFF00"/>
                </a:solidFill>
                <a:latin typeface="+mn-lt"/>
              </a:rPr>
              <a:t>T</a:t>
            </a:r>
            <a:r>
              <a:rPr lang="en-US" altLang="en-US" sz="5400" b="1" i="1" dirty="0" smtClean="0">
                <a:solidFill>
                  <a:srgbClr val="FFFF00"/>
                </a:solidFill>
                <a:latin typeface="+mn-lt"/>
              </a:rPr>
              <a:t>he Breaker </a:t>
            </a:r>
            <a:r>
              <a:rPr lang="en-US" altLang="en-US" sz="5400" dirty="0" smtClean="0">
                <a:solidFill>
                  <a:srgbClr val="FFC000"/>
                </a:solidFill>
                <a:latin typeface="+mn-lt"/>
              </a:rPr>
              <a:t>and  </a:t>
            </a:r>
            <a:r>
              <a:rPr lang="en-US" altLang="en-US" sz="5400" dirty="0">
                <a:solidFill>
                  <a:srgbClr val="FFFF00"/>
                </a:solidFill>
                <a:latin typeface="+mn-lt"/>
              </a:rPr>
              <a:t>delivering</a:t>
            </a:r>
            <a:r>
              <a:rPr lang="en-US" altLang="en-US" sz="5400" dirty="0">
                <a:solidFill>
                  <a:srgbClr val="FFC000"/>
                </a:solidFill>
                <a:latin typeface="+mn-lt"/>
              </a:rPr>
              <a:t> His people </a:t>
            </a:r>
            <a:endParaRPr lang="en-US" altLang="en-US" sz="5400" dirty="0" smtClean="0">
              <a:solidFill>
                <a:srgbClr val="FFC000"/>
              </a:solidFill>
              <a:latin typeface="+mn-lt"/>
            </a:endParaRPr>
          </a:p>
          <a:p>
            <a:pPr algn="ctr" eaLnBrk="0" hangingPunct="0">
              <a:defRPr/>
            </a:pPr>
            <a:r>
              <a:rPr lang="en-US" altLang="en-US" sz="5400" dirty="0" smtClean="0">
                <a:solidFill>
                  <a:srgbClr val="FFC000"/>
                </a:solidFill>
                <a:latin typeface="+mn-lt"/>
              </a:rPr>
              <a:t>Who have been carried on </a:t>
            </a:r>
          </a:p>
          <a:p>
            <a:pPr algn="ctr" eaLnBrk="0" hangingPunct="0">
              <a:defRPr/>
            </a:pPr>
            <a:r>
              <a:rPr lang="en-US" altLang="en-US" sz="5400" dirty="0" smtClean="0">
                <a:solidFill>
                  <a:srgbClr val="FFFF00"/>
                </a:solidFill>
                <a:latin typeface="+mn-lt"/>
              </a:rPr>
              <a:t>Wings of Eagles </a:t>
            </a:r>
            <a:r>
              <a:rPr lang="en-US" altLang="en-US" sz="5400" dirty="0" smtClean="0">
                <a:solidFill>
                  <a:srgbClr val="FFC000"/>
                </a:solidFill>
                <a:latin typeface="+mn-lt"/>
              </a:rPr>
              <a:t>out to the ends </a:t>
            </a:r>
          </a:p>
          <a:p>
            <a:pPr algn="ctr" eaLnBrk="0" hangingPunct="0">
              <a:defRPr/>
            </a:pPr>
            <a:r>
              <a:rPr lang="en-US" altLang="en-US" sz="5400" dirty="0" smtClean="0">
                <a:solidFill>
                  <a:srgbClr val="FFC000"/>
                </a:solidFill>
                <a:latin typeface="+mn-lt"/>
              </a:rPr>
              <a:t>of the earth at </a:t>
            </a:r>
            <a:r>
              <a:rPr lang="en-US" altLang="en-US" sz="5400" dirty="0">
                <a:solidFill>
                  <a:srgbClr val="FFFF00"/>
                </a:solidFill>
                <a:latin typeface="+mn-lt"/>
              </a:rPr>
              <a:t>Mystery </a:t>
            </a:r>
            <a:r>
              <a:rPr lang="en-US" altLang="en-US" sz="5400" dirty="0" err="1">
                <a:solidFill>
                  <a:srgbClr val="FFFF00"/>
                </a:solidFill>
                <a:latin typeface="+mn-lt"/>
              </a:rPr>
              <a:t>Bozrah</a:t>
            </a:r>
            <a:r>
              <a:rPr lang="en-US" altLang="en-US" sz="5400" dirty="0">
                <a:solidFill>
                  <a:srgbClr val="FFC000"/>
                </a:solidFill>
                <a:latin typeface="+mn-lt"/>
              </a:rPr>
              <a:t>. </a:t>
            </a:r>
          </a:p>
        </p:txBody>
      </p:sp>
    </p:spTree>
    <p:extLst>
      <p:ext uri="{BB962C8B-B14F-4D97-AF65-F5344CB8AC3E}">
        <p14:creationId xmlns:p14="http://schemas.microsoft.com/office/powerpoint/2010/main" val="730887424"/>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00 IMAGES for PowerPoint\bozfl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
            <a:ext cx="10287000" cy="68648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2009" y="4858434"/>
            <a:ext cx="4118435" cy="1938992"/>
          </a:xfrm>
          <a:prstGeom prst="rect">
            <a:avLst/>
          </a:prstGeom>
          <a:noFill/>
        </p:spPr>
        <p:txBody>
          <a:bodyPr wrap="none" rtlCol="0">
            <a:spAutoFit/>
          </a:bodyPr>
          <a:lstStyle/>
          <a:p>
            <a:r>
              <a:rPr lang="en-AU" sz="2400" dirty="0" smtClean="0">
                <a:solidFill>
                  <a:srgbClr val="FFFF00"/>
                </a:solidFill>
              </a:rPr>
              <a:t>“On Wings of Eagles”</a:t>
            </a:r>
          </a:p>
          <a:p>
            <a:r>
              <a:rPr lang="en-AU" sz="2400" dirty="0" smtClean="0">
                <a:solidFill>
                  <a:schemeClr val="accent3">
                    <a:lumMod val="40000"/>
                    <a:lumOff val="60000"/>
                  </a:schemeClr>
                </a:solidFill>
              </a:rPr>
              <a:t>The Flight to Mystery </a:t>
            </a:r>
            <a:r>
              <a:rPr lang="en-AU" sz="2400" dirty="0" err="1" smtClean="0">
                <a:solidFill>
                  <a:schemeClr val="accent3">
                    <a:lumMod val="40000"/>
                    <a:lumOff val="60000"/>
                  </a:schemeClr>
                </a:solidFill>
              </a:rPr>
              <a:t>Bozrah</a:t>
            </a:r>
            <a:endParaRPr lang="en-AU" sz="2400" dirty="0" smtClean="0">
              <a:solidFill>
                <a:schemeClr val="accent3">
                  <a:lumMod val="40000"/>
                  <a:lumOff val="60000"/>
                </a:schemeClr>
              </a:solidFill>
            </a:endParaRPr>
          </a:p>
          <a:p>
            <a:r>
              <a:rPr lang="en-AU" sz="2400" dirty="0">
                <a:solidFill>
                  <a:schemeClr val="accent3">
                    <a:lumMod val="40000"/>
                    <a:lumOff val="60000"/>
                  </a:schemeClr>
                </a:solidFill>
              </a:rPr>
              <a:t>b</a:t>
            </a:r>
            <a:r>
              <a:rPr lang="en-AU" sz="2400" dirty="0" smtClean="0">
                <a:solidFill>
                  <a:schemeClr val="accent3">
                    <a:lumMod val="40000"/>
                    <a:lumOff val="60000"/>
                  </a:schemeClr>
                </a:solidFill>
              </a:rPr>
              <a:t>y God’s covenant people </a:t>
            </a:r>
          </a:p>
          <a:p>
            <a:r>
              <a:rPr lang="en-AU" sz="2400" dirty="0">
                <a:solidFill>
                  <a:schemeClr val="accent3">
                    <a:lumMod val="40000"/>
                    <a:lumOff val="60000"/>
                  </a:schemeClr>
                </a:solidFill>
              </a:rPr>
              <a:t>d</a:t>
            </a:r>
            <a:r>
              <a:rPr lang="en-AU" sz="2400" dirty="0" smtClean="0">
                <a:solidFill>
                  <a:schemeClr val="accent3">
                    <a:lumMod val="40000"/>
                    <a:lumOff val="60000"/>
                  </a:schemeClr>
                </a:solidFill>
              </a:rPr>
              <a:t>uring the Great Tribulation.</a:t>
            </a:r>
          </a:p>
          <a:p>
            <a:r>
              <a:rPr lang="en-AU" sz="2400" dirty="0" smtClean="0">
                <a:solidFill>
                  <a:schemeClr val="bg1"/>
                </a:solidFill>
              </a:rPr>
              <a:t>(Rev. 12:8 and 12:14)</a:t>
            </a:r>
            <a:endParaRPr lang="en-AU" sz="2400" dirty="0">
              <a:solidFill>
                <a:schemeClr val="bg1"/>
              </a:solidFill>
            </a:endParaRPr>
          </a:p>
        </p:txBody>
      </p:sp>
      <p:sp>
        <p:nvSpPr>
          <p:cNvPr id="3" name="TextBox 2"/>
          <p:cNvSpPr txBox="1"/>
          <p:nvPr/>
        </p:nvSpPr>
        <p:spPr>
          <a:xfrm>
            <a:off x="7124700" y="6104929"/>
            <a:ext cx="3215367" cy="646331"/>
          </a:xfrm>
          <a:prstGeom prst="rect">
            <a:avLst/>
          </a:prstGeom>
          <a:noFill/>
        </p:spPr>
        <p:txBody>
          <a:bodyPr wrap="none" rtlCol="0">
            <a:spAutoFit/>
          </a:bodyPr>
          <a:lstStyle/>
          <a:p>
            <a:pPr algn="ctr"/>
            <a:r>
              <a:rPr lang="en-AU" b="1" dirty="0" smtClean="0"/>
              <a:t>This mage is by Australian </a:t>
            </a:r>
          </a:p>
          <a:p>
            <a:pPr algn="ctr"/>
            <a:r>
              <a:rPr lang="en-AU" b="1" dirty="0"/>
              <a:t>p</a:t>
            </a:r>
            <a:r>
              <a:rPr lang="en-AU" b="1" dirty="0" smtClean="0"/>
              <a:t>hotographer Peter Walton.</a:t>
            </a:r>
            <a:endParaRPr lang="en-AU" b="1" dirty="0"/>
          </a:p>
        </p:txBody>
      </p:sp>
    </p:spTree>
    <p:extLst>
      <p:ext uri="{BB962C8B-B14F-4D97-AF65-F5344CB8AC3E}">
        <p14:creationId xmlns:p14="http://schemas.microsoft.com/office/powerpoint/2010/main" val="160495850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52845" y="304800"/>
            <a:ext cx="9773373" cy="635558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700" dirty="0" smtClean="0">
                <a:solidFill>
                  <a:srgbClr val="FFC000"/>
                </a:solidFill>
                <a:latin typeface="+mn-lt"/>
              </a:rPr>
              <a:t>Now</a:t>
            </a:r>
            <a:r>
              <a:rPr lang="en-US" altLang="en-US" sz="3700" dirty="0">
                <a:solidFill>
                  <a:srgbClr val="FFC000"/>
                </a:solidFill>
                <a:latin typeface="+mn-lt"/>
              </a:rPr>
              <a:t>, </a:t>
            </a:r>
            <a:r>
              <a:rPr lang="en-US" altLang="en-US" sz="3700" dirty="0" smtClean="0">
                <a:solidFill>
                  <a:srgbClr val="FFC000"/>
                </a:solidFill>
                <a:latin typeface="+mn-lt"/>
              </a:rPr>
              <a:t>in this Bible study, </a:t>
            </a:r>
            <a:r>
              <a:rPr lang="en-US" altLang="en-US" sz="3700" dirty="0">
                <a:solidFill>
                  <a:srgbClr val="FFC000"/>
                </a:solidFill>
                <a:latin typeface="+mn-lt"/>
              </a:rPr>
              <a:t>we see </a:t>
            </a:r>
            <a:r>
              <a:rPr lang="en-US" altLang="en-US" sz="3700" dirty="0" smtClean="0">
                <a:solidFill>
                  <a:srgbClr val="FFC000"/>
                </a:solidFill>
                <a:latin typeface="+mn-lt"/>
              </a:rPr>
              <a:t>He will be </a:t>
            </a:r>
            <a:r>
              <a:rPr lang="en-US" altLang="en-US" sz="3700" dirty="0">
                <a:solidFill>
                  <a:srgbClr val="FFFF00"/>
                </a:solidFill>
                <a:latin typeface="+mn-lt"/>
              </a:rPr>
              <a:t>delivering</a:t>
            </a:r>
            <a:r>
              <a:rPr lang="en-US" altLang="en-US" sz="3700" dirty="0">
                <a:solidFill>
                  <a:srgbClr val="FFFF00"/>
                </a:solidFill>
              </a:rPr>
              <a:t> </a:t>
            </a:r>
            <a:r>
              <a:rPr lang="en-US" altLang="en-US" sz="3700" dirty="0">
                <a:solidFill>
                  <a:srgbClr val="FFC000"/>
                </a:solidFill>
                <a:latin typeface="+mn-lt"/>
              </a:rPr>
              <a:t>the whole </a:t>
            </a:r>
            <a:r>
              <a:rPr lang="en-US" altLang="en-US" sz="3700" dirty="0" smtClean="0">
                <a:solidFill>
                  <a:srgbClr val="FFC000"/>
                </a:solidFill>
                <a:latin typeface="+mn-lt"/>
              </a:rPr>
              <a:t>of planet </a:t>
            </a:r>
            <a:r>
              <a:rPr lang="en-US" altLang="en-US" sz="3700" dirty="0">
                <a:solidFill>
                  <a:srgbClr val="FFC000"/>
                </a:solidFill>
                <a:latin typeface="+mn-lt"/>
              </a:rPr>
              <a:t>earth and </a:t>
            </a:r>
            <a:r>
              <a:rPr lang="en-US" altLang="en-US" sz="3700" dirty="0" smtClean="0">
                <a:solidFill>
                  <a:srgbClr val="FFC000"/>
                </a:solidFill>
                <a:latin typeface="+mn-lt"/>
              </a:rPr>
              <a:t>every living thing </a:t>
            </a:r>
            <a:r>
              <a:rPr lang="en-US" altLang="en-US" sz="3700" dirty="0">
                <a:solidFill>
                  <a:srgbClr val="FFC000"/>
                </a:solidFill>
                <a:latin typeface="+mn-lt"/>
              </a:rPr>
              <a:t>from nuclear destruction. But do </a:t>
            </a:r>
            <a:endParaRPr lang="en-US" altLang="en-US" sz="3700" dirty="0" smtClean="0">
              <a:solidFill>
                <a:srgbClr val="FFC000"/>
              </a:solidFill>
              <a:latin typeface="+mn-lt"/>
            </a:endParaRPr>
          </a:p>
          <a:p>
            <a:pPr algn="ctr" eaLnBrk="0" hangingPunct="0">
              <a:defRPr/>
            </a:pPr>
            <a:r>
              <a:rPr lang="en-US" altLang="en-US" sz="3700" dirty="0" smtClean="0">
                <a:solidFill>
                  <a:srgbClr val="FFC000"/>
                </a:solidFill>
                <a:latin typeface="+mn-lt"/>
              </a:rPr>
              <a:t>we </a:t>
            </a:r>
            <a:r>
              <a:rPr lang="en-US" altLang="en-US" sz="3700" dirty="0">
                <a:solidFill>
                  <a:srgbClr val="FFC000"/>
                </a:solidFill>
                <a:latin typeface="+mn-lt"/>
              </a:rPr>
              <a:t>hear one peep about these wonders of deliverance </a:t>
            </a:r>
            <a:r>
              <a:rPr lang="en-US" altLang="en-US" sz="3700" dirty="0" smtClean="0">
                <a:solidFill>
                  <a:srgbClr val="FFC000"/>
                </a:solidFill>
                <a:latin typeface="+mn-lt"/>
              </a:rPr>
              <a:t>from our popular </a:t>
            </a:r>
            <a:r>
              <a:rPr lang="en-US" altLang="en-US" sz="3700" dirty="0">
                <a:solidFill>
                  <a:srgbClr val="FFC000"/>
                </a:solidFill>
                <a:latin typeface="+mn-lt"/>
              </a:rPr>
              <a:t>Bible prophecy teachers? No we do not. </a:t>
            </a:r>
            <a:r>
              <a:rPr lang="en-US" altLang="en-US" sz="3700" dirty="0" smtClean="0">
                <a:solidFill>
                  <a:srgbClr val="FFC000"/>
                </a:solidFill>
                <a:latin typeface="+mn-lt"/>
              </a:rPr>
              <a:t>Why not? The End-</a:t>
            </a:r>
          </a:p>
          <a:p>
            <a:pPr algn="ctr" eaLnBrk="0" hangingPunct="0">
              <a:defRPr/>
            </a:pPr>
            <a:r>
              <a:rPr lang="en-US" altLang="en-US" sz="3700" dirty="0" smtClean="0">
                <a:solidFill>
                  <a:srgbClr val="FFC000"/>
                </a:solidFill>
                <a:latin typeface="+mn-lt"/>
              </a:rPr>
              <a:t>Time drama is full of  marvelous words </a:t>
            </a:r>
            <a:r>
              <a:rPr lang="en-US" altLang="en-US" sz="3700" dirty="0">
                <a:solidFill>
                  <a:srgbClr val="FFC000"/>
                </a:solidFill>
                <a:latin typeface="+mn-lt"/>
              </a:rPr>
              <a:t>of </a:t>
            </a:r>
            <a:r>
              <a:rPr lang="en-US" altLang="en-US" sz="3700" dirty="0" smtClean="0">
                <a:solidFill>
                  <a:srgbClr val="FFC000"/>
                </a:solidFill>
                <a:latin typeface="+mn-lt"/>
              </a:rPr>
              <a:t>encouragement. Why are we not hearing about </a:t>
            </a:r>
          </a:p>
          <a:p>
            <a:pPr algn="ctr" eaLnBrk="0" hangingPunct="0">
              <a:defRPr/>
            </a:pPr>
            <a:r>
              <a:rPr lang="en-US" altLang="en-US" sz="3700" dirty="0" smtClean="0">
                <a:solidFill>
                  <a:srgbClr val="FFC000"/>
                </a:solidFill>
                <a:latin typeface="+mn-lt"/>
              </a:rPr>
              <a:t>all this? This is another case where the world of established religion takes a big glorious story </a:t>
            </a:r>
          </a:p>
          <a:p>
            <a:pPr algn="ctr" eaLnBrk="0" hangingPunct="0">
              <a:defRPr/>
            </a:pPr>
            <a:r>
              <a:rPr lang="en-US" altLang="en-US" sz="3700" dirty="0" smtClean="0">
                <a:solidFill>
                  <a:srgbClr val="FFC000"/>
                </a:solidFill>
                <a:latin typeface="+mn-lt"/>
              </a:rPr>
              <a:t>and diminishes it to make it less than it truly is.</a:t>
            </a:r>
            <a:endParaRPr lang="en-US" altLang="en-US" sz="3700" dirty="0">
              <a:solidFill>
                <a:srgbClr val="FFC000"/>
              </a:solidFill>
              <a:latin typeface="+mn-lt"/>
            </a:endParaRPr>
          </a:p>
        </p:txBody>
      </p:sp>
    </p:spTree>
    <p:extLst>
      <p:ext uri="{BB962C8B-B14F-4D97-AF65-F5344CB8AC3E}">
        <p14:creationId xmlns:p14="http://schemas.microsoft.com/office/powerpoint/2010/main" val="227380836"/>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81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7699"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4343400"/>
            <a:ext cx="2701925"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0" name="Rectangle 1"/>
          <p:cNvSpPr>
            <a:spLocks noChangeArrowheads="1"/>
          </p:cNvSpPr>
          <p:nvPr/>
        </p:nvSpPr>
        <p:spPr bwMode="auto">
          <a:xfrm>
            <a:off x="2781300" y="4876800"/>
            <a:ext cx="73152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a:solidFill>
                  <a:srgbClr val="FFC000"/>
                </a:solidFill>
                <a:latin typeface="Arial" charset="0"/>
              </a:rPr>
              <a:t>“And except those days should be shortened, </a:t>
            </a:r>
            <a:r>
              <a:rPr lang="en-US" altLang="en-US" sz="3600" b="1" i="1">
                <a:solidFill>
                  <a:srgbClr val="FFFF00"/>
                </a:solidFill>
                <a:latin typeface="Arial" charset="0"/>
              </a:rPr>
              <a:t>there should  no flesh be saved</a:t>
            </a:r>
            <a:r>
              <a:rPr lang="en-US" altLang="en-US" sz="3600">
                <a:solidFill>
                  <a:srgbClr val="FFC000"/>
                </a:solidFill>
                <a:latin typeface="Arial" charset="0"/>
              </a:rPr>
              <a:t>: </a:t>
            </a:r>
            <a:r>
              <a:rPr lang="en-US" altLang="en-US" sz="3600">
                <a:solidFill>
                  <a:schemeClr val="bg1"/>
                </a:solidFill>
                <a:latin typeface="Arial" charset="0"/>
              </a:rPr>
              <a:t>-</a:t>
            </a:r>
            <a:r>
              <a:rPr lang="en-US" altLang="en-US" sz="3600">
                <a:solidFill>
                  <a:srgbClr val="FFC000"/>
                </a:solidFill>
                <a:latin typeface="Arial" charset="0"/>
              </a:rPr>
              <a:t> </a:t>
            </a:r>
            <a:r>
              <a:rPr lang="en-US" altLang="en-US" sz="3600">
                <a:solidFill>
                  <a:schemeClr val="bg1"/>
                </a:solidFill>
                <a:latin typeface="Arial" charset="0"/>
              </a:rPr>
              <a:t>Mat. 24:22</a:t>
            </a:r>
          </a:p>
        </p:txBody>
      </p:sp>
    </p:spTree>
    <p:extLst>
      <p:ext uri="{BB962C8B-B14F-4D97-AF65-F5344CB8AC3E}">
        <p14:creationId xmlns:p14="http://schemas.microsoft.com/office/powerpoint/2010/main" val="2406457634"/>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47649" y="457200"/>
            <a:ext cx="9790735" cy="600164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smtClean="0">
                <a:solidFill>
                  <a:srgbClr val="FFC000"/>
                </a:solidFill>
                <a:latin typeface="+mn-lt"/>
              </a:rPr>
              <a:t>And how about the Greenies who love nature so much? Isn’t the salvation of the ecosystems from destruction by nukes an important issue? Messiah is coming back. </a:t>
            </a:r>
            <a:r>
              <a:rPr lang="en-US" altLang="en-US" sz="4800" dirty="0">
                <a:solidFill>
                  <a:srgbClr val="FFC000"/>
                </a:solidFill>
                <a:latin typeface="+mn-lt"/>
              </a:rPr>
              <a:t>A</a:t>
            </a:r>
            <a:r>
              <a:rPr lang="en-US" altLang="en-US" sz="4800" dirty="0" smtClean="0">
                <a:solidFill>
                  <a:srgbClr val="FFC000"/>
                </a:solidFill>
                <a:latin typeface="+mn-lt"/>
              </a:rPr>
              <a:t>nd when He does He will be saving the planet</a:t>
            </a:r>
            <a:r>
              <a:rPr lang="en-US" altLang="en-US" sz="4800" dirty="0">
                <a:solidFill>
                  <a:srgbClr val="FFC000"/>
                </a:solidFill>
                <a:latin typeface="+mn-lt"/>
              </a:rPr>
              <a:t>.</a:t>
            </a:r>
            <a:r>
              <a:rPr lang="en-US" altLang="en-US" sz="4800" dirty="0" smtClean="0">
                <a:solidFill>
                  <a:srgbClr val="FFC000"/>
                </a:solidFill>
                <a:latin typeface="+mn-lt"/>
              </a:rPr>
              <a:t> Have they heard? </a:t>
            </a:r>
            <a:r>
              <a:rPr lang="en-US" altLang="en-US" sz="4800" dirty="0">
                <a:solidFill>
                  <a:srgbClr val="FFC000"/>
                </a:solidFill>
                <a:latin typeface="+mn-lt"/>
              </a:rPr>
              <a:t>W</a:t>
            </a:r>
            <a:r>
              <a:rPr lang="en-US" altLang="en-US" sz="4800" dirty="0" smtClean="0">
                <a:solidFill>
                  <a:srgbClr val="FFC000"/>
                </a:solidFill>
                <a:latin typeface="+mn-lt"/>
              </a:rPr>
              <a:t>hat do they think of that? </a:t>
            </a:r>
            <a:r>
              <a:rPr lang="en-US" altLang="en-US" sz="4800" dirty="0">
                <a:solidFill>
                  <a:srgbClr val="FFC000"/>
                </a:solidFill>
                <a:latin typeface="+mn-lt"/>
              </a:rPr>
              <a:t>H</a:t>
            </a:r>
            <a:r>
              <a:rPr lang="en-US" altLang="en-US" sz="4800" dirty="0" smtClean="0">
                <a:solidFill>
                  <a:srgbClr val="FFC000"/>
                </a:solidFill>
                <a:latin typeface="+mn-lt"/>
              </a:rPr>
              <a:t>ow to they feel about that?</a:t>
            </a:r>
            <a:endParaRPr lang="en-US" altLang="en-US" sz="4800" dirty="0">
              <a:solidFill>
                <a:srgbClr val="FFC000"/>
              </a:solidFill>
              <a:latin typeface="+mn-lt"/>
            </a:endParaRPr>
          </a:p>
        </p:txBody>
      </p:sp>
    </p:spTree>
    <p:extLst>
      <p:ext uri="{BB962C8B-B14F-4D97-AF65-F5344CB8AC3E}">
        <p14:creationId xmlns:p14="http://schemas.microsoft.com/office/powerpoint/2010/main" val="566211033"/>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s://summercourse13.files.wordpress.com/2013/03/save-the-planet.jpg?w=960&amp;h=5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6" y="533400"/>
            <a:ext cx="10299120"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958782"/>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6700" y="457200"/>
            <a:ext cx="9705975" cy="59400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3800" dirty="0" smtClean="0">
                <a:solidFill>
                  <a:srgbClr val="FFC000"/>
                </a:solidFill>
                <a:latin typeface="+mn-lt"/>
              </a:rPr>
              <a:t>Our next witness for </a:t>
            </a:r>
            <a:r>
              <a:rPr lang="en-US" altLang="en-US" sz="3800" dirty="0">
                <a:solidFill>
                  <a:srgbClr val="FFC000"/>
                </a:solidFill>
                <a:latin typeface="+mn-lt"/>
              </a:rPr>
              <a:t>the </a:t>
            </a:r>
            <a:r>
              <a:rPr lang="en-US" altLang="en-US" sz="3800" dirty="0">
                <a:solidFill>
                  <a:srgbClr val="FFFF00"/>
                </a:solidFill>
                <a:latin typeface="+mn-lt"/>
              </a:rPr>
              <a:t>blood moon </a:t>
            </a:r>
            <a:r>
              <a:rPr lang="en-US" altLang="en-US" sz="3800" dirty="0">
                <a:solidFill>
                  <a:srgbClr val="FFC000"/>
                </a:solidFill>
                <a:latin typeface="+mn-lt"/>
              </a:rPr>
              <a:t>is the </a:t>
            </a:r>
            <a:r>
              <a:rPr lang="en-US" altLang="en-US" sz="3800" dirty="0">
                <a:solidFill>
                  <a:srgbClr val="FFFF00"/>
                </a:solidFill>
                <a:latin typeface="+mn-lt"/>
              </a:rPr>
              <a:t>Apostle John</a:t>
            </a:r>
            <a:r>
              <a:rPr lang="en-US" altLang="en-US" sz="3800" dirty="0">
                <a:solidFill>
                  <a:srgbClr val="FFC000"/>
                </a:solidFill>
                <a:latin typeface="+mn-lt"/>
              </a:rPr>
              <a:t>. T</a:t>
            </a:r>
            <a:r>
              <a:rPr lang="en-US" altLang="en-US" sz="3800" dirty="0" smtClean="0">
                <a:solidFill>
                  <a:srgbClr val="FFC000"/>
                </a:solidFill>
                <a:latin typeface="+mn-lt"/>
              </a:rPr>
              <a:t>he </a:t>
            </a:r>
            <a:r>
              <a:rPr lang="en-US" altLang="en-US" sz="3800" dirty="0">
                <a:solidFill>
                  <a:srgbClr val="FFC000"/>
                </a:solidFill>
                <a:latin typeface="+mn-lt"/>
              </a:rPr>
              <a:t>Romans </a:t>
            </a:r>
            <a:r>
              <a:rPr lang="en-US" altLang="en-US" sz="3800" dirty="0" smtClean="0">
                <a:solidFill>
                  <a:srgbClr val="FFC000"/>
                </a:solidFill>
                <a:latin typeface="+mn-lt"/>
              </a:rPr>
              <a:t>were out </a:t>
            </a:r>
            <a:r>
              <a:rPr lang="en-US" altLang="en-US" sz="3800" dirty="0">
                <a:solidFill>
                  <a:srgbClr val="FFC000"/>
                </a:solidFill>
                <a:latin typeface="+mn-lt"/>
              </a:rPr>
              <a:t>to kill him </a:t>
            </a:r>
            <a:r>
              <a:rPr lang="en-US" altLang="en-US" sz="3800" dirty="0" smtClean="0">
                <a:solidFill>
                  <a:srgbClr val="FFC000"/>
                </a:solidFill>
                <a:latin typeface="+mn-lt"/>
              </a:rPr>
              <a:t>like all the other apostles, but they were </a:t>
            </a:r>
            <a:r>
              <a:rPr lang="en-US" altLang="en-US" sz="3800" dirty="0">
                <a:solidFill>
                  <a:srgbClr val="FFC000"/>
                </a:solidFill>
                <a:latin typeface="+mn-lt"/>
              </a:rPr>
              <a:t>unsuccessful. </a:t>
            </a:r>
            <a:r>
              <a:rPr lang="en-US" altLang="en-US" sz="3800" dirty="0" smtClean="0">
                <a:solidFill>
                  <a:srgbClr val="FFC000"/>
                </a:solidFill>
                <a:latin typeface="+mn-lt"/>
              </a:rPr>
              <a:t>According </a:t>
            </a:r>
            <a:r>
              <a:rPr lang="en-US" altLang="en-US" sz="3800" dirty="0">
                <a:solidFill>
                  <a:srgbClr val="FFC000"/>
                </a:solidFill>
                <a:latin typeface="+mn-lt"/>
              </a:rPr>
              <a:t>to legend </a:t>
            </a:r>
            <a:r>
              <a:rPr lang="en-US" altLang="en-US" sz="3800" dirty="0" smtClean="0">
                <a:solidFill>
                  <a:srgbClr val="FFC000"/>
                </a:solidFill>
                <a:latin typeface="+mn-lt"/>
              </a:rPr>
              <a:t>they </a:t>
            </a:r>
            <a:r>
              <a:rPr lang="en-US" altLang="en-US" sz="3800" dirty="0">
                <a:solidFill>
                  <a:srgbClr val="FFC000"/>
                </a:solidFill>
                <a:latin typeface="+mn-lt"/>
              </a:rPr>
              <a:t>put him in a barrel of boiling oil, a trial through which </a:t>
            </a:r>
            <a:endParaRPr lang="en-US" altLang="en-US" sz="3800" dirty="0" smtClean="0">
              <a:solidFill>
                <a:srgbClr val="FFC000"/>
              </a:solidFill>
              <a:latin typeface="+mn-lt"/>
            </a:endParaRPr>
          </a:p>
          <a:p>
            <a:pPr algn="ctr" eaLnBrk="0" hangingPunct="0">
              <a:defRPr/>
            </a:pPr>
            <a:r>
              <a:rPr lang="en-US" altLang="en-US" sz="3800" dirty="0" smtClean="0">
                <a:solidFill>
                  <a:srgbClr val="FFC000"/>
                </a:solidFill>
                <a:latin typeface="+mn-lt"/>
              </a:rPr>
              <a:t>he </a:t>
            </a:r>
            <a:r>
              <a:rPr lang="en-US" altLang="en-US" sz="3800" dirty="0">
                <a:solidFill>
                  <a:srgbClr val="FFC000"/>
                </a:solidFill>
                <a:latin typeface="+mn-lt"/>
              </a:rPr>
              <a:t>was miraculously protected. </a:t>
            </a:r>
            <a:r>
              <a:rPr lang="en-US" altLang="en-US" sz="3800" dirty="0" smtClean="0">
                <a:solidFill>
                  <a:srgbClr val="FFC000"/>
                </a:solidFill>
                <a:latin typeface="+mn-lt"/>
              </a:rPr>
              <a:t>So then they quarantined him. They </a:t>
            </a:r>
            <a:r>
              <a:rPr lang="en-US" altLang="en-US" sz="3800" dirty="0">
                <a:solidFill>
                  <a:srgbClr val="FFC000"/>
                </a:solidFill>
                <a:latin typeface="+mn-lt"/>
              </a:rPr>
              <a:t>sent him off into </a:t>
            </a:r>
            <a:r>
              <a:rPr lang="en-US" altLang="en-US" sz="3800" dirty="0">
                <a:solidFill>
                  <a:srgbClr val="FFFF00"/>
                </a:solidFill>
                <a:latin typeface="+mn-lt"/>
              </a:rPr>
              <a:t>exile</a:t>
            </a:r>
            <a:r>
              <a:rPr lang="en-US" altLang="en-US" sz="3800" dirty="0">
                <a:solidFill>
                  <a:srgbClr val="FFC000"/>
                </a:solidFill>
                <a:latin typeface="+mn-lt"/>
              </a:rPr>
              <a:t> on the island of Patmos. There John was caught up in vision into the eternal realms and over a course of time he wrote the book of Revelation. </a:t>
            </a:r>
          </a:p>
        </p:txBody>
      </p:sp>
    </p:spTree>
    <p:extLst>
      <p:ext uri="{BB962C8B-B14F-4D97-AF65-F5344CB8AC3E}">
        <p14:creationId xmlns:p14="http://schemas.microsoft.com/office/powerpoint/2010/main" val="1594770663"/>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http://www.visiontv.ca/wp-content/uploads/2012/10/BloodMoon_F4N3C5987_JohnProphetWritesBookRevel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38138" y="304800"/>
            <a:ext cx="9601200" cy="61864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400" dirty="0">
                <a:solidFill>
                  <a:srgbClr val="FFC000"/>
                </a:solidFill>
                <a:latin typeface="+mn-lt"/>
              </a:rPr>
              <a:t>In transport John was taken right on </a:t>
            </a:r>
          </a:p>
          <a:p>
            <a:pPr algn="ctr" eaLnBrk="0" hangingPunct="0">
              <a:defRPr/>
            </a:pPr>
            <a:r>
              <a:rPr lang="en-US" altLang="en-US" sz="4400" dirty="0">
                <a:solidFill>
                  <a:srgbClr val="FFC000"/>
                </a:solidFill>
                <a:latin typeface="+mn-lt"/>
              </a:rPr>
              <a:t>into the </a:t>
            </a:r>
            <a:r>
              <a:rPr lang="en-US" altLang="en-US" sz="4400" dirty="0">
                <a:solidFill>
                  <a:srgbClr val="FFFF00"/>
                </a:solidFill>
                <a:latin typeface="+mn-lt"/>
              </a:rPr>
              <a:t>Day of the Lord</a:t>
            </a:r>
            <a:r>
              <a:rPr lang="en-US" altLang="en-US" sz="4400" dirty="0">
                <a:solidFill>
                  <a:srgbClr val="FFC000"/>
                </a:solidFill>
                <a:latin typeface="+mn-lt"/>
              </a:rPr>
              <a:t>. There he was given a bird’s eye view of the events of the latter days. He was given a guided tour of the proceedings of courts of </a:t>
            </a:r>
            <a:r>
              <a:rPr lang="en-US" altLang="en-US" sz="4400" dirty="0" smtClean="0">
                <a:solidFill>
                  <a:srgbClr val="FFC000"/>
                </a:solidFill>
                <a:latin typeface="+mn-lt"/>
              </a:rPr>
              <a:t>heaven. John saw </a:t>
            </a:r>
            <a:r>
              <a:rPr lang="en-US" altLang="en-US" sz="4400" dirty="0">
                <a:solidFill>
                  <a:srgbClr val="FFC000"/>
                </a:solidFill>
                <a:latin typeface="+mn-lt"/>
              </a:rPr>
              <a:t>Messiah </a:t>
            </a:r>
            <a:r>
              <a:rPr lang="en-US" altLang="en-US" sz="4400" dirty="0" smtClean="0">
                <a:solidFill>
                  <a:srgbClr val="FFC000"/>
                </a:solidFill>
                <a:latin typeface="+mn-lt"/>
              </a:rPr>
              <a:t>overseeing </a:t>
            </a:r>
            <a:r>
              <a:rPr lang="en-US" altLang="en-US" sz="4400" dirty="0">
                <a:solidFill>
                  <a:srgbClr val="FFC000"/>
                </a:solidFill>
                <a:latin typeface="+mn-lt"/>
              </a:rPr>
              <a:t>the unfolding of </a:t>
            </a:r>
            <a:r>
              <a:rPr lang="en-US" altLang="en-US" sz="4400" dirty="0" smtClean="0">
                <a:solidFill>
                  <a:srgbClr val="FFC000"/>
                </a:solidFill>
                <a:latin typeface="+mn-lt"/>
              </a:rPr>
              <a:t>the </a:t>
            </a:r>
            <a:r>
              <a:rPr lang="en-US" altLang="en-US" sz="4400" dirty="0">
                <a:solidFill>
                  <a:srgbClr val="FFC000"/>
                </a:solidFill>
                <a:latin typeface="+mn-lt"/>
              </a:rPr>
              <a:t>latter day events. </a:t>
            </a:r>
          </a:p>
          <a:p>
            <a:pPr algn="ctr" eaLnBrk="0" hangingPunct="0">
              <a:defRPr/>
            </a:pPr>
            <a:r>
              <a:rPr lang="en-US" altLang="en-US" sz="4400" dirty="0">
                <a:solidFill>
                  <a:srgbClr val="FFC000"/>
                </a:solidFill>
                <a:latin typeface="+mn-lt"/>
              </a:rPr>
              <a:t>He saw some awesome things, some </a:t>
            </a:r>
          </a:p>
          <a:p>
            <a:pPr algn="ctr" eaLnBrk="0" hangingPunct="0">
              <a:defRPr/>
            </a:pPr>
            <a:r>
              <a:rPr lang="en-US" altLang="en-US" sz="4400" dirty="0">
                <a:solidFill>
                  <a:srgbClr val="FFC000"/>
                </a:solidFill>
                <a:latin typeface="+mn-lt"/>
              </a:rPr>
              <a:t>of which he could not speak about. </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pic>
        <p:nvPicPr>
          <p:cNvPr id="178178" name="Picture 4" descr="http://www.alawan.org/local/cache-vignettes/L259xH194/arton11926-5afd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52400"/>
            <a:ext cx="8839200" cy="656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6700" y="457200"/>
            <a:ext cx="9753600" cy="600164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a:solidFill>
                  <a:srgbClr val="FFC000"/>
                </a:solidFill>
                <a:latin typeface="+mn-lt"/>
              </a:rPr>
              <a:t>John saw the same </a:t>
            </a:r>
            <a:r>
              <a:rPr lang="en-US" altLang="en-US" sz="4800" dirty="0">
                <a:solidFill>
                  <a:srgbClr val="FFFF00"/>
                </a:solidFill>
                <a:latin typeface="+mn-lt"/>
              </a:rPr>
              <a:t>darkened sun</a:t>
            </a:r>
            <a:r>
              <a:rPr lang="en-US" altLang="en-US" sz="4800" dirty="0">
                <a:solidFill>
                  <a:srgbClr val="FFC000"/>
                </a:solidFill>
                <a:latin typeface="+mn-lt"/>
              </a:rPr>
              <a:t> and the </a:t>
            </a:r>
            <a:r>
              <a:rPr lang="en-US" altLang="en-US" sz="4800" dirty="0">
                <a:solidFill>
                  <a:srgbClr val="FFFF00"/>
                </a:solidFill>
                <a:latin typeface="+mn-lt"/>
              </a:rPr>
              <a:t>blood moon </a:t>
            </a:r>
            <a:r>
              <a:rPr lang="en-US" altLang="en-US" sz="4800" dirty="0">
                <a:solidFill>
                  <a:srgbClr val="FFC000"/>
                </a:solidFill>
                <a:latin typeface="+mn-lt"/>
              </a:rPr>
              <a:t>that the prophet </a:t>
            </a:r>
            <a:r>
              <a:rPr lang="en-US" altLang="en-US" sz="4800" dirty="0" smtClean="0">
                <a:solidFill>
                  <a:srgbClr val="FFC000"/>
                </a:solidFill>
                <a:latin typeface="+mn-lt"/>
              </a:rPr>
              <a:t> Joel </a:t>
            </a:r>
            <a:r>
              <a:rPr lang="en-US" altLang="en-US" sz="4800" dirty="0">
                <a:solidFill>
                  <a:srgbClr val="FFC000"/>
                </a:solidFill>
                <a:latin typeface="+mn-lt"/>
              </a:rPr>
              <a:t>had seen. He </a:t>
            </a:r>
            <a:r>
              <a:rPr lang="en-US" altLang="en-US" sz="4800" dirty="0" smtClean="0">
                <a:solidFill>
                  <a:srgbClr val="FFC000"/>
                </a:solidFill>
                <a:latin typeface="+mn-lt"/>
              </a:rPr>
              <a:t>also </a:t>
            </a:r>
            <a:r>
              <a:rPr lang="en-US" altLang="en-US" sz="4800" dirty="0">
                <a:solidFill>
                  <a:srgbClr val="FFC000"/>
                </a:solidFill>
                <a:latin typeface="+mn-lt"/>
              </a:rPr>
              <a:t>saw the stars falling </a:t>
            </a:r>
            <a:r>
              <a:rPr lang="en-US" altLang="en-US" sz="4800" dirty="0" smtClean="0">
                <a:solidFill>
                  <a:srgbClr val="FFC000"/>
                </a:solidFill>
                <a:latin typeface="+mn-lt"/>
              </a:rPr>
              <a:t>as </a:t>
            </a:r>
            <a:r>
              <a:rPr lang="en-US" altLang="en-US" sz="4800" dirty="0">
                <a:solidFill>
                  <a:srgbClr val="FFC000"/>
                </a:solidFill>
                <a:latin typeface="+mn-lt"/>
              </a:rPr>
              <a:t>Jesus had described. </a:t>
            </a:r>
            <a:r>
              <a:rPr lang="en-US" altLang="en-US" sz="4800" dirty="0" smtClean="0">
                <a:solidFill>
                  <a:srgbClr val="FFC000"/>
                </a:solidFill>
                <a:latin typeface="+mn-lt"/>
              </a:rPr>
              <a:t>He saw the same diminishments of the sun, moon, and stars, that  Zechariah, Isaiah, and King Solomon had spoken about and Joseph had dreamed about.</a:t>
            </a:r>
            <a:endParaRPr lang="en-US" altLang="en-US" sz="4800" b="1" dirty="0">
              <a:solidFill>
                <a:srgbClr val="FFFF00"/>
              </a:solidFill>
              <a:latin typeface="+mn-lt"/>
            </a:endParaRP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pic>
        <p:nvPicPr>
          <p:cNvPr id="180226"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3581400"/>
            <a:ext cx="518795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7" name="TextBox 12"/>
          <p:cNvSpPr txBox="1">
            <a:spLocks noChangeArrowheads="1"/>
          </p:cNvSpPr>
          <p:nvPr/>
        </p:nvSpPr>
        <p:spPr bwMode="auto">
          <a:xfrm>
            <a:off x="7948613" y="3719513"/>
            <a:ext cx="20304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a:solidFill>
                  <a:schemeClr val="bg1"/>
                </a:solidFill>
                <a:latin typeface="Arial" charset="0"/>
              </a:rPr>
              <a:t>Stars Falling</a:t>
            </a:r>
          </a:p>
        </p:txBody>
      </p:sp>
      <p:pic>
        <p:nvPicPr>
          <p:cNvPr id="1802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900" y="228600"/>
            <a:ext cx="514667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229" name="TextBox 5"/>
          <p:cNvSpPr txBox="1">
            <a:spLocks noChangeArrowheads="1"/>
          </p:cNvSpPr>
          <p:nvPr/>
        </p:nvSpPr>
        <p:spPr bwMode="auto">
          <a:xfrm>
            <a:off x="7658100" y="304800"/>
            <a:ext cx="2254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a:solidFill>
                  <a:schemeClr val="bg1"/>
                </a:solidFill>
                <a:latin typeface="Arial" charset="0"/>
              </a:rPr>
              <a:t>Darkened Sun</a:t>
            </a:r>
          </a:p>
        </p:txBody>
      </p:sp>
      <p:pic>
        <p:nvPicPr>
          <p:cNvPr id="180230" name="Picture 2" descr="C:\Users\Gavin-As\Desktop\BB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25" y="228600"/>
            <a:ext cx="43846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1" name="TextBox 10"/>
          <p:cNvSpPr txBox="1">
            <a:spLocks noChangeArrowheads="1"/>
          </p:cNvSpPr>
          <p:nvPr/>
        </p:nvSpPr>
        <p:spPr bwMode="auto">
          <a:xfrm>
            <a:off x="3092450" y="312738"/>
            <a:ext cx="1958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a:solidFill>
                  <a:schemeClr val="bg1"/>
                </a:solidFill>
                <a:latin typeface="Arial" charset="0"/>
              </a:rPr>
              <a:t>Blood Moon</a:t>
            </a:r>
          </a:p>
        </p:txBody>
      </p:sp>
      <p:pic>
        <p:nvPicPr>
          <p:cNvPr id="180232" name="Picture 4" descr="http://www.alawan.org/local/cache-vignettes/L259xH194/arton11926-5afd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425" y="3581400"/>
            <a:ext cx="4384675"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66700" y="1600200"/>
            <a:ext cx="9753600" cy="378565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a:solidFill>
                  <a:srgbClr val="FFC000"/>
                </a:solidFill>
                <a:latin typeface="+mn-lt"/>
              </a:rPr>
              <a:t>In </a:t>
            </a:r>
            <a:r>
              <a:rPr lang="en-US" altLang="en-US" sz="4800" dirty="0">
                <a:solidFill>
                  <a:schemeClr val="bg1"/>
                </a:solidFill>
                <a:latin typeface="+mn-lt"/>
              </a:rPr>
              <a:t>Revelation 6:12-13a</a:t>
            </a:r>
            <a:r>
              <a:rPr lang="en-US" altLang="en-US" sz="4800" dirty="0">
                <a:solidFill>
                  <a:srgbClr val="FFC000"/>
                </a:solidFill>
                <a:latin typeface="+mn-lt"/>
              </a:rPr>
              <a:t> John </a:t>
            </a:r>
            <a:r>
              <a:rPr lang="en-US" altLang="en-US" sz="4800" dirty="0" smtClean="0">
                <a:solidFill>
                  <a:srgbClr val="FFC000"/>
                </a:solidFill>
                <a:latin typeface="+mn-lt"/>
              </a:rPr>
              <a:t>gives </a:t>
            </a:r>
          </a:p>
          <a:p>
            <a:pPr algn="ctr" eaLnBrk="0" hangingPunct="0">
              <a:defRPr/>
            </a:pPr>
            <a:r>
              <a:rPr lang="en-US" altLang="en-US" sz="4800" dirty="0" smtClean="0">
                <a:solidFill>
                  <a:srgbClr val="FFC000"/>
                </a:solidFill>
                <a:latin typeface="+mn-lt"/>
              </a:rPr>
              <a:t>us the details </a:t>
            </a:r>
            <a:r>
              <a:rPr lang="en-US" altLang="en-US" sz="4800" dirty="0">
                <a:solidFill>
                  <a:srgbClr val="FFC000"/>
                </a:solidFill>
                <a:latin typeface="+mn-lt"/>
              </a:rPr>
              <a:t>of this </a:t>
            </a:r>
            <a:r>
              <a:rPr lang="en-US" altLang="en-US" sz="4800" dirty="0" smtClean="0">
                <a:solidFill>
                  <a:srgbClr val="FFC000"/>
                </a:solidFill>
                <a:latin typeface="+mn-lt"/>
              </a:rPr>
              <a:t>vision. The </a:t>
            </a:r>
          </a:p>
          <a:p>
            <a:pPr algn="ctr" eaLnBrk="0" hangingPunct="0">
              <a:defRPr/>
            </a:pPr>
            <a:r>
              <a:rPr lang="en-US" altLang="en-US" sz="4800" dirty="0" smtClean="0">
                <a:solidFill>
                  <a:srgbClr val="FFFF00"/>
                </a:solidFill>
                <a:latin typeface="+mn-lt"/>
              </a:rPr>
              <a:t>blood moon</a:t>
            </a:r>
            <a:r>
              <a:rPr lang="en-US" altLang="en-US" sz="4800" dirty="0">
                <a:solidFill>
                  <a:srgbClr val="FFC000"/>
                </a:solidFill>
                <a:latin typeface="+mn-lt"/>
              </a:rPr>
              <a:t> </a:t>
            </a:r>
            <a:r>
              <a:rPr lang="en-US" altLang="en-US" sz="4800" dirty="0" smtClean="0">
                <a:solidFill>
                  <a:srgbClr val="FFC000"/>
                </a:solidFill>
                <a:latin typeface="+mn-lt"/>
              </a:rPr>
              <a:t>with the two other </a:t>
            </a:r>
          </a:p>
          <a:p>
            <a:pPr algn="ctr" eaLnBrk="0" hangingPunct="0">
              <a:defRPr/>
            </a:pPr>
            <a:r>
              <a:rPr lang="en-US" altLang="en-US" sz="4800" dirty="0" smtClean="0">
                <a:solidFill>
                  <a:srgbClr val="FFC000"/>
                </a:solidFill>
                <a:latin typeface="+mn-lt"/>
              </a:rPr>
              <a:t>cosmic signs came forth when Messiah opened the </a:t>
            </a:r>
            <a:r>
              <a:rPr lang="en-US" altLang="en-US" sz="4800" dirty="0">
                <a:solidFill>
                  <a:srgbClr val="FFFF00"/>
                </a:solidFill>
                <a:latin typeface="+mn-lt"/>
              </a:rPr>
              <a:t>6</a:t>
            </a:r>
            <a:r>
              <a:rPr lang="en-US" altLang="en-US" sz="4800" baseline="30000" dirty="0">
                <a:solidFill>
                  <a:srgbClr val="FFFF00"/>
                </a:solidFill>
                <a:latin typeface="+mn-lt"/>
              </a:rPr>
              <a:t>th</a:t>
            </a:r>
            <a:r>
              <a:rPr lang="en-US" altLang="en-US" sz="4800" dirty="0">
                <a:solidFill>
                  <a:srgbClr val="FFFF00"/>
                </a:solidFill>
                <a:latin typeface="+mn-lt"/>
              </a:rPr>
              <a:t> seal</a:t>
            </a:r>
            <a:r>
              <a:rPr lang="en-US" altLang="en-US" sz="4800" dirty="0">
                <a:solidFill>
                  <a:srgbClr val="FFC000"/>
                </a:solidFill>
                <a:latin typeface="+mn-lt"/>
              </a:rPr>
              <a:t>. </a:t>
            </a:r>
            <a:endParaRPr lang="en-US" altLang="en-US" sz="4800" dirty="0">
              <a:solidFill>
                <a:schemeClr val="bg1"/>
              </a:solidFill>
              <a:latin typeface="+mn-lt"/>
            </a:endParaRP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ttp://christophercrandolph.files.wordpress.com/2013/07/seven-se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
            <a:ext cx="10309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7962900" y="2209800"/>
            <a:ext cx="0" cy="1737360"/>
          </a:xfrm>
          <a:prstGeom prst="straightConnector1">
            <a:avLst/>
          </a:prstGeom>
          <a:ln w="889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19125" y="1143000"/>
            <a:ext cx="8991600" cy="45243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smtClean="0">
                <a:solidFill>
                  <a:srgbClr val="FFC000"/>
                </a:solidFill>
                <a:latin typeface="+mn-lt"/>
              </a:rPr>
              <a:t>John writes that when </a:t>
            </a:r>
            <a:r>
              <a:rPr lang="en-US" altLang="en-US" sz="4800" dirty="0">
                <a:solidFill>
                  <a:srgbClr val="FFC000"/>
                </a:solidFill>
                <a:latin typeface="+mn-lt"/>
              </a:rPr>
              <a:t>the 6</a:t>
            </a:r>
            <a:r>
              <a:rPr lang="en-US" altLang="en-US" sz="4800" baseline="30000" dirty="0">
                <a:solidFill>
                  <a:srgbClr val="FFC000"/>
                </a:solidFill>
                <a:latin typeface="+mn-lt"/>
              </a:rPr>
              <a:t>th</a:t>
            </a:r>
            <a:r>
              <a:rPr lang="en-US" altLang="en-US" sz="4800" dirty="0">
                <a:solidFill>
                  <a:srgbClr val="FFC000"/>
                </a:solidFill>
                <a:latin typeface="+mn-lt"/>
              </a:rPr>
              <a:t> seal was opened there </a:t>
            </a:r>
            <a:r>
              <a:rPr lang="en-US" altLang="en-US" sz="4800" dirty="0" smtClean="0">
                <a:solidFill>
                  <a:srgbClr val="FFC000"/>
                </a:solidFill>
                <a:latin typeface="+mn-lt"/>
              </a:rPr>
              <a:t>was a </a:t>
            </a:r>
            <a:r>
              <a:rPr lang="en-US" altLang="en-US" sz="4800" b="1" i="1" dirty="0">
                <a:solidFill>
                  <a:srgbClr val="FFFF00"/>
                </a:solidFill>
                <a:latin typeface="+mn-lt"/>
              </a:rPr>
              <a:t>GREAT EARTHQUAKE</a:t>
            </a:r>
            <a:r>
              <a:rPr lang="en-US" altLang="en-US" sz="4800" dirty="0">
                <a:solidFill>
                  <a:srgbClr val="FFC000"/>
                </a:solidFill>
                <a:latin typeface="+mn-lt"/>
              </a:rPr>
              <a:t>; the </a:t>
            </a:r>
            <a:r>
              <a:rPr lang="en-US" altLang="en-US" sz="4800" b="1" dirty="0">
                <a:solidFill>
                  <a:srgbClr val="FFFF00"/>
                </a:solidFill>
                <a:latin typeface="+mn-lt"/>
              </a:rPr>
              <a:t>sun </a:t>
            </a:r>
            <a:r>
              <a:rPr lang="en-US" altLang="en-US" sz="4800" b="1" dirty="0" smtClean="0">
                <a:solidFill>
                  <a:srgbClr val="FFFF00"/>
                </a:solidFill>
                <a:latin typeface="+mn-lt"/>
              </a:rPr>
              <a:t>became </a:t>
            </a:r>
            <a:r>
              <a:rPr lang="en-US" altLang="en-US" sz="4800" b="1" dirty="0">
                <a:solidFill>
                  <a:srgbClr val="FFFF00"/>
                </a:solidFill>
                <a:latin typeface="+mn-lt"/>
              </a:rPr>
              <a:t>black </a:t>
            </a:r>
            <a:r>
              <a:rPr lang="en-US" altLang="en-US" sz="4800" dirty="0">
                <a:solidFill>
                  <a:srgbClr val="FFFF00"/>
                </a:solidFill>
                <a:latin typeface="+mn-lt"/>
              </a:rPr>
              <a:t>as sackcloth of hair</a:t>
            </a:r>
            <a:r>
              <a:rPr lang="en-US" altLang="en-US" sz="4800" dirty="0">
                <a:solidFill>
                  <a:srgbClr val="FFC000"/>
                </a:solidFill>
                <a:latin typeface="+mn-lt"/>
              </a:rPr>
              <a:t>, </a:t>
            </a:r>
            <a:r>
              <a:rPr lang="en-US" altLang="en-US" sz="4800" dirty="0" smtClean="0">
                <a:solidFill>
                  <a:srgbClr val="FF0000"/>
                </a:solidFill>
                <a:latin typeface="+mn-lt"/>
              </a:rPr>
              <a:t>the </a:t>
            </a:r>
            <a:r>
              <a:rPr lang="en-US" altLang="en-US" sz="4800" b="1" i="1" dirty="0">
                <a:solidFill>
                  <a:srgbClr val="FF0000"/>
                </a:solidFill>
                <a:latin typeface="+mn-lt"/>
              </a:rPr>
              <a:t>moon became as blood</a:t>
            </a:r>
            <a:r>
              <a:rPr lang="en-US" altLang="en-US" sz="4800" dirty="0">
                <a:solidFill>
                  <a:srgbClr val="FFC000"/>
                </a:solidFill>
                <a:latin typeface="+mn-lt"/>
              </a:rPr>
              <a:t>; </a:t>
            </a:r>
            <a:r>
              <a:rPr lang="en-US" altLang="en-US" sz="4800" baseline="30000" dirty="0">
                <a:solidFill>
                  <a:srgbClr val="FFC000"/>
                </a:solidFill>
                <a:latin typeface="+mn-lt"/>
              </a:rPr>
              <a:t> </a:t>
            </a:r>
            <a:r>
              <a:rPr lang="en-US" altLang="en-US" sz="4800" dirty="0">
                <a:solidFill>
                  <a:srgbClr val="FFC000"/>
                </a:solidFill>
                <a:latin typeface="+mn-lt"/>
              </a:rPr>
              <a:t>and </a:t>
            </a:r>
            <a:r>
              <a:rPr lang="en-US" altLang="en-US" sz="4800" b="1" dirty="0" smtClean="0">
                <a:solidFill>
                  <a:srgbClr val="FFFF00"/>
                </a:solidFill>
                <a:latin typeface="+mn-lt"/>
              </a:rPr>
              <a:t>the </a:t>
            </a:r>
            <a:r>
              <a:rPr lang="en-US" altLang="en-US" sz="4800" b="1" dirty="0">
                <a:solidFill>
                  <a:srgbClr val="FFFF00"/>
                </a:solidFill>
                <a:latin typeface="+mn-lt"/>
              </a:rPr>
              <a:t>stars of heaven fell </a:t>
            </a:r>
            <a:r>
              <a:rPr lang="en-US" altLang="en-US" sz="4800" dirty="0">
                <a:solidFill>
                  <a:srgbClr val="FFC000"/>
                </a:solidFill>
                <a:latin typeface="+mn-lt"/>
              </a:rPr>
              <a:t>to the earth. </a:t>
            </a:r>
            <a:endParaRPr lang="en-US" altLang="en-US" sz="4800" dirty="0">
              <a:solidFill>
                <a:schemeClr val="bg1"/>
              </a:solidFill>
              <a:latin typeface="+mn-lt"/>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3581400"/>
            <a:ext cx="518795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7" name="TextBox 12"/>
          <p:cNvSpPr txBox="1">
            <a:spLocks noChangeArrowheads="1"/>
          </p:cNvSpPr>
          <p:nvPr/>
        </p:nvSpPr>
        <p:spPr bwMode="auto">
          <a:xfrm>
            <a:off x="7948613" y="3719513"/>
            <a:ext cx="20304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a:solidFill>
                  <a:schemeClr val="bg1"/>
                </a:solidFill>
                <a:latin typeface="Arial" charset="0"/>
              </a:rPr>
              <a:t>Stars Falling</a:t>
            </a:r>
          </a:p>
        </p:txBody>
      </p:sp>
      <p:pic>
        <p:nvPicPr>
          <p:cNvPr id="1802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900" y="228600"/>
            <a:ext cx="514667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229" name="TextBox 5"/>
          <p:cNvSpPr txBox="1">
            <a:spLocks noChangeArrowheads="1"/>
          </p:cNvSpPr>
          <p:nvPr/>
        </p:nvSpPr>
        <p:spPr bwMode="auto">
          <a:xfrm>
            <a:off x="7658100" y="304800"/>
            <a:ext cx="2254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a:solidFill>
                  <a:schemeClr val="bg1"/>
                </a:solidFill>
                <a:latin typeface="Arial" charset="0"/>
              </a:rPr>
              <a:t>Darkened Sun</a:t>
            </a:r>
          </a:p>
        </p:txBody>
      </p:sp>
      <p:pic>
        <p:nvPicPr>
          <p:cNvPr id="180230" name="Picture 2" descr="C:\Users\Gavin-As\Desktop\BB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25" y="228600"/>
            <a:ext cx="43846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1" name="TextBox 10"/>
          <p:cNvSpPr txBox="1">
            <a:spLocks noChangeArrowheads="1"/>
          </p:cNvSpPr>
          <p:nvPr/>
        </p:nvSpPr>
        <p:spPr bwMode="auto">
          <a:xfrm>
            <a:off x="3092450" y="312738"/>
            <a:ext cx="1958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a:solidFill>
                  <a:schemeClr val="bg1"/>
                </a:solidFill>
                <a:latin typeface="Arial" charset="0"/>
              </a:rPr>
              <a:t>Blood Moon</a:t>
            </a:r>
          </a:p>
        </p:txBody>
      </p:sp>
      <p:pic>
        <p:nvPicPr>
          <p:cNvPr id="9" name="Picture 2" descr="http://christophercrandolph.files.wordpress.com/2013/07/seven-seal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426" y="3581400"/>
            <a:ext cx="4384674"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a:off x="3619500" y="4495800"/>
            <a:ext cx="0" cy="868680"/>
          </a:xfrm>
          <a:prstGeom prst="straightConnector1">
            <a:avLst/>
          </a:prstGeom>
          <a:ln w="889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542019"/>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542925" y="2286000"/>
            <a:ext cx="9067800" cy="230832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defRPr/>
            </a:pPr>
            <a:r>
              <a:rPr lang="en-US" altLang="en-US" sz="4800" dirty="0" smtClean="0">
                <a:solidFill>
                  <a:srgbClr val="FFC000"/>
                </a:solidFill>
                <a:latin typeface="+mn-lt"/>
              </a:rPr>
              <a:t>So the apostle John sees the very </a:t>
            </a:r>
          </a:p>
          <a:p>
            <a:pPr algn="ctr" eaLnBrk="0" hangingPunct="0">
              <a:defRPr/>
            </a:pPr>
            <a:r>
              <a:rPr lang="en-US" altLang="en-US" sz="4800" dirty="0" smtClean="0">
                <a:solidFill>
                  <a:srgbClr val="FFC000"/>
                </a:solidFill>
                <a:latin typeface="+mn-lt"/>
              </a:rPr>
              <a:t>same three cosmic signs spoken </a:t>
            </a:r>
          </a:p>
          <a:p>
            <a:pPr algn="ctr" eaLnBrk="0" hangingPunct="0">
              <a:defRPr/>
            </a:pPr>
            <a:r>
              <a:rPr lang="en-US" altLang="en-US" sz="4800" dirty="0" smtClean="0">
                <a:solidFill>
                  <a:srgbClr val="FFC000"/>
                </a:solidFill>
                <a:latin typeface="+mn-lt"/>
              </a:rPr>
              <a:t>of by Joel, Jesus, and Isaiah.</a:t>
            </a:r>
            <a:endParaRPr lang="en-US" altLang="en-US" sz="4800" dirty="0">
              <a:solidFill>
                <a:schemeClr val="bg1"/>
              </a:solidFill>
              <a:latin typeface="+mn-lt"/>
            </a:endParaRPr>
          </a:p>
        </p:txBody>
      </p:sp>
    </p:spTree>
    <p:extLst>
      <p:ext uri="{BB962C8B-B14F-4D97-AF65-F5344CB8AC3E}">
        <p14:creationId xmlns:p14="http://schemas.microsoft.com/office/powerpoint/2010/main" val="3887247047"/>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sp>
        <p:nvSpPr>
          <p:cNvPr id="2" name="Rounded Rectangle 1"/>
          <p:cNvSpPr/>
          <p:nvPr/>
        </p:nvSpPr>
        <p:spPr>
          <a:xfrm>
            <a:off x="190500" y="152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84323"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463" y="304800"/>
            <a:ext cx="2840037"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7625" y="3048000"/>
            <a:ext cx="10125075" cy="3170238"/>
          </a:xfrm>
          <a:prstGeom prst="rect">
            <a:avLst/>
          </a:prstGeom>
        </p:spPr>
        <p:txBody>
          <a:bodyPr>
            <a:spAutoFit/>
          </a:bodyPr>
          <a:lstStyle/>
          <a:p>
            <a:pPr algn="ctr">
              <a:defRPr/>
            </a:pPr>
            <a:r>
              <a:rPr lang="en-US" altLang="en-US" sz="4000" baseline="30000" dirty="0">
                <a:solidFill>
                  <a:srgbClr val="FFC000"/>
                </a:solidFill>
                <a:latin typeface="+mn-lt"/>
              </a:rPr>
              <a:t>12 </a:t>
            </a:r>
            <a:r>
              <a:rPr lang="en-US" altLang="en-US" sz="4000" dirty="0">
                <a:solidFill>
                  <a:srgbClr val="FFC000"/>
                </a:solidFill>
                <a:latin typeface="+mn-lt"/>
              </a:rPr>
              <a:t>And I beheld when he had opened the </a:t>
            </a:r>
            <a:r>
              <a:rPr lang="en-US" altLang="en-US" sz="4000" b="1" i="1" dirty="0">
                <a:solidFill>
                  <a:srgbClr val="FFFF00"/>
                </a:solidFill>
                <a:latin typeface="+mn-lt"/>
              </a:rPr>
              <a:t>sixth seal</a:t>
            </a:r>
            <a:r>
              <a:rPr lang="en-US" altLang="en-US" sz="4000" dirty="0">
                <a:solidFill>
                  <a:srgbClr val="FFC000"/>
                </a:solidFill>
                <a:latin typeface="+mn-lt"/>
              </a:rPr>
              <a:t>, and, lo, there was a </a:t>
            </a:r>
            <a:r>
              <a:rPr lang="en-US" altLang="en-US" sz="4000" b="1" i="1" dirty="0">
                <a:solidFill>
                  <a:srgbClr val="FFFF00"/>
                </a:solidFill>
                <a:latin typeface="+mn-lt"/>
              </a:rPr>
              <a:t>great earthquake</a:t>
            </a:r>
            <a:r>
              <a:rPr lang="en-US" altLang="en-US" sz="4000" dirty="0">
                <a:solidFill>
                  <a:srgbClr val="FFC000"/>
                </a:solidFill>
                <a:latin typeface="+mn-lt"/>
              </a:rPr>
              <a:t>; and the </a:t>
            </a:r>
            <a:r>
              <a:rPr lang="en-US" altLang="en-US" sz="4000" b="1" dirty="0">
                <a:solidFill>
                  <a:srgbClr val="FFFF00"/>
                </a:solidFill>
                <a:latin typeface="+mn-lt"/>
              </a:rPr>
              <a:t>sun became black as sackcloth of hair</a:t>
            </a:r>
            <a:r>
              <a:rPr lang="en-US" altLang="en-US" sz="4000" dirty="0">
                <a:solidFill>
                  <a:srgbClr val="FFC000"/>
                </a:solidFill>
                <a:latin typeface="+mn-lt"/>
              </a:rPr>
              <a:t>, and </a:t>
            </a:r>
            <a:r>
              <a:rPr lang="en-US" altLang="en-US" sz="4000" b="1" i="1" dirty="0">
                <a:solidFill>
                  <a:srgbClr val="FF0000"/>
                </a:solidFill>
                <a:latin typeface="+mn-lt"/>
              </a:rPr>
              <a:t>the moon became as blood</a:t>
            </a:r>
            <a:r>
              <a:rPr lang="en-US" altLang="en-US" sz="4000" dirty="0">
                <a:solidFill>
                  <a:srgbClr val="FFC000"/>
                </a:solidFill>
                <a:latin typeface="+mn-lt"/>
              </a:rPr>
              <a:t>; </a:t>
            </a:r>
            <a:r>
              <a:rPr lang="en-US" altLang="en-US" sz="4000" baseline="30000" dirty="0">
                <a:solidFill>
                  <a:srgbClr val="FFC000"/>
                </a:solidFill>
                <a:latin typeface="+mn-lt"/>
              </a:rPr>
              <a:t>13 </a:t>
            </a:r>
            <a:r>
              <a:rPr lang="en-US" altLang="en-US" sz="4000" dirty="0">
                <a:solidFill>
                  <a:srgbClr val="FFC000"/>
                </a:solidFill>
                <a:latin typeface="+mn-lt"/>
              </a:rPr>
              <a:t>And </a:t>
            </a:r>
            <a:r>
              <a:rPr lang="en-US" altLang="en-US" sz="4000" b="1" dirty="0">
                <a:solidFill>
                  <a:srgbClr val="FFFF00"/>
                </a:solidFill>
                <a:latin typeface="+mn-lt"/>
              </a:rPr>
              <a:t>the stars of heaven fell </a:t>
            </a:r>
            <a:r>
              <a:rPr lang="en-US" altLang="en-US" sz="4000" dirty="0">
                <a:solidFill>
                  <a:srgbClr val="FFC000"/>
                </a:solidFill>
                <a:latin typeface="+mn-lt"/>
              </a:rPr>
              <a:t>unto the earth, - </a:t>
            </a:r>
            <a:r>
              <a:rPr lang="en-US" altLang="en-US" sz="4000" dirty="0">
                <a:solidFill>
                  <a:schemeClr val="bg1"/>
                </a:solidFill>
                <a:latin typeface="+mn-lt"/>
              </a:rPr>
              <a:t>Rev. 6:12,13 </a:t>
            </a:r>
          </a:p>
        </p:txBody>
      </p:sp>
      <p:pic>
        <p:nvPicPr>
          <p:cNvPr id="1843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328613"/>
            <a:ext cx="29210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6" name="Picture 2" descr="C:\Users\Gavin-As\Desktop\BB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3788" y="328613"/>
            <a:ext cx="29924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10158" y="762000"/>
            <a:ext cx="9906000"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800" dirty="0" smtClean="0">
                <a:solidFill>
                  <a:srgbClr val="FFC000"/>
                </a:solidFill>
                <a:latin typeface="+mn-lt"/>
              </a:rPr>
              <a:t>So here now we have four direct Biblical </a:t>
            </a:r>
            <a:r>
              <a:rPr lang="en-US" altLang="en-US" sz="4800" dirty="0">
                <a:solidFill>
                  <a:srgbClr val="FFC000"/>
                </a:solidFill>
                <a:latin typeface="+mn-lt"/>
              </a:rPr>
              <a:t>references to </a:t>
            </a:r>
            <a:r>
              <a:rPr lang="en-US" altLang="en-US" sz="4800" dirty="0" smtClean="0">
                <a:solidFill>
                  <a:srgbClr val="FFC000"/>
                </a:solidFill>
                <a:latin typeface="+mn-lt"/>
              </a:rPr>
              <a:t>the cosmic </a:t>
            </a:r>
          </a:p>
          <a:p>
            <a:pPr algn="ctr" eaLnBrk="0" hangingPunct="0">
              <a:defRPr/>
            </a:pPr>
            <a:r>
              <a:rPr lang="en-US" altLang="en-US" sz="4800" dirty="0" smtClean="0">
                <a:solidFill>
                  <a:srgbClr val="FFC000"/>
                </a:solidFill>
                <a:latin typeface="+mn-lt"/>
              </a:rPr>
              <a:t>signs which include the </a:t>
            </a:r>
            <a:r>
              <a:rPr lang="en-US" altLang="en-US" sz="4800" b="1" i="1" dirty="0">
                <a:solidFill>
                  <a:srgbClr val="FFFF00"/>
                </a:solidFill>
                <a:latin typeface="+mn-lt"/>
              </a:rPr>
              <a:t>blood </a:t>
            </a:r>
            <a:r>
              <a:rPr lang="en-US" altLang="en-US" sz="4800" b="1" i="1" dirty="0" smtClean="0">
                <a:solidFill>
                  <a:srgbClr val="FFFF00"/>
                </a:solidFill>
                <a:latin typeface="+mn-lt"/>
              </a:rPr>
              <a:t>moon</a:t>
            </a:r>
            <a:r>
              <a:rPr lang="en-US" altLang="en-US" sz="4800" dirty="0">
                <a:solidFill>
                  <a:srgbClr val="FFC000"/>
                </a:solidFill>
                <a:latin typeface="+mn-lt"/>
              </a:rPr>
              <a:t> </a:t>
            </a:r>
            <a:endParaRPr lang="en-US" altLang="en-US" sz="4800" dirty="0" smtClean="0">
              <a:solidFill>
                <a:srgbClr val="FFC000"/>
              </a:solidFill>
              <a:latin typeface="+mn-lt"/>
            </a:endParaRPr>
          </a:p>
          <a:p>
            <a:pPr algn="ctr" eaLnBrk="0" hangingPunct="0">
              <a:defRPr/>
            </a:pPr>
            <a:r>
              <a:rPr lang="en-US" altLang="en-US" sz="4800" dirty="0" smtClean="0">
                <a:solidFill>
                  <a:srgbClr val="FFC000"/>
                </a:solidFill>
                <a:latin typeface="+mn-lt"/>
              </a:rPr>
              <a:t>or the moon darkened or not giving her light. These </a:t>
            </a:r>
            <a:r>
              <a:rPr lang="en-US" altLang="en-US" sz="4800" dirty="0">
                <a:solidFill>
                  <a:srgbClr val="FFC000"/>
                </a:solidFill>
                <a:latin typeface="+mn-lt"/>
              </a:rPr>
              <a:t>cosmic signs </a:t>
            </a:r>
            <a:r>
              <a:rPr lang="en-US" altLang="en-US" sz="4800" dirty="0" smtClean="0">
                <a:solidFill>
                  <a:srgbClr val="FFC000"/>
                </a:solidFill>
                <a:latin typeface="+mn-lt"/>
              </a:rPr>
              <a:t>are all </a:t>
            </a:r>
            <a:r>
              <a:rPr lang="en-US" altLang="en-US" sz="4800" dirty="0">
                <a:solidFill>
                  <a:srgbClr val="FFC000"/>
                </a:solidFill>
                <a:latin typeface="+mn-lt"/>
              </a:rPr>
              <a:t>apocalyptic with </a:t>
            </a:r>
            <a:r>
              <a:rPr lang="en-US" altLang="en-US" sz="4800" dirty="0" smtClean="0">
                <a:solidFill>
                  <a:srgbClr val="FFC000"/>
                </a:solidFill>
                <a:latin typeface="+mn-lt"/>
              </a:rPr>
              <a:t>their timing clearly tagged for the end </a:t>
            </a:r>
            <a:r>
              <a:rPr lang="en-US" altLang="en-US" sz="4800" dirty="0">
                <a:solidFill>
                  <a:srgbClr val="FFC000"/>
                </a:solidFill>
                <a:latin typeface="+mn-lt"/>
              </a:rPr>
              <a:t>of the age. </a:t>
            </a:r>
            <a:endParaRPr lang="en-US" altLang="en-US" sz="4800" dirty="0">
              <a:solidFill>
                <a:srgbClr val="FFFF00"/>
              </a:solidFill>
              <a:latin typeface="+mn-lt"/>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sp>
        <p:nvSpPr>
          <p:cNvPr id="2" name="Rounded Rectangle 1"/>
          <p:cNvSpPr/>
          <p:nvPr/>
        </p:nvSpPr>
        <p:spPr>
          <a:xfrm>
            <a:off x="190500" y="152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86371"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463" y="328613"/>
            <a:ext cx="28400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90500" y="2590800"/>
            <a:ext cx="9906000" cy="707886"/>
          </a:xfrm>
          <a:prstGeom prst="rect">
            <a:avLst/>
          </a:prstGeom>
        </p:spPr>
        <p:txBody>
          <a:bodyPr wrap="square">
            <a:spAutoFit/>
          </a:bodyPr>
          <a:lstStyle/>
          <a:p>
            <a:pPr>
              <a:defRPr/>
            </a:pPr>
            <a:r>
              <a:rPr lang="en-US" altLang="en-US" sz="2000" dirty="0">
                <a:solidFill>
                  <a:srgbClr val="FFC000"/>
                </a:solidFill>
                <a:latin typeface="Arial" panose="020B0604020202020204" pitchFamily="34" charset="0"/>
                <a:cs typeface="Arial" panose="020B0604020202020204" pitchFamily="34" charset="0"/>
              </a:rPr>
              <a:t>“The </a:t>
            </a:r>
            <a:r>
              <a:rPr lang="en-US" altLang="en-US" sz="2000" b="1" dirty="0">
                <a:solidFill>
                  <a:srgbClr val="FFFF00"/>
                </a:solidFill>
                <a:latin typeface="Arial" panose="020B0604020202020204" pitchFamily="34" charset="0"/>
                <a:cs typeface="Arial" panose="020B0604020202020204" pitchFamily="34" charset="0"/>
              </a:rPr>
              <a:t>sun shall turn to darkness </a:t>
            </a:r>
            <a:r>
              <a:rPr lang="en-US" altLang="en-US" sz="2000" dirty="0">
                <a:solidFill>
                  <a:srgbClr val="FFC000"/>
                </a:solidFill>
                <a:latin typeface="Arial" panose="020B0604020202020204" pitchFamily="34" charset="0"/>
                <a:cs typeface="Arial" panose="020B0604020202020204" pitchFamily="34" charset="0"/>
              </a:rPr>
              <a:t>and </a:t>
            </a:r>
            <a:r>
              <a:rPr lang="en-US" altLang="en-US" sz="2000" dirty="0">
                <a:solidFill>
                  <a:srgbClr val="FF0000"/>
                </a:solidFill>
                <a:latin typeface="Arial" panose="020B0604020202020204" pitchFamily="34" charset="0"/>
                <a:cs typeface="Arial" panose="020B0604020202020204" pitchFamily="34" charset="0"/>
              </a:rPr>
              <a:t>the </a:t>
            </a:r>
            <a:r>
              <a:rPr lang="en-US" altLang="en-US" sz="2000" b="1" i="1" dirty="0">
                <a:solidFill>
                  <a:srgbClr val="FF0000"/>
                </a:solidFill>
                <a:latin typeface="Arial" panose="020B0604020202020204" pitchFamily="34" charset="0"/>
                <a:cs typeface="Arial" panose="020B0604020202020204" pitchFamily="34" charset="0"/>
              </a:rPr>
              <a:t>moon to blood</a:t>
            </a:r>
            <a:r>
              <a:rPr lang="en-US" altLang="en-US" sz="2000" dirty="0">
                <a:solidFill>
                  <a:srgbClr val="FF0000"/>
                </a:solidFill>
                <a:latin typeface="Arial" panose="020B0604020202020204" pitchFamily="34" charset="0"/>
                <a:cs typeface="Arial" panose="020B0604020202020204" pitchFamily="34" charset="0"/>
              </a:rPr>
              <a:t> </a:t>
            </a:r>
            <a:endParaRPr lang="en-US" altLang="en-US" sz="2000" dirty="0" smtClean="0">
              <a:solidFill>
                <a:srgbClr val="FF0000"/>
              </a:solidFill>
              <a:latin typeface="Arial" panose="020B0604020202020204" pitchFamily="34" charset="0"/>
              <a:cs typeface="Arial" panose="020B0604020202020204" pitchFamily="34" charset="0"/>
            </a:endParaRPr>
          </a:p>
          <a:p>
            <a:pPr>
              <a:defRPr/>
            </a:pPr>
            <a:r>
              <a:rPr lang="en-US" altLang="en-US" sz="2000" b="1" i="1" dirty="0" smtClean="0">
                <a:solidFill>
                  <a:srgbClr val="FFFF00"/>
                </a:solidFill>
                <a:latin typeface="Arial" panose="020B0604020202020204" pitchFamily="34" charset="0"/>
                <a:cs typeface="Arial" panose="020B0604020202020204" pitchFamily="34" charset="0"/>
              </a:rPr>
              <a:t>BEFORE </a:t>
            </a:r>
            <a:r>
              <a:rPr lang="en-US" altLang="en-US" sz="2000" b="1" i="1" dirty="0">
                <a:solidFill>
                  <a:srgbClr val="FFFF00"/>
                </a:solidFill>
                <a:latin typeface="Arial" panose="020B0604020202020204" pitchFamily="34" charset="0"/>
                <a:cs typeface="Arial" panose="020B0604020202020204" pitchFamily="34" charset="0"/>
              </a:rPr>
              <a:t>the great and terrible Day of the Lord </a:t>
            </a:r>
            <a:r>
              <a:rPr lang="en-US" altLang="en-US" sz="2000" dirty="0">
                <a:solidFill>
                  <a:srgbClr val="FFC000"/>
                </a:solidFill>
                <a:latin typeface="Arial" panose="020B0604020202020204" pitchFamily="34" charset="0"/>
                <a:cs typeface="Arial" panose="020B0604020202020204" pitchFamily="34" charset="0"/>
              </a:rPr>
              <a:t>come.”  </a:t>
            </a:r>
            <a:r>
              <a:rPr lang="en-US" altLang="en-US" sz="2000" dirty="0">
                <a:solidFill>
                  <a:schemeClr val="bg1"/>
                </a:solidFill>
                <a:latin typeface="Arial" panose="020B0604020202020204" pitchFamily="34" charset="0"/>
                <a:cs typeface="Arial" panose="020B0604020202020204" pitchFamily="34" charset="0"/>
              </a:rPr>
              <a:t>Joel 2:31</a:t>
            </a:r>
          </a:p>
        </p:txBody>
      </p:sp>
      <p:sp>
        <p:nvSpPr>
          <p:cNvPr id="6" name="Rectangle 5"/>
          <p:cNvSpPr/>
          <p:nvPr/>
        </p:nvSpPr>
        <p:spPr>
          <a:xfrm>
            <a:off x="177006" y="4267200"/>
            <a:ext cx="10123488" cy="1015663"/>
          </a:xfrm>
          <a:prstGeom prst="rect">
            <a:avLst/>
          </a:prstGeom>
        </p:spPr>
        <p:txBody>
          <a:bodyPr>
            <a:spAutoFit/>
          </a:bodyPr>
          <a:lstStyle/>
          <a:p>
            <a:pPr>
              <a:defRPr/>
            </a:pPr>
            <a:r>
              <a:rPr lang="en-US" altLang="en-US" sz="2000" baseline="30000" dirty="0">
                <a:solidFill>
                  <a:srgbClr val="FFC000"/>
                </a:solidFill>
                <a:latin typeface="Arial" panose="020B0604020202020204" pitchFamily="34" charset="0"/>
                <a:cs typeface="Arial" panose="020B0604020202020204" pitchFamily="34" charset="0"/>
              </a:rPr>
              <a:t> </a:t>
            </a:r>
            <a:r>
              <a:rPr lang="en-US" altLang="en-US" sz="2000" dirty="0">
                <a:solidFill>
                  <a:srgbClr val="FFC000"/>
                </a:solidFill>
                <a:latin typeface="Arial" panose="020B0604020202020204" pitchFamily="34" charset="0"/>
                <a:cs typeface="Arial" panose="020B0604020202020204" pitchFamily="34" charset="0"/>
              </a:rPr>
              <a:t>”Immediately </a:t>
            </a:r>
            <a:r>
              <a:rPr lang="en-US" altLang="en-US" sz="2000" b="1" i="1" dirty="0">
                <a:solidFill>
                  <a:srgbClr val="FFFF00"/>
                </a:solidFill>
                <a:latin typeface="Arial" panose="020B0604020202020204" pitchFamily="34" charset="0"/>
                <a:cs typeface="Arial" panose="020B0604020202020204" pitchFamily="34" charset="0"/>
              </a:rPr>
              <a:t>AFTER the tribulation </a:t>
            </a:r>
            <a:r>
              <a:rPr lang="en-US" altLang="en-US" sz="2000" dirty="0">
                <a:solidFill>
                  <a:srgbClr val="FFC000"/>
                </a:solidFill>
                <a:latin typeface="Arial" panose="020B0604020202020204" pitchFamily="34" charset="0"/>
                <a:cs typeface="Arial" panose="020B0604020202020204" pitchFamily="34" charset="0"/>
              </a:rPr>
              <a:t>of those days shall the </a:t>
            </a:r>
            <a:r>
              <a:rPr lang="en-US" altLang="en-US" sz="2000" b="1" dirty="0">
                <a:solidFill>
                  <a:srgbClr val="FFFF00"/>
                </a:solidFill>
                <a:latin typeface="Arial" panose="020B0604020202020204" pitchFamily="34" charset="0"/>
                <a:cs typeface="Arial" panose="020B0604020202020204" pitchFamily="34" charset="0"/>
              </a:rPr>
              <a:t>sun be </a:t>
            </a:r>
            <a:r>
              <a:rPr lang="en-US" altLang="en-US" sz="2000" b="1" dirty="0" smtClean="0">
                <a:solidFill>
                  <a:srgbClr val="FFFF00"/>
                </a:solidFill>
                <a:latin typeface="Arial" panose="020B0604020202020204" pitchFamily="34" charset="0"/>
                <a:cs typeface="Arial" panose="020B0604020202020204" pitchFamily="34" charset="0"/>
              </a:rPr>
              <a:t>darkened</a:t>
            </a:r>
            <a:r>
              <a:rPr lang="en-US" altLang="en-US" sz="2000" dirty="0">
                <a:solidFill>
                  <a:srgbClr val="FFC000"/>
                </a:solidFill>
                <a:latin typeface="Arial" panose="020B0604020202020204" pitchFamily="34" charset="0"/>
                <a:cs typeface="Arial" panose="020B0604020202020204" pitchFamily="34" charset="0"/>
              </a:rPr>
              <a:t>, </a:t>
            </a:r>
            <a:endParaRPr lang="en-US" altLang="en-US" sz="2000" dirty="0" smtClean="0">
              <a:solidFill>
                <a:srgbClr val="FFC000"/>
              </a:solidFill>
              <a:latin typeface="Arial" panose="020B0604020202020204" pitchFamily="34" charset="0"/>
              <a:cs typeface="Arial" panose="020B0604020202020204" pitchFamily="34" charset="0"/>
            </a:endParaRPr>
          </a:p>
          <a:p>
            <a:pPr>
              <a:defRPr/>
            </a:pPr>
            <a:r>
              <a:rPr lang="en-US" altLang="en-US" sz="2000" dirty="0" smtClean="0">
                <a:solidFill>
                  <a:srgbClr val="FFC000"/>
                </a:solidFill>
                <a:latin typeface="Arial" panose="020B0604020202020204" pitchFamily="34" charset="0"/>
                <a:cs typeface="Arial" panose="020B0604020202020204" pitchFamily="34" charset="0"/>
              </a:rPr>
              <a:t>and </a:t>
            </a:r>
            <a:r>
              <a:rPr lang="en-US" altLang="en-US" sz="2000" b="1" dirty="0">
                <a:solidFill>
                  <a:srgbClr val="FFFF00"/>
                </a:solidFill>
                <a:latin typeface="Arial" panose="020B0604020202020204" pitchFamily="34" charset="0"/>
                <a:cs typeface="Arial" panose="020B0604020202020204" pitchFamily="34" charset="0"/>
              </a:rPr>
              <a:t>the moon shall not give her light</a:t>
            </a:r>
            <a:r>
              <a:rPr lang="en-US" altLang="en-US" sz="2000" dirty="0">
                <a:solidFill>
                  <a:srgbClr val="FFC000"/>
                </a:solidFill>
                <a:latin typeface="Arial" panose="020B0604020202020204" pitchFamily="34" charset="0"/>
                <a:cs typeface="Arial" panose="020B0604020202020204" pitchFamily="34" charset="0"/>
              </a:rPr>
              <a:t>, and the </a:t>
            </a:r>
            <a:r>
              <a:rPr lang="en-US" altLang="en-US" sz="2000" b="1" dirty="0">
                <a:solidFill>
                  <a:srgbClr val="FFFF00"/>
                </a:solidFill>
                <a:latin typeface="Arial" panose="020B0604020202020204" pitchFamily="34" charset="0"/>
                <a:cs typeface="Arial" panose="020B0604020202020204" pitchFamily="34" charset="0"/>
              </a:rPr>
              <a:t>stars shall fall </a:t>
            </a:r>
            <a:r>
              <a:rPr lang="en-US" altLang="en-US" sz="2000" b="1" dirty="0" smtClean="0">
                <a:solidFill>
                  <a:srgbClr val="FFFF00"/>
                </a:solidFill>
                <a:latin typeface="Arial" panose="020B0604020202020204" pitchFamily="34" charset="0"/>
                <a:cs typeface="Arial" panose="020B0604020202020204" pitchFamily="34" charset="0"/>
              </a:rPr>
              <a:t>from </a:t>
            </a:r>
            <a:r>
              <a:rPr lang="en-US" altLang="en-US" sz="2000" b="1" dirty="0">
                <a:solidFill>
                  <a:srgbClr val="FFFF00"/>
                </a:solidFill>
                <a:latin typeface="Arial" panose="020B0604020202020204" pitchFamily="34" charset="0"/>
                <a:cs typeface="Arial" panose="020B0604020202020204" pitchFamily="34" charset="0"/>
              </a:rPr>
              <a:t>heaven</a:t>
            </a:r>
            <a:r>
              <a:rPr lang="en-US" altLang="en-US" sz="2000" dirty="0">
                <a:solidFill>
                  <a:srgbClr val="FFC000"/>
                </a:solidFill>
                <a:latin typeface="Arial" panose="020B0604020202020204" pitchFamily="34" charset="0"/>
                <a:cs typeface="Arial" panose="020B0604020202020204" pitchFamily="34" charset="0"/>
              </a:rPr>
              <a:t>, </a:t>
            </a:r>
            <a:endParaRPr lang="en-US" altLang="en-US" sz="2000" dirty="0" smtClean="0">
              <a:solidFill>
                <a:srgbClr val="FFC000"/>
              </a:solidFill>
              <a:latin typeface="Arial" panose="020B0604020202020204" pitchFamily="34" charset="0"/>
              <a:cs typeface="Arial" panose="020B0604020202020204" pitchFamily="34" charset="0"/>
            </a:endParaRPr>
          </a:p>
          <a:p>
            <a:pPr>
              <a:defRPr/>
            </a:pPr>
            <a:r>
              <a:rPr lang="en-US" altLang="en-US" sz="2000" dirty="0" smtClean="0">
                <a:solidFill>
                  <a:srgbClr val="FFC000"/>
                </a:solidFill>
                <a:latin typeface="Arial" panose="020B0604020202020204" pitchFamily="34" charset="0"/>
                <a:cs typeface="Arial" panose="020B0604020202020204" pitchFamily="34" charset="0"/>
              </a:rPr>
              <a:t>and </a:t>
            </a:r>
            <a:r>
              <a:rPr lang="en-US" altLang="en-US" sz="2000" dirty="0">
                <a:solidFill>
                  <a:srgbClr val="FFC000"/>
                </a:solidFill>
                <a:latin typeface="Arial" panose="020B0604020202020204" pitchFamily="34" charset="0"/>
                <a:cs typeface="Arial" panose="020B0604020202020204" pitchFamily="34" charset="0"/>
              </a:rPr>
              <a:t>the powers of the heavens shall be shaken.”  </a:t>
            </a:r>
            <a:r>
              <a:rPr lang="en-US" altLang="en-US" sz="2000" dirty="0">
                <a:solidFill>
                  <a:schemeClr val="bg1"/>
                </a:solidFill>
                <a:latin typeface="Arial" panose="020B0604020202020204" pitchFamily="34" charset="0"/>
                <a:cs typeface="Arial" panose="020B0604020202020204" pitchFamily="34" charset="0"/>
              </a:rPr>
              <a:t>Mat. 24:29</a:t>
            </a:r>
          </a:p>
        </p:txBody>
      </p:sp>
      <p:sp>
        <p:nvSpPr>
          <p:cNvPr id="7" name="Rectangle 6"/>
          <p:cNvSpPr/>
          <p:nvPr/>
        </p:nvSpPr>
        <p:spPr>
          <a:xfrm>
            <a:off x="190500" y="5410200"/>
            <a:ext cx="10096500" cy="1015663"/>
          </a:xfrm>
          <a:prstGeom prst="rect">
            <a:avLst/>
          </a:prstGeom>
        </p:spPr>
        <p:txBody>
          <a:bodyPr>
            <a:spAutoFit/>
          </a:bodyPr>
          <a:lstStyle/>
          <a:p>
            <a:pPr>
              <a:defRPr/>
            </a:pPr>
            <a:r>
              <a:rPr lang="en-US" altLang="en-US" sz="2000" baseline="30000" dirty="0">
                <a:solidFill>
                  <a:srgbClr val="FFC000"/>
                </a:solidFill>
                <a:latin typeface="Arial" panose="020B0604020202020204" pitchFamily="34" charset="0"/>
                <a:cs typeface="Arial" panose="020B0604020202020204" pitchFamily="34" charset="0"/>
              </a:rPr>
              <a:t>12 </a:t>
            </a:r>
            <a:r>
              <a:rPr lang="en-US" altLang="en-US" sz="2000" dirty="0">
                <a:solidFill>
                  <a:srgbClr val="FFC000"/>
                </a:solidFill>
                <a:latin typeface="Arial" panose="020B0604020202020204" pitchFamily="34" charset="0"/>
                <a:cs typeface="Arial" panose="020B0604020202020204" pitchFamily="34" charset="0"/>
              </a:rPr>
              <a:t>And I beheld when he had opened </a:t>
            </a:r>
            <a:r>
              <a:rPr lang="en-US" altLang="en-US" sz="2000" b="1" i="1" dirty="0">
                <a:solidFill>
                  <a:srgbClr val="FFFF00"/>
                </a:solidFill>
                <a:latin typeface="Arial" panose="020B0604020202020204" pitchFamily="34" charset="0"/>
                <a:cs typeface="Arial" panose="020B0604020202020204" pitchFamily="34" charset="0"/>
              </a:rPr>
              <a:t>the sixth seal</a:t>
            </a:r>
            <a:r>
              <a:rPr lang="en-US" altLang="en-US" sz="2000" dirty="0">
                <a:solidFill>
                  <a:srgbClr val="FFC000"/>
                </a:solidFill>
                <a:latin typeface="Arial" panose="020B0604020202020204" pitchFamily="34" charset="0"/>
                <a:cs typeface="Arial" panose="020B0604020202020204" pitchFamily="34" charset="0"/>
              </a:rPr>
              <a:t>, and, lo, there was a great earthquake; and the </a:t>
            </a:r>
            <a:r>
              <a:rPr lang="en-US" altLang="en-US" sz="2000" b="1" dirty="0">
                <a:solidFill>
                  <a:srgbClr val="FFFF00"/>
                </a:solidFill>
                <a:latin typeface="Arial" panose="020B0604020202020204" pitchFamily="34" charset="0"/>
                <a:cs typeface="Arial" panose="020B0604020202020204" pitchFamily="34" charset="0"/>
              </a:rPr>
              <a:t>sun became black as sackcloth of hair</a:t>
            </a:r>
            <a:r>
              <a:rPr lang="en-US" altLang="en-US" sz="2000" dirty="0">
                <a:solidFill>
                  <a:srgbClr val="FFC000"/>
                </a:solidFill>
                <a:latin typeface="Arial" panose="020B0604020202020204" pitchFamily="34" charset="0"/>
                <a:cs typeface="Arial" panose="020B0604020202020204" pitchFamily="34" charset="0"/>
              </a:rPr>
              <a:t>, and </a:t>
            </a:r>
            <a:r>
              <a:rPr lang="en-US" altLang="en-US" sz="2000" b="1" dirty="0">
                <a:solidFill>
                  <a:srgbClr val="FF0000"/>
                </a:solidFill>
                <a:latin typeface="Arial" panose="020B0604020202020204" pitchFamily="34" charset="0"/>
                <a:cs typeface="Arial" panose="020B0604020202020204" pitchFamily="34" charset="0"/>
              </a:rPr>
              <a:t>the moon </a:t>
            </a:r>
            <a:endParaRPr lang="en-US" altLang="en-US" sz="2000" b="1" dirty="0" smtClean="0">
              <a:solidFill>
                <a:srgbClr val="FF0000"/>
              </a:solidFill>
              <a:latin typeface="Arial" panose="020B0604020202020204" pitchFamily="34" charset="0"/>
              <a:cs typeface="Arial" panose="020B0604020202020204" pitchFamily="34" charset="0"/>
            </a:endParaRPr>
          </a:p>
          <a:p>
            <a:pPr>
              <a:defRPr/>
            </a:pPr>
            <a:r>
              <a:rPr lang="en-US" altLang="en-US" sz="2000" b="1" dirty="0" smtClean="0">
                <a:solidFill>
                  <a:srgbClr val="FF0000"/>
                </a:solidFill>
                <a:latin typeface="Arial" panose="020B0604020202020204" pitchFamily="34" charset="0"/>
                <a:cs typeface="Arial" panose="020B0604020202020204" pitchFamily="34" charset="0"/>
              </a:rPr>
              <a:t>became </a:t>
            </a:r>
            <a:r>
              <a:rPr lang="en-US" altLang="en-US" sz="2000" b="1" dirty="0">
                <a:solidFill>
                  <a:srgbClr val="FF0000"/>
                </a:solidFill>
                <a:latin typeface="Arial" panose="020B0604020202020204" pitchFamily="34" charset="0"/>
                <a:cs typeface="Arial" panose="020B0604020202020204" pitchFamily="34" charset="0"/>
              </a:rPr>
              <a:t>as blood</a:t>
            </a:r>
            <a:r>
              <a:rPr lang="en-US" altLang="en-US" sz="2000" dirty="0">
                <a:solidFill>
                  <a:srgbClr val="FFC000"/>
                </a:solidFill>
                <a:latin typeface="Arial" panose="020B0604020202020204" pitchFamily="34" charset="0"/>
                <a:cs typeface="Arial" panose="020B0604020202020204" pitchFamily="34" charset="0"/>
              </a:rPr>
              <a:t>; </a:t>
            </a:r>
            <a:r>
              <a:rPr lang="en-US" altLang="en-US" sz="2000" baseline="30000" dirty="0">
                <a:solidFill>
                  <a:srgbClr val="FFC000"/>
                </a:solidFill>
                <a:latin typeface="Arial" panose="020B0604020202020204" pitchFamily="34" charset="0"/>
                <a:cs typeface="Arial" panose="020B0604020202020204" pitchFamily="34" charset="0"/>
              </a:rPr>
              <a:t>13 </a:t>
            </a:r>
            <a:r>
              <a:rPr lang="en-US" altLang="en-US" sz="2000" dirty="0">
                <a:solidFill>
                  <a:srgbClr val="FFC000"/>
                </a:solidFill>
                <a:latin typeface="Arial" panose="020B0604020202020204" pitchFamily="34" charset="0"/>
                <a:cs typeface="Arial" panose="020B0604020202020204" pitchFamily="34" charset="0"/>
              </a:rPr>
              <a:t>And </a:t>
            </a:r>
            <a:r>
              <a:rPr lang="en-US" altLang="en-US" sz="2000" b="1" dirty="0">
                <a:solidFill>
                  <a:srgbClr val="FFFF00"/>
                </a:solidFill>
                <a:latin typeface="Arial" panose="020B0604020202020204" pitchFamily="34" charset="0"/>
                <a:cs typeface="Arial" panose="020B0604020202020204" pitchFamily="34" charset="0"/>
              </a:rPr>
              <a:t>the stars of heaven fell </a:t>
            </a:r>
            <a:r>
              <a:rPr lang="en-US" altLang="en-US" sz="2000" dirty="0">
                <a:solidFill>
                  <a:srgbClr val="FFC000"/>
                </a:solidFill>
                <a:latin typeface="Arial" panose="020B0604020202020204" pitchFamily="34" charset="0"/>
                <a:cs typeface="Arial" panose="020B0604020202020204" pitchFamily="34" charset="0"/>
              </a:rPr>
              <a:t>unto the earth,  </a:t>
            </a:r>
            <a:r>
              <a:rPr lang="en-US" altLang="en-US" sz="2000" dirty="0">
                <a:solidFill>
                  <a:schemeClr val="bg1"/>
                </a:solidFill>
                <a:latin typeface="Arial" panose="020B0604020202020204" pitchFamily="34" charset="0"/>
                <a:cs typeface="Arial" panose="020B0604020202020204" pitchFamily="34" charset="0"/>
              </a:rPr>
              <a:t>Rev. 6:12,13 </a:t>
            </a:r>
          </a:p>
        </p:txBody>
      </p:sp>
      <p:pic>
        <p:nvPicPr>
          <p:cNvPr id="186375" name="Picture 2" descr="C:\Users\Gavin-As\Desktop\BB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3788" y="328613"/>
            <a:ext cx="29924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328613"/>
            <a:ext cx="29210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14300" y="3429000"/>
            <a:ext cx="9982200" cy="707886"/>
          </a:xfrm>
          <a:prstGeom prst="rect">
            <a:avLst/>
          </a:prstGeom>
          <a:solidFill>
            <a:schemeClr val="tx2">
              <a:lumMod val="50000"/>
            </a:schemeClr>
          </a:solidFill>
        </p:spPr>
        <p:txBody>
          <a:bodyPr wrap="square">
            <a:spAutoFit/>
          </a:bodyPr>
          <a:lstStyle/>
          <a:p>
            <a:pPr algn="ctr"/>
            <a:r>
              <a:rPr lang="en-US" altLang="en-US" sz="2000" b="1" baseline="30000" dirty="0" smtClean="0">
                <a:solidFill>
                  <a:srgbClr val="FFC000"/>
                </a:solidFill>
                <a:latin typeface="+mn-lt"/>
              </a:rPr>
              <a:t>“</a:t>
            </a:r>
            <a:r>
              <a:rPr lang="en-US" altLang="en-US" sz="2000" dirty="0" smtClean="0">
                <a:solidFill>
                  <a:srgbClr val="FFC000"/>
                </a:solidFill>
                <a:latin typeface="+mn-lt"/>
              </a:rPr>
              <a:t>For </a:t>
            </a:r>
            <a:r>
              <a:rPr lang="en-US" altLang="en-US" sz="2000" dirty="0">
                <a:solidFill>
                  <a:srgbClr val="FFC000"/>
                </a:solidFill>
                <a:latin typeface="+mn-lt"/>
              </a:rPr>
              <a:t>the stars of heaven and the constellations thereof shall not give their light: the sun shall be darkened in his going forth, and </a:t>
            </a:r>
            <a:r>
              <a:rPr lang="en-US" altLang="en-US" sz="2000" b="1" i="1" dirty="0">
                <a:solidFill>
                  <a:srgbClr val="FFFF00"/>
                </a:solidFill>
                <a:latin typeface="+mn-lt"/>
              </a:rPr>
              <a:t>the moon shall not cause her light to shine</a:t>
            </a:r>
            <a:r>
              <a:rPr lang="en-US" altLang="en-US" sz="2000" dirty="0" smtClean="0">
                <a:solidFill>
                  <a:srgbClr val="FFC000"/>
                </a:solidFill>
                <a:latin typeface="+mn-lt"/>
              </a:rPr>
              <a:t>.” </a:t>
            </a:r>
            <a:r>
              <a:rPr lang="en-US" altLang="en-US" sz="2000" dirty="0" smtClean="0">
                <a:solidFill>
                  <a:schemeClr val="bg1"/>
                </a:solidFill>
                <a:latin typeface="+mn-lt"/>
              </a:rPr>
              <a:t>Isaiah 13:10</a:t>
            </a:r>
            <a:endParaRPr lang="en-US" altLang="en-US" sz="2000" dirty="0">
              <a:solidFill>
                <a:schemeClr val="bg1"/>
              </a:solidFill>
              <a:latin typeface="+mn-lt"/>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
          <p:cNvSpPr>
            <a:spLocks noChangeArrowheads="1"/>
          </p:cNvSpPr>
          <p:nvPr/>
        </p:nvSpPr>
        <p:spPr bwMode="auto">
          <a:xfrm>
            <a:off x="342900" y="457200"/>
            <a:ext cx="9620250" cy="59547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So when can we expect to see the </a:t>
            </a:r>
            <a:r>
              <a:rPr lang="en-US" altLang="en-US" sz="3800" b="1" i="1" dirty="0">
                <a:solidFill>
                  <a:srgbClr val="FFFF00"/>
                </a:solidFill>
              </a:rPr>
              <a:t>blood moon </a:t>
            </a:r>
            <a:r>
              <a:rPr lang="en-US" altLang="en-US" sz="3800" dirty="0">
                <a:solidFill>
                  <a:srgbClr val="FFC000"/>
                </a:solidFill>
              </a:rPr>
              <a:t>and </a:t>
            </a:r>
            <a:r>
              <a:rPr lang="en-US" altLang="en-US" sz="3800" dirty="0" smtClean="0">
                <a:solidFill>
                  <a:srgbClr val="FFC000"/>
                </a:solidFill>
              </a:rPr>
              <a:t>all the </a:t>
            </a:r>
            <a:r>
              <a:rPr lang="en-US" altLang="en-US" sz="3800" dirty="0">
                <a:solidFill>
                  <a:srgbClr val="FFC000"/>
                </a:solidFill>
              </a:rPr>
              <a:t>cosmic signs of the </a:t>
            </a:r>
            <a:r>
              <a:rPr lang="en-US" altLang="en-US" sz="3800" b="1" i="1" dirty="0">
                <a:solidFill>
                  <a:srgbClr val="FFFF00"/>
                </a:solidFill>
              </a:rPr>
              <a:t>6</a:t>
            </a:r>
            <a:r>
              <a:rPr lang="en-US" altLang="en-US" sz="3800" b="1" i="1" baseline="30000" dirty="0">
                <a:solidFill>
                  <a:srgbClr val="FFFF00"/>
                </a:solidFill>
              </a:rPr>
              <a:t>th</a:t>
            </a:r>
            <a:r>
              <a:rPr lang="en-US" altLang="en-US" sz="3800" b="1" i="1" dirty="0">
                <a:solidFill>
                  <a:srgbClr val="FFFF00"/>
                </a:solidFill>
              </a:rPr>
              <a:t> seal</a:t>
            </a:r>
            <a:r>
              <a:rPr lang="en-US" altLang="en-US" sz="3800" dirty="0">
                <a:solidFill>
                  <a:srgbClr val="FFC000"/>
                </a:solidFill>
              </a:rPr>
              <a:t>? If Jesus says that they will occur </a:t>
            </a:r>
            <a:r>
              <a:rPr lang="en-US" altLang="en-US" sz="3800" b="1" i="1" dirty="0">
                <a:solidFill>
                  <a:srgbClr val="FFFF00"/>
                </a:solidFill>
              </a:rPr>
              <a:t>AFTER</a:t>
            </a:r>
            <a:r>
              <a:rPr lang="en-US" altLang="en-US" sz="3800" dirty="0">
                <a:solidFill>
                  <a:srgbClr val="FFC000"/>
                </a:solidFill>
              </a:rPr>
              <a:t> </a:t>
            </a:r>
            <a:r>
              <a:rPr lang="en-US" altLang="en-US" sz="3800" dirty="0">
                <a:solidFill>
                  <a:srgbClr val="FFFF00"/>
                </a:solidFill>
              </a:rPr>
              <a:t>the Great Tribulation </a:t>
            </a:r>
            <a:r>
              <a:rPr lang="en-US" altLang="en-US" sz="3800" dirty="0">
                <a:solidFill>
                  <a:srgbClr val="FFC000"/>
                </a:solidFill>
              </a:rPr>
              <a:t>then they must begin at </a:t>
            </a:r>
            <a:r>
              <a:rPr lang="en-US" altLang="en-US" sz="3800" dirty="0">
                <a:solidFill>
                  <a:srgbClr val="FFFF00"/>
                </a:solidFill>
              </a:rPr>
              <a:t>the end of the 70</a:t>
            </a:r>
            <a:r>
              <a:rPr lang="en-US" altLang="en-US" sz="3800" baseline="30000" dirty="0">
                <a:solidFill>
                  <a:srgbClr val="FFFF00"/>
                </a:solidFill>
              </a:rPr>
              <a:t>th</a:t>
            </a:r>
            <a:r>
              <a:rPr lang="en-US" altLang="en-US" sz="3800" dirty="0">
                <a:solidFill>
                  <a:srgbClr val="FFFF00"/>
                </a:solidFill>
              </a:rPr>
              <a:t> Week of Daniel.</a:t>
            </a:r>
            <a:r>
              <a:rPr lang="en-US" altLang="en-US" sz="3800" dirty="0">
                <a:solidFill>
                  <a:srgbClr val="FFC000"/>
                </a:solidFill>
              </a:rPr>
              <a:t> This is </a:t>
            </a:r>
            <a:r>
              <a:rPr lang="en-US" altLang="en-US" sz="3800" dirty="0">
                <a:solidFill>
                  <a:srgbClr val="FFFF00"/>
                </a:solidFill>
              </a:rPr>
              <a:t>1260 days, 42 Biblical months, or 3.5 Biblical years </a:t>
            </a:r>
            <a:r>
              <a:rPr lang="en-US" altLang="en-US" sz="3800" dirty="0">
                <a:solidFill>
                  <a:srgbClr val="FFC000"/>
                </a:solidFill>
              </a:rPr>
              <a:t>out from the</a:t>
            </a:r>
            <a:r>
              <a:rPr lang="en-US" altLang="en-US" sz="3800" b="1" i="1" dirty="0">
                <a:solidFill>
                  <a:srgbClr val="FFFF00"/>
                </a:solidFill>
              </a:rPr>
              <a:t> Abomination of Desolation</a:t>
            </a:r>
            <a:r>
              <a:rPr lang="en-US" altLang="en-US" sz="3800" dirty="0">
                <a:solidFill>
                  <a:srgbClr val="FFC000"/>
                </a:solidFill>
              </a:rPr>
              <a:t>. The </a:t>
            </a:r>
            <a:r>
              <a:rPr lang="en-US" altLang="en-US" sz="3800" dirty="0">
                <a:solidFill>
                  <a:srgbClr val="FFFF00"/>
                </a:solidFill>
              </a:rPr>
              <a:t>AOD</a:t>
            </a:r>
            <a:r>
              <a:rPr lang="en-US" altLang="en-US" sz="3800" dirty="0">
                <a:solidFill>
                  <a:srgbClr val="FFC000"/>
                </a:solidFill>
              </a:rPr>
              <a:t> is a key reference point</a:t>
            </a:r>
            <a:r>
              <a:rPr lang="en-US" altLang="en-US" sz="3800" b="1" i="1" dirty="0">
                <a:solidFill>
                  <a:srgbClr val="FFFF00"/>
                </a:solidFill>
              </a:rPr>
              <a:t> </a:t>
            </a:r>
            <a:r>
              <a:rPr lang="en-US" altLang="en-US" sz="3800" dirty="0">
                <a:solidFill>
                  <a:srgbClr val="FFC000"/>
                </a:solidFill>
              </a:rPr>
              <a:t>at the midpoint of the 70</a:t>
            </a:r>
            <a:r>
              <a:rPr lang="en-US" altLang="en-US" sz="3800" baseline="30000" dirty="0">
                <a:solidFill>
                  <a:srgbClr val="FFC000"/>
                </a:solidFill>
              </a:rPr>
              <a:t>th</a:t>
            </a:r>
            <a:r>
              <a:rPr lang="en-US" altLang="en-US" sz="3800" dirty="0">
                <a:solidFill>
                  <a:srgbClr val="FFC000"/>
                </a:solidFill>
              </a:rPr>
              <a:t> Week. It is described by Daniel in </a:t>
            </a:r>
            <a:r>
              <a:rPr lang="en-US" altLang="en-US" sz="3800" dirty="0">
                <a:solidFill>
                  <a:schemeClr val="bg1"/>
                </a:solidFill>
              </a:rPr>
              <a:t>Daniel 12:11 </a:t>
            </a:r>
            <a:r>
              <a:rPr lang="en-US" altLang="en-US" sz="3800" dirty="0">
                <a:solidFill>
                  <a:srgbClr val="FFC000"/>
                </a:solidFill>
              </a:rPr>
              <a:t>and referred to by Jesus in the </a:t>
            </a:r>
            <a:r>
              <a:rPr lang="en-US" altLang="en-US" sz="3800" dirty="0">
                <a:solidFill>
                  <a:srgbClr val="FFFF00"/>
                </a:solidFill>
              </a:rPr>
              <a:t>Olivet Discourse</a:t>
            </a:r>
            <a:r>
              <a:rPr lang="en-US" altLang="en-US" sz="3800" dirty="0">
                <a:solidFill>
                  <a:srgbClr val="FFC000"/>
                </a:solidFill>
              </a:rPr>
              <a:t>. </a:t>
            </a: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90500" y="228600"/>
            <a:ext cx="9906000" cy="2133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rgbClr val="FFFF00"/>
                </a:solidFill>
              </a:rPr>
              <a:t>After </a:t>
            </a:r>
            <a:r>
              <a:rPr lang="en-US" sz="3600" dirty="0">
                <a:solidFill>
                  <a:srgbClr val="FFC000"/>
                </a:solidFill>
              </a:rPr>
              <a:t>the </a:t>
            </a:r>
            <a:r>
              <a:rPr lang="en-US" sz="3600" b="1" i="1" dirty="0">
                <a:solidFill>
                  <a:srgbClr val="FFFF00"/>
                </a:solidFill>
              </a:rPr>
              <a:t>Great Tribulation </a:t>
            </a:r>
            <a:r>
              <a:rPr lang="en-US" sz="3600" dirty="0">
                <a:solidFill>
                  <a:srgbClr val="FFC000"/>
                </a:solidFill>
              </a:rPr>
              <a:t>the sun will be turned to darkness, the moon to blood.  These are the </a:t>
            </a:r>
            <a:r>
              <a:rPr lang="en-US" sz="3600" b="1" i="1" dirty="0">
                <a:solidFill>
                  <a:srgbClr val="FFFF00"/>
                </a:solidFill>
              </a:rPr>
              <a:t>cosmic signs</a:t>
            </a:r>
            <a:r>
              <a:rPr lang="en-US" sz="3600" dirty="0">
                <a:solidFill>
                  <a:srgbClr val="FFC000"/>
                </a:solidFill>
              </a:rPr>
              <a:t> John in </a:t>
            </a:r>
            <a:r>
              <a:rPr lang="en-US" sz="3600" b="1" i="1" dirty="0">
                <a:solidFill>
                  <a:schemeClr val="bg1"/>
                </a:solidFill>
              </a:rPr>
              <a:t>Rev. 6 </a:t>
            </a:r>
            <a:r>
              <a:rPr lang="en-US" sz="3600" dirty="0">
                <a:solidFill>
                  <a:srgbClr val="FFC000"/>
                </a:solidFill>
              </a:rPr>
              <a:t>identifies with the </a:t>
            </a:r>
            <a:r>
              <a:rPr lang="en-US" sz="3600" b="1" i="1" dirty="0">
                <a:solidFill>
                  <a:srgbClr val="FFFF00"/>
                </a:solidFill>
              </a:rPr>
              <a:t>6</a:t>
            </a:r>
            <a:r>
              <a:rPr lang="en-US" sz="3600" b="1" i="1" baseline="30000" dirty="0">
                <a:solidFill>
                  <a:srgbClr val="FFFF00"/>
                </a:solidFill>
              </a:rPr>
              <a:t>th</a:t>
            </a:r>
            <a:r>
              <a:rPr lang="en-US" sz="3600" b="1" i="1" dirty="0">
                <a:solidFill>
                  <a:srgbClr val="FFFF00"/>
                </a:solidFill>
              </a:rPr>
              <a:t> seal</a:t>
            </a:r>
            <a:r>
              <a:rPr lang="en-US" sz="3600" dirty="0">
                <a:solidFill>
                  <a:srgbClr val="FFC000"/>
                </a:solidFill>
              </a:rPr>
              <a:t>.</a:t>
            </a: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90500" y="4179888"/>
            <a:ext cx="4648200" cy="9906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Harlot Church years</a:t>
            </a:r>
          </a:p>
          <a:p>
            <a:pPr algn="ctr">
              <a:defRPr/>
            </a:pPr>
            <a:r>
              <a:rPr lang="en-US" sz="3200" b="1" i="1" dirty="0">
                <a:solidFill>
                  <a:srgbClr val="FFC000"/>
                </a:solidFill>
              </a:rPr>
              <a:t>1260 days</a:t>
            </a:r>
            <a:endParaRPr lang="en-US" sz="3200" dirty="0">
              <a:solidFill>
                <a:srgbClr val="FFC000"/>
              </a:solidFill>
            </a:endParaRPr>
          </a:p>
        </p:txBody>
      </p:sp>
      <p:sp>
        <p:nvSpPr>
          <p:cNvPr id="75" name="Rectangle 74"/>
          <p:cNvSpPr/>
          <p:nvPr/>
        </p:nvSpPr>
        <p:spPr>
          <a:xfrm>
            <a:off x="4840288" y="4179888"/>
            <a:ext cx="4876800" cy="9906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666 AC - Great Tribulation</a:t>
            </a:r>
          </a:p>
          <a:p>
            <a:pPr algn="ctr">
              <a:defRPr/>
            </a:pPr>
            <a:r>
              <a:rPr lang="en-US" sz="3200" b="1" i="1" dirty="0">
                <a:solidFill>
                  <a:srgbClr val="FFFF00"/>
                </a:solidFill>
              </a:rPr>
              <a:t>1260 days</a:t>
            </a:r>
            <a:endParaRPr lang="en-US" sz="3200" dirty="0">
              <a:solidFill>
                <a:srgbClr val="FFFF00"/>
              </a:solidFill>
            </a:endParaRPr>
          </a:p>
        </p:txBody>
      </p:sp>
      <p:sp>
        <p:nvSpPr>
          <p:cNvPr id="81" name="Oval 80"/>
          <p:cNvSpPr/>
          <p:nvPr/>
        </p:nvSpPr>
        <p:spPr>
          <a:xfrm>
            <a:off x="3390900" y="5257800"/>
            <a:ext cx="3048000" cy="1219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i="1" dirty="0">
                <a:solidFill>
                  <a:schemeClr val="tx1"/>
                </a:solidFill>
              </a:rPr>
              <a:t>Abomination </a:t>
            </a:r>
          </a:p>
          <a:p>
            <a:pPr algn="ctr">
              <a:defRPr/>
            </a:pPr>
            <a:r>
              <a:rPr lang="en-US" sz="2800" b="1" i="1" dirty="0">
                <a:solidFill>
                  <a:schemeClr val="tx1"/>
                </a:solidFill>
              </a:rPr>
              <a:t>of Desolation</a:t>
            </a:r>
          </a:p>
        </p:txBody>
      </p:sp>
      <p:sp>
        <p:nvSpPr>
          <p:cNvPr id="105" name="TextBox 104"/>
          <p:cNvSpPr txBox="1"/>
          <p:nvPr/>
        </p:nvSpPr>
        <p:spPr>
          <a:xfrm>
            <a:off x="190500" y="5334000"/>
            <a:ext cx="3200400" cy="1323975"/>
          </a:xfrm>
          <a:prstGeom prst="rect">
            <a:avLst/>
          </a:prstGeom>
          <a:noFill/>
        </p:spPr>
        <p:txBody>
          <a:bodyPr>
            <a:spAutoFit/>
          </a:bodyPr>
          <a:lstStyle/>
          <a:p>
            <a:pPr>
              <a:defRPr/>
            </a:pPr>
            <a:r>
              <a:rPr lang="en-US" sz="2000" b="1" dirty="0">
                <a:solidFill>
                  <a:schemeClr val="tx2">
                    <a:lumMod val="50000"/>
                  </a:schemeClr>
                </a:solidFill>
              </a:rPr>
              <a:t>Copyright free</a:t>
            </a:r>
          </a:p>
          <a:p>
            <a:pPr>
              <a:defRPr/>
            </a:pPr>
            <a:r>
              <a:rPr lang="en-US" sz="2000" b="1" dirty="0">
                <a:solidFill>
                  <a:schemeClr val="tx2">
                    <a:lumMod val="50000"/>
                  </a:schemeClr>
                </a:solidFill>
              </a:rPr>
              <a:t>Gavin Finley MD</a:t>
            </a:r>
          </a:p>
          <a:p>
            <a:pPr>
              <a:defRPr/>
            </a:pPr>
            <a:r>
              <a:rPr lang="en-US" sz="2000" b="1" dirty="0">
                <a:solidFill>
                  <a:schemeClr val="tx2">
                    <a:lumMod val="50000"/>
                  </a:schemeClr>
                </a:solidFill>
              </a:rPr>
              <a:t>EndTimePilgrim.org</a:t>
            </a:r>
          </a:p>
          <a:p>
            <a:pP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cxnSp>
        <p:nvCxnSpPr>
          <p:cNvPr id="24" name="Straight Connector 23"/>
          <p:cNvCxnSpPr/>
          <p:nvPr/>
        </p:nvCxnSpPr>
        <p:spPr>
          <a:xfrm flipV="1">
            <a:off x="10096500" y="228600"/>
            <a:ext cx="0" cy="62484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90500" y="228600"/>
            <a:ext cx="0" cy="4953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9715500" y="2667000"/>
            <a:ext cx="0" cy="250348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4420394" y="4990306"/>
            <a:ext cx="838200" cy="1588"/>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4686300" y="4191000"/>
            <a:ext cx="304800" cy="304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21" name="TextBox 100"/>
          <p:cNvSpPr txBox="1">
            <a:spLocks noChangeArrowheads="1"/>
          </p:cNvSpPr>
          <p:nvPr/>
        </p:nvSpPr>
        <p:spPr bwMode="auto">
          <a:xfrm>
            <a:off x="230188" y="3408363"/>
            <a:ext cx="9456737" cy="646112"/>
          </a:xfrm>
          <a:prstGeom prst="rect">
            <a:avLst/>
          </a:prstGeom>
          <a:solidFill>
            <a:schemeClr val="accent4">
              <a:lumMod val="40000"/>
              <a:lumOff val="60000"/>
            </a:schemeClr>
          </a:solidFill>
          <a:ln w="9525">
            <a:noFill/>
            <a:miter lim="800000"/>
            <a:headEnd/>
            <a:tailEnd/>
          </a:ln>
        </p:spPr>
        <p:txBody>
          <a:bodyPr>
            <a:spAutoFit/>
          </a:bodyPr>
          <a:lstStyle/>
          <a:p>
            <a:pPr algn="ctr">
              <a:defRPr/>
            </a:pPr>
            <a:r>
              <a:rPr lang="en-US" sz="3600" b="1" i="1" dirty="0">
                <a:solidFill>
                  <a:srgbClr val="002060"/>
                </a:solidFill>
              </a:rPr>
              <a:t>7  Biblical years = 7 x 360 = 2520 days</a:t>
            </a:r>
          </a:p>
        </p:txBody>
      </p:sp>
      <p:sp>
        <p:nvSpPr>
          <p:cNvPr id="188430" name="TextBox 100"/>
          <p:cNvSpPr txBox="1">
            <a:spLocks noChangeArrowheads="1"/>
          </p:cNvSpPr>
          <p:nvPr/>
        </p:nvSpPr>
        <p:spPr bwMode="auto">
          <a:xfrm>
            <a:off x="8420100" y="5410200"/>
            <a:ext cx="1676400" cy="1077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b="1" i="1">
                <a:solidFill>
                  <a:srgbClr val="FFFF00"/>
                </a:solidFill>
                <a:latin typeface="Arial" charset="0"/>
              </a:rPr>
              <a:t>Cosmic Signs</a:t>
            </a:r>
          </a:p>
        </p:txBody>
      </p:sp>
      <p:cxnSp>
        <p:nvCxnSpPr>
          <p:cNvPr id="17" name="Straight Arrow Connector 16"/>
          <p:cNvCxnSpPr/>
          <p:nvPr/>
        </p:nvCxnSpPr>
        <p:spPr>
          <a:xfrm flipV="1">
            <a:off x="9894888" y="4675188"/>
            <a:ext cx="0" cy="4191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00"/>
          <p:cNvSpPr txBox="1">
            <a:spLocks noChangeArrowheads="1"/>
          </p:cNvSpPr>
          <p:nvPr/>
        </p:nvSpPr>
        <p:spPr bwMode="auto">
          <a:xfrm>
            <a:off x="230188" y="3398838"/>
            <a:ext cx="9456737" cy="646112"/>
          </a:xfrm>
          <a:prstGeom prst="rect">
            <a:avLst/>
          </a:prstGeom>
          <a:solidFill>
            <a:schemeClr val="accent4">
              <a:lumMod val="60000"/>
              <a:lumOff val="40000"/>
            </a:schemeClr>
          </a:solidFill>
          <a:ln w="9525">
            <a:noFill/>
            <a:miter lim="800000"/>
            <a:headEnd/>
            <a:tailEnd/>
          </a:ln>
        </p:spPr>
        <p:txBody>
          <a:bodyPr>
            <a:spAutoFit/>
          </a:bodyPr>
          <a:lstStyle/>
          <a:p>
            <a:pPr algn="ctr">
              <a:defRPr/>
            </a:pPr>
            <a:r>
              <a:rPr lang="en-US" sz="3600" b="1" i="1" dirty="0">
                <a:solidFill>
                  <a:srgbClr val="002060"/>
                </a:solidFill>
              </a:rPr>
              <a:t>7  Biblical years = 7 x 360 = 2520 days</a:t>
            </a:r>
          </a:p>
        </p:txBody>
      </p:sp>
      <p:sp>
        <p:nvSpPr>
          <p:cNvPr id="22" name="TextBox 100"/>
          <p:cNvSpPr txBox="1">
            <a:spLocks noChangeArrowheads="1"/>
          </p:cNvSpPr>
          <p:nvPr/>
        </p:nvSpPr>
        <p:spPr bwMode="auto">
          <a:xfrm>
            <a:off x="217488" y="2667000"/>
            <a:ext cx="9456737" cy="646113"/>
          </a:xfrm>
          <a:prstGeom prst="rect">
            <a:avLst/>
          </a:prstGeom>
          <a:solidFill>
            <a:schemeClr val="accent4">
              <a:lumMod val="60000"/>
              <a:lumOff val="40000"/>
            </a:schemeClr>
          </a:solidFill>
          <a:ln w="9525">
            <a:noFill/>
            <a:miter lim="800000"/>
            <a:headEnd/>
            <a:tailEnd/>
          </a:ln>
        </p:spPr>
        <p:txBody>
          <a:bodyPr>
            <a:spAutoFit/>
          </a:bodyPr>
          <a:lstStyle/>
          <a:p>
            <a:pPr algn="ctr">
              <a:defRPr/>
            </a:pPr>
            <a:r>
              <a:rPr lang="en-US" sz="3600" b="1" i="1" dirty="0">
                <a:solidFill>
                  <a:srgbClr val="002060"/>
                </a:solidFill>
              </a:rPr>
              <a:t>The 70</a:t>
            </a:r>
            <a:r>
              <a:rPr lang="en-US" sz="3600" b="1" i="1" baseline="30000" dirty="0">
                <a:solidFill>
                  <a:srgbClr val="002060"/>
                </a:solidFill>
              </a:rPr>
              <a:t>th</a:t>
            </a:r>
            <a:r>
              <a:rPr lang="en-US" sz="3600" b="1" i="1" dirty="0">
                <a:solidFill>
                  <a:srgbClr val="002060"/>
                </a:solidFill>
              </a:rPr>
              <a:t> Week of Daniel</a:t>
            </a:r>
          </a:p>
        </p:txBody>
      </p:sp>
      <p:cxnSp>
        <p:nvCxnSpPr>
          <p:cNvPr id="18" name="Straight Arrow Connector 17"/>
          <p:cNvCxnSpPr/>
          <p:nvPr/>
        </p:nvCxnSpPr>
        <p:spPr>
          <a:xfrm flipV="1">
            <a:off x="9893422" y="3248005"/>
            <a:ext cx="0" cy="4191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9894888" y="3970338"/>
            <a:ext cx="0" cy="4191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56755" y="304800"/>
            <a:ext cx="9568358" cy="626202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dirty="0">
                <a:solidFill>
                  <a:srgbClr val="FFC000"/>
                </a:solidFill>
              </a:rPr>
              <a:t>The second half of the 70</a:t>
            </a:r>
            <a:r>
              <a:rPr lang="en-US" altLang="en-US" sz="4000" baseline="30000" dirty="0">
                <a:solidFill>
                  <a:srgbClr val="FFC000"/>
                </a:solidFill>
              </a:rPr>
              <a:t>th</a:t>
            </a:r>
            <a:r>
              <a:rPr lang="en-US" altLang="en-US" sz="4000" dirty="0">
                <a:solidFill>
                  <a:srgbClr val="FFC000"/>
                </a:solidFill>
              </a:rPr>
              <a:t> Week of </a:t>
            </a:r>
            <a:r>
              <a:rPr lang="en-US" altLang="en-US" sz="4000" dirty="0" smtClean="0">
                <a:solidFill>
                  <a:srgbClr val="FFC000"/>
                </a:solidFill>
              </a:rPr>
              <a:t>Daniel </a:t>
            </a:r>
          </a:p>
          <a:p>
            <a:pPr algn="ctr" eaLnBrk="1" hangingPunct="1">
              <a:spcBef>
                <a:spcPct val="0"/>
              </a:spcBef>
              <a:buFontTx/>
              <a:buNone/>
            </a:pPr>
            <a:r>
              <a:rPr lang="en-US" altLang="en-US" sz="4000" dirty="0" smtClean="0">
                <a:solidFill>
                  <a:srgbClr val="FFC000"/>
                </a:solidFill>
              </a:rPr>
              <a:t>is </a:t>
            </a:r>
            <a:r>
              <a:rPr lang="en-US" altLang="en-US" sz="4000" dirty="0">
                <a:solidFill>
                  <a:srgbClr val="FFC000"/>
                </a:solidFill>
              </a:rPr>
              <a:t>variously described </a:t>
            </a:r>
            <a:r>
              <a:rPr lang="en-US" altLang="en-US" sz="4000" dirty="0" smtClean="0">
                <a:solidFill>
                  <a:srgbClr val="FFC000"/>
                </a:solidFill>
              </a:rPr>
              <a:t>in these </a:t>
            </a:r>
            <a:r>
              <a:rPr lang="en-US" altLang="en-US" sz="4000" dirty="0">
                <a:solidFill>
                  <a:srgbClr val="FFC000"/>
                </a:solidFill>
              </a:rPr>
              <a:t>seven Bible verses. Two of these passages are in the Book of Daniel and five of </a:t>
            </a:r>
            <a:r>
              <a:rPr lang="en-US" altLang="en-US" sz="4000" dirty="0" smtClean="0">
                <a:solidFill>
                  <a:srgbClr val="FFC000"/>
                </a:solidFill>
              </a:rPr>
              <a:t>them </a:t>
            </a:r>
            <a:r>
              <a:rPr lang="en-US" altLang="en-US" sz="4000" dirty="0">
                <a:solidFill>
                  <a:srgbClr val="FFC000"/>
                </a:solidFill>
              </a:rPr>
              <a:t>are in the Book of Revelation. </a:t>
            </a:r>
            <a:r>
              <a:rPr lang="en-US" altLang="en-US" sz="4000" dirty="0" smtClean="0">
                <a:solidFill>
                  <a:srgbClr val="FFC000"/>
                </a:solidFill>
              </a:rPr>
              <a:t>The </a:t>
            </a:r>
            <a:r>
              <a:rPr lang="en-US" altLang="en-US" sz="4000" dirty="0">
                <a:solidFill>
                  <a:srgbClr val="FFC000"/>
                </a:solidFill>
              </a:rPr>
              <a:t>timeline is given </a:t>
            </a:r>
            <a:r>
              <a:rPr lang="en-US" altLang="en-US" sz="4000" dirty="0" smtClean="0">
                <a:solidFill>
                  <a:srgbClr val="FFC000"/>
                </a:solidFill>
              </a:rPr>
              <a:t>to </a:t>
            </a:r>
            <a:r>
              <a:rPr lang="en-US" altLang="en-US" sz="4000" dirty="0">
                <a:solidFill>
                  <a:srgbClr val="FFC000"/>
                </a:solidFill>
              </a:rPr>
              <a:t>us </a:t>
            </a:r>
            <a:r>
              <a:rPr lang="en-US" altLang="en-US" sz="4000" dirty="0" smtClean="0">
                <a:solidFill>
                  <a:srgbClr val="FFC000"/>
                </a:solidFill>
              </a:rPr>
              <a:t>in </a:t>
            </a:r>
            <a:r>
              <a:rPr lang="en-US" altLang="en-US" sz="4000" dirty="0">
                <a:solidFill>
                  <a:srgbClr val="FFC000"/>
                </a:solidFill>
              </a:rPr>
              <a:t>terms of three time units, those being </a:t>
            </a:r>
            <a:r>
              <a:rPr lang="en-US" altLang="en-US" sz="4000" dirty="0">
                <a:solidFill>
                  <a:srgbClr val="FFFF00"/>
                </a:solidFill>
              </a:rPr>
              <a:t>1260 days</a:t>
            </a:r>
            <a:r>
              <a:rPr lang="en-US" altLang="en-US" sz="4000" dirty="0">
                <a:solidFill>
                  <a:srgbClr val="FFC000"/>
                </a:solidFill>
              </a:rPr>
              <a:t>, </a:t>
            </a:r>
            <a:r>
              <a:rPr lang="en-US" altLang="en-US" sz="4000" dirty="0">
                <a:solidFill>
                  <a:srgbClr val="FFFF00"/>
                </a:solidFill>
              </a:rPr>
              <a:t>42 Biblical months</a:t>
            </a:r>
            <a:r>
              <a:rPr lang="en-US" altLang="en-US" sz="4000" dirty="0">
                <a:solidFill>
                  <a:srgbClr val="FFC000"/>
                </a:solidFill>
              </a:rPr>
              <a:t>, or </a:t>
            </a:r>
            <a:r>
              <a:rPr lang="en-US" altLang="en-US" sz="4000" dirty="0" smtClean="0">
                <a:solidFill>
                  <a:srgbClr val="FFFF00"/>
                </a:solidFill>
              </a:rPr>
              <a:t>3.5 </a:t>
            </a:r>
            <a:r>
              <a:rPr lang="en-US" altLang="en-US" sz="4000" dirty="0">
                <a:solidFill>
                  <a:srgbClr val="FFFF00"/>
                </a:solidFill>
              </a:rPr>
              <a:t>Biblical years</a:t>
            </a:r>
            <a:r>
              <a:rPr lang="en-US" altLang="en-US" sz="4000" dirty="0" smtClean="0">
                <a:solidFill>
                  <a:srgbClr val="FFC000"/>
                </a:solidFill>
              </a:rPr>
              <a:t>. That is the somewhat enigmatic </a:t>
            </a:r>
          </a:p>
          <a:p>
            <a:pPr algn="ctr" eaLnBrk="1" hangingPunct="1">
              <a:spcBef>
                <a:spcPct val="0"/>
              </a:spcBef>
              <a:buFontTx/>
              <a:buNone/>
            </a:pPr>
            <a:r>
              <a:rPr lang="en-US" altLang="en-US" sz="4000" dirty="0" smtClean="0">
                <a:solidFill>
                  <a:srgbClr val="FFC000"/>
                </a:solidFill>
              </a:rPr>
              <a:t>“time, times, and half a time” spoken </a:t>
            </a:r>
          </a:p>
          <a:p>
            <a:pPr algn="ctr" eaLnBrk="1" hangingPunct="1">
              <a:spcBef>
                <a:spcPct val="0"/>
              </a:spcBef>
              <a:buFontTx/>
              <a:buNone/>
            </a:pPr>
            <a:r>
              <a:rPr lang="en-US" altLang="en-US" sz="4000" dirty="0" smtClean="0">
                <a:solidFill>
                  <a:srgbClr val="FFC000"/>
                </a:solidFill>
              </a:rPr>
              <a:t>of by both Daniel and John. </a:t>
            </a:r>
            <a:endParaRPr lang="en-US" altLang="en-US" sz="4000" dirty="0">
              <a:solidFill>
                <a:srgbClr val="FFC000"/>
              </a:solidFill>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vin\Desktop\BM IMAGES\Slide19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 y="-2"/>
            <a:ext cx="10285413" cy="68564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10300" y="1981200"/>
            <a:ext cx="3750131" cy="4401205"/>
          </a:xfrm>
          <a:prstGeom prst="rect">
            <a:avLst/>
          </a:prstGeom>
          <a:solidFill>
            <a:schemeClr val="accent1">
              <a:lumMod val="75000"/>
            </a:schemeClr>
          </a:solidFill>
        </p:spPr>
        <p:txBody>
          <a:bodyPr wrap="square" rtlCol="0">
            <a:spAutoFit/>
          </a:bodyPr>
          <a:lstStyle/>
          <a:p>
            <a:pPr algn="ctr"/>
            <a:r>
              <a:rPr lang="en-AU" sz="2800" dirty="0" smtClean="0">
                <a:solidFill>
                  <a:schemeClr val="accent6">
                    <a:lumMod val="20000"/>
                    <a:lumOff val="80000"/>
                  </a:schemeClr>
                </a:solidFill>
              </a:rPr>
              <a:t>These seven verses,</a:t>
            </a:r>
          </a:p>
          <a:p>
            <a:pPr algn="ctr"/>
            <a:r>
              <a:rPr lang="en-AU" sz="2800" dirty="0">
                <a:solidFill>
                  <a:schemeClr val="accent6">
                    <a:lumMod val="20000"/>
                    <a:lumOff val="80000"/>
                  </a:schemeClr>
                </a:solidFill>
              </a:rPr>
              <a:t>t</a:t>
            </a:r>
            <a:r>
              <a:rPr lang="en-AU" sz="2800" dirty="0" smtClean="0">
                <a:solidFill>
                  <a:schemeClr val="accent6">
                    <a:lumMod val="20000"/>
                    <a:lumOff val="80000"/>
                  </a:schemeClr>
                </a:solidFill>
              </a:rPr>
              <a:t>wo in the book of </a:t>
            </a:r>
          </a:p>
          <a:p>
            <a:pPr algn="ctr"/>
            <a:r>
              <a:rPr lang="en-AU" sz="2800" dirty="0" smtClean="0">
                <a:solidFill>
                  <a:schemeClr val="accent6">
                    <a:lumMod val="20000"/>
                    <a:lumOff val="80000"/>
                  </a:schemeClr>
                </a:solidFill>
              </a:rPr>
              <a:t>Daniel and five in the book of Revelation describe </a:t>
            </a:r>
            <a:r>
              <a:rPr lang="en-AU" sz="2800" dirty="0">
                <a:solidFill>
                  <a:schemeClr val="accent6">
                    <a:lumMod val="20000"/>
                    <a:lumOff val="80000"/>
                  </a:schemeClr>
                </a:solidFill>
              </a:rPr>
              <a:t>the final </a:t>
            </a:r>
            <a:endParaRPr lang="en-AU" sz="2800" dirty="0" smtClean="0">
              <a:solidFill>
                <a:schemeClr val="accent6">
                  <a:lumMod val="20000"/>
                  <a:lumOff val="80000"/>
                </a:schemeClr>
              </a:solidFill>
            </a:endParaRPr>
          </a:p>
          <a:p>
            <a:pPr algn="ctr"/>
            <a:r>
              <a:rPr lang="en-AU" sz="2800" dirty="0" smtClean="0">
                <a:solidFill>
                  <a:srgbClr val="FFFF00"/>
                </a:solidFill>
              </a:rPr>
              <a:t>1260 </a:t>
            </a:r>
            <a:r>
              <a:rPr lang="en-AU" sz="2800" dirty="0">
                <a:solidFill>
                  <a:srgbClr val="FFFF00"/>
                </a:solidFill>
              </a:rPr>
              <a:t>days </a:t>
            </a:r>
            <a:r>
              <a:rPr lang="en-AU" sz="2800" dirty="0">
                <a:solidFill>
                  <a:schemeClr val="accent6">
                    <a:lumMod val="20000"/>
                    <a:lumOff val="80000"/>
                  </a:schemeClr>
                </a:solidFill>
              </a:rPr>
              <a:t>of the </a:t>
            </a:r>
            <a:r>
              <a:rPr lang="en-AU" sz="2800" dirty="0" smtClean="0">
                <a:solidFill>
                  <a:schemeClr val="accent6">
                    <a:lumMod val="20000"/>
                    <a:lumOff val="80000"/>
                  </a:schemeClr>
                </a:solidFill>
              </a:rPr>
              <a:t>70</a:t>
            </a:r>
            <a:r>
              <a:rPr lang="en-AU" sz="2800" baseline="30000" dirty="0" smtClean="0">
                <a:solidFill>
                  <a:schemeClr val="accent6">
                    <a:lumMod val="20000"/>
                    <a:lumOff val="80000"/>
                  </a:schemeClr>
                </a:solidFill>
              </a:rPr>
              <a:t>th</a:t>
            </a:r>
            <a:r>
              <a:rPr lang="en-AU" sz="2800" dirty="0" smtClean="0">
                <a:solidFill>
                  <a:schemeClr val="accent6">
                    <a:lumMod val="20000"/>
                    <a:lumOff val="80000"/>
                  </a:schemeClr>
                </a:solidFill>
              </a:rPr>
              <a:t> </a:t>
            </a:r>
            <a:r>
              <a:rPr lang="en-AU" sz="2800" dirty="0">
                <a:solidFill>
                  <a:schemeClr val="accent6">
                    <a:lumMod val="20000"/>
                    <a:lumOff val="80000"/>
                  </a:schemeClr>
                </a:solidFill>
              </a:rPr>
              <a:t>Week </a:t>
            </a:r>
            <a:r>
              <a:rPr lang="en-AU" sz="2800" dirty="0" smtClean="0">
                <a:solidFill>
                  <a:schemeClr val="accent6">
                    <a:lumMod val="20000"/>
                    <a:lumOff val="80000"/>
                  </a:schemeClr>
                </a:solidFill>
              </a:rPr>
              <a:t>of Daniel, the final </a:t>
            </a:r>
            <a:r>
              <a:rPr lang="en-AU" sz="2800" dirty="0" smtClean="0">
                <a:solidFill>
                  <a:srgbClr val="FFFF00"/>
                </a:solidFill>
              </a:rPr>
              <a:t>3.5 Biblical </a:t>
            </a:r>
          </a:p>
          <a:p>
            <a:pPr algn="ctr"/>
            <a:r>
              <a:rPr lang="en-AU" sz="2800" dirty="0" smtClean="0">
                <a:solidFill>
                  <a:srgbClr val="FFFF00"/>
                </a:solidFill>
              </a:rPr>
              <a:t>years </a:t>
            </a:r>
            <a:r>
              <a:rPr lang="en-AU" sz="2800" dirty="0" smtClean="0">
                <a:solidFill>
                  <a:schemeClr val="accent6">
                    <a:lumMod val="20000"/>
                    <a:lumOff val="80000"/>
                  </a:schemeClr>
                </a:solidFill>
              </a:rPr>
              <a:t>or </a:t>
            </a:r>
            <a:r>
              <a:rPr lang="en-AU" sz="2800" dirty="0" smtClean="0">
                <a:solidFill>
                  <a:srgbClr val="FFFF00"/>
                </a:solidFill>
              </a:rPr>
              <a:t>42 Biblical months </a:t>
            </a:r>
            <a:r>
              <a:rPr lang="en-AU" sz="2800" dirty="0" smtClean="0">
                <a:solidFill>
                  <a:schemeClr val="accent6">
                    <a:lumMod val="20000"/>
                    <a:lumOff val="80000"/>
                  </a:schemeClr>
                </a:solidFill>
              </a:rPr>
              <a:t>of the age. </a:t>
            </a:r>
            <a:endParaRPr lang="en-AU" sz="2800" dirty="0">
              <a:solidFill>
                <a:schemeClr val="accent6">
                  <a:lumMod val="20000"/>
                  <a:lumOff val="80000"/>
                </a:schemeClr>
              </a:solidFill>
            </a:endParaRPr>
          </a:p>
        </p:txBody>
      </p:sp>
    </p:spTree>
    <p:extLst>
      <p:ext uri="{BB962C8B-B14F-4D97-AF65-F5344CB8AC3E}">
        <p14:creationId xmlns:p14="http://schemas.microsoft.com/office/powerpoint/2010/main" val="123636146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51247" y="914400"/>
            <a:ext cx="9740478" cy="509247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5400" dirty="0" smtClean="0">
                <a:solidFill>
                  <a:srgbClr val="FFC000"/>
                </a:solidFill>
              </a:rPr>
              <a:t>The </a:t>
            </a:r>
            <a:r>
              <a:rPr lang="en-US" altLang="en-US" sz="5400" dirty="0">
                <a:solidFill>
                  <a:srgbClr val="FFC000"/>
                </a:solidFill>
              </a:rPr>
              <a:t>twin account given in </a:t>
            </a:r>
            <a:r>
              <a:rPr lang="en-US" altLang="en-US" sz="5400" dirty="0">
                <a:solidFill>
                  <a:schemeClr val="bg1"/>
                </a:solidFill>
              </a:rPr>
              <a:t>Revelation </a:t>
            </a:r>
            <a:r>
              <a:rPr lang="en-US" altLang="en-US" sz="5400" dirty="0" smtClean="0">
                <a:solidFill>
                  <a:schemeClr val="bg1"/>
                </a:solidFill>
              </a:rPr>
              <a:t>12:6 </a:t>
            </a:r>
            <a:r>
              <a:rPr lang="en-US" altLang="en-US" sz="5400" dirty="0">
                <a:solidFill>
                  <a:schemeClr val="bg1"/>
                </a:solidFill>
              </a:rPr>
              <a:t>and 12:14</a:t>
            </a:r>
            <a:r>
              <a:rPr lang="en-US" altLang="en-US" sz="5400" dirty="0">
                <a:solidFill>
                  <a:srgbClr val="FFC000"/>
                </a:solidFill>
              </a:rPr>
              <a:t>  </a:t>
            </a:r>
            <a:r>
              <a:rPr lang="en-US" altLang="en-US" sz="5400" dirty="0" smtClean="0">
                <a:solidFill>
                  <a:srgbClr val="FFC000"/>
                </a:solidFill>
              </a:rPr>
              <a:t>provides a key piece of information. It is a double reference to a single time period but </a:t>
            </a:r>
            <a:r>
              <a:rPr lang="en-US" altLang="en-US" sz="5400" smtClean="0">
                <a:solidFill>
                  <a:srgbClr val="FFC000"/>
                </a:solidFill>
              </a:rPr>
              <a:t>using two different </a:t>
            </a:r>
            <a:r>
              <a:rPr lang="en-US" altLang="en-US" sz="5400" dirty="0" smtClean="0">
                <a:solidFill>
                  <a:srgbClr val="FFC000"/>
                </a:solidFill>
              </a:rPr>
              <a:t>time units.</a:t>
            </a:r>
            <a:endParaRPr lang="en-US" altLang="en-US" sz="5400" dirty="0">
              <a:solidFill>
                <a:srgbClr val="FFC000"/>
              </a:solidFill>
            </a:endParaRPr>
          </a:p>
        </p:txBody>
      </p:sp>
    </p:spTree>
    <p:extLst>
      <p:ext uri="{BB962C8B-B14F-4D97-AF65-F5344CB8AC3E}">
        <p14:creationId xmlns:p14="http://schemas.microsoft.com/office/powerpoint/2010/main" val="1307929963"/>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vin\Desktop\BM IMAGES\Slide19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 y="-2"/>
            <a:ext cx="10285413" cy="68564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10300" y="1981200"/>
            <a:ext cx="3750131" cy="4401205"/>
          </a:xfrm>
          <a:prstGeom prst="rect">
            <a:avLst/>
          </a:prstGeom>
          <a:solidFill>
            <a:schemeClr val="accent1">
              <a:lumMod val="75000"/>
            </a:schemeClr>
          </a:solidFill>
        </p:spPr>
        <p:txBody>
          <a:bodyPr wrap="square" rtlCol="0">
            <a:spAutoFit/>
          </a:bodyPr>
          <a:lstStyle/>
          <a:p>
            <a:pPr algn="ctr"/>
            <a:r>
              <a:rPr lang="en-AU" sz="2800" dirty="0" smtClean="0">
                <a:solidFill>
                  <a:schemeClr val="accent6">
                    <a:lumMod val="20000"/>
                    <a:lumOff val="80000"/>
                  </a:schemeClr>
                </a:solidFill>
              </a:rPr>
              <a:t>These seven verses,</a:t>
            </a:r>
          </a:p>
          <a:p>
            <a:pPr algn="ctr"/>
            <a:r>
              <a:rPr lang="en-AU" sz="2800" dirty="0">
                <a:solidFill>
                  <a:schemeClr val="accent6">
                    <a:lumMod val="20000"/>
                    <a:lumOff val="80000"/>
                  </a:schemeClr>
                </a:solidFill>
              </a:rPr>
              <a:t>t</a:t>
            </a:r>
            <a:r>
              <a:rPr lang="en-AU" sz="2800" dirty="0" smtClean="0">
                <a:solidFill>
                  <a:schemeClr val="accent6">
                    <a:lumMod val="20000"/>
                    <a:lumOff val="80000"/>
                  </a:schemeClr>
                </a:solidFill>
              </a:rPr>
              <a:t>wo in the book of </a:t>
            </a:r>
          </a:p>
          <a:p>
            <a:pPr algn="ctr"/>
            <a:r>
              <a:rPr lang="en-AU" sz="2800" dirty="0" smtClean="0">
                <a:solidFill>
                  <a:schemeClr val="accent6">
                    <a:lumMod val="20000"/>
                    <a:lumOff val="80000"/>
                  </a:schemeClr>
                </a:solidFill>
              </a:rPr>
              <a:t>Daniel and five in the book of Revelation describe </a:t>
            </a:r>
            <a:r>
              <a:rPr lang="en-AU" sz="2800" dirty="0">
                <a:solidFill>
                  <a:schemeClr val="accent6">
                    <a:lumMod val="20000"/>
                    <a:lumOff val="80000"/>
                  </a:schemeClr>
                </a:solidFill>
              </a:rPr>
              <a:t>the final </a:t>
            </a:r>
            <a:endParaRPr lang="en-AU" sz="2800" dirty="0" smtClean="0">
              <a:solidFill>
                <a:schemeClr val="accent6">
                  <a:lumMod val="20000"/>
                  <a:lumOff val="80000"/>
                </a:schemeClr>
              </a:solidFill>
            </a:endParaRPr>
          </a:p>
          <a:p>
            <a:pPr algn="ctr"/>
            <a:r>
              <a:rPr lang="en-AU" sz="2800" dirty="0" smtClean="0">
                <a:solidFill>
                  <a:srgbClr val="FFFF00"/>
                </a:solidFill>
              </a:rPr>
              <a:t>1260 </a:t>
            </a:r>
            <a:r>
              <a:rPr lang="en-AU" sz="2800" dirty="0">
                <a:solidFill>
                  <a:srgbClr val="FFFF00"/>
                </a:solidFill>
              </a:rPr>
              <a:t>days </a:t>
            </a:r>
            <a:r>
              <a:rPr lang="en-AU" sz="2800" dirty="0">
                <a:solidFill>
                  <a:schemeClr val="accent6">
                    <a:lumMod val="20000"/>
                    <a:lumOff val="80000"/>
                  </a:schemeClr>
                </a:solidFill>
              </a:rPr>
              <a:t>of the </a:t>
            </a:r>
            <a:r>
              <a:rPr lang="en-AU" sz="2800" dirty="0" smtClean="0">
                <a:solidFill>
                  <a:schemeClr val="accent6">
                    <a:lumMod val="20000"/>
                    <a:lumOff val="80000"/>
                  </a:schemeClr>
                </a:solidFill>
              </a:rPr>
              <a:t>70</a:t>
            </a:r>
            <a:r>
              <a:rPr lang="en-AU" sz="2800" baseline="30000" dirty="0" smtClean="0">
                <a:solidFill>
                  <a:schemeClr val="accent6">
                    <a:lumMod val="20000"/>
                    <a:lumOff val="80000"/>
                  </a:schemeClr>
                </a:solidFill>
              </a:rPr>
              <a:t>th</a:t>
            </a:r>
            <a:r>
              <a:rPr lang="en-AU" sz="2800" dirty="0" smtClean="0">
                <a:solidFill>
                  <a:schemeClr val="accent6">
                    <a:lumMod val="20000"/>
                    <a:lumOff val="80000"/>
                  </a:schemeClr>
                </a:solidFill>
              </a:rPr>
              <a:t> </a:t>
            </a:r>
            <a:r>
              <a:rPr lang="en-AU" sz="2800" dirty="0">
                <a:solidFill>
                  <a:schemeClr val="accent6">
                    <a:lumMod val="20000"/>
                    <a:lumOff val="80000"/>
                  </a:schemeClr>
                </a:solidFill>
              </a:rPr>
              <a:t>Week </a:t>
            </a:r>
            <a:r>
              <a:rPr lang="en-AU" sz="2800" dirty="0" smtClean="0">
                <a:solidFill>
                  <a:schemeClr val="accent6">
                    <a:lumMod val="20000"/>
                    <a:lumOff val="80000"/>
                  </a:schemeClr>
                </a:solidFill>
              </a:rPr>
              <a:t>of Daniel, the final </a:t>
            </a:r>
            <a:r>
              <a:rPr lang="en-AU" sz="2800" dirty="0" smtClean="0">
                <a:solidFill>
                  <a:srgbClr val="FFFF00"/>
                </a:solidFill>
              </a:rPr>
              <a:t>3.5 Biblical </a:t>
            </a:r>
          </a:p>
          <a:p>
            <a:pPr algn="ctr"/>
            <a:r>
              <a:rPr lang="en-AU" sz="2800" dirty="0" smtClean="0">
                <a:solidFill>
                  <a:srgbClr val="FFFF00"/>
                </a:solidFill>
              </a:rPr>
              <a:t>years </a:t>
            </a:r>
            <a:r>
              <a:rPr lang="en-AU" sz="2800" dirty="0" smtClean="0">
                <a:solidFill>
                  <a:schemeClr val="accent6">
                    <a:lumMod val="20000"/>
                    <a:lumOff val="80000"/>
                  </a:schemeClr>
                </a:solidFill>
              </a:rPr>
              <a:t>or </a:t>
            </a:r>
            <a:r>
              <a:rPr lang="en-AU" sz="2800" dirty="0" smtClean="0">
                <a:solidFill>
                  <a:srgbClr val="FFFF00"/>
                </a:solidFill>
              </a:rPr>
              <a:t>42 Biblical months </a:t>
            </a:r>
            <a:r>
              <a:rPr lang="en-AU" sz="2800" dirty="0" smtClean="0">
                <a:solidFill>
                  <a:schemeClr val="accent6">
                    <a:lumMod val="20000"/>
                    <a:lumOff val="80000"/>
                  </a:schemeClr>
                </a:solidFill>
              </a:rPr>
              <a:t>of the age. </a:t>
            </a:r>
            <a:endParaRPr lang="en-AU" sz="2800" dirty="0">
              <a:solidFill>
                <a:schemeClr val="accent6">
                  <a:lumMod val="20000"/>
                  <a:lumOff val="80000"/>
                </a:schemeClr>
              </a:solidFill>
            </a:endParaRPr>
          </a:p>
        </p:txBody>
      </p:sp>
      <p:sp>
        <p:nvSpPr>
          <p:cNvPr id="4" name="Rounded Rectangle 3"/>
          <p:cNvSpPr/>
          <p:nvPr/>
        </p:nvSpPr>
        <p:spPr>
          <a:xfrm>
            <a:off x="284163" y="2133600"/>
            <a:ext cx="4886325" cy="1752600"/>
          </a:xfrm>
          <a:prstGeom prst="roundRect">
            <a:avLst/>
          </a:prstGeom>
          <a:noFill/>
          <a:ln w="889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099058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79822" y="304800"/>
            <a:ext cx="9753600"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smtClean="0">
                <a:solidFill>
                  <a:srgbClr val="FFC000"/>
                </a:solidFill>
              </a:rPr>
              <a:t>This double reference to the exile of the covenant people of God during the Great Tribulation was </a:t>
            </a:r>
            <a:r>
              <a:rPr lang="en-US" altLang="en-US" sz="4400" dirty="0">
                <a:solidFill>
                  <a:srgbClr val="FFC000"/>
                </a:solidFill>
              </a:rPr>
              <a:t>noticed by Scotland Yard Inspector Sir Robert Anderson </a:t>
            </a:r>
            <a:r>
              <a:rPr lang="en-US" altLang="en-US" sz="4400" dirty="0" smtClean="0">
                <a:solidFill>
                  <a:srgbClr val="FFC000"/>
                </a:solidFill>
              </a:rPr>
              <a:t>back in the 1870’s. </a:t>
            </a:r>
            <a:r>
              <a:rPr lang="en-US" altLang="en-US" sz="4400" dirty="0">
                <a:solidFill>
                  <a:srgbClr val="FFC000"/>
                </a:solidFill>
              </a:rPr>
              <a:t>I</a:t>
            </a:r>
            <a:r>
              <a:rPr lang="en-US" altLang="en-US" sz="4400" dirty="0" smtClean="0">
                <a:solidFill>
                  <a:srgbClr val="FFC000"/>
                </a:solidFill>
              </a:rPr>
              <a:t>t </a:t>
            </a:r>
            <a:r>
              <a:rPr lang="en-US" altLang="en-US" sz="4400" dirty="0">
                <a:solidFill>
                  <a:srgbClr val="FFC000"/>
                </a:solidFill>
              </a:rPr>
              <a:t>provides our Rosetta Stone for the </a:t>
            </a:r>
            <a:r>
              <a:rPr lang="en-US" altLang="en-US" sz="4400" dirty="0">
                <a:solidFill>
                  <a:srgbClr val="FFFF00"/>
                </a:solidFill>
              </a:rPr>
              <a:t>360 day Biblical year</a:t>
            </a:r>
            <a:r>
              <a:rPr lang="en-US" altLang="en-US" sz="4400" dirty="0">
                <a:solidFill>
                  <a:srgbClr val="FFC000"/>
                </a:solidFill>
              </a:rPr>
              <a:t>. </a:t>
            </a:r>
            <a:r>
              <a:rPr lang="en-US" altLang="en-US" sz="4400" dirty="0" smtClean="0">
                <a:solidFill>
                  <a:srgbClr val="FFC000"/>
                </a:solidFill>
              </a:rPr>
              <a:t>After he connected the dots here Sir </a:t>
            </a:r>
            <a:r>
              <a:rPr lang="en-US" altLang="en-US" sz="4400" dirty="0">
                <a:solidFill>
                  <a:srgbClr val="FFC000"/>
                </a:solidFill>
              </a:rPr>
              <a:t>Robert Anderson </a:t>
            </a:r>
            <a:r>
              <a:rPr lang="en-US" altLang="en-US" sz="4400" dirty="0" smtClean="0">
                <a:solidFill>
                  <a:srgbClr val="FFC000"/>
                </a:solidFill>
              </a:rPr>
              <a:t>was able to </a:t>
            </a:r>
            <a:r>
              <a:rPr lang="en-US" altLang="en-US" sz="4400" dirty="0">
                <a:solidFill>
                  <a:srgbClr val="FFC000"/>
                </a:solidFill>
              </a:rPr>
              <a:t>crack the </a:t>
            </a:r>
            <a:endParaRPr lang="en-US" altLang="en-US" sz="4400" dirty="0" smtClean="0">
              <a:solidFill>
                <a:srgbClr val="FFC000"/>
              </a:solidFill>
            </a:endParaRPr>
          </a:p>
          <a:p>
            <a:pPr algn="ctr" eaLnBrk="1" hangingPunct="1">
              <a:spcBef>
                <a:spcPct val="0"/>
              </a:spcBef>
              <a:buFontTx/>
              <a:buNone/>
            </a:pPr>
            <a:r>
              <a:rPr lang="en-US" altLang="en-US" sz="4400" dirty="0" smtClean="0">
                <a:solidFill>
                  <a:srgbClr val="FFC000"/>
                </a:solidFill>
              </a:rPr>
              <a:t>case </a:t>
            </a:r>
            <a:r>
              <a:rPr lang="en-US" altLang="en-US" sz="4400" dirty="0">
                <a:solidFill>
                  <a:srgbClr val="FFC000"/>
                </a:solidFill>
              </a:rPr>
              <a:t>of the 70 Weeks </a:t>
            </a:r>
            <a:r>
              <a:rPr lang="en-US" altLang="en-US" sz="4400" dirty="0" smtClean="0">
                <a:solidFill>
                  <a:srgbClr val="FFC000"/>
                </a:solidFill>
              </a:rPr>
              <a:t>prophecy.</a:t>
            </a:r>
            <a:endParaRPr lang="en-US" altLang="en-US" sz="4400" dirty="0">
              <a:solidFill>
                <a:srgbClr val="FFC000"/>
              </a:solidFill>
            </a:endParaRPr>
          </a:p>
        </p:txBody>
      </p:sp>
    </p:spTree>
    <p:extLst>
      <p:ext uri="{BB962C8B-B14F-4D97-AF65-F5344CB8AC3E}">
        <p14:creationId xmlns:p14="http://schemas.microsoft.com/office/powerpoint/2010/main" val="3074744588"/>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42900" y="152400"/>
            <a:ext cx="9686925" cy="990600"/>
          </a:xfrm>
          <a:solidFill>
            <a:srgbClr val="002060"/>
          </a:solidFill>
        </p:spPr>
        <p:txBody>
          <a:bodyPr/>
          <a:lstStyle/>
          <a:p>
            <a:pPr eaLnBrk="1" hangingPunct="1"/>
            <a:r>
              <a:rPr lang="en-US" altLang="en-US" sz="6000" b="1" u="sng" dirty="0" smtClean="0">
                <a:solidFill>
                  <a:schemeClr val="accent3">
                    <a:lumMod val="40000"/>
                    <a:lumOff val="60000"/>
                  </a:schemeClr>
                </a:solidFill>
              </a:rPr>
              <a:t>The Biblical Year = 360 days</a:t>
            </a:r>
          </a:p>
        </p:txBody>
      </p:sp>
      <p:pic>
        <p:nvPicPr>
          <p:cNvPr id="41988" name="Content Placeholder 7" descr="Sir.Robt.Anderson.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42900" y="1219201"/>
            <a:ext cx="4038600" cy="5509200"/>
          </a:xfrm>
        </p:spPr>
      </p:pic>
      <p:sp>
        <p:nvSpPr>
          <p:cNvPr id="2" name="TextBox 1"/>
          <p:cNvSpPr txBox="1"/>
          <p:nvPr/>
        </p:nvSpPr>
        <p:spPr>
          <a:xfrm>
            <a:off x="4533900" y="1219200"/>
            <a:ext cx="5410200" cy="5509200"/>
          </a:xfrm>
          <a:prstGeom prst="rect">
            <a:avLst/>
          </a:prstGeom>
          <a:solidFill>
            <a:srgbClr val="002060"/>
          </a:solidFill>
        </p:spPr>
        <p:txBody>
          <a:bodyPr wrap="square" rtlCol="0">
            <a:spAutoFit/>
          </a:bodyPr>
          <a:lstStyle/>
          <a:p>
            <a:r>
              <a:rPr lang="en-AU" sz="2400" dirty="0">
                <a:solidFill>
                  <a:schemeClr val="bg1"/>
                </a:solidFill>
              </a:rPr>
              <a:t>Revelation 12 </a:t>
            </a:r>
            <a:endParaRPr lang="en-AU" sz="2400" dirty="0" smtClean="0">
              <a:solidFill>
                <a:schemeClr val="bg1"/>
              </a:solidFill>
            </a:endParaRPr>
          </a:p>
          <a:p>
            <a:r>
              <a:rPr lang="en-AU" sz="2400" baseline="30000" dirty="0" smtClean="0">
                <a:solidFill>
                  <a:srgbClr val="FFC000"/>
                </a:solidFill>
              </a:rPr>
              <a:t>6</a:t>
            </a:r>
            <a:r>
              <a:rPr lang="en-AU" sz="2400" baseline="30000" dirty="0">
                <a:solidFill>
                  <a:srgbClr val="FFC000"/>
                </a:solidFill>
              </a:rPr>
              <a:t> </a:t>
            </a:r>
            <a:r>
              <a:rPr lang="en-AU" sz="2400" dirty="0" smtClean="0">
                <a:solidFill>
                  <a:srgbClr val="FFC000"/>
                </a:solidFill>
              </a:rPr>
              <a:t>”And </a:t>
            </a:r>
            <a:r>
              <a:rPr lang="en-AU" sz="2400" dirty="0">
                <a:solidFill>
                  <a:srgbClr val="FFC000"/>
                </a:solidFill>
              </a:rPr>
              <a:t>the </a:t>
            </a:r>
            <a:r>
              <a:rPr lang="en-AU" sz="2400" dirty="0" smtClean="0">
                <a:solidFill>
                  <a:srgbClr val="FFC000"/>
                </a:solidFill>
              </a:rPr>
              <a:t>woman </a:t>
            </a:r>
            <a:r>
              <a:rPr lang="en-AU" sz="2400" dirty="0">
                <a:solidFill>
                  <a:srgbClr val="FFC000"/>
                </a:solidFill>
              </a:rPr>
              <a:t>fled into the wilderness, where she hath a place prepared of God, that they should feed her there </a:t>
            </a:r>
            <a:r>
              <a:rPr lang="en-AU" sz="2400" dirty="0">
                <a:solidFill>
                  <a:srgbClr val="FFFF00"/>
                </a:solidFill>
              </a:rPr>
              <a:t>a thousand two hundred and threescore </a:t>
            </a:r>
            <a:r>
              <a:rPr lang="en-AU" sz="2400" dirty="0" smtClean="0">
                <a:solidFill>
                  <a:srgbClr val="FFFF00"/>
                </a:solidFill>
              </a:rPr>
              <a:t>days</a:t>
            </a:r>
            <a:r>
              <a:rPr lang="en-AU" sz="2400" b="1" i="1" dirty="0" smtClean="0">
                <a:solidFill>
                  <a:srgbClr val="FFFF00"/>
                </a:solidFill>
              </a:rPr>
              <a:t>.” </a:t>
            </a:r>
            <a:r>
              <a:rPr lang="en-AU" sz="2400" b="1" i="1" dirty="0" smtClean="0">
                <a:solidFill>
                  <a:schemeClr val="accent3">
                    <a:lumMod val="40000"/>
                    <a:lumOff val="60000"/>
                  </a:schemeClr>
                </a:solidFill>
              </a:rPr>
              <a:t>(1260 days).</a:t>
            </a:r>
          </a:p>
          <a:p>
            <a:endParaRPr lang="en-AU" sz="2400" b="1" i="1" dirty="0" smtClean="0">
              <a:solidFill>
                <a:schemeClr val="accent3">
                  <a:lumMod val="40000"/>
                  <a:lumOff val="60000"/>
                </a:schemeClr>
              </a:solidFill>
            </a:endParaRPr>
          </a:p>
          <a:p>
            <a:r>
              <a:rPr lang="en-AU" sz="2400" baseline="30000" dirty="0" smtClean="0">
                <a:solidFill>
                  <a:srgbClr val="FFC000"/>
                </a:solidFill>
              </a:rPr>
              <a:t>14</a:t>
            </a:r>
            <a:r>
              <a:rPr lang="en-AU" sz="2400" baseline="30000" dirty="0">
                <a:solidFill>
                  <a:srgbClr val="FFC000"/>
                </a:solidFill>
              </a:rPr>
              <a:t> </a:t>
            </a:r>
            <a:r>
              <a:rPr lang="en-AU" sz="2400" dirty="0" smtClean="0">
                <a:solidFill>
                  <a:srgbClr val="FFC000"/>
                </a:solidFill>
              </a:rPr>
              <a:t>”And </a:t>
            </a:r>
            <a:r>
              <a:rPr lang="en-AU" sz="2400" dirty="0">
                <a:solidFill>
                  <a:srgbClr val="FFC000"/>
                </a:solidFill>
              </a:rPr>
              <a:t>to the woman were given two wings of a great eagle, that she might fly into the wilderness, into her place, where she is nourished for a time, and times, and half a time</a:t>
            </a:r>
            <a:r>
              <a:rPr lang="en-AU" sz="2400" dirty="0">
                <a:solidFill>
                  <a:schemeClr val="accent3">
                    <a:lumMod val="40000"/>
                    <a:lumOff val="60000"/>
                  </a:schemeClr>
                </a:solidFill>
              </a:rPr>
              <a:t>, </a:t>
            </a:r>
            <a:r>
              <a:rPr lang="en-AU" sz="2400" b="1" i="1" dirty="0" smtClean="0">
                <a:solidFill>
                  <a:schemeClr val="accent3">
                    <a:lumMod val="40000"/>
                    <a:lumOff val="60000"/>
                  </a:schemeClr>
                </a:solidFill>
              </a:rPr>
              <a:t>(3.5 years) </a:t>
            </a:r>
            <a:r>
              <a:rPr lang="en-AU" sz="2400" dirty="0" smtClean="0">
                <a:solidFill>
                  <a:srgbClr val="FFC000"/>
                </a:solidFill>
              </a:rPr>
              <a:t>from </a:t>
            </a:r>
            <a:r>
              <a:rPr lang="en-AU" sz="2400" dirty="0">
                <a:solidFill>
                  <a:srgbClr val="FFC000"/>
                </a:solidFill>
              </a:rPr>
              <a:t>the face of the serpent</a:t>
            </a:r>
            <a:r>
              <a:rPr lang="en-AU" sz="2400" dirty="0" smtClean="0">
                <a:solidFill>
                  <a:srgbClr val="FFC000"/>
                </a:solidFill>
              </a:rPr>
              <a:t>.”</a:t>
            </a:r>
          </a:p>
          <a:p>
            <a:pPr algn="ctr"/>
            <a:r>
              <a:rPr lang="en-AU" altLang="en-US" sz="4000" b="1" dirty="0" smtClean="0">
                <a:solidFill>
                  <a:schemeClr val="accent3">
                    <a:lumMod val="40000"/>
                    <a:lumOff val="60000"/>
                  </a:schemeClr>
                </a:solidFill>
              </a:rPr>
              <a:t>1260 / 3.5 = 360</a:t>
            </a:r>
            <a:endParaRPr lang="en-US" altLang="en-US" sz="4000" b="1" dirty="0">
              <a:solidFill>
                <a:schemeClr val="accent3">
                  <a:lumMod val="40000"/>
                  <a:lumOff val="60000"/>
                </a:schemeClr>
              </a:solidFill>
            </a:endParaRPr>
          </a:p>
        </p:txBody>
      </p:sp>
    </p:spTree>
    <p:extLst>
      <p:ext uri="{BB962C8B-B14F-4D97-AF65-F5344CB8AC3E}">
        <p14:creationId xmlns:p14="http://schemas.microsoft.com/office/powerpoint/2010/main" val="1973292589"/>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84163" y="457200"/>
            <a:ext cx="9753600" cy="592347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200" dirty="0" smtClean="0">
                <a:solidFill>
                  <a:srgbClr val="FFC000"/>
                </a:solidFill>
              </a:rPr>
              <a:t>200 </a:t>
            </a:r>
            <a:r>
              <a:rPr lang="en-US" altLang="en-US" sz="4200" dirty="0">
                <a:solidFill>
                  <a:srgbClr val="FFC000"/>
                </a:solidFill>
              </a:rPr>
              <a:t>years before Sir Isaac </a:t>
            </a:r>
            <a:r>
              <a:rPr lang="en-US" altLang="en-US" sz="4200" dirty="0" smtClean="0">
                <a:solidFill>
                  <a:srgbClr val="FFC000"/>
                </a:solidFill>
              </a:rPr>
              <a:t>Newton, probably the greatest scientist of all time, had tried to lay out the correct chronology of Daniel’s prophecy of the 70 weeks.  But in adopting the Ezra decree as his starting point and in using solar years he failed. Newton spent half his lifetime studying Bible prophecy. Back in those times before Darwin men </a:t>
            </a:r>
          </a:p>
          <a:p>
            <a:pPr algn="ctr" eaLnBrk="1" hangingPunct="1">
              <a:spcBef>
                <a:spcPct val="0"/>
              </a:spcBef>
              <a:buFontTx/>
              <a:buNone/>
            </a:pPr>
            <a:r>
              <a:rPr lang="en-US" altLang="en-US" sz="4200" dirty="0" smtClean="0">
                <a:solidFill>
                  <a:srgbClr val="FFC000"/>
                </a:solidFill>
              </a:rPr>
              <a:t>of science were still open to God. </a:t>
            </a:r>
            <a:endParaRPr lang="en-US" altLang="en-US" sz="4200" dirty="0">
              <a:solidFill>
                <a:srgbClr val="FFC000"/>
              </a:solidFill>
            </a:endParaRPr>
          </a:p>
        </p:txBody>
      </p:sp>
    </p:spTree>
    <p:extLst>
      <p:ext uri="{BB962C8B-B14F-4D97-AF65-F5344CB8AC3E}">
        <p14:creationId xmlns:p14="http://schemas.microsoft.com/office/powerpoint/2010/main" val="2902956950"/>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10242" name="Picture 2" descr="C:\Users\Gavin\Desktop\sir-isaac-new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400" y="0"/>
            <a:ext cx="9306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268354"/>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35666" y="457200"/>
            <a:ext cx="9583737"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The </a:t>
            </a:r>
            <a:r>
              <a:rPr lang="en-US" altLang="en-US" sz="4800" dirty="0">
                <a:solidFill>
                  <a:srgbClr val="FFC000"/>
                </a:solidFill>
              </a:rPr>
              <a:t>flood account of Moses in </a:t>
            </a:r>
            <a:r>
              <a:rPr lang="en-US" altLang="en-US" sz="4800" dirty="0">
                <a:solidFill>
                  <a:schemeClr val="bg1"/>
                </a:solidFill>
              </a:rPr>
              <a:t>Genesis 7 and 8 </a:t>
            </a:r>
            <a:r>
              <a:rPr lang="en-US" altLang="en-US" sz="4800" dirty="0">
                <a:solidFill>
                  <a:srgbClr val="FFC000"/>
                </a:solidFill>
              </a:rPr>
              <a:t>where </a:t>
            </a:r>
            <a:r>
              <a:rPr lang="en-US" altLang="en-US" sz="4800" dirty="0">
                <a:solidFill>
                  <a:srgbClr val="FFFF00"/>
                </a:solidFill>
              </a:rPr>
              <a:t>5 months = 150 days </a:t>
            </a:r>
            <a:r>
              <a:rPr lang="en-US" altLang="en-US" sz="4800" dirty="0">
                <a:solidFill>
                  <a:srgbClr val="FFC000"/>
                </a:solidFill>
              </a:rPr>
              <a:t>gives us our Rosetta Stone for the </a:t>
            </a:r>
            <a:r>
              <a:rPr lang="en-US" altLang="en-US" sz="4800" dirty="0">
                <a:solidFill>
                  <a:srgbClr val="FFFF00"/>
                </a:solidFill>
              </a:rPr>
              <a:t>30 day Biblical month</a:t>
            </a:r>
            <a:r>
              <a:rPr lang="en-US" altLang="en-US" sz="4800" dirty="0">
                <a:solidFill>
                  <a:srgbClr val="FFC000"/>
                </a:solidFill>
              </a:rPr>
              <a:t>. </a:t>
            </a:r>
            <a:r>
              <a:rPr lang="en-US" altLang="en-US" sz="4800" dirty="0" smtClean="0">
                <a:solidFill>
                  <a:srgbClr val="FFC000"/>
                </a:solidFill>
              </a:rPr>
              <a:t>42 </a:t>
            </a:r>
          </a:p>
          <a:p>
            <a:pPr algn="ctr" eaLnBrk="1" hangingPunct="1">
              <a:spcBef>
                <a:spcPct val="0"/>
              </a:spcBef>
              <a:buFontTx/>
              <a:buNone/>
            </a:pPr>
            <a:r>
              <a:rPr lang="en-US" altLang="en-US" sz="4800" dirty="0" smtClean="0">
                <a:solidFill>
                  <a:srgbClr val="FFC000"/>
                </a:solidFill>
              </a:rPr>
              <a:t>of these 30 day months returns </a:t>
            </a:r>
          </a:p>
          <a:p>
            <a:pPr algn="ctr" eaLnBrk="1" hangingPunct="1">
              <a:spcBef>
                <a:spcPct val="0"/>
              </a:spcBef>
              <a:buFontTx/>
              <a:buNone/>
            </a:pPr>
            <a:r>
              <a:rPr lang="en-US" altLang="en-US" sz="4800" dirty="0" smtClean="0">
                <a:solidFill>
                  <a:srgbClr val="FFC000"/>
                </a:solidFill>
              </a:rPr>
              <a:t>us to the 1260 days of the Great Tribulation.  For </a:t>
            </a:r>
            <a:r>
              <a:rPr lang="en-US" altLang="en-US" sz="4800" dirty="0">
                <a:solidFill>
                  <a:srgbClr val="FFC000"/>
                </a:solidFill>
              </a:rPr>
              <a:t>more on this see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the </a:t>
            </a:r>
            <a:r>
              <a:rPr lang="en-US" altLang="en-US" sz="4800" dirty="0">
                <a:solidFill>
                  <a:srgbClr val="FFFF00"/>
                </a:solidFill>
              </a:rPr>
              <a:t>three videos on Biblical time</a:t>
            </a:r>
            <a:r>
              <a:rPr lang="en-US" altLang="en-US" sz="4800" dirty="0">
                <a:solidFill>
                  <a:srgbClr val="FFC000"/>
                </a:solidFill>
              </a:rPr>
              <a:t>. </a:t>
            </a:r>
          </a:p>
        </p:txBody>
      </p:sp>
    </p:spTree>
    <p:extLst>
      <p:ext uri="{BB962C8B-B14F-4D97-AF65-F5344CB8AC3E}">
        <p14:creationId xmlns:p14="http://schemas.microsoft.com/office/powerpoint/2010/main" val="3074744588"/>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00 IMAGES for PowerPoint\Noahs_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142999"/>
            <a:ext cx="5181600" cy="455509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90500" y="152400"/>
            <a:ext cx="9906000" cy="838200"/>
          </a:xfrm>
          <a:prstGeom prst="rect">
            <a:avLst/>
          </a:prstGeom>
          <a:solidFill>
            <a:srgbClr val="002060"/>
          </a:solidFill>
        </p:spPr>
        <p:txBody>
          <a:bodyPr/>
          <a:lstStyle>
            <a:lvl1pPr algn="ctr" rtl="0" eaLnBrk="0" fontAlgn="base" hangingPunct="0">
              <a:spcBef>
                <a:spcPct val="0"/>
              </a:spcBef>
              <a:spcAft>
                <a:spcPct val="0"/>
              </a:spcAft>
              <a:defRPr sz="5100" kern="1200">
                <a:solidFill>
                  <a:schemeClr val="tx1"/>
                </a:solidFill>
                <a:latin typeface="+mj-lt"/>
                <a:ea typeface="+mj-ea"/>
                <a:cs typeface="+mj-cs"/>
              </a:defRPr>
            </a:lvl1pPr>
            <a:lvl2pPr algn="ctr" rtl="0" eaLnBrk="0" fontAlgn="base" hangingPunct="0">
              <a:spcBef>
                <a:spcPct val="0"/>
              </a:spcBef>
              <a:spcAft>
                <a:spcPct val="0"/>
              </a:spcAft>
              <a:defRPr sz="5100">
                <a:solidFill>
                  <a:schemeClr val="tx1"/>
                </a:solidFill>
                <a:latin typeface="Calibri" pitchFamily="34" charset="0"/>
              </a:defRPr>
            </a:lvl2pPr>
            <a:lvl3pPr algn="ctr" rtl="0" eaLnBrk="0" fontAlgn="base" hangingPunct="0">
              <a:spcBef>
                <a:spcPct val="0"/>
              </a:spcBef>
              <a:spcAft>
                <a:spcPct val="0"/>
              </a:spcAft>
              <a:defRPr sz="5100">
                <a:solidFill>
                  <a:schemeClr val="tx1"/>
                </a:solidFill>
                <a:latin typeface="Calibri" pitchFamily="34" charset="0"/>
              </a:defRPr>
            </a:lvl3pPr>
            <a:lvl4pPr algn="ctr" rtl="0" eaLnBrk="0" fontAlgn="base" hangingPunct="0">
              <a:spcBef>
                <a:spcPct val="0"/>
              </a:spcBef>
              <a:spcAft>
                <a:spcPct val="0"/>
              </a:spcAft>
              <a:defRPr sz="5100">
                <a:solidFill>
                  <a:schemeClr val="tx1"/>
                </a:solidFill>
                <a:latin typeface="Calibri" pitchFamily="34" charset="0"/>
              </a:defRPr>
            </a:lvl4pPr>
            <a:lvl5pPr algn="ctr" rtl="0" eaLnBrk="0" fontAlgn="base" hangingPunct="0">
              <a:spcBef>
                <a:spcPct val="0"/>
              </a:spcBef>
              <a:spcAft>
                <a:spcPct val="0"/>
              </a:spcAft>
              <a:defRPr sz="5100">
                <a:solidFill>
                  <a:schemeClr val="tx1"/>
                </a:solidFill>
                <a:latin typeface="Calibri" pitchFamily="34" charset="0"/>
              </a:defRPr>
            </a:lvl5pPr>
            <a:lvl6pPr marL="527333" algn="ctr" rtl="0" fontAlgn="base">
              <a:spcBef>
                <a:spcPct val="0"/>
              </a:spcBef>
              <a:spcAft>
                <a:spcPct val="0"/>
              </a:spcAft>
              <a:defRPr sz="5100">
                <a:solidFill>
                  <a:schemeClr val="tx1"/>
                </a:solidFill>
                <a:latin typeface="Calibri" pitchFamily="34" charset="0"/>
              </a:defRPr>
            </a:lvl6pPr>
            <a:lvl7pPr marL="1054664" algn="ctr" rtl="0" fontAlgn="base">
              <a:spcBef>
                <a:spcPct val="0"/>
              </a:spcBef>
              <a:spcAft>
                <a:spcPct val="0"/>
              </a:spcAft>
              <a:defRPr sz="5100">
                <a:solidFill>
                  <a:schemeClr val="tx1"/>
                </a:solidFill>
                <a:latin typeface="Calibri" pitchFamily="34" charset="0"/>
              </a:defRPr>
            </a:lvl7pPr>
            <a:lvl8pPr marL="1581997" algn="ctr" rtl="0" fontAlgn="base">
              <a:spcBef>
                <a:spcPct val="0"/>
              </a:spcBef>
              <a:spcAft>
                <a:spcPct val="0"/>
              </a:spcAft>
              <a:defRPr sz="5100">
                <a:solidFill>
                  <a:schemeClr val="tx1"/>
                </a:solidFill>
                <a:latin typeface="Calibri" pitchFamily="34" charset="0"/>
              </a:defRPr>
            </a:lvl8pPr>
            <a:lvl9pPr marL="2109330" algn="ctr" rtl="0" fontAlgn="base">
              <a:spcBef>
                <a:spcPct val="0"/>
              </a:spcBef>
              <a:spcAft>
                <a:spcPct val="0"/>
              </a:spcAft>
              <a:defRPr sz="5100">
                <a:solidFill>
                  <a:schemeClr val="tx1"/>
                </a:solidFill>
                <a:latin typeface="Calibri" pitchFamily="34" charset="0"/>
              </a:defRPr>
            </a:lvl9pPr>
          </a:lstStyle>
          <a:p>
            <a:pPr eaLnBrk="1" hangingPunct="1"/>
            <a:r>
              <a:rPr lang="en-US" altLang="en-US" sz="4800" b="1" u="sng" dirty="0" smtClean="0">
                <a:solidFill>
                  <a:schemeClr val="accent3">
                    <a:lumMod val="40000"/>
                    <a:lumOff val="60000"/>
                  </a:schemeClr>
                </a:solidFill>
              </a:rPr>
              <a:t>The Biblical Month = 30 days</a:t>
            </a:r>
          </a:p>
        </p:txBody>
      </p:sp>
      <p:sp>
        <p:nvSpPr>
          <p:cNvPr id="2" name="TextBox 1"/>
          <p:cNvSpPr txBox="1"/>
          <p:nvPr/>
        </p:nvSpPr>
        <p:spPr>
          <a:xfrm>
            <a:off x="5524500" y="1143000"/>
            <a:ext cx="4572000" cy="5509200"/>
          </a:xfrm>
          <a:prstGeom prst="rect">
            <a:avLst/>
          </a:prstGeom>
          <a:solidFill>
            <a:srgbClr val="002060"/>
          </a:solidFill>
        </p:spPr>
        <p:txBody>
          <a:bodyPr wrap="square" rtlCol="0">
            <a:spAutoFit/>
          </a:bodyPr>
          <a:lstStyle/>
          <a:p>
            <a:r>
              <a:rPr lang="en-AU" sz="2200" dirty="0" smtClean="0">
                <a:solidFill>
                  <a:schemeClr val="bg1"/>
                </a:solidFill>
                <a:latin typeface="+mn-lt"/>
              </a:rPr>
              <a:t>Genesis </a:t>
            </a:r>
          </a:p>
          <a:p>
            <a:r>
              <a:rPr lang="en-AU" sz="2200" b="1" baseline="30000" dirty="0" smtClean="0">
                <a:solidFill>
                  <a:schemeClr val="bg1"/>
                </a:solidFill>
                <a:latin typeface="+mn-lt"/>
              </a:rPr>
              <a:t>7:11</a:t>
            </a:r>
            <a:r>
              <a:rPr lang="en-AU" sz="2200" baseline="30000" dirty="0">
                <a:solidFill>
                  <a:srgbClr val="FFC000"/>
                </a:solidFill>
                <a:latin typeface="+mn-lt"/>
              </a:rPr>
              <a:t> </a:t>
            </a:r>
            <a:r>
              <a:rPr lang="en-AU" sz="2200" dirty="0">
                <a:solidFill>
                  <a:srgbClr val="FFC000"/>
                </a:solidFill>
                <a:latin typeface="+mn-lt"/>
              </a:rPr>
              <a:t>In the six hundredth year of </a:t>
            </a:r>
            <a:endParaRPr lang="en-AU" sz="2200" dirty="0" smtClean="0">
              <a:solidFill>
                <a:srgbClr val="FFC000"/>
              </a:solidFill>
              <a:latin typeface="+mn-lt"/>
            </a:endParaRPr>
          </a:p>
          <a:p>
            <a:r>
              <a:rPr lang="en-AU" sz="2200" dirty="0" smtClean="0">
                <a:solidFill>
                  <a:srgbClr val="FFC000"/>
                </a:solidFill>
                <a:latin typeface="+mn-lt"/>
              </a:rPr>
              <a:t>Noah's </a:t>
            </a:r>
            <a:r>
              <a:rPr lang="en-AU" sz="2200" dirty="0">
                <a:solidFill>
                  <a:srgbClr val="FFC000"/>
                </a:solidFill>
                <a:latin typeface="+mn-lt"/>
              </a:rPr>
              <a:t>life, </a:t>
            </a:r>
            <a:r>
              <a:rPr lang="en-AU" sz="2200" b="1" i="1" dirty="0">
                <a:solidFill>
                  <a:srgbClr val="FFFF00"/>
                </a:solidFill>
                <a:latin typeface="+mn-lt"/>
              </a:rPr>
              <a:t>in the second month, </a:t>
            </a:r>
            <a:endParaRPr lang="en-AU" sz="2200" b="1" i="1" dirty="0" smtClean="0">
              <a:solidFill>
                <a:srgbClr val="FFFF00"/>
              </a:solidFill>
              <a:latin typeface="+mn-lt"/>
            </a:endParaRPr>
          </a:p>
          <a:p>
            <a:r>
              <a:rPr lang="en-AU" sz="2200" b="1" i="1" dirty="0" smtClean="0">
                <a:solidFill>
                  <a:srgbClr val="FFFF00"/>
                </a:solidFill>
                <a:latin typeface="+mn-lt"/>
              </a:rPr>
              <a:t>the </a:t>
            </a:r>
            <a:r>
              <a:rPr lang="en-AU" sz="2200" b="1" i="1" dirty="0">
                <a:solidFill>
                  <a:srgbClr val="FFFF00"/>
                </a:solidFill>
                <a:latin typeface="+mn-lt"/>
              </a:rPr>
              <a:t>seventeenth day of the month</a:t>
            </a:r>
            <a:r>
              <a:rPr lang="en-AU" sz="2200" dirty="0">
                <a:solidFill>
                  <a:srgbClr val="FFC000"/>
                </a:solidFill>
                <a:latin typeface="+mn-lt"/>
              </a:rPr>
              <a:t>, the same day were all the fountains </a:t>
            </a:r>
            <a:endParaRPr lang="en-AU" sz="2200" dirty="0" smtClean="0">
              <a:solidFill>
                <a:srgbClr val="FFC000"/>
              </a:solidFill>
              <a:latin typeface="+mn-lt"/>
            </a:endParaRPr>
          </a:p>
          <a:p>
            <a:r>
              <a:rPr lang="en-AU" sz="2200" dirty="0" smtClean="0">
                <a:solidFill>
                  <a:srgbClr val="FFC000"/>
                </a:solidFill>
                <a:latin typeface="+mn-lt"/>
              </a:rPr>
              <a:t>of </a:t>
            </a:r>
            <a:r>
              <a:rPr lang="en-AU" sz="2200" dirty="0">
                <a:solidFill>
                  <a:srgbClr val="FFC000"/>
                </a:solidFill>
                <a:latin typeface="+mn-lt"/>
              </a:rPr>
              <a:t>the great deep broken up, and the windows of heaven were opened</a:t>
            </a:r>
            <a:r>
              <a:rPr lang="en-AU" sz="2200" dirty="0" smtClean="0">
                <a:solidFill>
                  <a:srgbClr val="FFC000"/>
                </a:solidFill>
                <a:latin typeface="+mn-lt"/>
              </a:rPr>
              <a:t>.</a:t>
            </a:r>
          </a:p>
          <a:p>
            <a:r>
              <a:rPr lang="en-AU" sz="2200" b="1" baseline="30000" dirty="0" smtClean="0">
                <a:solidFill>
                  <a:schemeClr val="bg1"/>
                </a:solidFill>
                <a:latin typeface="+mn-lt"/>
              </a:rPr>
              <a:t>7:24</a:t>
            </a:r>
            <a:r>
              <a:rPr lang="en-AU" sz="2200" baseline="30000" dirty="0">
                <a:solidFill>
                  <a:srgbClr val="FFC000"/>
                </a:solidFill>
                <a:latin typeface="+mn-lt"/>
              </a:rPr>
              <a:t> </a:t>
            </a:r>
            <a:r>
              <a:rPr lang="en-AU" sz="2200" dirty="0">
                <a:solidFill>
                  <a:srgbClr val="FFC000"/>
                </a:solidFill>
                <a:latin typeface="+mn-lt"/>
              </a:rPr>
              <a:t>And the waters prevailed upon </a:t>
            </a:r>
            <a:endParaRPr lang="en-AU" sz="2200" dirty="0" smtClean="0">
              <a:solidFill>
                <a:srgbClr val="FFC000"/>
              </a:solidFill>
              <a:latin typeface="+mn-lt"/>
            </a:endParaRPr>
          </a:p>
          <a:p>
            <a:r>
              <a:rPr lang="en-AU" sz="2200" dirty="0" smtClean="0">
                <a:solidFill>
                  <a:srgbClr val="FFC000"/>
                </a:solidFill>
                <a:latin typeface="+mn-lt"/>
              </a:rPr>
              <a:t>the </a:t>
            </a:r>
            <a:r>
              <a:rPr lang="en-AU" sz="2200" dirty="0">
                <a:solidFill>
                  <a:srgbClr val="FFC000"/>
                </a:solidFill>
                <a:latin typeface="+mn-lt"/>
              </a:rPr>
              <a:t>earth </a:t>
            </a:r>
            <a:r>
              <a:rPr lang="en-AU" sz="2200" b="1" i="1" dirty="0">
                <a:solidFill>
                  <a:srgbClr val="FFFF00"/>
                </a:solidFill>
                <a:latin typeface="+mn-lt"/>
              </a:rPr>
              <a:t>an hundred and fifty days</a:t>
            </a:r>
            <a:r>
              <a:rPr lang="en-AU" sz="2200" b="1" i="1" dirty="0" smtClean="0">
                <a:solidFill>
                  <a:srgbClr val="FFC000"/>
                </a:solidFill>
                <a:latin typeface="+mn-lt"/>
              </a:rPr>
              <a:t>.</a:t>
            </a:r>
          </a:p>
          <a:p>
            <a:r>
              <a:rPr lang="en-AU" sz="2200" b="1" baseline="30000" dirty="0" smtClean="0">
                <a:solidFill>
                  <a:schemeClr val="bg1"/>
                </a:solidFill>
                <a:latin typeface="+mn-lt"/>
              </a:rPr>
              <a:t>8:3</a:t>
            </a:r>
            <a:r>
              <a:rPr lang="en-AU" sz="2200" baseline="30000" dirty="0" smtClean="0">
                <a:solidFill>
                  <a:srgbClr val="FFC000"/>
                </a:solidFill>
                <a:latin typeface="+mn-lt"/>
              </a:rPr>
              <a:t> </a:t>
            </a:r>
            <a:r>
              <a:rPr lang="en-AU" sz="2200" dirty="0" smtClean="0">
                <a:solidFill>
                  <a:srgbClr val="FFC000"/>
                </a:solidFill>
                <a:latin typeface="+mn-lt"/>
              </a:rPr>
              <a:t>And </a:t>
            </a:r>
            <a:r>
              <a:rPr lang="en-AU" sz="2200" dirty="0">
                <a:solidFill>
                  <a:srgbClr val="FFC000"/>
                </a:solidFill>
                <a:latin typeface="+mn-lt"/>
              </a:rPr>
              <a:t>the waters returned from off the earth continually: and after the end of the hundred and fifty days </a:t>
            </a:r>
            <a:endParaRPr lang="en-AU" sz="2200" dirty="0" smtClean="0">
              <a:solidFill>
                <a:srgbClr val="FFC000"/>
              </a:solidFill>
              <a:latin typeface="+mn-lt"/>
            </a:endParaRPr>
          </a:p>
          <a:p>
            <a:r>
              <a:rPr lang="en-AU" sz="2200" dirty="0" smtClean="0">
                <a:solidFill>
                  <a:srgbClr val="FFC000"/>
                </a:solidFill>
                <a:latin typeface="+mn-lt"/>
              </a:rPr>
              <a:t>the </a:t>
            </a:r>
            <a:r>
              <a:rPr lang="en-AU" sz="2200" dirty="0">
                <a:solidFill>
                  <a:srgbClr val="FFC000"/>
                </a:solidFill>
                <a:latin typeface="+mn-lt"/>
              </a:rPr>
              <a:t>waters were abated.</a:t>
            </a:r>
          </a:p>
          <a:p>
            <a:r>
              <a:rPr lang="en-AU" sz="2200" b="1" baseline="30000" dirty="0" smtClean="0">
                <a:solidFill>
                  <a:schemeClr val="bg1"/>
                </a:solidFill>
                <a:latin typeface="+mn-lt"/>
              </a:rPr>
              <a:t>8:4</a:t>
            </a:r>
            <a:r>
              <a:rPr lang="en-AU" sz="2200" baseline="30000" dirty="0">
                <a:solidFill>
                  <a:srgbClr val="FFC000"/>
                </a:solidFill>
                <a:latin typeface="+mn-lt"/>
              </a:rPr>
              <a:t> </a:t>
            </a:r>
            <a:r>
              <a:rPr lang="en-AU" sz="2200" dirty="0">
                <a:solidFill>
                  <a:srgbClr val="FFC000"/>
                </a:solidFill>
                <a:latin typeface="+mn-lt"/>
              </a:rPr>
              <a:t>And the ark rested </a:t>
            </a:r>
            <a:r>
              <a:rPr lang="en-AU" sz="2200" b="1" i="1" dirty="0">
                <a:solidFill>
                  <a:srgbClr val="FFC000"/>
                </a:solidFill>
                <a:latin typeface="+mn-lt"/>
              </a:rPr>
              <a:t>in </a:t>
            </a:r>
            <a:r>
              <a:rPr lang="en-AU" sz="2200" b="1" i="1" dirty="0">
                <a:solidFill>
                  <a:srgbClr val="FFFF00"/>
                </a:solidFill>
                <a:latin typeface="+mn-lt"/>
              </a:rPr>
              <a:t>the seventh month, on the seventeenth day of the month,</a:t>
            </a:r>
            <a:r>
              <a:rPr lang="en-AU" sz="2200" b="1" i="1" dirty="0">
                <a:solidFill>
                  <a:srgbClr val="FFC000"/>
                </a:solidFill>
                <a:latin typeface="+mn-lt"/>
              </a:rPr>
              <a:t> </a:t>
            </a:r>
            <a:r>
              <a:rPr lang="en-AU" sz="2200" dirty="0">
                <a:solidFill>
                  <a:srgbClr val="FFC000"/>
                </a:solidFill>
                <a:latin typeface="+mn-lt"/>
              </a:rPr>
              <a:t>upon the mountains of Ararat</a:t>
            </a:r>
            <a:r>
              <a:rPr lang="en-AU" sz="2200" dirty="0" smtClean="0">
                <a:solidFill>
                  <a:srgbClr val="FFC000"/>
                </a:solidFill>
                <a:latin typeface="+mn-lt"/>
              </a:rPr>
              <a:t>.</a:t>
            </a:r>
            <a:endParaRPr lang="en-AU" sz="2200" dirty="0">
              <a:solidFill>
                <a:srgbClr val="FFC000"/>
              </a:solidFill>
              <a:latin typeface="+mn-lt"/>
            </a:endParaRPr>
          </a:p>
        </p:txBody>
      </p:sp>
      <p:sp>
        <p:nvSpPr>
          <p:cNvPr id="5" name="TextBox 4"/>
          <p:cNvSpPr txBox="1"/>
          <p:nvPr/>
        </p:nvSpPr>
        <p:spPr>
          <a:xfrm>
            <a:off x="190500" y="5698093"/>
            <a:ext cx="5181600" cy="954107"/>
          </a:xfrm>
          <a:prstGeom prst="rect">
            <a:avLst/>
          </a:prstGeom>
          <a:solidFill>
            <a:srgbClr val="002060"/>
          </a:solidFill>
        </p:spPr>
        <p:txBody>
          <a:bodyPr wrap="square" rtlCol="0">
            <a:spAutoFit/>
          </a:bodyPr>
          <a:lstStyle/>
          <a:p>
            <a:pPr algn="ctr"/>
            <a:r>
              <a:rPr lang="en-AU" sz="2800" b="1" dirty="0">
                <a:solidFill>
                  <a:srgbClr val="FFC000"/>
                </a:solidFill>
              </a:rPr>
              <a:t>5 months =150 days </a:t>
            </a:r>
          </a:p>
          <a:p>
            <a:pPr algn="ctr"/>
            <a:r>
              <a:rPr lang="en-AU" sz="2800" b="1" dirty="0">
                <a:solidFill>
                  <a:srgbClr val="FFC000"/>
                </a:solidFill>
              </a:rPr>
              <a:t>1month = 30 days</a:t>
            </a:r>
          </a:p>
        </p:txBody>
      </p:sp>
    </p:spTree>
    <p:extLst>
      <p:ext uri="{BB962C8B-B14F-4D97-AF65-F5344CB8AC3E}">
        <p14:creationId xmlns:p14="http://schemas.microsoft.com/office/powerpoint/2010/main" val="2280494411"/>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ChangeArrowheads="1"/>
          </p:cNvSpPr>
          <p:nvPr/>
        </p:nvSpPr>
        <p:spPr bwMode="auto">
          <a:xfrm>
            <a:off x="673608" y="457200"/>
            <a:ext cx="8910638"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So the </a:t>
            </a:r>
            <a:r>
              <a:rPr lang="en-US" altLang="en-US" sz="4800" dirty="0" smtClean="0">
                <a:solidFill>
                  <a:srgbClr val="FFFF00"/>
                </a:solidFill>
                <a:latin typeface="+mn-lt"/>
              </a:rPr>
              <a:t>blood moon </a:t>
            </a:r>
            <a:r>
              <a:rPr lang="en-US" altLang="en-US" sz="4800" dirty="0" smtClean="0">
                <a:solidFill>
                  <a:srgbClr val="FFC000"/>
                </a:solidFill>
                <a:latin typeface="+mn-lt"/>
              </a:rPr>
              <a:t>and other cosmic signs will be seen </a:t>
            </a:r>
            <a:r>
              <a:rPr lang="en-US" altLang="en-US" sz="4800" b="1" i="1" dirty="0" smtClean="0">
                <a:solidFill>
                  <a:srgbClr val="FFFF00"/>
                </a:solidFill>
                <a:latin typeface="+mn-lt"/>
              </a:rPr>
              <a:t>after</a:t>
            </a:r>
            <a:r>
              <a:rPr lang="en-US" altLang="en-US" sz="4800" dirty="0" smtClean="0">
                <a:solidFill>
                  <a:srgbClr val="FFC000"/>
                </a:solidFill>
                <a:latin typeface="+mn-lt"/>
              </a:rPr>
              <a:t> the </a:t>
            </a:r>
            <a:r>
              <a:rPr lang="en-US" altLang="en-US" sz="4800" dirty="0" smtClean="0">
                <a:solidFill>
                  <a:srgbClr val="FFFF00"/>
                </a:solidFill>
                <a:latin typeface="+mn-lt"/>
              </a:rPr>
              <a:t>1260 days </a:t>
            </a:r>
            <a:r>
              <a:rPr lang="en-US" altLang="en-US" sz="4800" dirty="0" smtClean="0">
                <a:solidFill>
                  <a:srgbClr val="FFC000"/>
                </a:solidFill>
                <a:latin typeface="+mn-lt"/>
              </a:rPr>
              <a:t>of the Great Tribulation ends and </a:t>
            </a:r>
            <a:r>
              <a:rPr lang="en-US" altLang="en-US" sz="4800" b="1" i="1" dirty="0" smtClean="0">
                <a:solidFill>
                  <a:srgbClr val="FFFF00"/>
                </a:solidFill>
                <a:latin typeface="+mn-lt"/>
              </a:rPr>
              <a:t>before</a:t>
            </a:r>
            <a:r>
              <a:rPr lang="en-US" altLang="en-US" sz="4800" dirty="0" smtClean="0">
                <a:solidFill>
                  <a:srgbClr val="FFC000"/>
                </a:solidFill>
                <a:latin typeface="+mn-lt"/>
              </a:rPr>
              <a:t> the </a:t>
            </a:r>
            <a:r>
              <a:rPr lang="en-US" altLang="en-US" sz="4800" dirty="0" smtClean="0">
                <a:solidFill>
                  <a:srgbClr val="FFFF00"/>
                </a:solidFill>
                <a:latin typeface="+mn-lt"/>
              </a:rPr>
              <a:t>Day of the Lord</a:t>
            </a:r>
            <a:r>
              <a:rPr lang="en-US" altLang="en-US" sz="4800" dirty="0" smtClean="0">
                <a:solidFill>
                  <a:srgbClr val="FFC000"/>
                </a:solidFill>
                <a:latin typeface="+mn-lt"/>
              </a:rPr>
              <a:t>. This is right at the end of </a:t>
            </a:r>
          </a:p>
          <a:p>
            <a:pPr algn="ctr" eaLnBrk="1" hangingPunct="1">
              <a:spcBef>
                <a:spcPct val="0"/>
              </a:spcBef>
              <a:buFontTx/>
              <a:buNone/>
              <a:defRPr/>
            </a:pPr>
            <a:r>
              <a:rPr lang="en-US" altLang="en-US" sz="4800" dirty="0" smtClean="0">
                <a:solidFill>
                  <a:srgbClr val="FFC000"/>
                </a:solidFill>
                <a:latin typeface="+mn-lt"/>
              </a:rPr>
              <a:t>the age. </a:t>
            </a:r>
            <a:r>
              <a:rPr lang="en-US" altLang="en-US" sz="4800" dirty="0">
                <a:solidFill>
                  <a:srgbClr val="FFC000"/>
                </a:solidFill>
                <a:latin typeface="+mn-lt"/>
              </a:rPr>
              <a:t>Now we go on to ask </a:t>
            </a:r>
            <a:endParaRPr lang="en-US" altLang="en-US" sz="4800" dirty="0" smtClean="0">
              <a:solidFill>
                <a:srgbClr val="FFC000"/>
              </a:solidFill>
              <a:latin typeface="+mn-lt"/>
            </a:endParaRPr>
          </a:p>
          <a:p>
            <a:pPr algn="ctr" eaLnBrk="1" hangingPunct="1">
              <a:spcBef>
                <a:spcPct val="0"/>
              </a:spcBef>
              <a:buFontTx/>
              <a:buNone/>
              <a:defRPr/>
            </a:pPr>
            <a:r>
              <a:rPr lang="en-US" altLang="en-US" sz="4800" dirty="0" smtClean="0">
                <a:solidFill>
                  <a:srgbClr val="FFC000"/>
                </a:solidFill>
                <a:latin typeface="+mn-lt"/>
              </a:rPr>
              <a:t>the </a:t>
            </a:r>
            <a:r>
              <a:rPr lang="en-US" altLang="en-US" sz="4800" dirty="0">
                <a:solidFill>
                  <a:srgbClr val="FFC000"/>
                </a:solidFill>
                <a:latin typeface="+mn-lt"/>
              </a:rPr>
              <a:t>next question. J</a:t>
            </a:r>
            <a:r>
              <a:rPr lang="en-US" altLang="en-US" sz="4800" dirty="0" smtClean="0">
                <a:solidFill>
                  <a:srgbClr val="FFC000"/>
                </a:solidFill>
                <a:latin typeface="+mn-lt"/>
              </a:rPr>
              <a:t>ust </a:t>
            </a:r>
            <a:r>
              <a:rPr lang="en-US" altLang="en-US" sz="4800" dirty="0">
                <a:solidFill>
                  <a:srgbClr val="FFFF00"/>
                </a:solidFill>
                <a:latin typeface="+mn-lt"/>
              </a:rPr>
              <a:t>h</a:t>
            </a:r>
            <a:r>
              <a:rPr lang="en-US" altLang="en-US" sz="4800" dirty="0" smtClean="0">
                <a:solidFill>
                  <a:srgbClr val="FFFF00"/>
                </a:solidFill>
                <a:latin typeface="+mn-lt"/>
              </a:rPr>
              <a:t>ow </a:t>
            </a:r>
          </a:p>
          <a:p>
            <a:pPr algn="ctr" eaLnBrk="1" hangingPunct="1">
              <a:spcBef>
                <a:spcPct val="0"/>
              </a:spcBef>
              <a:buFontTx/>
              <a:buNone/>
              <a:defRPr/>
            </a:pPr>
            <a:r>
              <a:rPr lang="en-US" altLang="en-US" sz="4800" dirty="0" smtClean="0">
                <a:solidFill>
                  <a:srgbClr val="FFFF00"/>
                </a:solidFill>
                <a:latin typeface="+mn-lt"/>
              </a:rPr>
              <a:t>long </a:t>
            </a:r>
            <a:r>
              <a:rPr lang="en-US" altLang="en-US" sz="4800" dirty="0">
                <a:solidFill>
                  <a:srgbClr val="FFC000"/>
                </a:solidFill>
                <a:latin typeface="+mn-lt"/>
              </a:rPr>
              <a:t>will this time period </a:t>
            </a:r>
            <a:r>
              <a:rPr lang="en-US" altLang="en-US" sz="4800" dirty="0" smtClean="0">
                <a:solidFill>
                  <a:srgbClr val="FFC000"/>
                </a:solidFill>
                <a:latin typeface="+mn-lt"/>
              </a:rPr>
              <a:t>last?</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100000">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9" name="Rectangle 38"/>
          <p:cNvSpPr/>
          <p:nvPr/>
        </p:nvSpPr>
        <p:spPr>
          <a:xfrm>
            <a:off x="358775" y="228600"/>
            <a:ext cx="8929687" cy="2133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rgbClr val="FFC000"/>
                </a:solidFill>
              </a:rPr>
              <a:t>After the </a:t>
            </a:r>
            <a:r>
              <a:rPr lang="en-US" sz="3200" b="1" i="1" dirty="0">
                <a:solidFill>
                  <a:srgbClr val="FFFF00"/>
                </a:solidFill>
              </a:rPr>
              <a:t>Great Tribulation </a:t>
            </a:r>
            <a:r>
              <a:rPr lang="en-US" sz="3200" dirty="0">
                <a:solidFill>
                  <a:srgbClr val="FFC000"/>
                </a:solidFill>
              </a:rPr>
              <a:t>the sun will be turned to darkness, the moon to blood. These are the </a:t>
            </a:r>
            <a:r>
              <a:rPr lang="en-US" sz="3200" b="1" i="1" dirty="0">
                <a:solidFill>
                  <a:srgbClr val="FFFF00"/>
                </a:solidFill>
              </a:rPr>
              <a:t>cosmic signs</a:t>
            </a:r>
            <a:r>
              <a:rPr lang="en-US" sz="3200" dirty="0">
                <a:solidFill>
                  <a:srgbClr val="FFC000"/>
                </a:solidFill>
              </a:rPr>
              <a:t> John in </a:t>
            </a:r>
            <a:r>
              <a:rPr lang="en-US" sz="3200" b="1" i="1" dirty="0">
                <a:solidFill>
                  <a:schemeClr val="bg1"/>
                </a:solidFill>
              </a:rPr>
              <a:t>Rev. 6 </a:t>
            </a:r>
            <a:r>
              <a:rPr lang="en-US" sz="3200" dirty="0">
                <a:solidFill>
                  <a:srgbClr val="FFC000"/>
                </a:solidFill>
              </a:rPr>
              <a:t>identifies with the </a:t>
            </a:r>
            <a:r>
              <a:rPr lang="en-US" sz="3200" b="1" i="1" dirty="0">
                <a:solidFill>
                  <a:srgbClr val="FFFF00"/>
                </a:solidFill>
              </a:rPr>
              <a:t>6</a:t>
            </a:r>
            <a:r>
              <a:rPr lang="en-US" sz="3200" b="1" i="1" baseline="30000" dirty="0">
                <a:solidFill>
                  <a:srgbClr val="FFFF00"/>
                </a:solidFill>
              </a:rPr>
              <a:t>th</a:t>
            </a:r>
            <a:r>
              <a:rPr lang="en-US" sz="3200" b="1" i="1" dirty="0">
                <a:solidFill>
                  <a:srgbClr val="FFFF00"/>
                </a:solidFill>
              </a:rPr>
              <a:t> seal</a:t>
            </a:r>
            <a:r>
              <a:rPr lang="en-US" sz="3200" dirty="0">
                <a:solidFill>
                  <a:srgbClr val="FFC000"/>
                </a:solidFill>
              </a:rPr>
              <a:t>.</a:t>
            </a: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358775" y="2714625"/>
            <a:ext cx="7185025" cy="142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000" b="1" i="1" dirty="0">
                <a:solidFill>
                  <a:srgbClr val="FFC000"/>
                </a:solidFill>
              </a:rPr>
              <a:t>Reign of the 666 Beast Phase Antichrist </a:t>
            </a:r>
          </a:p>
          <a:p>
            <a:pPr algn="ctr">
              <a:defRPr/>
            </a:pPr>
            <a:r>
              <a:rPr lang="en-US" sz="3000" b="1" i="1" dirty="0">
                <a:solidFill>
                  <a:srgbClr val="FFC000"/>
                </a:solidFill>
              </a:rPr>
              <a:t>Great Tribulation / 42 months </a:t>
            </a:r>
            <a:r>
              <a:rPr lang="en-US" sz="3000" b="1" i="1" dirty="0">
                <a:solidFill>
                  <a:srgbClr val="FFFF00"/>
                </a:solidFill>
              </a:rPr>
              <a:t>/ 1260 days</a:t>
            </a:r>
            <a:endParaRPr lang="en-US" sz="3000" dirty="0">
              <a:solidFill>
                <a:schemeClr val="bg1"/>
              </a:solidFill>
            </a:endParaRPr>
          </a:p>
        </p:txBody>
      </p:sp>
      <p:sp>
        <p:nvSpPr>
          <p:cNvPr id="81" name="Oval 80"/>
          <p:cNvSpPr/>
          <p:nvPr/>
        </p:nvSpPr>
        <p:spPr>
          <a:xfrm>
            <a:off x="190500" y="4441825"/>
            <a:ext cx="3276600" cy="2035175"/>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300" b="1" dirty="0">
                <a:solidFill>
                  <a:schemeClr val="tx1"/>
                </a:solidFill>
                <a:latin typeface="Arial Narrow" panose="020B0606020202030204" pitchFamily="34" charset="0"/>
              </a:rPr>
              <a:t>Abomination of Desolation</a:t>
            </a:r>
          </a:p>
        </p:txBody>
      </p:sp>
      <p:sp>
        <p:nvSpPr>
          <p:cNvPr id="105" name="TextBox 104"/>
          <p:cNvSpPr txBox="1"/>
          <p:nvPr/>
        </p:nvSpPr>
        <p:spPr>
          <a:xfrm>
            <a:off x="3770313" y="5181600"/>
            <a:ext cx="3200400" cy="1323975"/>
          </a:xfrm>
          <a:prstGeom prst="rect">
            <a:avLst/>
          </a:prstGeom>
          <a:noFill/>
        </p:spPr>
        <p:txBody>
          <a:bodyPr>
            <a:spAutoFit/>
          </a:bodyPr>
          <a:lstStyle/>
          <a:p>
            <a:pPr algn="ctr">
              <a:defRPr/>
            </a:pPr>
            <a:r>
              <a:rPr lang="en-US" sz="2000" b="1" dirty="0">
                <a:solidFill>
                  <a:schemeClr val="tx2">
                    <a:lumMod val="50000"/>
                  </a:schemeClr>
                </a:solidFill>
              </a:rPr>
              <a:t>Copyright free</a:t>
            </a:r>
          </a:p>
          <a:p>
            <a:pPr algn="ctr">
              <a:defRPr/>
            </a:pPr>
            <a:r>
              <a:rPr lang="en-US" sz="2000" b="1" dirty="0">
                <a:solidFill>
                  <a:schemeClr val="tx2">
                    <a:lumMod val="50000"/>
                  </a:schemeClr>
                </a:solidFill>
              </a:rPr>
              <a:t>Gavin Finley MD</a:t>
            </a:r>
          </a:p>
          <a:p>
            <a:pPr algn="ctr">
              <a:defRPr/>
            </a:pPr>
            <a:r>
              <a:rPr lang="en-US" sz="2000" b="1" dirty="0">
                <a:solidFill>
                  <a:schemeClr val="tx2">
                    <a:lumMod val="50000"/>
                  </a:schemeClr>
                </a:solidFill>
              </a:rPr>
              <a:t>EndTimePilgrim.org</a:t>
            </a:r>
          </a:p>
          <a:p>
            <a:pPr algn="ct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cxnSp>
        <p:nvCxnSpPr>
          <p:cNvPr id="24" name="Straight Connector 23"/>
          <p:cNvCxnSpPr/>
          <p:nvPr/>
        </p:nvCxnSpPr>
        <p:spPr>
          <a:xfrm flipV="1">
            <a:off x="9300482" y="233817"/>
            <a:ext cx="0" cy="61658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7543800" y="2714625"/>
            <a:ext cx="0" cy="36798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92521" name="TextBox 100"/>
          <p:cNvSpPr txBox="1">
            <a:spLocks noChangeArrowheads="1"/>
          </p:cNvSpPr>
          <p:nvPr/>
        </p:nvSpPr>
        <p:spPr bwMode="auto">
          <a:xfrm>
            <a:off x="4267200" y="4441825"/>
            <a:ext cx="1752600" cy="584200"/>
          </a:xfrm>
          <a:prstGeom prst="rect">
            <a:avLst/>
          </a:prstGeom>
          <a:solidFill>
            <a:schemeClr val="tx1"/>
          </a:solidFill>
          <a:ln>
            <a:noFill/>
          </a:ln>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b="1" i="1" dirty="0">
                <a:solidFill>
                  <a:srgbClr val="FFC000"/>
                </a:solidFill>
                <a:latin typeface="Arial" charset="0"/>
              </a:rPr>
              <a:t>5</a:t>
            </a:r>
            <a:r>
              <a:rPr lang="en-US" altLang="en-US" sz="3200" b="1" i="1" baseline="30000" dirty="0">
                <a:solidFill>
                  <a:srgbClr val="FFC000"/>
                </a:solidFill>
                <a:latin typeface="Arial" charset="0"/>
              </a:rPr>
              <a:t>th</a:t>
            </a:r>
            <a:r>
              <a:rPr lang="en-US" altLang="en-US" sz="3200" b="1" i="1" dirty="0">
                <a:solidFill>
                  <a:srgbClr val="FFC000"/>
                </a:solidFill>
                <a:latin typeface="Arial" charset="0"/>
              </a:rPr>
              <a:t> Seal</a:t>
            </a:r>
          </a:p>
        </p:txBody>
      </p:sp>
      <p:cxnSp>
        <p:nvCxnSpPr>
          <p:cNvPr id="27" name="Straight Arrow Connector 26"/>
          <p:cNvCxnSpPr/>
          <p:nvPr/>
        </p:nvCxnSpPr>
        <p:spPr>
          <a:xfrm flipH="1" flipV="1">
            <a:off x="374340" y="3535570"/>
            <a:ext cx="585788" cy="1076326"/>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190500" y="3225800"/>
            <a:ext cx="304800" cy="3048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C00000"/>
              </a:solidFill>
            </a:endParaRPr>
          </a:p>
        </p:txBody>
      </p:sp>
      <p:sp>
        <p:nvSpPr>
          <p:cNvPr id="192524" name="TextBox 100"/>
          <p:cNvSpPr txBox="1">
            <a:spLocks noChangeArrowheads="1"/>
          </p:cNvSpPr>
          <p:nvPr/>
        </p:nvSpPr>
        <p:spPr bwMode="auto">
          <a:xfrm>
            <a:off x="7570788" y="4337505"/>
            <a:ext cx="1717675" cy="2062162"/>
          </a:xfrm>
          <a:prstGeom prst="rect">
            <a:avLst/>
          </a:prstGeom>
          <a:solidFill>
            <a:schemeClr val="accent4">
              <a:lumMod val="50000"/>
            </a:schemeClr>
          </a:solidFill>
          <a:ln>
            <a:noFill/>
          </a:ln>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b="1" i="1" dirty="0">
                <a:solidFill>
                  <a:srgbClr val="FFFF00"/>
                </a:solidFill>
                <a:latin typeface="Arial" charset="0"/>
              </a:rPr>
              <a:t>days of</a:t>
            </a:r>
          </a:p>
          <a:p>
            <a:pPr algn="ctr" eaLnBrk="1" hangingPunct="1">
              <a:spcBef>
                <a:spcPct val="0"/>
              </a:spcBef>
              <a:buFontTx/>
              <a:buNone/>
            </a:pPr>
            <a:r>
              <a:rPr lang="en-US" altLang="en-US" sz="3200" b="1" i="1" dirty="0">
                <a:solidFill>
                  <a:srgbClr val="FFFF00"/>
                </a:solidFill>
                <a:latin typeface="Arial" charset="0"/>
              </a:rPr>
              <a:t>6</a:t>
            </a:r>
            <a:r>
              <a:rPr lang="en-US" altLang="en-US" sz="3200" b="1" i="1" baseline="30000" dirty="0">
                <a:solidFill>
                  <a:srgbClr val="FFFF00"/>
                </a:solidFill>
                <a:latin typeface="Arial" charset="0"/>
              </a:rPr>
              <a:t>th</a:t>
            </a:r>
            <a:r>
              <a:rPr lang="en-US" altLang="en-US" sz="3200" b="1" i="1" dirty="0">
                <a:solidFill>
                  <a:srgbClr val="FFFF00"/>
                </a:solidFill>
                <a:latin typeface="Arial" charset="0"/>
              </a:rPr>
              <a:t> seal</a:t>
            </a:r>
          </a:p>
          <a:p>
            <a:pPr algn="ctr" eaLnBrk="1" hangingPunct="1">
              <a:spcBef>
                <a:spcPct val="0"/>
              </a:spcBef>
              <a:buFontTx/>
              <a:buNone/>
            </a:pPr>
            <a:r>
              <a:rPr lang="en-US" altLang="en-US" sz="3200" b="1" i="1" dirty="0">
                <a:solidFill>
                  <a:srgbClr val="FFFF00"/>
                </a:solidFill>
                <a:latin typeface="Arial" charset="0"/>
              </a:rPr>
              <a:t>cosmic signs</a:t>
            </a:r>
          </a:p>
        </p:txBody>
      </p:sp>
      <p:cxnSp>
        <p:nvCxnSpPr>
          <p:cNvPr id="17" name="Straight Arrow Connector 16"/>
          <p:cNvCxnSpPr/>
          <p:nvPr/>
        </p:nvCxnSpPr>
        <p:spPr>
          <a:xfrm flipH="1" flipV="1">
            <a:off x="8456839" y="3796506"/>
            <a:ext cx="0" cy="446088"/>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5156200" y="4019550"/>
            <a:ext cx="0" cy="4191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2527" name="TextBox 5"/>
          <p:cNvSpPr txBox="1">
            <a:spLocks noChangeArrowheads="1"/>
          </p:cNvSpPr>
          <p:nvPr/>
        </p:nvSpPr>
        <p:spPr bwMode="auto">
          <a:xfrm>
            <a:off x="7885339" y="2427401"/>
            <a:ext cx="11430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9600" b="1" dirty="0">
                <a:solidFill>
                  <a:srgbClr val="C00000"/>
                </a:solidFill>
                <a:latin typeface="Arial" charset="0"/>
              </a:rPr>
              <a:t>?</a:t>
            </a:r>
          </a:p>
        </p:txBody>
      </p:sp>
      <p:sp>
        <p:nvSpPr>
          <p:cNvPr id="2" name="TextBox 1"/>
          <p:cNvSpPr txBox="1"/>
          <p:nvPr/>
        </p:nvSpPr>
        <p:spPr>
          <a:xfrm rot="5400000">
            <a:off x="6630446" y="2898635"/>
            <a:ext cx="6171067" cy="830997"/>
          </a:xfrm>
          <a:prstGeom prst="rect">
            <a:avLst/>
          </a:prstGeom>
          <a:solidFill>
            <a:schemeClr val="tx1"/>
          </a:solidFill>
        </p:spPr>
        <p:txBody>
          <a:bodyPr wrap="square" rtlCol="0">
            <a:spAutoFit/>
          </a:bodyPr>
          <a:lstStyle/>
          <a:p>
            <a:pPr algn="ctr"/>
            <a:r>
              <a:rPr lang="en-AU" sz="4800" dirty="0" smtClean="0">
                <a:solidFill>
                  <a:srgbClr val="C00000"/>
                </a:solidFill>
                <a:latin typeface="Batang" panose="02030600000101010101" pitchFamily="18" charset="-127"/>
                <a:ea typeface="Batang" panose="02030600000101010101" pitchFamily="18" charset="-127"/>
              </a:rPr>
              <a:t>The Day of the Lord</a:t>
            </a:r>
            <a:endParaRPr lang="en-AU" sz="4800" dirty="0">
              <a:solidFill>
                <a:srgbClr val="C00000"/>
              </a:solidFill>
              <a:latin typeface="Batang" panose="02030600000101010101" pitchFamily="18" charset="-127"/>
              <a:ea typeface="Batang" panose="02030600000101010101" pitchFamily="18" charset="-127"/>
            </a:endParaRPr>
          </a:p>
        </p:txBody>
      </p:sp>
      <p:sp>
        <p:nvSpPr>
          <p:cNvPr id="12" name="Oval 11"/>
          <p:cNvSpPr/>
          <p:nvPr/>
        </p:nvSpPr>
        <p:spPr>
          <a:xfrm>
            <a:off x="7885339" y="2639290"/>
            <a:ext cx="1143000" cy="1094509"/>
          </a:xfrm>
          <a:prstGeom prst="ellipse">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21310326"/>
      </p:ext>
    </p:extLst>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ChangeArrowheads="1"/>
          </p:cNvSpPr>
          <p:nvPr/>
        </p:nvSpPr>
        <p:spPr bwMode="auto">
          <a:xfrm>
            <a:off x="633413" y="1066800"/>
            <a:ext cx="8910637"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latin typeface="+mn-lt"/>
              </a:rPr>
              <a:t>We find our answer in </a:t>
            </a:r>
            <a:r>
              <a:rPr lang="en-US" altLang="en-US" sz="4400" b="1" i="1" dirty="0" smtClean="0">
                <a:solidFill>
                  <a:schemeClr val="bg1"/>
                </a:solidFill>
                <a:latin typeface="+mn-lt"/>
              </a:rPr>
              <a:t>Daniel 12:11</a:t>
            </a:r>
            <a:r>
              <a:rPr lang="en-US" altLang="en-US" sz="4400" dirty="0" smtClean="0">
                <a:solidFill>
                  <a:srgbClr val="FFC000"/>
                </a:solidFill>
                <a:latin typeface="+mn-lt"/>
              </a:rPr>
              <a:t>. The angel Gabriel tells the prophet Daniel, </a:t>
            </a:r>
            <a:r>
              <a:rPr lang="en-US" altLang="en-US" sz="4400" dirty="0" smtClean="0">
                <a:solidFill>
                  <a:schemeClr val="accent5">
                    <a:lumMod val="40000"/>
                    <a:lumOff val="60000"/>
                  </a:schemeClr>
                </a:solidFill>
                <a:latin typeface="+mn-lt"/>
              </a:rPr>
              <a:t>“And from the time that the daily sacrifice shall be taken away, and the abomination that makes desolate is set up, there shall be </a:t>
            </a:r>
            <a:r>
              <a:rPr lang="en-US" altLang="en-US" sz="4400" b="1" i="1" dirty="0" smtClean="0">
                <a:solidFill>
                  <a:srgbClr val="FFC000"/>
                </a:solidFill>
                <a:latin typeface="+mn-lt"/>
              </a:rPr>
              <a:t>a thousand two hundred and </a:t>
            </a:r>
            <a:r>
              <a:rPr lang="en-US" altLang="en-US" sz="4400" b="1" i="1" dirty="0" smtClean="0">
                <a:solidFill>
                  <a:srgbClr val="FFFF00"/>
                </a:solidFill>
                <a:latin typeface="+mn-lt"/>
              </a:rPr>
              <a:t>ninety</a:t>
            </a:r>
            <a:r>
              <a:rPr lang="en-US" altLang="en-US" sz="4400" b="1" i="1" dirty="0" smtClean="0">
                <a:solidFill>
                  <a:srgbClr val="FFC000"/>
                </a:solidFill>
                <a:latin typeface="+mn-lt"/>
              </a:rPr>
              <a:t> days</a:t>
            </a:r>
            <a:r>
              <a:rPr lang="en-US" altLang="en-US" sz="4400" dirty="0" smtClean="0">
                <a:solidFill>
                  <a:srgbClr val="FFC000"/>
                </a:solidFill>
                <a:latin typeface="+mn-lt"/>
              </a:rPr>
              <a:t>.”</a:t>
            </a: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90500" y="228600"/>
            <a:ext cx="4114800" cy="636746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dirty="0">
                <a:solidFill>
                  <a:schemeClr val="bg1"/>
                </a:solidFill>
              </a:rPr>
              <a:t>Daniel 12:11</a:t>
            </a:r>
          </a:p>
          <a:p>
            <a:pPr algn="ctr">
              <a:defRPr/>
            </a:pPr>
            <a:r>
              <a:rPr lang="en-US" sz="4000" dirty="0">
                <a:solidFill>
                  <a:schemeClr val="accent4">
                    <a:lumMod val="40000"/>
                    <a:lumOff val="60000"/>
                  </a:schemeClr>
                </a:solidFill>
              </a:rPr>
              <a:t>“And from the time that the daily sacrifice shall be taken away, and the abomination that </a:t>
            </a:r>
            <a:r>
              <a:rPr lang="en-US" sz="4000" dirty="0" err="1">
                <a:solidFill>
                  <a:schemeClr val="accent4">
                    <a:lumMod val="40000"/>
                    <a:lumOff val="60000"/>
                  </a:schemeClr>
                </a:solidFill>
              </a:rPr>
              <a:t>maketh</a:t>
            </a:r>
            <a:r>
              <a:rPr lang="en-US" sz="4000" dirty="0">
                <a:solidFill>
                  <a:schemeClr val="accent4">
                    <a:lumMod val="40000"/>
                    <a:lumOff val="60000"/>
                  </a:schemeClr>
                </a:solidFill>
              </a:rPr>
              <a:t> desolate set up, there shall be </a:t>
            </a:r>
            <a:endParaRPr lang="en-US" sz="4000" dirty="0">
              <a:solidFill>
                <a:schemeClr val="bg1"/>
              </a:solidFill>
            </a:endParaRPr>
          </a:p>
        </p:txBody>
      </p:sp>
      <p:sp>
        <p:nvSpPr>
          <p:cNvPr id="4" name="Rectangle 3"/>
          <p:cNvSpPr/>
          <p:nvPr/>
        </p:nvSpPr>
        <p:spPr>
          <a:xfrm>
            <a:off x="4305300" y="4419600"/>
            <a:ext cx="5791200" cy="217646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dirty="0">
                <a:solidFill>
                  <a:srgbClr val="FFC000"/>
                </a:solidFill>
              </a:rPr>
              <a:t>a thousand two hundred and </a:t>
            </a:r>
            <a:r>
              <a:rPr lang="en-US" sz="4000" b="1" i="1" dirty="0">
                <a:solidFill>
                  <a:srgbClr val="FFFF00"/>
                </a:solidFill>
              </a:rPr>
              <a:t>ninety days</a:t>
            </a:r>
            <a:r>
              <a:rPr lang="en-US" sz="4000" dirty="0">
                <a:solidFill>
                  <a:srgbClr val="FFC000"/>
                </a:solidFill>
              </a:rPr>
              <a:t>.”</a:t>
            </a:r>
            <a:endParaRPr lang="en-US" sz="4000" dirty="0">
              <a:solidFill>
                <a:schemeClr val="bg1"/>
              </a:solidFill>
            </a:endParaRPr>
          </a:p>
        </p:txBody>
      </p:sp>
      <p:pic>
        <p:nvPicPr>
          <p:cNvPr id="6146" name="Picture 2" descr="C:\Users\Gavin\Desktop\daniel-ulai-vis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228600"/>
            <a:ext cx="57150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515938" y="457200"/>
            <a:ext cx="9296400" cy="59547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a:solidFill>
                  <a:srgbClr val="FFC000"/>
                </a:solidFill>
              </a:rPr>
              <a:t>So does the </a:t>
            </a:r>
            <a:r>
              <a:rPr lang="en-US" altLang="en-US" sz="3800" b="1" i="1">
                <a:solidFill>
                  <a:srgbClr val="FFFF00"/>
                </a:solidFill>
              </a:rPr>
              <a:t>future 70</a:t>
            </a:r>
            <a:r>
              <a:rPr lang="en-US" altLang="en-US" sz="3800" b="1" i="1" baseline="30000">
                <a:solidFill>
                  <a:srgbClr val="FFFF00"/>
                </a:solidFill>
              </a:rPr>
              <a:t>th</a:t>
            </a:r>
            <a:r>
              <a:rPr lang="en-US" altLang="en-US" sz="3800" b="1" i="1">
                <a:solidFill>
                  <a:srgbClr val="FFFF00"/>
                </a:solidFill>
              </a:rPr>
              <a:t> Week </a:t>
            </a:r>
            <a:r>
              <a:rPr lang="en-US" altLang="en-US" sz="3800">
                <a:solidFill>
                  <a:srgbClr val="FFC000"/>
                </a:solidFill>
              </a:rPr>
              <a:t>completely and totally wrap up </a:t>
            </a:r>
            <a:r>
              <a:rPr lang="en-US" altLang="en-US" sz="3800">
                <a:solidFill>
                  <a:srgbClr val="FFFF00"/>
                </a:solidFill>
              </a:rPr>
              <a:t>the final seven years of this age? </a:t>
            </a:r>
            <a:r>
              <a:rPr lang="en-US" altLang="en-US" sz="3800">
                <a:solidFill>
                  <a:srgbClr val="FFC000"/>
                </a:solidFill>
              </a:rPr>
              <a:t>Well from what the angel Gabriel told the prophet Daniel in </a:t>
            </a:r>
            <a:r>
              <a:rPr lang="en-US" altLang="en-US" sz="3800">
                <a:solidFill>
                  <a:schemeClr val="bg1"/>
                </a:solidFill>
              </a:rPr>
              <a:t>Daniel 12:11 </a:t>
            </a:r>
            <a:r>
              <a:rPr lang="en-US" altLang="en-US" sz="3800">
                <a:solidFill>
                  <a:srgbClr val="FFC000"/>
                </a:solidFill>
              </a:rPr>
              <a:t>it seems that the answer is </a:t>
            </a:r>
            <a:r>
              <a:rPr lang="en-US" altLang="en-US" sz="3800" b="1" i="1">
                <a:solidFill>
                  <a:srgbClr val="FFFF00"/>
                </a:solidFill>
              </a:rPr>
              <a:t>no</a:t>
            </a:r>
            <a:r>
              <a:rPr lang="en-US" altLang="en-US" sz="3800">
                <a:solidFill>
                  <a:srgbClr val="FFC000"/>
                </a:solidFill>
              </a:rPr>
              <a:t>. Here we see specific mention not of the </a:t>
            </a:r>
            <a:r>
              <a:rPr lang="en-US" altLang="en-US" sz="3800" b="1" i="1">
                <a:solidFill>
                  <a:srgbClr val="FFC000"/>
                </a:solidFill>
              </a:rPr>
              <a:t>1260 days </a:t>
            </a:r>
            <a:r>
              <a:rPr lang="en-US" altLang="en-US" sz="3800">
                <a:solidFill>
                  <a:srgbClr val="FFC000"/>
                </a:solidFill>
              </a:rPr>
              <a:t>of the latter half of the </a:t>
            </a:r>
            <a:r>
              <a:rPr lang="en-US" altLang="en-US" sz="3800" b="1" i="1">
                <a:solidFill>
                  <a:srgbClr val="FFC000"/>
                </a:solidFill>
              </a:rPr>
              <a:t>70</a:t>
            </a:r>
            <a:r>
              <a:rPr lang="en-US" altLang="en-US" sz="3800" b="1" i="1" baseline="30000">
                <a:solidFill>
                  <a:srgbClr val="FFC000"/>
                </a:solidFill>
              </a:rPr>
              <a:t>th</a:t>
            </a:r>
            <a:r>
              <a:rPr lang="en-US" altLang="en-US" sz="3800" b="1" i="1">
                <a:solidFill>
                  <a:srgbClr val="FFC000"/>
                </a:solidFill>
              </a:rPr>
              <a:t> Week </a:t>
            </a:r>
            <a:r>
              <a:rPr lang="en-US" altLang="en-US" sz="3800">
                <a:solidFill>
                  <a:srgbClr val="FFC000"/>
                </a:solidFill>
              </a:rPr>
              <a:t>but of </a:t>
            </a:r>
            <a:r>
              <a:rPr lang="en-US" altLang="en-US" sz="3800" b="1" i="1">
                <a:solidFill>
                  <a:srgbClr val="FFFF00"/>
                </a:solidFill>
              </a:rPr>
              <a:t>1290 days</a:t>
            </a:r>
            <a:r>
              <a:rPr lang="en-US" altLang="en-US" sz="3800">
                <a:solidFill>
                  <a:srgbClr val="FFC000"/>
                </a:solidFill>
              </a:rPr>
              <a:t>. And as we see here from the wording of the text the </a:t>
            </a:r>
            <a:r>
              <a:rPr lang="en-US" altLang="en-US" sz="3800" b="1" i="1">
                <a:solidFill>
                  <a:srgbClr val="FFFF00"/>
                </a:solidFill>
              </a:rPr>
              <a:t>1290 days </a:t>
            </a:r>
            <a:r>
              <a:rPr lang="en-US" altLang="en-US" sz="3800">
                <a:solidFill>
                  <a:srgbClr val="FFC000"/>
                </a:solidFill>
              </a:rPr>
              <a:t>takes us right through to the very </a:t>
            </a:r>
            <a:r>
              <a:rPr lang="en-US" altLang="en-US" sz="3800" b="1" i="1">
                <a:solidFill>
                  <a:srgbClr val="FFFF00"/>
                </a:solidFill>
              </a:rPr>
              <a:t>end</a:t>
            </a:r>
            <a:r>
              <a:rPr lang="en-US" altLang="en-US" sz="3800">
                <a:solidFill>
                  <a:srgbClr val="FFC000"/>
                </a:solidFill>
              </a:rPr>
              <a:t> of this present evil age.</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9" name="Rectangle 38"/>
          <p:cNvSpPr/>
          <p:nvPr/>
        </p:nvSpPr>
        <p:spPr>
          <a:xfrm>
            <a:off x="190499" y="228600"/>
            <a:ext cx="9229725" cy="2133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smtClean="0">
                <a:solidFill>
                  <a:srgbClr val="FFC000"/>
                </a:solidFill>
              </a:rPr>
              <a:t>“</a:t>
            </a:r>
            <a:r>
              <a:rPr lang="en-US" sz="3200" dirty="0">
                <a:solidFill>
                  <a:srgbClr val="FFC000"/>
                </a:solidFill>
              </a:rPr>
              <a:t>And from the time that the daily sacrifice shall </a:t>
            </a:r>
            <a:endParaRPr lang="en-US" sz="3200" dirty="0" smtClean="0">
              <a:solidFill>
                <a:srgbClr val="FFC000"/>
              </a:solidFill>
            </a:endParaRPr>
          </a:p>
          <a:p>
            <a:pPr algn="ctr">
              <a:defRPr/>
            </a:pPr>
            <a:r>
              <a:rPr lang="en-US" sz="3200" dirty="0" smtClean="0">
                <a:solidFill>
                  <a:srgbClr val="FFC000"/>
                </a:solidFill>
              </a:rPr>
              <a:t>be </a:t>
            </a:r>
            <a:r>
              <a:rPr lang="en-US" sz="3200" dirty="0">
                <a:solidFill>
                  <a:srgbClr val="FFC000"/>
                </a:solidFill>
              </a:rPr>
              <a:t>taken away, and the abomination that </a:t>
            </a:r>
            <a:r>
              <a:rPr lang="en-US" sz="3200" dirty="0" err="1">
                <a:solidFill>
                  <a:srgbClr val="FFC000"/>
                </a:solidFill>
              </a:rPr>
              <a:t>maketh</a:t>
            </a:r>
            <a:r>
              <a:rPr lang="en-US" sz="3200" dirty="0">
                <a:solidFill>
                  <a:srgbClr val="FFC000"/>
                </a:solidFill>
              </a:rPr>
              <a:t> desolate set up, there shall be </a:t>
            </a:r>
            <a:r>
              <a:rPr lang="en-US" sz="3200" b="1" i="1" dirty="0">
                <a:solidFill>
                  <a:srgbClr val="FFFF00"/>
                </a:solidFill>
              </a:rPr>
              <a:t>a thousand two hundred and ninety days</a:t>
            </a:r>
            <a:r>
              <a:rPr lang="en-US" sz="3200" dirty="0" smtClean="0">
                <a:solidFill>
                  <a:srgbClr val="FFC000"/>
                </a:solidFill>
              </a:rPr>
              <a:t>.”</a:t>
            </a:r>
            <a:r>
              <a:rPr lang="en-US" sz="3200" b="1" i="1" dirty="0">
                <a:solidFill>
                  <a:schemeClr val="bg1"/>
                </a:solidFill>
              </a:rPr>
              <a:t> </a:t>
            </a:r>
            <a:r>
              <a:rPr lang="en-US" sz="3200" b="1" i="1" dirty="0" smtClean="0">
                <a:solidFill>
                  <a:schemeClr val="bg1"/>
                </a:solidFill>
              </a:rPr>
              <a:t>- Daniel 12:11</a:t>
            </a:r>
            <a:endParaRPr lang="en-US" sz="3200" b="1" i="1" dirty="0">
              <a:solidFill>
                <a:schemeClr val="bg1"/>
              </a:solidFill>
            </a:endParaRP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90500" y="3519488"/>
            <a:ext cx="4179887" cy="990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chemeClr val="accent2">
                    <a:lumMod val="50000"/>
                  </a:schemeClr>
                </a:solidFill>
              </a:rPr>
              <a:t>Harlot years</a:t>
            </a:r>
          </a:p>
          <a:p>
            <a:pPr algn="ctr">
              <a:defRPr/>
            </a:pPr>
            <a:r>
              <a:rPr lang="en-US" sz="3600" b="1" i="1" dirty="0">
                <a:solidFill>
                  <a:schemeClr val="tx1"/>
                </a:solidFill>
              </a:rPr>
              <a:t>1260 days</a:t>
            </a:r>
            <a:endParaRPr lang="en-US" sz="3600" dirty="0">
              <a:solidFill>
                <a:schemeClr val="tx1"/>
              </a:solidFill>
            </a:endParaRPr>
          </a:p>
        </p:txBody>
      </p:sp>
      <p:sp>
        <p:nvSpPr>
          <p:cNvPr id="75" name="Rectangle 74"/>
          <p:cNvSpPr/>
          <p:nvPr/>
        </p:nvSpPr>
        <p:spPr>
          <a:xfrm>
            <a:off x="4381500" y="3519488"/>
            <a:ext cx="4533900" cy="990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chemeClr val="tx1"/>
                </a:solidFill>
              </a:rPr>
              <a:t>Great Tribulation</a:t>
            </a:r>
          </a:p>
          <a:p>
            <a:pPr algn="ctr">
              <a:defRPr/>
            </a:pPr>
            <a:r>
              <a:rPr lang="en-US" sz="3600" b="1" i="1" dirty="0">
                <a:solidFill>
                  <a:schemeClr val="tx1"/>
                </a:solidFill>
              </a:rPr>
              <a:t>1260 days</a:t>
            </a:r>
            <a:endParaRPr lang="en-US" sz="3600" b="1" dirty="0">
              <a:solidFill>
                <a:schemeClr val="tx1"/>
              </a:solidFill>
            </a:endParaRPr>
          </a:p>
        </p:txBody>
      </p:sp>
      <p:sp>
        <p:nvSpPr>
          <p:cNvPr id="81" name="Oval 80"/>
          <p:cNvSpPr/>
          <p:nvPr/>
        </p:nvSpPr>
        <p:spPr>
          <a:xfrm>
            <a:off x="2981327" y="5334000"/>
            <a:ext cx="3048000" cy="1219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i="1" dirty="0">
                <a:solidFill>
                  <a:schemeClr val="tx1"/>
                </a:solidFill>
              </a:rPr>
              <a:t>Abomination </a:t>
            </a:r>
          </a:p>
          <a:p>
            <a:pPr algn="ctr">
              <a:defRPr/>
            </a:pPr>
            <a:r>
              <a:rPr lang="en-US" sz="2800" b="1" i="1" dirty="0">
                <a:solidFill>
                  <a:schemeClr val="tx1"/>
                </a:solidFill>
              </a:rPr>
              <a:t>of Desolation</a:t>
            </a:r>
          </a:p>
        </p:txBody>
      </p:sp>
      <p:sp>
        <p:nvSpPr>
          <p:cNvPr id="105" name="TextBox 104"/>
          <p:cNvSpPr txBox="1"/>
          <p:nvPr/>
        </p:nvSpPr>
        <p:spPr>
          <a:xfrm>
            <a:off x="190500" y="5334000"/>
            <a:ext cx="3200400" cy="1323975"/>
          </a:xfrm>
          <a:prstGeom prst="rect">
            <a:avLst/>
          </a:prstGeom>
          <a:noFill/>
        </p:spPr>
        <p:txBody>
          <a:bodyPr>
            <a:spAutoFit/>
          </a:bodyPr>
          <a:lstStyle/>
          <a:p>
            <a:pPr>
              <a:defRPr/>
            </a:pPr>
            <a:r>
              <a:rPr lang="en-US" sz="2000" b="1" dirty="0">
                <a:solidFill>
                  <a:schemeClr val="tx2">
                    <a:lumMod val="50000"/>
                  </a:schemeClr>
                </a:solidFill>
              </a:rPr>
              <a:t>Copyright free</a:t>
            </a:r>
          </a:p>
          <a:p>
            <a:pPr>
              <a:defRPr/>
            </a:pPr>
            <a:r>
              <a:rPr lang="en-US" sz="2000" b="1" dirty="0">
                <a:solidFill>
                  <a:schemeClr val="tx2">
                    <a:lumMod val="50000"/>
                  </a:schemeClr>
                </a:solidFill>
              </a:rPr>
              <a:t>Gavin Finley MD</a:t>
            </a:r>
          </a:p>
          <a:p>
            <a:pPr>
              <a:defRPr/>
            </a:pPr>
            <a:r>
              <a:rPr lang="en-US" sz="2000" b="1" dirty="0">
                <a:solidFill>
                  <a:schemeClr val="tx2">
                    <a:lumMod val="50000"/>
                  </a:schemeClr>
                </a:solidFill>
              </a:rPr>
              <a:t>EndTimePilgrim.org</a:t>
            </a:r>
          </a:p>
          <a:p>
            <a:pP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sp>
        <p:nvSpPr>
          <p:cNvPr id="196620" name="TextBox 100"/>
          <p:cNvSpPr txBox="1">
            <a:spLocks noChangeArrowheads="1"/>
          </p:cNvSpPr>
          <p:nvPr/>
        </p:nvSpPr>
        <p:spPr bwMode="auto">
          <a:xfrm>
            <a:off x="7972424" y="5263455"/>
            <a:ext cx="1447800" cy="138499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800" b="1" i="1" dirty="0">
                <a:solidFill>
                  <a:srgbClr val="FFFF00"/>
                </a:solidFill>
                <a:latin typeface="Arial" charset="0"/>
              </a:rPr>
              <a:t>6</a:t>
            </a:r>
            <a:r>
              <a:rPr lang="en-US" altLang="en-US" sz="2800" b="1" i="1" baseline="30000" dirty="0">
                <a:solidFill>
                  <a:srgbClr val="FFFF00"/>
                </a:solidFill>
                <a:latin typeface="Arial" charset="0"/>
              </a:rPr>
              <a:t>th</a:t>
            </a:r>
            <a:r>
              <a:rPr lang="en-US" altLang="en-US" sz="2800" b="1" i="1" dirty="0">
                <a:solidFill>
                  <a:srgbClr val="FFFF00"/>
                </a:solidFill>
                <a:latin typeface="Arial" charset="0"/>
              </a:rPr>
              <a:t>Seal</a:t>
            </a:r>
          </a:p>
          <a:p>
            <a:pPr algn="ctr" eaLnBrk="1" hangingPunct="1">
              <a:spcBef>
                <a:spcPct val="0"/>
              </a:spcBef>
              <a:buFontTx/>
              <a:buNone/>
            </a:pPr>
            <a:r>
              <a:rPr lang="en-US" altLang="en-US" sz="2800" b="1" i="1" dirty="0">
                <a:solidFill>
                  <a:srgbClr val="FFFF00"/>
                </a:solidFill>
                <a:latin typeface="Arial" charset="0"/>
              </a:rPr>
              <a:t>cosmic signs</a:t>
            </a:r>
          </a:p>
        </p:txBody>
      </p:sp>
      <p:cxnSp>
        <p:nvCxnSpPr>
          <p:cNvPr id="17" name="Straight Arrow Connector 16"/>
          <p:cNvCxnSpPr/>
          <p:nvPr/>
        </p:nvCxnSpPr>
        <p:spPr>
          <a:xfrm flipV="1">
            <a:off x="9182100" y="4276726"/>
            <a:ext cx="0" cy="904874"/>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391026" y="2514601"/>
            <a:ext cx="5029199" cy="852486"/>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000" b="1" i="1" dirty="0">
                <a:solidFill>
                  <a:srgbClr val="FFFF00"/>
                </a:solidFill>
              </a:rPr>
              <a:t>1290 days</a:t>
            </a:r>
            <a:endParaRPr lang="en-US" sz="6000" dirty="0">
              <a:solidFill>
                <a:schemeClr val="bg1"/>
              </a:solidFill>
            </a:endParaRPr>
          </a:p>
        </p:txBody>
      </p:sp>
      <p:cxnSp>
        <p:nvCxnSpPr>
          <p:cNvPr id="23" name="Straight Arrow Connector 22"/>
          <p:cNvCxnSpPr/>
          <p:nvPr/>
        </p:nvCxnSpPr>
        <p:spPr>
          <a:xfrm flipH="1" flipV="1">
            <a:off x="4370387" y="3130550"/>
            <a:ext cx="11113" cy="6858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90500" y="4610100"/>
            <a:ext cx="8724900" cy="5715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smtClean="0">
                <a:solidFill>
                  <a:srgbClr val="002060"/>
                </a:solidFill>
              </a:rPr>
              <a:t>70</a:t>
            </a:r>
            <a:r>
              <a:rPr lang="en-US" sz="3600" b="1" baseline="30000" dirty="0" smtClean="0">
                <a:solidFill>
                  <a:srgbClr val="002060"/>
                </a:solidFill>
              </a:rPr>
              <a:t>th</a:t>
            </a:r>
            <a:r>
              <a:rPr lang="en-US" sz="3600" b="1" dirty="0" smtClean="0">
                <a:solidFill>
                  <a:srgbClr val="002060"/>
                </a:solidFill>
              </a:rPr>
              <a:t> </a:t>
            </a:r>
            <a:r>
              <a:rPr lang="en-US" sz="3600" b="1" dirty="0">
                <a:solidFill>
                  <a:srgbClr val="002060"/>
                </a:solidFill>
              </a:rPr>
              <a:t>Week of Daniel :   7 x 360 = 2520 days</a:t>
            </a:r>
          </a:p>
        </p:txBody>
      </p:sp>
      <p:cxnSp>
        <p:nvCxnSpPr>
          <p:cNvPr id="21" name="Straight Arrow Connector 20"/>
          <p:cNvCxnSpPr/>
          <p:nvPr/>
        </p:nvCxnSpPr>
        <p:spPr>
          <a:xfrm flipH="1" flipV="1">
            <a:off x="4381501" y="4276726"/>
            <a:ext cx="9525" cy="1133474"/>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4256087" y="3933825"/>
            <a:ext cx="228600" cy="24765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4" name="Oval 33"/>
          <p:cNvSpPr/>
          <p:nvPr/>
        </p:nvSpPr>
        <p:spPr>
          <a:xfrm>
            <a:off x="4276727" y="2828129"/>
            <a:ext cx="228600" cy="249237"/>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27" name="Straight Connector 26"/>
          <p:cNvCxnSpPr/>
          <p:nvPr/>
        </p:nvCxnSpPr>
        <p:spPr>
          <a:xfrm flipV="1">
            <a:off x="9420225" y="219073"/>
            <a:ext cx="0" cy="6411366"/>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rot="5400000">
            <a:off x="6564314" y="3087688"/>
            <a:ext cx="6438902" cy="70167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smtClean="0">
                <a:solidFill>
                  <a:srgbClr val="C00000"/>
                </a:solidFill>
                <a:latin typeface="Batang" panose="02030600000101010101" pitchFamily="18" charset="-127"/>
                <a:ea typeface="Batang" panose="02030600000101010101" pitchFamily="18" charset="-127"/>
              </a:rPr>
              <a:t>The </a:t>
            </a:r>
            <a:r>
              <a:rPr lang="en-US" sz="4400" b="1" dirty="0">
                <a:solidFill>
                  <a:srgbClr val="C00000"/>
                </a:solidFill>
                <a:latin typeface="Batang" panose="02030600000101010101" pitchFamily="18" charset="-127"/>
                <a:ea typeface="Batang" panose="02030600000101010101" pitchFamily="18" charset="-127"/>
              </a:rPr>
              <a:t>Day of </a:t>
            </a:r>
            <a:r>
              <a:rPr lang="en-US" sz="4400" b="1" dirty="0" smtClean="0">
                <a:solidFill>
                  <a:srgbClr val="C00000"/>
                </a:solidFill>
                <a:latin typeface="Batang" panose="02030600000101010101" pitchFamily="18" charset="-127"/>
                <a:ea typeface="Batang" panose="02030600000101010101" pitchFamily="18" charset="-127"/>
              </a:rPr>
              <a:t>the LORD</a:t>
            </a:r>
            <a:endParaRPr lang="en-US" sz="4400" b="1" dirty="0">
              <a:solidFill>
                <a:srgbClr val="C00000"/>
              </a:solidFill>
              <a:latin typeface="Batang" panose="02030600000101010101" pitchFamily="18" charset="-127"/>
              <a:ea typeface="Batang" panose="02030600000101010101" pitchFamily="18" charset="-127"/>
            </a:endParaRPr>
          </a:p>
        </p:txBody>
      </p:sp>
      <p:cxnSp>
        <p:nvCxnSpPr>
          <p:cNvPr id="32" name="Straight Connector 31"/>
          <p:cNvCxnSpPr/>
          <p:nvPr/>
        </p:nvCxnSpPr>
        <p:spPr>
          <a:xfrm flipH="1" flipV="1">
            <a:off x="8915401" y="3519488"/>
            <a:ext cx="20477" cy="166211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935878" y="3579595"/>
            <a:ext cx="492443" cy="646331"/>
          </a:xfrm>
          <a:prstGeom prst="rect">
            <a:avLst/>
          </a:prstGeom>
          <a:noFill/>
        </p:spPr>
        <p:txBody>
          <a:bodyPr wrap="none" rtlCol="0">
            <a:spAutoFit/>
          </a:bodyPr>
          <a:lstStyle/>
          <a:p>
            <a:r>
              <a:rPr lang="en-AU" sz="3600" b="1" dirty="0" smtClean="0">
                <a:solidFill>
                  <a:schemeClr val="tx2">
                    <a:lumMod val="50000"/>
                  </a:schemeClr>
                </a:solidFill>
              </a:rPr>
              <a:t>X</a:t>
            </a:r>
            <a:endParaRPr lang="en-AU" sz="3600" b="1" dirty="0">
              <a:solidFill>
                <a:schemeClr val="tx2">
                  <a:lumMod val="50000"/>
                </a:schemeClr>
              </a:solidFill>
            </a:endParaRPr>
          </a:p>
        </p:txBody>
      </p:sp>
      <p:cxnSp>
        <p:nvCxnSpPr>
          <p:cNvPr id="38" name="Straight Connector 37"/>
          <p:cNvCxnSpPr/>
          <p:nvPr/>
        </p:nvCxnSpPr>
        <p:spPr>
          <a:xfrm flipH="1" flipV="1">
            <a:off x="190499" y="228600"/>
            <a:ext cx="1" cy="4953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10134603" y="219076"/>
            <a:ext cx="0" cy="6429374"/>
          </a:xfrm>
          <a:prstGeom prst="line">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587345"/>
      </p:ext>
    </p:extLst>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342900" y="1066800"/>
            <a:ext cx="9550400" cy="4846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latin typeface="+mn-lt"/>
              </a:rPr>
              <a:t>So if there is a </a:t>
            </a:r>
            <a:r>
              <a:rPr lang="en-US" altLang="en-US" sz="4400" b="1" i="1" dirty="0" smtClean="0">
                <a:solidFill>
                  <a:srgbClr val="FFFF00"/>
                </a:solidFill>
                <a:latin typeface="+mn-lt"/>
              </a:rPr>
              <a:t>1290 day </a:t>
            </a:r>
            <a:r>
              <a:rPr lang="en-US" altLang="en-US" sz="4400" dirty="0" smtClean="0">
                <a:solidFill>
                  <a:srgbClr val="FFC000"/>
                </a:solidFill>
                <a:latin typeface="+mn-lt"/>
              </a:rPr>
              <a:t>time period extending out from the mid-70</a:t>
            </a:r>
            <a:r>
              <a:rPr lang="en-US" altLang="en-US" sz="4400" baseline="30000" dirty="0" smtClean="0">
                <a:solidFill>
                  <a:srgbClr val="FFC000"/>
                </a:solidFill>
                <a:latin typeface="+mn-lt"/>
              </a:rPr>
              <a:t>th</a:t>
            </a:r>
            <a:r>
              <a:rPr lang="en-US" altLang="en-US" sz="4400" dirty="0" smtClean="0">
                <a:solidFill>
                  <a:srgbClr val="FFC000"/>
                </a:solidFill>
                <a:latin typeface="+mn-lt"/>
              </a:rPr>
              <a:t> Week </a:t>
            </a:r>
            <a:r>
              <a:rPr lang="en-US" altLang="en-US" sz="4400" dirty="0" smtClean="0">
                <a:solidFill>
                  <a:srgbClr val="FFFF00"/>
                </a:solidFill>
                <a:latin typeface="+mn-lt"/>
              </a:rPr>
              <a:t>Abomination of Desolation </a:t>
            </a:r>
            <a:r>
              <a:rPr lang="en-US" altLang="en-US" sz="4400" dirty="0" smtClean="0">
                <a:solidFill>
                  <a:srgbClr val="FFC000"/>
                </a:solidFill>
                <a:latin typeface="+mn-lt"/>
              </a:rPr>
              <a:t>how many days will there be</a:t>
            </a:r>
            <a:r>
              <a:rPr lang="en-US" altLang="en-US" sz="4400" b="1" i="1" dirty="0" smtClean="0">
                <a:solidFill>
                  <a:srgbClr val="FFFF00"/>
                </a:solidFill>
                <a:latin typeface="+mn-lt"/>
              </a:rPr>
              <a:t> </a:t>
            </a:r>
            <a:r>
              <a:rPr lang="en-US" altLang="en-US" sz="4400" dirty="0" smtClean="0">
                <a:solidFill>
                  <a:srgbClr val="FFC000"/>
                </a:solidFill>
                <a:latin typeface="+mn-lt"/>
              </a:rPr>
              <a:t>overlapping the </a:t>
            </a:r>
            <a:r>
              <a:rPr lang="en-US" altLang="en-US" sz="4400" b="1" i="1" dirty="0" smtClean="0">
                <a:solidFill>
                  <a:srgbClr val="FFFF00"/>
                </a:solidFill>
                <a:latin typeface="+mn-lt"/>
              </a:rPr>
              <a:t>1260 days</a:t>
            </a:r>
            <a:r>
              <a:rPr lang="en-US" altLang="en-US" sz="4400" dirty="0" smtClean="0">
                <a:solidFill>
                  <a:srgbClr val="FFC000"/>
                </a:solidFill>
                <a:latin typeface="+mn-lt"/>
              </a:rPr>
              <a:t> of the </a:t>
            </a:r>
            <a:r>
              <a:rPr lang="en-US" altLang="en-US" sz="4400" dirty="0" smtClean="0">
                <a:solidFill>
                  <a:srgbClr val="FFFF00"/>
                </a:solidFill>
                <a:latin typeface="+mn-lt"/>
              </a:rPr>
              <a:t>latter half of the 70</a:t>
            </a:r>
            <a:r>
              <a:rPr lang="en-US" altLang="en-US" sz="4400" baseline="30000" dirty="0" smtClean="0">
                <a:solidFill>
                  <a:srgbClr val="FFFF00"/>
                </a:solidFill>
                <a:latin typeface="+mn-lt"/>
              </a:rPr>
              <a:t>th</a:t>
            </a:r>
            <a:r>
              <a:rPr lang="en-US" altLang="en-US" sz="4400" dirty="0" smtClean="0">
                <a:solidFill>
                  <a:srgbClr val="FFFF00"/>
                </a:solidFill>
                <a:latin typeface="+mn-lt"/>
              </a:rPr>
              <a:t> Week of Daniel</a:t>
            </a:r>
            <a:r>
              <a:rPr lang="en-US" altLang="en-US" sz="4400" dirty="0" smtClean="0">
                <a:solidFill>
                  <a:srgbClr val="FFC000"/>
                </a:solidFill>
                <a:latin typeface="+mn-lt"/>
              </a:rPr>
              <a:t>? Well if it goes out to </a:t>
            </a:r>
            <a:r>
              <a:rPr lang="en-US" altLang="en-US" sz="4400" b="1" i="1" dirty="0" smtClean="0">
                <a:solidFill>
                  <a:srgbClr val="FFFF00"/>
                </a:solidFill>
                <a:latin typeface="+mn-lt"/>
              </a:rPr>
              <a:t>1290 days </a:t>
            </a:r>
            <a:r>
              <a:rPr lang="en-US" altLang="en-US" sz="4400" dirty="0" smtClean="0">
                <a:solidFill>
                  <a:srgbClr val="FFC000"/>
                </a:solidFill>
                <a:latin typeface="+mn-lt"/>
              </a:rPr>
              <a:t>we are looking at an </a:t>
            </a:r>
            <a:r>
              <a:rPr lang="en-US" altLang="en-US" sz="4400" b="1" i="1" dirty="0" smtClean="0">
                <a:solidFill>
                  <a:srgbClr val="FFFF00"/>
                </a:solidFill>
                <a:latin typeface="+mn-lt"/>
              </a:rPr>
              <a:t>extra 30 days</a:t>
            </a:r>
            <a:r>
              <a:rPr lang="en-US" altLang="en-US" sz="4400"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9" name="Rectangle 38"/>
          <p:cNvSpPr/>
          <p:nvPr/>
        </p:nvSpPr>
        <p:spPr>
          <a:xfrm>
            <a:off x="190499" y="228600"/>
            <a:ext cx="9229725" cy="2133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smtClean="0">
                <a:solidFill>
                  <a:srgbClr val="FFC000"/>
                </a:solidFill>
              </a:rPr>
              <a:t>“</a:t>
            </a:r>
            <a:r>
              <a:rPr lang="en-US" sz="3200" dirty="0">
                <a:solidFill>
                  <a:srgbClr val="FFC000"/>
                </a:solidFill>
              </a:rPr>
              <a:t>And from the time that the daily sacrifice shall </a:t>
            </a:r>
            <a:endParaRPr lang="en-US" sz="3200" dirty="0" smtClean="0">
              <a:solidFill>
                <a:srgbClr val="FFC000"/>
              </a:solidFill>
            </a:endParaRPr>
          </a:p>
          <a:p>
            <a:pPr algn="ctr">
              <a:defRPr/>
            </a:pPr>
            <a:r>
              <a:rPr lang="en-US" sz="3200" dirty="0" smtClean="0">
                <a:solidFill>
                  <a:srgbClr val="FFC000"/>
                </a:solidFill>
              </a:rPr>
              <a:t>be </a:t>
            </a:r>
            <a:r>
              <a:rPr lang="en-US" sz="3200" dirty="0">
                <a:solidFill>
                  <a:srgbClr val="FFC000"/>
                </a:solidFill>
              </a:rPr>
              <a:t>taken away, and the abomination that </a:t>
            </a:r>
            <a:r>
              <a:rPr lang="en-US" sz="3200" dirty="0" err="1">
                <a:solidFill>
                  <a:srgbClr val="FFC000"/>
                </a:solidFill>
              </a:rPr>
              <a:t>maketh</a:t>
            </a:r>
            <a:r>
              <a:rPr lang="en-US" sz="3200" dirty="0">
                <a:solidFill>
                  <a:srgbClr val="FFC000"/>
                </a:solidFill>
              </a:rPr>
              <a:t> desolate set up, there shall be </a:t>
            </a:r>
            <a:r>
              <a:rPr lang="en-US" sz="3200" b="1" i="1" dirty="0">
                <a:solidFill>
                  <a:srgbClr val="FFFF00"/>
                </a:solidFill>
              </a:rPr>
              <a:t>a thousand two hundred and ninety days</a:t>
            </a:r>
            <a:r>
              <a:rPr lang="en-US" sz="3200" dirty="0" smtClean="0">
                <a:solidFill>
                  <a:srgbClr val="FFC000"/>
                </a:solidFill>
              </a:rPr>
              <a:t>.”</a:t>
            </a:r>
            <a:r>
              <a:rPr lang="en-US" sz="3200" b="1" i="1" dirty="0">
                <a:solidFill>
                  <a:schemeClr val="bg1"/>
                </a:solidFill>
              </a:rPr>
              <a:t> </a:t>
            </a:r>
            <a:r>
              <a:rPr lang="en-US" sz="3200" b="1" i="1" dirty="0" smtClean="0">
                <a:solidFill>
                  <a:schemeClr val="bg1"/>
                </a:solidFill>
              </a:rPr>
              <a:t>- Daniel 12:11</a:t>
            </a:r>
            <a:endParaRPr lang="en-US" sz="3200" b="1" i="1" dirty="0">
              <a:solidFill>
                <a:schemeClr val="bg1"/>
              </a:solidFill>
            </a:endParaRP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90500" y="3519488"/>
            <a:ext cx="4179887" cy="990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chemeClr val="accent2">
                    <a:lumMod val="50000"/>
                  </a:schemeClr>
                </a:solidFill>
              </a:rPr>
              <a:t>Harlot years</a:t>
            </a:r>
          </a:p>
          <a:p>
            <a:pPr algn="ctr">
              <a:defRPr/>
            </a:pPr>
            <a:r>
              <a:rPr lang="en-US" sz="3600" b="1" i="1" dirty="0">
                <a:solidFill>
                  <a:schemeClr val="tx1"/>
                </a:solidFill>
              </a:rPr>
              <a:t>1260 days</a:t>
            </a:r>
            <a:endParaRPr lang="en-US" sz="3600" dirty="0">
              <a:solidFill>
                <a:schemeClr val="tx1"/>
              </a:solidFill>
            </a:endParaRPr>
          </a:p>
        </p:txBody>
      </p:sp>
      <p:sp>
        <p:nvSpPr>
          <p:cNvPr id="75" name="Rectangle 74"/>
          <p:cNvSpPr/>
          <p:nvPr/>
        </p:nvSpPr>
        <p:spPr>
          <a:xfrm>
            <a:off x="4381500" y="3519488"/>
            <a:ext cx="4533900" cy="990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chemeClr val="tx1"/>
                </a:solidFill>
              </a:rPr>
              <a:t>Great Tribulation</a:t>
            </a:r>
          </a:p>
          <a:p>
            <a:pPr algn="ctr">
              <a:defRPr/>
            </a:pPr>
            <a:r>
              <a:rPr lang="en-US" sz="3600" b="1" i="1" dirty="0">
                <a:solidFill>
                  <a:schemeClr val="tx1"/>
                </a:solidFill>
              </a:rPr>
              <a:t>1260 days</a:t>
            </a:r>
            <a:endParaRPr lang="en-US" sz="3600" b="1" dirty="0">
              <a:solidFill>
                <a:schemeClr val="tx1"/>
              </a:solidFill>
            </a:endParaRPr>
          </a:p>
        </p:txBody>
      </p:sp>
      <p:sp>
        <p:nvSpPr>
          <p:cNvPr id="81" name="Oval 80"/>
          <p:cNvSpPr/>
          <p:nvPr/>
        </p:nvSpPr>
        <p:spPr>
          <a:xfrm>
            <a:off x="2981327" y="5334000"/>
            <a:ext cx="3048000" cy="1219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i="1" dirty="0">
                <a:solidFill>
                  <a:schemeClr val="tx1"/>
                </a:solidFill>
              </a:rPr>
              <a:t>Abomination </a:t>
            </a:r>
          </a:p>
          <a:p>
            <a:pPr algn="ctr">
              <a:defRPr/>
            </a:pPr>
            <a:r>
              <a:rPr lang="en-US" sz="2800" b="1" i="1" dirty="0">
                <a:solidFill>
                  <a:schemeClr val="tx1"/>
                </a:solidFill>
              </a:rPr>
              <a:t>of Desolation</a:t>
            </a:r>
          </a:p>
        </p:txBody>
      </p:sp>
      <p:sp>
        <p:nvSpPr>
          <p:cNvPr id="105" name="TextBox 104"/>
          <p:cNvSpPr txBox="1"/>
          <p:nvPr/>
        </p:nvSpPr>
        <p:spPr>
          <a:xfrm>
            <a:off x="190500" y="5334000"/>
            <a:ext cx="3200400" cy="1323975"/>
          </a:xfrm>
          <a:prstGeom prst="rect">
            <a:avLst/>
          </a:prstGeom>
          <a:noFill/>
        </p:spPr>
        <p:txBody>
          <a:bodyPr>
            <a:spAutoFit/>
          </a:bodyPr>
          <a:lstStyle/>
          <a:p>
            <a:pPr>
              <a:defRPr/>
            </a:pPr>
            <a:r>
              <a:rPr lang="en-US" sz="2000" b="1" dirty="0">
                <a:solidFill>
                  <a:schemeClr val="tx2">
                    <a:lumMod val="50000"/>
                  </a:schemeClr>
                </a:solidFill>
              </a:rPr>
              <a:t>Copyright free</a:t>
            </a:r>
          </a:p>
          <a:p>
            <a:pPr>
              <a:defRPr/>
            </a:pPr>
            <a:r>
              <a:rPr lang="en-US" sz="2000" b="1" dirty="0">
                <a:solidFill>
                  <a:schemeClr val="tx2">
                    <a:lumMod val="50000"/>
                  </a:schemeClr>
                </a:solidFill>
              </a:rPr>
              <a:t>Gavin Finley MD</a:t>
            </a:r>
          </a:p>
          <a:p>
            <a:pPr>
              <a:defRPr/>
            </a:pPr>
            <a:r>
              <a:rPr lang="en-US" sz="2000" b="1" dirty="0">
                <a:solidFill>
                  <a:schemeClr val="tx2">
                    <a:lumMod val="50000"/>
                  </a:schemeClr>
                </a:solidFill>
              </a:rPr>
              <a:t>EndTimePilgrim.org</a:t>
            </a:r>
          </a:p>
          <a:p>
            <a:pP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sp>
        <p:nvSpPr>
          <p:cNvPr id="196620" name="TextBox 100"/>
          <p:cNvSpPr txBox="1">
            <a:spLocks noChangeArrowheads="1"/>
          </p:cNvSpPr>
          <p:nvPr/>
        </p:nvSpPr>
        <p:spPr bwMode="auto">
          <a:xfrm>
            <a:off x="7200900" y="5334000"/>
            <a:ext cx="2219324" cy="132343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dirty="0">
                <a:solidFill>
                  <a:srgbClr val="FFFF00"/>
                </a:solidFill>
                <a:latin typeface="Arial" charset="0"/>
              </a:rPr>
              <a:t>a</a:t>
            </a:r>
            <a:r>
              <a:rPr lang="en-US" altLang="en-US" sz="4000" b="1" i="1" dirty="0" smtClean="0">
                <a:solidFill>
                  <a:srgbClr val="FFFF00"/>
                </a:solidFill>
                <a:latin typeface="Arial" charset="0"/>
              </a:rPr>
              <a:t>n extra</a:t>
            </a:r>
          </a:p>
          <a:p>
            <a:pPr algn="ctr" eaLnBrk="1" hangingPunct="1">
              <a:spcBef>
                <a:spcPct val="0"/>
              </a:spcBef>
              <a:buFontTx/>
              <a:buNone/>
            </a:pPr>
            <a:r>
              <a:rPr lang="en-US" altLang="en-US" sz="4000" b="1" i="1" dirty="0" smtClean="0">
                <a:solidFill>
                  <a:srgbClr val="FFFF00"/>
                </a:solidFill>
                <a:latin typeface="Arial" charset="0"/>
              </a:rPr>
              <a:t>30 days</a:t>
            </a:r>
            <a:endParaRPr lang="en-US" altLang="en-US" sz="4000" b="1" i="1" dirty="0">
              <a:solidFill>
                <a:srgbClr val="FFFF00"/>
              </a:solidFill>
              <a:latin typeface="Arial" charset="0"/>
            </a:endParaRPr>
          </a:p>
        </p:txBody>
      </p:sp>
      <p:cxnSp>
        <p:nvCxnSpPr>
          <p:cNvPr id="17" name="Straight Arrow Connector 16"/>
          <p:cNvCxnSpPr/>
          <p:nvPr/>
        </p:nvCxnSpPr>
        <p:spPr>
          <a:xfrm flipV="1">
            <a:off x="9182100" y="4276726"/>
            <a:ext cx="0" cy="1057274"/>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391026" y="2514601"/>
            <a:ext cx="5029199" cy="852486"/>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000" b="1" i="1" dirty="0">
                <a:solidFill>
                  <a:srgbClr val="FFFF00"/>
                </a:solidFill>
              </a:rPr>
              <a:t>1290 days</a:t>
            </a:r>
            <a:endParaRPr lang="en-US" sz="6000" dirty="0">
              <a:solidFill>
                <a:schemeClr val="bg1"/>
              </a:solidFill>
            </a:endParaRPr>
          </a:p>
        </p:txBody>
      </p:sp>
      <p:cxnSp>
        <p:nvCxnSpPr>
          <p:cNvPr id="23" name="Straight Arrow Connector 22"/>
          <p:cNvCxnSpPr/>
          <p:nvPr/>
        </p:nvCxnSpPr>
        <p:spPr>
          <a:xfrm flipH="1" flipV="1">
            <a:off x="4370387" y="3130550"/>
            <a:ext cx="11113" cy="6858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90500" y="4610100"/>
            <a:ext cx="8724900" cy="5715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smtClean="0">
                <a:solidFill>
                  <a:srgbClr val="002060"/>
                </a:solidFill>
              </a:rPr>
              <a:t>70</a:t>
            </a:r>
            <a:r>
              <a:rPr lang="en-US" sz="3600" b="1" baseline="30000" dirty="0" smtClean="0">
                <a:solidFill>
                  <a:srgbClr val="002060"/>
                </a:solidFill>
              </a:rPr>
              <a:t>th</a:t>
            </a:r>
            <a:r>
              <a:rPr lang="en-US" sz="3600" b="1" dirty="0" smtClean="0">
                <a:solidFill>
                  <a:srgbClr val="002060"/>
                </a:solidFill>
              </a:rPr>
              <a:t> </a:t>
            </a:r>
            <a:r>
              <a:rPr lang="en-US" sz="3600" b="1" dirty="0">
                <a:solidFill>
                  <a:srgbClr val="002060"/>
                </a:solidFill>
              </a:rPr>
              <a:t>Week of Daniel :   7 x 360 = 2520 days</a:t>
            </a:r>
          </a:p>
        </p:txBody>
      </p:sp>
      <p:cxnSp>
        <p:nvCxnSpPr>
          <p:cNvPr id="21" name="Straight Arrow Connector 20"/>
          <p:cNvCxnSpPr/>
          <p:nvPr/>
        </p:nvCxnSpPr>
        <p:spPr>
          <a:xfrm flipH="1" flipV="1">
            <a:off x="4381501" y="4276726"/>
            <a:ext cx="9525" cy="1133474"/>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4256087" y="3933825"/>
            <a:ext cx="228600" cy="24765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4" name="Oval 33"/>
          <p:cNvSpPr/>
          <p:nvPr/>
        </p:nvSpPr>
        <p:spPr>
          <a:xfrm>
            <a:off x="4276727" y="2828129"/>
            <a:ext cx="228600" cy="249237"/>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27" name="Straight Connector 26"/>
          <p:cNvCxnSpPr/>
          <p:nvPr/>
        </p:nvCxnSpPr>
        <p:spPr>
          <a:xfrm flipV="1">
            <a:off x="9420225" y="219073"/>
            <a:ext cx="0" cy="6411366"/>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rot="5400000">
            <a:off x="6564314" y="3087688"/>
            <a:ext cx="6438902" cy="70167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smtClean="0">
                <a:solidFill>
                  <a:srgbClr val="C00000"/>
                </a:solidFill>
                <a:latin typeface="Batang" panose="02030600000101010101" pitchFamily="18" charset="-127"/>
                <a:ea typeface="Batang" panose="02030600000101010101" pitchFamily="18" charset="-127"/>
              </a:rPr>
              <a:t>The </a:t>
            </a:r>
            <a:r>
              <a:rPr lang="en-US" sz="4400" b="1" dirty="0">
                <a:solidFill>
                  <a:srgbClr val="C00000"/>
                </a:solidFill>
                <a:latin typeface="Batang" panose="02030600000101010101" pitchFamily="18" charset="-127"/>
                <a:ea typeface="Batang" panose="02030600000101010101" pitchFamily="18" charset="-127"/>
              </a:rPr>
              <a:t>Day of </a:t>
            </a:r>
            <a:r>
              <a:rPr lang="en-US" sz="4400" b="1" dirty="0" smtClean="0">
                <a:solidFill>
                  <a:srgbClr val="C00000"/>
                </a:solidFill>
                <a:latin typeface="Batang" panose="02030600000101010101" pitchFamily="18" charset="-127"/>
                <a:ea typeface="Batang" panose="02030600000101010101" pitchFamily="18" charset="-127"/>
              </a:rPr>
              <a:t>the LORD</a:t>
            </a:r>
            <a:endParaRPr lang="en-US" sz="4400" b="1" dirty="0">
              <a:solidFill>
                <a:srgbClr val="C00000"/>
              </a:solidFill>
              <a:latin typeface="Batang" panose="02030600000101010101" pitchFamily="18" charset="-127"/>
              <a:ea typeface="Batang" panose="02030600000101010101" pitchFamily="18" charset="-127"/>
            </a:endParaRPr>
          </a:p>
        </p:txBody>
      </p:sp>
      <p:cxnSp>
        <p:nvCxnSpPr>
          <p:cNvPr id="32" name="Straight Connector 31"/>
          <p:cNvCxnSpPr/>
          <p:nvPr/>
        </p:nvCxnSpPr>
        <p:spPr>
          <a:xfrm flipH="1" flipV="1">
            <a:off x="8915401" y="3519488"/>
            <a:ext cx="20477" cy="166211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935878" y="3579595"/>
            <a:ext cx="492443" cy="646331"/>
          </a:xfrm>
          <a:prstGeom prst="rect">
            <a:avLst/>
          </a:prstGeom>
          <a:noFill/>
        </p:spPr>
        <p:txBody>
          <a:bodyPr wrap="none" rtlCol="0">
            <a:spAutoFit/>
          </a:bodyPr>
          <a:lstStyle/>
          <a:p>
            <a:r>
              <a:rPr lang="en-AU" sz="3600" b="1" dirty="0" smtClean="0">
                <a:solidFill>
                  <a:schemeClr val="tx2">
                    <a:lumMod val="50000"/>
                  </a:schemeClr>
                </a:solidFill>
              </a:rPr>
              <a:t>X</a:t>
            </a:r>
            <a:endParaRPr lang="en-AU" sz="3600" b="1" dirty="0">
              <a:solidFill>
                <a:schemeClr val="tx2">
                  <a:lumMod val="50000"/>
                </a:schemeClr>
              </a:solidFill>
            </a:endParaRPr>
          </a:p>
        </p:txBody>
      </p:sp>
      <p:cxnSp>
        <p:nvCxnSpPr>
          <p:cNvPr id="38" name="Straight Connector 37"/>
          <p:cNvCxnSpPr/>
          <p:nvPr/>
        </p:nvCxnSpPr>
        <p:spPr>
          <a:xfrm flipH="1" flipV="1">
            <a:off x="190499" y="228600"/>
            <a:ext cx="1" cy="4953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10134603" y="219076"/>
            <a:ext cx="0" cy="6429374"/>
          </a:xfrm>
          <a:prstGeom prst="line">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6905625" y="5195887"/>
            <a:ext cx="2581276" cy="1600199"/>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639281369"/>
      </p:ext>
    </p:extLst>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342900" y="1752600"/>
            <a:ext cx="9531350" cy="343048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dirty="0" smtClean="0">
                <a:solidFill>
                  <a:srgbClr val="FFC000"/>
                </a:solidFill>
                <a:latin typeface="+mn-lt"/>
              </a:rPr>
              <a:t>So we ask, what is the </a:t>
            </a:r>
            <a:r>
              <a:rPr lang="en-US" altLang="en-US" sz="5400" dirty="0" smtClean="0">
                <a:solidFill>
                  <a:srgbClr val="FFC000"/>
                </a:solidFill>
              </a:rPr>
              <a:t>time </a:t>
            </a:r>
            <a:r>
              <a:rPr lang="en-US" altLang="en-US" sz="5400" dirty="0">
                <a:solidFill>
                  <a:srgbClr val="FFC000"/>
                </a:solidFill>
              </a:rPr>
              <a:t>period </a:t>
            </a:r>
            <a:r>
              <a:rPr lang="en-US" altLang="en-US" sz="5400" dirty="0" smtClean="0">
                <a:solidFill>
                  <a:srgbClr val="FFC000"/>
                </a:solidFill>
              </a:rPr>
              <a:t>for </a:t>
            </a:r>
            <a:r>
              <a:rPr lang="en-US" altLang="en-US" sz="5400" dirty="0">
                <a:solidFill>
                  <a:srgbClr val="FFC000"/>
                </a:solidFill>
              </a:rPr>
              <a:t>the apocalyptic </a:t>
            </a:r>
            <a:endParaRPr lang="en-US" altLang="en-US" sz="5400" dirty="0" smtClean="0">
              <a:solidFill>
                <a:srgbClr val="FFC000"/>
              </a:solidFill>
            </a:endParaRPr>
          </a:p>
          <a:p>
            <a:pPr algn="ctr" eaLnBrk="1" hangingPunct="1">
              <a:spcBef>
                <a:spcPct val="0"/>
              </a:spcBef>
              <a:buFontTx/>
              <a:buNone/>
              <a:defRPr/>
            </a:pPr>
            <a:r>
              <a:rPr lang="en-US" altLang="en-US" sz="5400" b="1" i="1" dirty="0" smtClean="0">
                <a:solidFill>
                  <a:srgbClr val="FFFF00"/>
                </a:solidFill>
              </a:rPr>
              <a:t>blood </a:t>
            </a:r>
            <a:r>
              <a:rPr lang="en-US" altLang="en-US" sz="5400" b="1" i="1" dirty="0">
                <a:solidFill>
                  <a:srgbClr val="FFFF00"/>
                </a:solidFill>
              </a:rPr>
              <a:t>moon </a:t>
            </a:r>
            <a:r>
              <a:rPr lang="en-US" altLang="en-US" sz="5400" dirty="0">
                <a:solidFill>
                  <a:srgbClr val="FFC000"/>
                </a:solidFill>
              </a:rPr>
              <a:t>and </a:t>
            </a:r>
            <a:r>
              <a:rPr lang="en-US" altLang="en-US" sz="5400" dirty="0" smtClean="0">
                <a:solidFill>
                  <a:srgbClr val="FFC000"/>
                </a:solidFill>
              </a:rPr>
              <a:t>the </a:t>
            </a:r>
            <a:r>
              <a:rPr lang="en-US" altLang="en-US" sz="5400" dirty="0">
                <a:solidFill>
                  <a:srgbClr val="FFC000"/>
                </a:solidFill>
              </a:rPr>
              <a:t>other </a:t>
            </a:r>
            <a:r>
              <a:rPr lang="en-US" altLang="en-US" sz="5400" dirty="0" smtClean="0">
                <a:solidFill>
                  <a:srgbClr val="FFC000"/>
                </a:solidFill>
              </a:rPr>
              <a:t>two accompanying </a:t>
            </a:r>
            <a:r>
              <a:rPr lang="en-US" altLang="en-US" sz="5400" dirty="0">
                <a:solidFill>
                  <a:srgbClr val="FFFF00"/>
                </a:solidFill>
              </a:rPr>
              <a:t>cosmic </a:t>
            </a:r>
            <a:r>
              <a:rPr lang="en-US" altLang="en-US" sz="5400" dirty="0" smtClean="0">
                <a:solidFill>
                  <a:srgbClr val="FFFF00"/>
                </a:solidFill>
              </a:rPr>
              <a:t>signs</a:t>
            </a:r>
            <a:r>
              <a:rPr lang="en-US" altLang="en-US" sz="5400" dirty="0" smtClean="0">
                <a:solidFill>
                  <a:srgbClr val="FFC000"/>
                </a:solidFill>
              </a:rPr>
              <a:t>? </a:t>
            </a:r>
            <a:endParaRPr lang="en-US" altLang="en-US" sz="5400" dirty="0" smtClean="0">
              <a:solidFill>
                <a:srgbClr val="FFC000"/>
              </a:solidFill>
              <a:latin typeface="+mn-lt"/>
            </a:endParaRP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342900" y="1143000"/>
            <a:ext cx="9531350" cy="426148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dirty="0" smtClean="0">
                <a:solidFill>
                  <a:srgbClr val="FFC000"/>
                </a:solidFill>
                <a:latin typeface="+mn-lt"/>
              </a:rPr>
              <a:t>So we ask, what is the </a:t>
            </a:r>
            <a:r>
              <a:rPr lang="en-US" altLang="en-US" sz="5400" dirty="0" smtClean="0">
                <a:solidFill>
                  <a:srgbClr val="FFC000"/>
                </a:solidFill>
              </a:rPr>
              <a:t>time </a:t>
            </a:r>
            <a:r>
              <a:rPr lang="en-US" altLang="en-US" sz="5400" dirty="0">
                <a:solidFill>
                  <a:srgbClr val="FFC000"/>
                </a:solidFill>
              </a:rPr>
              <a:t>period </a:t>
            </a:r>
            <a:r>
              <a:rPr lang="en-US" altLang="en-US" sz="5400" dirty="0" smtClean="0">
                <a:solidFill>
                  <a:srgbClr val="FFC000"/>
                </a:solidFill>
              </a:rPr>
              <a:t>for </a:t>
            </a:r>
            <a:r>
              <a:rPr lang="en-US" altLang="en-US" sz="5400" dirty="0">
                <a:solidFill>
                  <a:srgbClr val="FFC000"/>
                </a:solidFill>
              </a:rPr>
              <a:t>the apocalyptic </a:t>
            </a:r>
            <a:endParaRPr lang="en-US" altLang="en-US" sz="5400" dirty="0" smtClean="0">
              <a:solidFill>
                <a:srgbClr val="FFC000"/>
              </a:solidFill>
            </a:endParaRPr>
          </a:p>
          <a:p>
            <a:pPr algn="ctr" eaLnBrk="1" hangingPunct="1">
              <a:spcBef>
                <a:spcPct val="0"/>
              </a:spcBef>
              <a:buFontTx/>
              <a:buNone/>
              <a:defRPr/>
            </a:pPr>
            <a:r>
              <a:rPr lang="en-US" altLang="en-US" sz="5400" b="1" i="1" dirty="0" smtClean="0">
                <a:solidFill>
                  <a:srgbClr val="FFFF00"/>
                </a:solidFill>
              </a:rPr>
              <a:t>blood </a:t>
            </a:r>
            <a:r>
              <a:rPr lang="en-US" altLang="en-US" sz="5400" b="1" i="1" dirty="0">
                <a:solidFill>
                  <a:srgbClr val="FFFF00"/>
                </a:solidFill>
              </a:rPr>
              <a:t>moon </a:t>
            </a:r>
            <a:r>
              <a:rPr lang="en-US" altLang="en-US" sz="5400" dirty="0">
                <a:solidFill>
                  <a:srgbClr val="FFC000"/>
                </a:solidFill>
              </a:rPr>
              <a:t>and </a:t>
            </a:r>
            <a:r>
              <a:rPr lang="en-US" altLang="en-US" sz="5400" dirty="0" smtClean="0">
                <a:solidFill>
                  <a:srgbClr val="FFC000"/>
                </a:solidFill>
              </a:rPr>
              <a:t>the </a:t>
            </a:r>
          </a:p>
          <a:p>
            <a:pPr algn="ctr" eaLnBrk="1" hangingPunct="1">
              <a:spcBef>
                <a:spcPct val="0"/>
              </a:spcBef>
              <a:buFontTx/>
              <a:buNone/>
              <a:defRPr/>
            </a:pPr>
            <a:r>
              <a:rPr lang="en-US" altLang="en-US" sz="5400" dirty="0" smtClean="0">
                <a:solidFill>
                  <a:srgbClr val="FFC000"/>
                </a:solidFill>
              </a:rPr>
              <a:t>other two accompanying </a:t>
            </a:r>
          </a:p>
          <a:p>
            <a:pPr algn="ctr" eaLnBrk="1" hangingPunct="1">
              <a:spcBef>
                <a:spcPct val="0"/>
              </a:spcBef>
              <a:buFontTx/>
              <a:buNone/>
              <a:defRPr/>
            </a:pPr>
            <a:r>
              <a:rPr lang="en-US" altLang="en-US" sz="5400" dirty="0" smtClean="0">
                <a:solidFill>
                  <a:srgbClr val="FFC000"/>
                </a:solidFill>
              </a:rPr>
              <a:t>cosmic disturbances? </a:t>
            </a:r>
            <a:endParaRPr lang="en-US" altLang="en-US" sz="5400" dirty="0" smtClean="0">
              <a:solidFill>
                <a:srgbClr val="FFC000"/>
              </a:solidFill>
              <a:latin typeface="+mn-lt"/>
            </a:endParaRPr>
          </a:p>
        </p:txBody>
      </p:sp>
    </p:spTree>
    <p:extLst>
      <p:ext uri="{BB962C8B-B14F-4D97-AF65-F5344CB8AC3E}">
        <p14:creationId xmlns:p14="http://schemas.microsoft.com/office/powerpoint/2010/main" val="1617600327"/>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190500" y="152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84323"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463" y="304800"/>
            <a:ext cx="2840037"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7625" y="3048000"/>
            <a:ext cx="10125075" cy="3170238"/>
          </a:xfrm>
          <a:prstGeom prst="rect">
            <a:avLst/>
          </a:prstGeom>
        </p:spPr>
        <p:txBody>
          <a:bodyPr>
            <a:spAutoFit/>
          </a:bodyPr>
          <a:lstStyle/>
          <a:p>
            <a:pPr algn="ctr">
              <a:defRPr/>
            </a:pPr>
            <a:r>
              <a:rPr lang="en-US" altLang="en-US" sz="4000" baseline="30000" dirty="0">
                <a:solidFill>
                  <a:srgbClr val="FFC000"/>
                </a:solidFill>
                <a:latin typeface="+mn-lt"/>
              </a:rPr>
              <a:t>12 </a:t>
            </a:r>
            <a:r>
              <a:rPr lang="en-US" altLang="en-US" sz="4000" dirty="0">
                <a:solidFill>
                  <a:srgbClr val="FFC000"/>
                </a:solidFill>
                <a:latin typeface="+mn-lt"/>
              </a:rPr>
              <a:t>And I beheld when he had opened the </a:t>
            </a:r>
            <a:r>
              <a:rPr lang="en-US" altLang="en-US" sz="4000" b="1" i="1" dirty="0">
                <a:solidFill>
                  <a:srgbClr val="FFFF00"/>
                </a:solidFill>
                <a:latin typeface="+mn-lt"/>
              </a:rPr>
              <a:t>sixth seal</a:t>
            </a:r>
            <a:r>
              <a:rPr lang="en-US" altLang="en-US" sz="4000" dirty="0">
                <a:solidFill>
                  <a:srgbClr val="FFC000"/>
                </a:solidFill>
                <a:latin typeface="+mn-lt"/>
              </a:rPr>
              <a:t>, and, lo, there was a </a:t>
            </a:r>
            <a:r>
              <a:rPr lang="en-US" altLang="en-US" sz="4000" b="1" i="1" dirty="0">
                <a:solidFill>
                  <a:srgbClr val="FFFF00"/>
                </a:solidFill>
                <a:latin typeface="+mn-lt"/>
              </a:rPr>
              <a:t>great earthquake</a:t>
            </a:r>
            <a:r>
              <a:rPr lang="en-US" altLang="en-US" sz="4000" dirty="0">
                <a:solidFill>
                  <a:srgbClr val="FFC000"/>
                </a:solidFill>
                <a:latin typeface="+mn-lt"/>
              </a:rPr>
              <a:t>; and the </a:t>
            </a:r>
            <a:r>
              <a:rPr lang="en-US" altLang="en-US" sz="4000" b="1" dirty="0">
                <a:solidFill>
                  <a:srgbClr val="FFFF00"/>
                </a:solidFill>
                <a:latin typeface="+mn-lt"/>
              </a:rPr>
              <a:t>sun became black as sackcloth of hair</a:t>
            </a:r>
            <a:r>
              <a:rPr lang="en-US" altLang="en-US" sz="4000" dirty="0">
                <a:solidFill>
                  <a:srgbClr val="FFC000"/>
                </a:solidFill>
                <a:latin typeface="+mn-lt"/>
              </a:rPr>
              <a:t>, and </a:t>
            </a:r>
            <a:r>
              <a:rPr lang="en-US" altLang="en-US" sz="4000" b="1" i="1" dirty="0">
                <a:solidFill>
                  <a:srgbClr val="FF0000"/>
                </a:solidFill>
                <a:latin typeface="+mn-lt"/>
              </a:rPr>
              <a:t>the moon became as blood</a:t>
            </a:r>
            <a:r>
              <a:rPr lang="en-US" altLang="en-US" sz="4000" dirty="0">
                <a:solidFill>
                  <a:srgbClr val="FFC000"/>
                </a:solidFill>
                <a:latin typeface="+mn-lt"/>
              </a:rPr>
              <a:t>; </a:t>
            </a:r>
            <a:r>
              <a:rPr lang="en-US" altLang="en-US" sz="4000" baseline="30000" dirty="0">
                <a:solidFill>
                  <a:srgbClr val="FFC000"/>
                </a:solidFill>
                <a:latin typeface="+mn-lt"/>
              </a:rPr>
              <a:t>13 </a:t>
            </a:r>
            <a:r>
              <a:rPr lang="en-US" altLang="en-US" sz="4000" dirty="0">
                <a:solidFill>
                  <a:srgbClr val="FFC000"/>
                </a:solidFill>
                <a:latin typeface="+mn-lt"/>
              </a:rPr>
              <a:t>And </a:t>
            </a:r>
            <a:r>
              <a:rPr lang="en-US" altLang="en-US" sz="4000" b="1" dirty="0">
                <a:solidFill>
                  <a:srgbClr val="FFFF00"/>
                </a:solidFill>
                <a:latin typeface="+mn-lt"/>
              </a:rPr>
              <a:t>the stars of heaven fell </a:t>
            </a:r>
            <a:r>
              <a:rPr lang="en-US" altLang="en-US" sz="4000" dirty="0">
                <a:solidFill>
                  <a:srgbClr val="FFC000"/>
                </a:solidFill>
                <a:latin typeface="+mn-lt"/>
              </a:rPr>
              <a:t>unto the earth, - </a:t>
            </a:r>
            <a:r>
              <a:rPr lang="en-US" altLang="en-US" sz="4000" dirty="0">
                <a:solidFill>
                  <a:schemeClr val="bg1"/>
                </a:solidFill>
                <a:latin typeface="+mn-lt"/>
              </a:rPr>
              <a:t>Rev. 6:12,13 </a:t>
            </a:r>
          </a:p>
        </p:txBody>
      </p:sp>
      <p:pic>
        <p:nvPicPr>
          <p:cNvPr id="1843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328613"/>
            <a:ext cx="29210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6" name="Picture 2" descr="C:\Users\Gavin-As\Desktop\BB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3788" y="328613"/>
            <a:ext cx="29924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84896"/>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429492" y="1219200"/>
            <a:ext cx="9531350"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rPr>
              <a:t>W</a:t>
            </a:r>
            <a:r>
              <a:rPr lang="en-US" altLang="en-US" sz="4800" dirty="0" smtClean="0">
                <a:solidFill>
                  <a:srgbClr val="FFC000"/>
                </a:solidFill>
                <a:latin typeface="+mn-lt"/>
              </a:rPr>
              <a:t>hen we do our homework we </a:t>
            </a:r>
          </a:p>
          <a:p>
            <a:pPr algn="ctr" eaLnBrk="1" hangingPunct="1">
              <a:spcBef>
                <a:spcPct val="0"/>
              </a:spcBef>
              <a:buFontTx/>
              <a:buNone/>
              <a:defRPr/>
            </a:pPr>
            <a:r>
              <a:rPr lang="en-US" altLang="en-US" sz="4800" dirty="0" smtClean="0">
                <a:solidFill>
                  <a:srgbClr val="FFC000"/>
                </a:solidFill>
                <a:latin typeface="+mn-lt"/>
              </a:rPr>
              <a:t>are bound to conclude that the </a:t>
            </a:r>
          </a:p>
          <a:p>
            <a:pPr algn="ctr" eaLnBrk="1" hangingPunct="1">
              <a:spcBef>
                <a:spcPct val="0"/>
              </a:spcBef>
              <a:buFontTx/>
              <a:buNone/>
              <a:defRPr/>
            </a:pPr>
            <a:r>
              <a:rPr lang="en-US" altLang="en-US" sz="4800" dirty="0" smtClean="0">
                <a:solidFill>
                  <a:srgbClr val="FFC000"/>
                </a:solidFill>
                <a:latin typeface="+mn-lt"/>
              </a:rPr>
              <a:t>time period will be </a:t>
            </a:r>
            <a:r>
              <a:rPr lang="en-US" altLang="en-US" sz="4800" b="1" i="1" dirty="0" smtClean="0">
                <a:solidFill>
                  <a:srgbClr val="FFFF00"/>
                </a:solidFill>
                <a:latin typeface="+mn-lt"/>
              </a:rPr>
              <a:t>30 days</a:t>
            </a:r>
            <a:r>
              <a:rPr lang="en-US" altLang="en-US" sz="4800" dirty="0" smtClean="0">
                <a:solidFill>
                  <a:srgbClr val="FFC000"/>
                </a:solidFill>
                <a:latin typeface="+mn-lt"/>
              </a:rPr>
              <a:t>. </a:t>
            </a:r>
            <a:r>
              <a:rPr lang="en-US" altLang="en-US" sz="4800" dirty="0">
                <a:solidFill>
                  <a:srgbClr val="FFC000"/>
                </a:solidFill>
              </a:rPr>
              <a:t>This </a:t>
            </a:r>
            <a:endParaRPr lang="en-US" altLang="en-US" sz="4800" dirty="0" smtClean="0">
              <a:solidFill>
                <a:srgbClr val="FFC000"/>
              </a:solidFill>
            </a:endParaRPr>
          </a:p>
          <a:p>
            <a:pPr algn="ctr" eaLnBrk="1" hangingPunct="1">
              <a:spcBef>
                <a:spcPct val="0"/>
              </a:spcBef>
              <a:buFontTx/>
              <a:buNone/>
              <a:defRPr/>
            </a:pPr>
            <a:r>
              <a:rPr lang="en-US" altLang="en-US" sz="4800" dirty="0" smtClean="0">
                <a:solidFill>
                  <a:srgbClr val="FFFF00"/>
                </a:solidFill>
              </a:rPr>
              <a:t>30 </a:t>
            </a:r>
            <a:r>
              <a:rPr lang="en-US" altLang="en-US" sz="4800" dirty="0">
                <a:solidFill>
                  <a:srgbClr val="FFFF00"/>
                </a:solidFill>
              </a:rPr>
              <a:t>days </a:t>
            </a:r>
            <a:r>
              <a:rPr lang="en-US" altLang="en-US" sz="4800" dirty="0">
                <a:solidFill>
                  <a:srgbClr val="FFC000"/>
                </a:solidFill>
              </a:rPr>
              <a:t>will encompass </a:t>
            </a:r>
            <a:r>
              <a:rPr lang="en-US" altLang="en-US" sz="4800" dirty="0" smtClean="0">
                <a:solidFill>
                  <a:srgbClr val="FFC000"/>
                </a:solidFill>
              </a:rPr>
              <a:t>an </a:t>
            </a:r>
            <a:r>
              <a:rPr lang="en-US" altLang="en-US" sz="4800" dirty="0" smtClean="0">
                <a:solidFill>
                  <a:srgbClr val="FFFF00"/>
                </a:solidFill>
              </a:rPr>
              <a:t>awesome </a:t>
            </a:r>
            <a:r>
              <a:rPr lang="en-US" altLang="en-US" sz="4800" dirty="0">
                <a:solidFill>
                  <a:srgbClr val="FFFF00"/>
                </a:solidFill>
              </a:rPr>
              <a:t>period of history.</a:t>
            </a:r>
            <a:r>
              <a:rPr lang="en-US" altLang="en-US" sz="4800" dirty="0">
                <a:solidFill>
                  <a:srgbClr val="FFC000"/>
                </a:solidFill>
              </a:rPr>
              <a:t> </a:t>
            </a:r>
            <a:r>
              <a:rPr lang="en-US" altLang="en-US" sz="4800" dirty="0" smtClean="0">
                <a:solidFill>
                  <a:srgbClr val="FFC000"/>
                </a:solidFill>
              </a:rPr>
              <a:t>It’s </a:t>
            </a:r>
            <a:r>
              <a:rPr lang="en-US" altLang="en-US" sz="4800" dirty="0">
                <a:solidFill>
                  <a:srgbClr val="FFC000"/>
                </a:solidFill>
              </a:rPr>
              <a:t>a </a:t>
            </a:r>
            <a:r>
              <a:rPr lang="en-US" altLang="en-US" sz="4800" b="1" i="1" dirty="0">
                <a:solidFill>
                  <a:srgbClr val="FFFF00"/>
                </a:solidFill>
              </a:rPr>
              <a:t>huge big scoop, </a:t>
            </a:r>
            <a:r>
              <a:rPr lang="en-US" altLang="en-US" sz="4800" b="1" i="1" dirty="0" smtClean="0">
                <a:solidFill>
                  <a:srgbClr val="FFFF00"/>
                </a:solidFill>
              </a:rPr>
              <a:t>a </a:t>
            </a:r>
            <a:r>
              <a:rPr lang="en-US" altLang="en-US" sz="4800" b="1" i="1" dirty="0">
                <a:solidFill>
                  <a:srgbClr val="FFFF00"/>
                </a:solidFill>
              </a:rPr>
              <a:t>blockbuster story! </a:t>
            </a:r>
          </a:p>
        </p:txBody>
      </p:sp>
    </p:spTree>
    <p:extLst>
      <p:ext uri="{BB962C8B-B14F-4D97-AF65-F5344CB8AC3E}">
        <p14:creationId xmlns:p14="http://schemas.microsoft.com/office/powerpoint/2010/main" val="3122133066"/>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Rectangle 18"/>
          <p:cNvSpPr/>
          <p:nvPr/>
        </p:nvSpPr>
        <p:spPr>
          <a:xfrm>
            <a:off x="9526" y="0"/>
            <a:ext cx="874216" cy="68580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solidFill>
                  <a:schemeClr val="tx1"/>
                </a:solidFill>
              </a:rPr>
              <a:t> </a:t>
            </a:r>
          </a:p>
        </p:txBody>
      </p:sp>
      <p:sp>
        <p:nvSpPr>
          <p:cNvPr id="131075" name="TextBox 15"/>
          <p:cNvSpPr txBox="1">
            <a:spLocks noChangeArrowheads="1"/>
          </p:cNvSpPr>
          <p:nvPr/>
        </p:nvSpPr>
        <p:spPr bwMode="auto">
          <a:xfrm rot="-5400000">
            <a:off x="-2552456" y="3016570"/>
            <a:ext cx="610295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400" b="1" dirty="0" smtClean="0">
                <a:latin typeface="Batang" panose="02030600000101010101" pitchFamily="18" charset="-127"/>
                <a:ea typeface="Batang" panose="02030600000101010101" pitchFamily="18" charset="-127"/>
              </a:rPr>
              <a:t>The Great Tribulation</a:t>
            </a:r>
            <a:endParaRPr lang="en-US" altLang="en-US" sz="4400" b="1" dirty="0">
              <a:latin typeface="Batang" panose="02030600000101010101" pitchFamily="18" charset="-127"/>
              <a:ea typeface="Batang" panose="02030600000101010101" pitchFamily="18" charset="-127"/>
            </a:endParaRPr>
          </a:p>
        </p:txBody>
      </p:sp>
      <p:pic>
        <p:nvPicPr>
          <p:cNvPr id="1310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741" y="0"/>
            <a:ext cx="8603159" cy="597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78"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66688"/>
            <a:ext cx="3068714" cy="239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333500" y="2560637"/>
            <a:ext cx="3733800" cy="3416300"/>
          </a:xfrm>
          <a:prstGeom prst="rect">
            <a:avLst/>
          </a:prstGeom>
        </p:spPr>
        <p:txBody>
          <a:bodyPr>
            <a:spAutoFit/>
          </a:bodyPr>
          <a:lstStyle/>
          <a:p>
            <a:pPr>
              <a:defRPr/>
            </a:pPr>
            <a:r>
              <a:rPr lang="en-US" altLang="en-US" sz="2400" dirty="0">
                <a:solidFill>
                  <a:schemeClr val="bg2"/>
                </a:solidFill>
              </a:rPr>
              <a:t>“</a:t>
            </a:r>
            <a:r>
              <a:rPr lang="en-US" altLang="en-US" sz="2400" b="1" i="1" dirty="0">
                <a:solidFill>
                  <a:srgbClr val="FFFF00"/>
                </a:solidFill>
              </a:rPr>
              <a:t>IMMEDIATELY</a:t>
            </a:r>
            <a:r>
              <a:rPr lang="en-US" altLang="en-US" sz="2400" dirty="0">
                <a:solidFill>
                  <a:schemeClr val="bg2"/>
                </a:solidFill>
              </a:rPr>
              <a:t> </a:t>
            </a:r>
            <a:r>
              <a:rPr lang="en-US" altLang="en-US" sz="2400" b="1" i="1" dirty="0">
                <a:solidFill>
                  <a:srgbClr val="FFFF00"/>
                </a:solidFill>
              </a:rPr>
              <a:t>AFTER</a:t>
            </a:r>
            <a:r>
              <a:rPr lang="en-US" altLang="en-US" sz="2400" dirty="0">
                <a:solidFill>
                  <a:schemeClr val="bg2"/>
                </a:solidFill>
              </a:rPr>
              <a:t> </a:t>
            </a:r>
            <a:r>
              <a:rPr lang="en-US" altLang="en-US" sz="2400" b="1" i="1" dirty="0">
                <a:solidFill>
                  <a:srgbClr val="FFFF00"/>
                </a:solidFill>
              </a:rPr>
              <a:t>THE TRIBULATION </a:t>
            </a:r>
            <a:r>
              <a:rPr lang="en-US" altLang="en-US" sz="2400" dirty="0">
                <a:solidFill>
                  <a:schemeClr val="accent3">
                    <a:lumMod val="60000"/>
                    <a:lumOff val="40000"/>
                  </a:schemeClr>
                </a:solidFill>
                <a:latin typeface="+mn-lt"/>
              </a:rPr>
              <a:t>of those days shall </a:t>
            </a:r>
            <a:r>
              <a:rPr lang="en-US" altLang="en-US" sz="2400" dirty="0">
                <a:solidFill>
                  <a:srgbClr val="FFC000"/>
                </a:solidFill>
                <a:latin typeface="+mn-lt"/>
              </a:rPr>
              <a:t>the sun </a:t>
            </a:r>
          </a:p>
          <a:p>
            <a:pPr>
              <a:defRPr/>
            </a:pPr>
            <a:r>
              <a:rPr lang="en-US" altLang="en-US" sz="2400" dirty="0">
                <a:solidFill>
                  <a:srgbClr val="FFC000"/>
                </a:solidFill>
                <a:latin typeface="+mn-lt"/>
              </a:rPr>
              <a:t>be darkened, and the moon shall not give her light, and the stars shall fall from heaven,</a:t>
            </a:r>
            <a:r>
              <a:rPr lang="en-US" altLang="en-US" sz="2400" dirty="0">
                <a:solidFill>
                  <a:schemeClr val="accent3">
                    <a:lumMod val="60000"/>
                    <a:lumOff val="40000"/>
                  </a:schemeClr>
                </a:solidFill>
                <a:latin typeface="+mn-lt"/>
              </a:rPr>
              <a:t> and the powers </a:t>
            </a:r>
          </a:p>
          <a:p>
            <a:pPr>
              <a:defRPr/>
            </a:pPr>
            <a:r>
              <a:rPr lang="en-US" altLang="en-US" sz="2400" dirty="0">
                <a:solidFill>
                  <a:schemeClr val="accent3">
                    <a:lumMod val="60000"/>
                    <a:lumOff val="40000"/>
                  </a:schemeClr>
                </a:solidFill>
                <a:latin typeface="+mn-lt"/>
              </a:rPr>
              <a:t>of the heavens shall be shaken.” </a:t>
            </a:r>
            <a:r>
              <a:rPr lang="en-US" altLang="en-US" sz="2400" dirty="0">
                <a:solidFill>
                  <a:schemeClr val="bg1"/>
                </a:solidFill>
                <a:latin typeface="+mn-lt"/>
              </a:rPr>
              <a:t>Matthew 24:29</a:t>
            </a:r>
          </a:p>
        </p:txBody>
      </p:sp>
      <p:pic>
        <p:nvPicPr>
          <p:cNvPr id="1310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3372" y="1904999"/>
            <a:ext cx="3117428" cy="2133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2"/>
          <p:cNvSpPr txBox="1">
            <a:spLocks noChangeArrowheads="1"/>
          </p:cNvSpPr>
          <p:nvPr/>
        </p:nvSpPr>
        <p:spPr bwMode="auto">
          <a:xfrm>
            <a:off x="5004377" y="4038600"/>
            <a:ext cx="3936423"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defRPr/>
            </a:pPr>
            <a:r>
              <a:rPr lang="en-US" sz="2400" baseline="30000" dirty="0" smtClean="0">
                <a:solidFill>
                  <a:srgbClr val="FFC000"/>
                </a:solidFill>
                <a:latin typeface="+mn-lt"/>
              </a:rPr>
              <a:t>31</a:t>
            </a:r>
            <a:r>
              <a:rPr lang="en-US" sz="2400" dirty="0" smtClean="0">
                <a:solidFill>
                  <a:srgbClr val="FFC000"/>
                </a:solidFill>
                <a:latin typeface="+mn-lt"/>
              </a:rPr>
              <a:t>The sun shall be turned into darkness, and the moon into blood, </a:t>
            </a:r>
            <a:r>
              <a:rPr lang="en-US" sz="2400" b="1" i="1" dirty="0" smtClean="0">
                <a:solidFill>
                  <a:srgbClr val="FFFF00"/>
                </a:solidFill>
                <a:latin typeface="+mn-lt"/>
              </a:rPr>
              <a:t>BEFORE</a:t>
            </a:r>
            <a:r>
              <a:rPr lang="en-US" sz="2400" dirty="0" smtClean="0">
                <a:solidFill>
                  <a:srgbClr val="FFFF00"/>
                </a:solidFill>
                <a:latin typeface="+mn-lt"/>
              </a:rPr>
              <a:t> the great and terrible </a:t>
            </a:r>
            <a:r>
              <a:rPr lang="en-US" sz="2400" b="1" i="1" dirty="0" smtClean="0">
                <a:solidFill>
                  <a:srgbClr val="FFFF00"/>
                </a:solidFill>
                <a:latin typeface="+mn-lt"/>
              </a:rPr>
              <a:t>Day of the </a:t>
            </a:r>
            <a:r>
              <a:rPr lang="en-US" sz="2400" b="1" i="1" cap="small" dirty="0" smtClean="0">
                <a:solidFill>
                  <a:srgbClr val="FFFF00"/>
                </a:solidFill>
                <a:latin typeface="+mn-lt"/>
              </a:rPr>
              <a:t>Lord</a:t>
            </a:r>
            <a:r>
              <a:rPr lang="en-US" sz="2400" b="1" i="1" dirty="0" smtClean="0">
                <a:solidFill>
                  <a:srgbClr val="FFFF00"/>
                </a:solidFill>
                <a:latin typeface="+mn-lt"/>
              </a:rPr>
              <a:t> </a:t>
            </a:r>
            <a:r>
              <a:rPr lang="en-US" sz="2400" dirty="0" smtClean="0">
                <a:solidFill>
                  <a:schemeClr val="accent3">
                    <a:lumMod val="60000"/>
                    <a:lumOff val="40000"/>
                  </a:schemeClr>
                </a:solidFill>
                <a:latin typeface="+mn-lt"/>
              </a:rPr>
              <a:t>come. </a:t>
            </a:r>
            <a:r>
              <a:rPr lang="en-US" sz="2400" dirty="0">
                <a:solidFill>
                  <a:schemeClr val="accent3">
                    <a:lumMod val="60000"/>
                    <a:lumOff val="40000"/>
                  </a:schemeClr>
                </a:solidFill>
                <a:latin typeface="+mn-lt"/>
              </a:rPr>
              <a:t> </a:t>
            </a:r>
            <a:r>
              <a:rPr lang="en-US" sz="2400" dirty="0" smtClean="0">
                <a:solidFill>
                  <a:schemeClr val="accent3">
                    <a:lumMod val="60000"/>
                    <a:lumOff val="40000"/>
                  </a:schemeClr>
                </a:solidFill>
                <a:latin typeface="+mn-lt"/>
              </a:rPr>
              <a:t>- </a:t>
            </a:r>
            <a:r>
              <a:rPr lang="en-US" altLang="en-US" sz="2400" dirty="0" smtClean="0">
                <a:solidFill>
                  <a:schemeClr val="bg1"/>
                </a:solidFill>
                <a:latin typeface="+mn-lt"/>
              </a:rPr>
              <a:t>Joel 2:31</a:t>
            </a:r>
            <a:endParaRPr lang="en-US" altLang="en-US" sz="2400" dirty="0">
              <a:solidFill>
                <a:schemeClr val="bg1"/>
              </a:solidFill>
              <a:latin typeface="+mn-lt"/>
            </a:endParaRPr>
          </a:p>
        </p:txBody>
      </p:sp>
      <p:sp>
        <p:nvSpPr>
          <p:cNvPr id="10" name="Rectangle 9"/>
          <p:cNvSpPr/>
          <p:nvPr/>
        </p:nvSpPr>
        <p:spPr>
          <a:xfrm rot="5400000">
            <a:off x="6500812" y="3062287"/>
            <a:ext cx="6858000" cy="7334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smtClean="0">
                <a:solidFill>
                  <a:srgbClr val="C00000"/>
                </a:solidFill>
                <a:latin typeface="Batang" panose="02030600000101010101" pitchFamily="18" charset="-127"/>
                <a:ea typeface="Batang" panose="02030600000101010101" pitchFamily="18" charset="-127"/>
              </a:rPr>
              <a:t>The </a:t>
            </a:r>
            <a:r>
              <a:rPr lang="en-US" sz="4400" b="1" dirty="0">
                <a:solidFill>
                  <a:srgbClr val="C00000"/>
                </a:solidFill>
                <a:latin typeface="Batang" panose="02030600000101010101" pitchFamily="18" charset="-127"/>
                <a:ea typeface="Batang" panose="02030600000101010101" pitchFamily="18" charset="-127"/>
              </a:rPr>
              <a:t>Day of </a:t>
            </a:r>
            <a:r>
              <a:rPr lang="en-US" sz="4400" b="1" dirty="0" smtClean="0">
                <a:solidFill>
                  <a:srgbClr val="C00000"/>
                </a:solidFill>
                <a:latin typeface="Batang" panose="02030600000101010101" pitchFamily="18" charset="-127"/>
                <a:ea typeface="Batang" panose="02030600000101010101" pitchFamily="18" charset="-127"/>
              </a:rPr>
              <a:t>the LORD</a:t>
            </a:r>
            <a:endParaRPr lang="en-US" sz="4400" b="1" dirty="0">
              <a:solidFill>
                <a:srgbClr val="C00000"/>
              </a:solidFill>
              <a:latin typeface="Batang" panose="02030600000101010101" pitchFamily="18" charset="-127"/>
              <a:ea typeface="Batang" panose="02030600000101010101" pitchFamily="18" charset="-127"/>
            </a:endParaRPr>
          </a:p>
        </p:txBody>
      </p:sp>
      <p:cxnSp>
        <p:nvCxnSpPr>
          <p:cNvPr id="11" name="Straight Connector 10"/>
          <p:cNvCxnSpPr/>
          <p:nvPr/>
        </p:nvCxnSpPr>
        <p:spPr>
          <a:xfrm flipH="1">
            <a:off x="9483436" y="0"/>
            <a:ext cx="3464"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880277" y="-1"/>
            <a:ext cx="3465" cy="68580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883742" y="6096000"/>
            <a:ext cx="3018716" cy="0"/>
          </a:xfrm>
          <a:prstGeom prst="straightConnector1">
            <a:avLst/>
          </a:prstGeom>
          <a:ln w="539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7"/>
          <p:cNvSpPr>
            <a:spLocks noChangeArrowheads="1"/>
          </p:cNvSpPr>
          <p:nvPr/>
        </p:nvSpPr>
        <p:spPr bwMode="auto">
          <a:xfrm>
            <a:off x="3902458" y="5749379"/>
            <a:ext cx="23503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b="1" i="1" dirty="0">
                <a:solidFill>
                  <a:srgbClr val="FF0000"/>
                </a:solidFill>
                <a:latin typeface="Batang" panose="02030600000101010101" pitchFamily="18" charset="-127"/>
                <a:ea typeface="Batang" panose="02030600000101010101" pitchFamily="18" charset="-127"/>
              </a:rPr>
              <a:t>30 Days</a:t>
            </a:r>
            <a:endParaRPr lang="en-US" altLang="en-US" sz="4400" dirty="0">
              <a:solidFill>
                <a:srgbClr val="FF0000"/>
              </a:solidFill>
              <a:latin typeface="Batang" panose="02030600000101010101" pitchFamily="18" charset="-127"/>
              <a:ea typeface="Batang" panose="02030600000101010101" pitchFamily="18" charset="-127"/>
            </a:endParaRPr>
          </a:p>
        </p:txBody>
      </p:sp>
      <p:cxnSp>
        <p:nvCxnSpPr>
          <p:cNvPr id="21" name="Straight Arrow Connector 20"/>
          <p:cNvCxnSpPr/>
          <p:nvPr/>
        </p:nvCxnSpPr>
        <p:spPr>
          <a:xfrm>
            <a:off x="6438900" y="6134100"/>
            <a:ext cx="3044536" cy="0"/>
          </a:xfrm>
          <a:prstGeom prst="straightConnector1">
            <a:avLst/>
          </a:prstGeom>
          <a:ln w="539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11"/>
          <p:cNvSpPr txBox="1">
            <a:spLocks noChangeArrowheads="1"/>
          </p:cNvSpPr>
          <p:nvPr/>
        </p:nvSpPr>
        <p:spPr bwMode="auto">
          <a:xfrm>
            <a:off x="883742" y="6205835"/>
            <a:ext cx="1503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dirty="0">
                <a:solidFill>
                  <a:srgbClr val="FF0000"/>
                </a:solidFill>
                <a:latin typeface="Arial" charset="0"/>
              </a:rPr>
              <a:t>Day </a:t>
            </a:r>
            <a:r>
              <a:rPr lang="en-US" altLang="en-US" sz="2400" b="1" i="1" dirty="0" smtClean="0">
                <a:solidFill>
                  <a:srgbClr val="FF0000"/>
                </a:solidFill>
                <a:latin typeface="Arial" charset="0"/>
              </a:rPr>
              <a:t>1260</a:t>
            </a:r>
            <a:endParaRPr lang="en-US" altLang="en-US" sz="2400" b="1" i="1" dirty="0">
              <a:solidFill>
                <a:srgbClr val="FF0000"/>
              </a:solidFill>
              <a:latin typeface="Arial" charset="0"/>
            </a:endParaRPr>
          </a:p>
        </p:txBody>
      </p:sp>
      <p:sp>
        <p:nvSpPr>
          <p:cNvPr id="8" name="Rectangle 7"/>
          <p:cNvSpPr/>
          <p:nvPr/>
        </p:nvSpPr>
        <p:spPr>
          <a:xfrm>
            <a:off x="7979498" y="6205834"/>
            <a:ext cx="1503938" cy="461665"/>
          </a:xfrm>
          <a:prstGeom prst="rect">
            <a:avLst/>
          </a:prstGeom>
        </p:spPr>
        <p:txBody>
          <a:bodyPr wrap="none">
            <a:spAutoFit/>
          </a:bodyPr>
          <a:lstStyle/>
          <a:p>
            <a:r>
              <a:rPr lang="en-US" altLang="en-US" sz="2400" dirty="0">
                <a:solidFill>
                  <a:srgbClr val="FF0000"/>
                </a:solidFill>
              </a:rPr>
              <a:t>Day </a:t>
            </a:r>
            <a:r>
              <a:rPr lang="en-US" altLang="en-US" sz="2400" b="1" i="1" dirty="0" smtClean="0">
                <a:solidFill>
                  <a:srgbClr val="FF0000"/>
                </a:solidFill>
              </a:rPr>
              <a:t>1290</a:t>
            </a:r>
            <a:endParaRPr lang="en-US" altLang="en-US" sz="2400" b="1" i="1" dirty="0">
              <a:solidFill>
                <a:srgbClr val="FF0000"/>
              </a:solidFill>
            </a:endParaRPr>
          </a:p>
        </p:txBody>
      </p:sp>
    </p:spTree>
    <p:extLst>
      <p:ext uri="{BB962C8B-B14F-4D97-AF65-F5344CB8AC3E}">
        <p14:creationId xmlns:p14="http://schemas.microsoft.com/office/powerpoint/2010/main" val="1260167991"/>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ChangeArrowheads="1"/>
          </p:cNvSpPr>
          <p:nvPr/>
        </p:nvSpPr>
        <p:spPr bwMode="auto">
          <a:xfrm>
            <a:off x="419100" y="762000"/>
            <a:ext cx="945515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The true apocalyptic blood moon lasting a month is a far bigger story than the red phase of a lunar eclipse.  This </a:t>
            </a:r>
            <a:r>
              <a:rPr lang="en-US" altLang="en-US" sz="4800" dirty="0" smtClean="0">
                <a:solidFill>
                  <a:srgbClr val="FFFF00"/>
                </a:solidFill>
                <a:latin typeface="+mn-lt"/>
              </a:rPr>
              <a:t>30 days </a:t>
            </a:r>
            <a:r>
              <a:rPr lang="en-US" altLang="en-US" sz="4800" dirty="0" smtClean="0">
                <a:solidFill>
                  <a:srgbClr val="FFC000"/>
                </a:solidFill>
                <a:latin typeface="+mn-lt"/>
              </a:rPr>
              <a:t>is a lot longer than the brief </a:t>
            </a:r>
            <a:r>
              <a:rPr lang="en-US" altLang="en-US" sz="4800" dirty="0" smtClean="0">
                <a:solidFill>
                  <a:srgbClr val="FFFF00"/>
                </a:solidFill>
                <a:latin typeface="+mn-lt"/>
              </a:rPr>
              <a:t>hour to an hour and a quarter or so</a:t>
            </a:r>
            <a:r>
              <a:rPr lang="en-US" altLang="en-US" sz="4800" dirty="0" smtClean="0">
                <a:solidFill>
                  <a:srgbClr val="FFC000"/>
                </a:solidFill>
                <a:latin typeface="+mn-lt"/>
              </a:rPr>
              <a:t> in which the umbral phase of a lunar eclipse can cause a red moon. </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2754" name="Picture 2" descr="Total lunar eclipse of April 14-15, 2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823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ChangeArrowheads="1"/>
          </p:cNvSpPr>
          <p:nvPr/>
        </p:nvSpPr>
        <p:spPr bwMode="auto">
          <a:xfrm>
            <a:off x="443923" y="1946564"/>
            <a:ext cx="9391650"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And the </a:t>
            </a:r>
            <a:r>
              <a:rPr lang="en-US" altLang="en-US" sz="4800" dirty="0" smtClean="0">
                <a:solidFill>
                  <a:srgbClr val="FFFF00"/>
                </a:solidFill>
                <a:latin typeface="+mn-lt"/>
              </a:rPr>
              <a:t>30 days </a:t>
            </a:r>
            <a:r>
              <a:rPr lang="en-US" altLang="en-US" sz="4800" dirty="0" smtClean="0">
                <a:solidFill>
                  <a:srgbClr val="FFC000"/>
                </a:solidFill>
                <a:latin typeface="+mn-lt"/>
              </a:rPr>
              <a:t>in which the </a:t>
            </a:r>
            <a:r>
              <a:rPr lang="en-US" altLang="en-US" sz="4800" dirty="0" smtClean="0">
                <a:solidFill>
                  <a:srgbClr val="FFFF00"/>
                </a:solidFill>
                <a:latin typeface="+mn-lt"/>
              </a:rPr>
              <a:t>sun is darkened</a:t>
            </a:r>
            <a:r>
              <a:rPr lang="en-US" altLang="en-US" sz="4800" dirty="0" smtClean="0">
                <a:solidFill>
                  <a:srgbClr val="FFC000"/>
                </a:solidFill>
                <a:latin typeface="+mn-lt"/>
              </a:rPr>
              <a:t> is a far bigger story than the brief </a:t>
            </a:r>
            <a:r>
              <a:rPr lang="en-US" altLang="en-US" sz="4800" dirty="0" smtClean="0">
                <a:solidFill>
                  <a:srgbClr val="FFFF00"/>
                </a:solidFill>
                <a:latin typeface="+mn-lt"/>
              </a:rPr>
              <a:t>few minutes </a:t>
            </a:r>
            <a:r>
              <a:rPr lang="en-US" altLang="en-US" sz="4800" dirty="0" smtClean="0">
                <a:solidFill>
                  <a:srgbClr val="FFC000"/>
                </a:solidFill>
                <a:latin typeface="+mn-lt"/>
              </a:rPr>
              <a:t>in which a </a:t>
            </a:r>
          </a:p>
          <a:p>
            <a:pPr algn="ctr" eaLnBrk="1" hangingPunct="1">
              <a:spcBef>
                <a:spcPct val="0"/>
              </a:spcBef>
              <a:buFontTx/>
              <a:buNone/>
              <a:defRPr/>
            </a:pPr>
            <a:r>
              <a:rPr lang="en-US" altLang="en-US" sz="4800" dirty="0" smtClean="0">
                <a:solidFill>
                  <a:srgbClr val="FFFF00"/>
                </a:solidFill>
                <a:latin typeface="+mn-lt"/>
              </a:rPr>
              <a:t>solar</a:t>
            </a:r>
            <a:r>
              <a:rPr lang="en-US" altLang="en-US" sz="4800" dirty="0" smtClean="0">
                <a:solidFill>
                  <a:srgbClr val="FFC000"/>
                </a:solidFill>
                <a:latin typeface="+mn-lt"/>
              </a:rPr>
              <a:t> </a:t>
            </a:r>
            <a:r>
              <a:rPr lang="en-US" altLang="en-US" sz="4800" dirty="0" smtClean="0">
                <a:solidFill>
                  <a:srgbClr val="FFFF00"/>
                </a:solidFill>
                <a:latin typeface="+mn-lt"/>
              </a:rPr>
              <a:t>eclipse</a:t>
            </a:r>
            <a:r>
              <a:rPr lang="en-US" altLang="en-US" sz="4800" dirty="0" smtClean="0">
                <a:solidFill>
                  <a:srgbClr val="FFC000"/>
                </a:solidFill>
                <a:latin typeface="+mn-lt"/>
              </a:rPr>
              <a:t> can </a:t>
            </a:r>
            <a:r>
              <a:rPr lang="en-US" altLang="en-US" sz="4800" dirty="0" smtClean="0">
                <a:solidFill>
                  <a:srgbClr val="FFFF00"/>
                </a:solidFill>
                <a:latin typeface="+mn-lt"/>
              </a:rPr>
              <a:t>darken the sun</a:t>
            </a:r>
            <a:r>
              <a:rPr lang="en-US" altLang="en-US" sz="4800"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4802" name="Picture 2" descr="http://upload.wikimedia.org/wikipedia/commons/1/1c/Solar_eclipse_1999_4_N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1066800"/>
            <a:ext cx="4724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ChangeArrowheads="1"/>
          </p:cNvSpPr>
          <p:nvPr/>
        </p:nvSpPr>
        <p:spPr bwMode="auto">
          <a:xfrm>
            <a:off x="422275" y="1371600"/>
            <a:ext cx="9391650" cy="426148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dirty="0" smtClean="0">
                <a:solidFill>
                  <a:srgbClr val="FFC000"/>
                </a:solidFill>
                <a:latin typeface="+mn-lt"/>
              </a:rPr>
              <a:t>The </a:t>
            </a:r>
            <a:r>
              <a:rPr lang="en-US" altLang="en-US" sz="5400" dirty="0" smtClean="0">
                <a:solidFill>
                  <a:srgbClr val="FFFF00"/>
                </a:solidFill>
                <a:latin typeface="+mn-lt"/>
              </a:rPr>
              <a:t>eclipse cluster of 2014 </a:t>
            </a:r>
          </a:p>
          <a:p>
            <a:pPr algn="ctr" eaLnBrk="1" hangingPunct="1">
              <a:spcBef>
                <a:spcPct val="0"/>
              </a:spcBef>
              <a:buFontTx/>
              <a:buNone/>
              <a:defRPr/>
            </a:pPr>
            <a:r>
              <a:rPr lang="en-US" altLang="en-US" sz="5400" dirty="0" smtClean="0">
                <a:solidFill>
                  <a:srgbClr val="FFFF00"/>
                </a:solidFill>
                <a:latin typeface="+mn-lt"/>
              </a:rPr>
              <a:t>– 2015 </a:t>
            </a:r>
            <a:r>
              <a:rPr lang="en-US" altLang="en-US" sz="5400" dirty="0" smtClean="0">
                <a:solidFill>
                  <a:srgbClr val="FFC000"/>
                </a:solidFill>
                <a:latin typeface="+mn-lt"/>
              </a:rPr>
              <a:t>is probably </a:t>
            </a:r>
            <a:r>
              <a:rPr lang="en-US" altLang="en-US" sz="5400" dirty="0" smtClean="0">
                <a:solidFill>
                  <a:srgbClr val="FFFF00"/>
                </a:solidFill>
                <a:latin typeface="+mn-lt"/>
              </a:rPr>
              <a:t>a very important omen </a:t>
            </a:r>
            <a:r>
              <a:rPr lang="en-US" altLang="en-US" sz="5400" dirty="0" smtClean="0">
                <a:solidFill>
                  <a:srgbClr val="FFC000"/>
                </a:solidFill>
                <a:latin typeface="+mn-lt"/>
              </a:rPr>
              <a:t>and a </a:t>
            </a:r>
            <a:r>
              <a:rPr lang="en-US" altLang="en-US" sz="5400" dirty="0" smtClean="0">
                <a:solidFill>
                  <a:srgbClr val="FFFF00"/>
                </a:solidFill>
                <a:latin typeface="+mn-lt"/>
              </a:rPr>
              <a:t>signpost in the heavens </a:t>
            </a:r>
            <a:r>
              <a:rPr lang="en-US" altLang="en-US" sz="5400" dirty="0" smtClean="0">
                <a:solidFill>
                  <a:srgbClr val="FFC000"/>
                </a:solidFill>
                <a:latin typeface="+mn-lt"/>
              </a:rPr>
              <a:t>to which we should pay special attention. </a:t>
            </a:r>
          </a:p>
        </p:txBody>
      </p:sp>
    </p:spTree>
    <p:extLst>
      <p:ext uri="{BB962C8B-B14F-4D97-AF65-F5344CB8AC3E}">
        <p14:creationId xmlns:p14="http://schemas.microsoft.com/office/powerpoint/2010/main" val="3213363382"/>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24200"/>
            <a:ext cx="10287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TextBox 1"/>
          <p:cNvSpPr txBox="1">
            <a:spLocks noChangeArrowheads="1"/>
          </p:cNvSpPr>
          <p:nvPr/>
        </p:nvSpPr>
        <p:spPr bwMode="auto">
          <a:xfrm>
            <a:off x="115888" y="228600"/>
            <a:ext cx="100552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a:solidFill>
                  <a:srgbClr val="FFC000"/>
                </a:solidFill>
                <a:latin typeface="Arial" charset="0"/>
              </a:rPr>
              <a:t>The Eclipse Cluster of 2014-2015</a:t>
            </a:r>
          </a:p>
          <a:p>
            <a:pPr algn="ctr" eaLnBrk="1" hangingPunct="1">
              <a:spcBef>
                <a:spcPct val="0"/>
              </a:spcBef>
              <a:buFontTx/>
              <a:buNone/>
            </a:pPr>
            <a:r>
              <a:rPr lang="en-US" altLang="en-US" sz="4000">
                <a:solidFill>
                  <a:srgbClr val="FFC000"/>
                </a:solidFill>
                <a:latin typeface="Arial" charset="0"/>
              </a:rPr>
              <a:t>includes a rare Lunar Eclipse Tetrad</a:t>
            </a:r>
          </a:p>
          <a:p>
            <a:pPr algn="ctr" eaLnBrk="1" hangingPunct="1">
              <a:spcBef>
                <a:spcPct val="0"/>
              </a:spcBef>
              <a:buFontTx/>
              <a:buNone/>
            </a:pPr>
            <a:r>
              <a:rPr lang="en-US" altLang="en-US" sz="4000">
                <a:solidFill>
                  <a:srgbClr val="FFC000"/>
                </a:solidFill>
                <a:latin typeface="Arial" charset="0"/>
              </a:rPr>
              <a:t>falling on Passover and Tabernacles.</a:t>
            </a:r>
          </a:p>
        </p:txBody>
      </p:sp>
    </p:spTree>
    <p:extLst>
      <p:ext uri="{BB962C8B-B14F-4D97-AF65-F5344CB8AC3E}">
        <p14:creationId xmlns:p14="http://schemas.microsoft.com/office/powerpoint/2010/main" val="700134285"/>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ChangeArrowheads="1"/>
          </p:cNvSpPr>
          <p:nvPr/>
        </p:nvSpPr>
        <p:spPr bwMode="auto">
          <a:xfrm>
            <a:off x="386862" y="838200"/>
            <a:ext cx="93726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But these transient signs are but </a:t>
            </a:r>
          </a:p>
          <a:p>
            <a:pPr algn="ctr" eaLnBrk="1" hangingPunct="1">
              <a:spcBef>
                <a:spcPct val="0"/>
              </a:spcBef>
              <a:buFontTx/>
              <a:buNone/>
              <a:defRPr/>
            </a:pPr>
            <a:r>
              <a:rPr lang="en-US" altLang="en-US" sz="4800" dirty="0" smtClean="0">
                <a:solidFill>
                  <a:srgbClr val="FFC000"/>
                </a:solidFill>
                <a:latin typeface="+mn-lt"/>
              </a:rPr>
              <a:t>a prelude to the awesome </a:t>
            </a:r>
            <a:r>
              <a:rPr lang="en-US" altLang="en-US" sz="4800" dirty="0" smtClean="0">
                <a:solidFill>
                  <a:srgbClr val="FFFF00"/>
                </a:solidFill>
                <a:latin typeface="+mn-lt"/>
              </a:rPr>
              <a:t>cosmic disturbances </a:t>
            </a:r>
            <a:r>
              <a:rPr lang="en-US" altLang="en-US" sz="4800" dirty="0" smtClean="0">
                <a:solidFill>
                  <a:srgbClr val="FFC000"/>
                </a:solidFill>
                <a:latin typeface="+mn-lt"/>
              </a:rPr>
              <a:t>that will be seen at the </a:t>
            </a:r>
            <a:r>
              <a:rPr lang="en-US" altLang="en-US" sz="4800" dirty="0" smtClean="0">
                <a:solidFill>
                  <a:srgbClr val="FFFF00"/>
                </a:solidFill>
                <a:latin typeface="+mn-lt"/>
              </a:rPr>
              <a:t>end of this age</a:t>
            </a:r>
            <a:r>
              <a:rPr lang="en-US" altLang="en-US" sz="4800" dirty="0">
                <a:solidFill>
                  <a:srgbClr val="FFC000"/>
                </a:solidFill>
                <a:latin typeface="+mn-lt"/>
              </a:rPr>
              <a:t> </a:t>
            </a:r>
            <a:r>
              <a:rPr lang="en-US" altLang="en-US" sz="4800" dirty="0" smtClean="0">
                <a:solidFill>
                  <a:srgbClr val="FFC000"/>
                </a:solidFill>
                <a:latin typeface="+mn-lt"/>
              </a:rPr>
              <a:t>even as Jerusalem is surrounded by armies and God is pleading with people to repent </a:t>
            </a:r>
          </a:p>
          <a:p>
            <a:pPr algn="ctr" eaLnBrk="1" hangingPunct="1">
              <a:spcBef>
                <a:spcPct val="0"/>
              </a:spcBef>
              <a:buFontTx/>
              <a:buNone/>
              <a:defRPr/>
            </a:pPr>
            <a:r>
              <a:rPr lang="en-US" altLang="en-US" sz="4800" dirty="0" smtClean="0">
                <a:solidFill>
                  <a:srgbClr val="FFC000"/>
                </a:solidFill>
                <a:latin typeface="+mn-lt"/>
              </a:rPr>
              <a:t>while there is still time</a:t>
            </a:r>
          </a:p>
        </p:txBody>
      </p:sp>
    </p:spTree>
    <p:extLst>
      <p:ext uri="{BB962C8B-B14F-4D97-AF65-F5344CB8AC3E}">
        <p14:creationId xmlns:p14="http://schemas.microsoft.com/office/powerpoint/2010/main" val="3737194625"/>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190500" y="152400"/>
            <a:ext cx="9906000" cy="2286000"/>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84323"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463" y="304800"/>
            <a:ext cx="2840037"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7625" y="3048000"/>
            <a:ext cx="10125075" cy="3170238"/>
          </a:xfrm>
          <a:prstGeom prst="rect">
            <a:avLst/>
          </a:prstGeom>
        </p:spPr>
        <p:txBody>
          <a:bodyPr>
            <a:spAutoFit/>
          </a:bodyPr>
          <a:lstStyle/>
          <a:p>
            <a:pPr algn="ctr">
              <a:defRPr/>
            </a:pPr>
            <a:r>
              <a:rPr lang="en-US" altLang="en-US" sz="4000" baseline="30000" dirty="0">
                <a:solidFill>
                  <a:srgbClr val="FFC000"/>
                </a:solidFill>
                <a:latin typeface="+mn-lt"/>
              </a:rPr>
              <a:t>12 </a:t>
            </a:r>
            <a:r>
              <a:rPr lang="en-US" altLang="en-US" sz="4000" dirty="0">
                <a:solidFill>
                  <a:srgbClr val="FFC000"/>
                </a:solidFill>
                <a:latin typeface="+mn-lt"/>
              </a:rPr>
              <a:t>And I beheld when he had opened the </a:t>
            </a:r>
            <a:r>
              <a:rPr lang="en-US" altLang="en-US" sz="4000" b="1" i="1" dirty="0">
                <a:solidFill>
                  <a:srgbClr val="FFFF00"/>
                </a:solidFill>
                <a:latin typeface="+mn-lt"/>
              </a:rPr>
              <a:t>sixth seal</a:t>
            </a:r>
            <a:r>
              <a:rPr lang="en-US" altLang="en-US" sz="4000" dirty="0">
                <a:solidFill>
                  <a:srgbClr val="FFC000"/>
                </a:solidFill>
                <a:latin typeface="+mn-lt"/>
              </a:rPr>
              <a:t>, and, lo, there was a </a:t>
            </a:r>
            <a:r>
              <a:rPr lang="en-US" altLang="en-US" sz="4000" b="1" i="1" dirty="0">
                <a:solidFill>
                  <a:srgbClr val="FFFF00"/>
                </a:solidFill>
                <a:latin typeface="+mn-lt"/>
              </a:rPr>
              <a:t>great earthquake</a:t>
            </a:r>
            <a:r>
              <a:rPr lang="en-US" altLang="en-US" sz="4000" dirty="0">
                <a:solidFill>
                  <a:srgbClr val="FFC000"/>
                </a:solidFill>
                <a:latin typeface="+mn-lt"/>
              </a:rPr>
              <a:t>; and the </a:t>
            </a:r>
            <a:r>
              <a:rPr lang="en-US" altLang="en-US" sz="4000" b="1" dirty="0">
                <a:solidFill>
                  <a:srgbClr val="FFFF00"/>
                </a:solidFill>
                <a:latin typeface="+mn-lt"/>
              </a:rPr>
              <a:t>sun became black as sackcloth of hair</a:t>
            </a:r>
            <a:r>
              <a:rPr lang="en-US" altLang="en-US" sz="4000" dirty="0">
                <a:solidFill>
                  <a:srgbClr val="FFC000"/>
                </a:solidFill>
                <a:latin typeface="+mn-lt"/>
              </a:rPr>
              <a:t>, and </a:t>
            </a:r>
            <a:r>
              <a:rPr lang="en-US" altLang="en-US" sz="4000" b="1" i="1" dirty="0">
                <a:solidFill>
                  <a:srgbClr val="FF0000"/>
                </a:solidFill>
                <a:latin typeface="+mn-lt"/>
              </a:rPr>
              <a:t>the moon became as blood</a:t>
            </a:r>
            <a:r>
              <a:rPr lang="en-US" altLang="en-US" sz="4000" dirty="0">
                <a:solidFill>
                  <a:srgbClr val="FFC000"/>
                </a:solidFill>
                <a:latin typeface="+mn-lt"/>
              </a:rPr>
              <a:t>; </a:t>
            </a:r>
            <a:r>
              <a:rPr lang="en-US" altLang="en-US" sz="4000" baseline="30000" dirty="0">
                <a:solidFill>
                  <a:srgbClr val="FFC000"/>
                </a:solidFill>
                <a:latin typeface="+mn-lt"/>
              </a:rPr>
              <a:t>13 </a:t>
            </a:r>
            <a:r>
              <a:rPr lang="en-US" altLang="en-US" sz="4000" dirty="0">
                <a:solidFill>
                  <a:srgbClr val="FFC000"/>
                </a:solidFill>
                <a:latin typeface="+mn-lt"/>
              </a:rPr>
              <a:t>And </a:t>
            </a:r>
            <a:r>
              <a:rPr lang="en-US" altLang="en-US" sz="4000" b="1" dirty="0">
                <a:solidFill>
                  <a:srgbClr val="FFFF00"/>
                </a:solidFill>
                <a:latin typeface="+mn-lt"/>
              </a:rPr>
              <a:t>the stars of heaven fell </a:t>
            </a:r>
            <a:r>
              <a:rPr lang="en-US" altLang="en-US" sz="4000" dirty="0">
                <a:solidFill>
                  <a:srgbClr val="FFC000"/>
                </a:solidFill>
                <a:latin typeface="+mn-lt"/>
              </a:rPr>
              <a:t>unto the earth, - </a:t>
            </a:r>
            <a:r>
              <a:rPr lang="en-US" altLang="en-US" sz="4000" dirty="0">
                <a:solidFill>
                  <a:schemeClr val="bg1"/>
                </a:solidFill>
                <a:latin typeface="+mn-lt"/>
              </a:rPr>
              <a:t>Rev. 6:12,13 </a:t>
            </a:r>
          </a:p>
        </p:txBody>
      </p:sp>
      <p:pic>
        <p:nvPicPr>
          <p:cNvPr id="1843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328613"/>
            <a:ext cx="29210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6" name="Picture 2" descr="C:\Users\Gavin-As\Desktop\BB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3788" y="328613"/>
            <a:ext cx="299243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687471"/>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
          <p:cNvSpPr>
            <a:spLocks noChangeArrowheads="1"/>
          </p:cNvSpPr>
          <p:nvPr/>
        </p:nvSpPr>
        <p:spPr bwMode="auto">
          <a:xfrm>
            <a:off x="339436" y="1524000"/>
            <a:ext cx="96774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During those </a:t>
            </a:r>
            <a:r>
              <a:rPr lang="en-US" altLang="en-US" sz="4800" dirty="0" smtClean="0">
                <a:solidFill>
                  <a:srgbClr val="FFFF00"/>
                </a:solidFill>
                <a:latin typeface="+mn-lt"/>
              </a:rPr>
              <a:t>thirty days </a:t>
            </a:r>
            <a:r>
              <a:rPr lang="en-US" altLang="en-US" sz="4800" dirty="0" smtClean="0">
                <a:solidFill>
                  <a:srgbClr val="FFC000"/>
                </a:solidFill>
                <a:latin typeface="+mn-lt"/>
              </a:rPr>
              <a:t>running up </a:t>
            </a:r>
          </a:p>
          <a:p>
            <a:pPr algn="ctr" eaLnBrk="1" hangingPunct="1">
              <a:spcBef>
                <a:spcPct val="0"/>
              </a:spcBef>
              <a:buFontTx/>
              <a:buNone/>
              <a:defRPr/>
            </a:pPr>
            <a:r>
              <a:rPr lang="en-US" altLang="en-US" sz="4800" dirty="0" smtClean="0">
                <a:solidFill>
                  <a:srgbClr val="FFC000"/>
                </a:solidFill>
                <a:latin typeface="+mn-lt"/>
              </a:rPr>
              <a:t>to the end of the age the </a:t>
            </a:r>
            <a:r>
              <a:rPr lang="en-US" altLang="en-US" sz="4800" dirty="0" smtClean="0">
                <a:solidFill>
                  <a:srgbClr val="FFFF00"/>
                </a:solidFill>
                <a:latin typeface="+mn-lt"/>
              </a:rPr>
              <a:t>third cosmic sign </a:t>
            </a:r>
            <a:r>
              <a:rPr lang="en-US" altLang="en-US" sz="4800" dirty="0" smtClean="0">
                <a:solidFill>
                  <a:srgbClr val="FFC000"/>
                </a:solidFill>
                <a:latin typeface="+mn-lt"/>
              </a:rPr>
              <a:t>will be seen as well. These falling stars will be </a:t>
            </a:r>
            <a:r>
              <a:rPr lang="en-US" altLang="en-US" sz="4800" dirty="0" smtClean="0">
                <a:solidFill>
                  <a:srgbClr val="FFFF00"/>
                </a:solidFill>
                <a:latin typeface="+mn-lt"/>
              </a:rPr>
              <a:t>meteor showers </a:t>
            </a:r>
            <a:r>
              <a:rPr lang="en-US" altLang="en-US" sz="4800" dirty="0" smtClean="0">
                <a:solidFill>
                  <a:srgbClr val="FFC000"/>
                </a:solidFill>
                <a:latin typeface="+mn-lt"/>
              </a:rPr>
              <a:t>of startling magnitude and number. </a:t>
            </a: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noliesradio.org/wp/wp-content/uploads/2012/08/meteorshower-6745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47700" y="5491579"/>
            <a:ext cx="8991600" cy="1077913"/>
          </a:xfrm>
          <a:prstGeom prst="rect">
            <a:avLst/>
          </a:prstGeom>
        </p:spPr>
        <p:txBody>
          <a:bodyPr>
            <a:spAutoFit/>
          </a:bodyPr>
          <a:lstStyle/>
          <a:p>
            <a:pPr>
              <a:defRPr/>
            </a:pPr>
            <a:r>
              <a:rPr lang="en-US" altLang="en-US" sz="3200" dirty="0">
                <a:solidFill>
                  <a:srgbClr val="FFC000"/>
                </a:solidFill>
              </a:rPr>
              <a:t>the stars shall fall from heaven,</a:t>
            </a:r>
            <a:r>
              <a:rPr lang="en-US" altLang="en-US" sz="3200" dirty="0">
                <a:solidFill>
                  <a:schemeClr val="accent3">
                    <a:lumMod val="60000"/>
                    <a:lumOff val="40000"/>
                  </a:schemeClr>
                </a:solidFill>
              </a:rPr>
              <a:t> and the powers </a:t>
            </a:r>
          </a:p>
          <a:p>
            <a:pPr>
              <a:defRPr/>
            </a:pPr>
            <a:r>
              <a:rPr lang="en-US" altLang="en-US" sz="3200" dirty="0">
                <a:solidFill>
                  <a:schemeClr val="accent3">
                    <a:lumMod val="60000"/>
                    <a:lumOff val="40000"/>
                  </a:schemeClr>
                </a:solidFill>
              </a:rPr>
              <a:t>of the heavens shall be shaken.” </a:t>
            </a:r>
            <a:r>
              <a:rPr lang="en-US" altLang="en-US" sz="3200" dirty="0">
                <a:solidFill>
                  <a:schemeClr val="bg1"/>
                </a:solidFill>
              </a:rPr>
              <a:t>Matthew 24:29</a:t>
            </a:r>
          </a:p>
        </p:txBody>
      </p:sp>
      <p:sp>
        <p:nvSpPr>
          <p:cNvPr id="3" name="TextBox 2"/>
          <p:cNvSpPr txBox="1"/>
          <p:nvPr/>
        </p:nvSpPr>
        <p:spPr>
          <a:xfrm>
            <a:off x="190500" y="228600"/>
            <a:ext cx="3810000" cy="4893647"/>
          </a:xfrm>
          <a:prstGeom prst="rect">
            <a:avLst/>
          </a:prstGeom>
          <a:noFill/>
        </p:spPr>
        <p:txBody>
          <a:bodyPr wrap="square" rtlCol="0">
            <a:spAutoFit/>
          </a:bodyPr>
          <a:lstStyle/>
          <a:p>
            <a:r>
              <a:rPr lang="en-AU" sz="2400" dirty="0" smtClean="0">
                <a:solidFill>
                  <a:srgbClr val="FFFF00"/>
                </a:solidFill>
              </a:rPr>
              <a:t>Heb. 12:26-27 (Hag. 2:6)</a:t>
            </a:r>
          </a:p>
          <a:p>
            <a:r>
              <a:rPr lang="en-AU" sz="2400" dirty="0" smtClean="0">
                <a:solidFill>
                  <a:schemeClr val="bg1"/>
                </a:solidFill>
              </a:rPr>
              <a:t>“. . . .but </a:t>
            </a:r>
            <a:r>
              <a:rPr lang="en-AU" sz="2400" dirty="0">
                <a:solidFill>
                  <a:schemeClr val="bg1"/>
                </a:solidFill>
              </a:rPr>
              <a:t>now he hath promised, saying, Yet once more I shake not the earth only, but also heaven.</a:t>
            </a:r>
          </a:p>
          <a:p>
            <a:r>
              <a:rPr lang="en-AU" sz="2400" baseline="30000" dirty="0">
                <a:solidFill>
                  <a:schemeClr val="bg1"/>
                </a:solidFill>
              </a:rPr>
              <a:t>27 </a:t>
            </a:r>
            <a:r>
              <a:rPr lang="en-AU" sz="2400" dirty="0">
                <a:solidFill>
                  <a:schemeClr val="bg1"/>
                </a:solidFill>
              </a:rPr>
              <a:t>And this word, </a:t>
            </a:r>
            <a:r>
              <a:rPr lang="en-AU" sz="2400" b="1" i="1" dirty="0">
                <a:solidFill>
                  <a:srgbClr val="FFC000"/>
                </a:solidFill>
              </a:rPr>
              <a:t>Yet </a:t>
            </a:r>
            <a:endParaRPr lang="en-AU" sz="2400" b="1" i="1" dirty="0" smtClean="0">
              <a:solidFill>
                <a:srgbClr val="FFC000"/>
              </a:solidFill>
            </a:endParaRPr>
          </a:p>
          <a:p>
            <a:r>
              <a:rPr lang="en-AU" sz="2400" b="1" i="1" dirty="0" smtClean="0">
                <a:solidFill>
                  <a:srgbClr val="FFC000"/>
                </a:solidFill>
              </a:rPr>
              <a:t>once </a:t>
            </a:r>
            <a:r>
              <a:rPr lang="en-AU" sz="2400" b="1" i="1" dirty="0">
                <a:solidFill>
                  <a:srgbClr val="FFC000"/>
                </a:solidFill>
              </a:rPr>
              <a:t>more,</a:t>
            </a:r>
            <a:r>
              <a:rPr lang="en-AU" sz="2400" dirty="0">
                <a:solidFill>
                  <a:schemeClr val="bg1"/>
                </a:solidFill>
              </a:rPr>
              <a:t> </a:t>
            </a:r>
            <a:r>
              <a:rPr lang="en-AU" sz="2400" dirty="0" smtClean="0">
                <a:solidFill>
                  <a:schemeClr val="bg1"/>
                </a:solidFill>
              </a:rPr>
              <a:t>signifies </a:t>
            </a:r>
            <a:r>
              <a:rPr lang="en-AU" sz="2400" dirty="0">
                <a:solidFill>
                  <a:schemeClr val="bg1"/>
                </a:solidFill>
              </a:rPr>
              <a:t>the removing of those things that are shaken, as of things that are made, that those things which cannot be shaken may remain.</a:t>
            </a:r>
          </a:p>
        </p:txBody>
      </p:sp>
    </p:spTree>
    <p:extLst>
      <p:ext uri="{BB962C8B-B14F-4D97-AF65-F5344CB8AC3E}">
        <p14:creationId xmlns:p14="http://schemas.microsoft.com/office/powerpoint/2010/main" val="3376590604"/>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
          <p:cNvSpPr>
            <a:spLocks noChangeArrowheads="1"/>
          </p:cNvSpPr>
          <p:nvPr/>
        </p:nvSpPr>
        <p:spPr bwMode="auto">
          <a:xfrm>
            <a:off x="301336" y="838200"/>
            <a:ext cx="96774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These will herald the casting down </a:t>
            </a:r>
          </a:p>
          <a:p>
            <a:pPr algn="ctr" eaLnBrk="1" hangingPunct="1">
              <a:spcBef>
                <a:spcPct val="0"/>
              </a:spcBef>
              <a:buFontTx/>
              <a:buNone/>
              <a:defRPr/>
            </a:pPr>
            <a:r>
              <a:rPr lang="en-US" altLang="en-US" sz="4800" dirty="0" smtClean="0">
                <a:solidFill>
                  <a:srgbClr val="FFC000"/>
                </a:solidFill>
                <a:latin typeface="+mn-lt"/>
              </a:rPr>
              <a:t>of the angelic rulers from out of the second heaven. The photo here was taken early </a:t>
            </a:r>
            <a:r>
              <a:rPr lang="en-US" altLang="en-US" sz="4800" dirty="0" smtClean="0">
                <a:solidFill>
                  <a:srgbClr val="FFC000"/>
                </a:solidFill>
              </a:rPr>
              <a:t>in </a:t>
            </a:r>
            <a:r>
              <a:rPr lang="en-US" altLang="en-US" sz="4800" dirty="0" smtClean="0">
                <a:solidFill>
                  <a:srgbClr val="FFFF00"/>
                </a:solidFill>
              </a:rPr>
              <a:t>2013 </a:t>
            </a:r>
            <a:r>
              <a:rPr lang="en-US" altLang="en-US" sz="4800" dirty="0" smtClean="0">
                <a:solidFill>
                  <a:srgbClr val="FFC000"/>
                </a:solidFill>
                <a:latin typeface="+mn-lt"/>
              </a:rPr>
              <a:t>when that spectacular meteor came down </a:t>
            </a:r>
          </a:p>
          <a:p>
            <a:pPr algn="ctr" eaLnBrk="1" hangingPunct="1">
              <a:spcBef>
                <a:spcPct val="0"/>
              </a:spcBef>
              <a:buFontTx/>
              <a:buNone/>
              <a:defRPr/>
            </a:pPr>
            <a:r>
              <a:rPr lang="en-US" altLang="en-US" sz="4800" dirty="0" smtClean="0">
                <a:solidFill>
                  <a:srgbClr val="FFC000"/>
                </a:solidFill>
                <a:latin typeface="+mn-lt"/>
              </a:rPr>
              <a:t>in the daytime over the southern </a:t>
            </a:r>
          </a:p>
          <a:p>
            <a:pPr algn="ctr" eaLnBrk="1" hangingPunct="1">
              <a:spcBef>
                <a:spcPct val="0"/>
              </a:spcBef>
              <a:buFontTx/>
              <a:buNone/>
              <a:defRPr/>
            </a:pPr>
            <a:r>
              <a:rPr lang="en-US" altLang="en-US" sz="4800" dirty="0" smtClean="0">
                <a:solidFill>
                  <a:srgbClr val="FFC000"/>
                </a:solidFill>
                <a:latin typeface="+mn-lt"/>
              </a:rPr>
              <a:t>Ural mountain region of Russia.</a:t>
            </a:r>
          </a:p>
        </p:txBody>
      </p:sp>
    </p:spTree>
    <p:extLst>
      <p:ext uri="{BB962C8B-B14F-4D97-AF65-F5344CB8AC3E}">
        <p14:creationId xmlns:p14="http://schemas.microsoft.com/office/powerpoint/2010/main" val="2673620016"/>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https://encrypted-tbn2.gstatic.com/images?q=tbn:ANd9GcQulN95GtZ_CV8DnDT9IaLTElT8vDdgkLpvs0VvC3-PrSSiXaSDI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32652" y="1651322"/>
            <a:ext cx="96012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So as we are beginning to see, the Biblical </a:t>
            </a:r>
            <a:r>
              <a:rPr lang="en-US" altLang="en-US" sz="4800" dirty="0" smtClean="0">
                <a:solidFill>
                  <a:srgbClr val="FFFF00"/>
                </a:solidFill>
                <a:latin typeface="+mn-lt"/>
              </a:rPr>
              <a:t>blood moon </a:t>
            </a:r>
            <a:r>
              <a:rPr lang="en-US" altLang="en-US" sz="4800" dirty="0" smtClean="0">
                <a:solidFill>
                  <a:srgbClr val="FFC000"/>
                </a:solidFill>
                <a:latin typeface="+mn-lt"/>
              </a:rPr>
              <a:t>coming very late in this age looks like it is </a:t>
            </a:r>
            <a:r>
              <a:rPr lang="en-US" altLang="en-US" sz="4800" dirty="0" smtClean="0">
                <a:solidFill>
                  <a:srgbClr val="FFFF00"/>
                </a:solidFill>
                <a:latin typeface="+mn-lt"/>
              </a:rPr>
              <a:t>a very big </a:t>
            </a:r>
          </a:p>
          <a:p>
            <a:pPr algn="ctr" eaLnBrk="1" hangingPunct="1">
              <a:spcBef>
                <a:spcPct val="0"/>
              </a:spcBef>
              <a:buFontTx/>
              <a:buNone/>
              <a:defRPr/>
            </a:pPr>
            <a:r>
              <a:rPr lang="en-US" altLang="en-US" sz="4800" dirty="0" smtClean="0">
                <a:solidFill>
                  <a:srgbClr val="FFFF00"/>
                </a:solidFill>
                <a:latin typeface="+mn-lt"/>
              </a:rPr>
              <a:t>story</a:t>
            </a:r>
            <a:r>
              <a:rPr lang="en-US" altLang="en-US" sz="4800" dirty="0" smtClean="0">
                <a:solidFill>
                  <a:srgbClr val="FFC000"/>
                </a:solidFill>
                <a:latin typeface="+mn-lt"/>
              </a:rPr>
              <a:t> with many very important </a:t>
            </a:r>
          </a:p>
          <a:p>
            <a:pPr algn="ctr" eaLnBrk="1" hangingPunct="1">
              <a:spcBef>
                <a:spcPct val="0"/>
              </a:spcBef>
              <a:buFontTx/>
              <a:buNone/>
              <a:defRPr/>
            </a:pPr>
            <a:r>
              <a:rPr lang="en-US" altLang="en-US" sz="4800" dirty="0" smtClean="0">
                <a:solidFill>
                  <a:srgbClr val="FFC000"/>
                </a:solidFill>
                <a:latin typeface="+mn-lt"/>
              </a:rPr>
              <a:t>end-time ramifications.</a:t>
            </a: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8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04463" cy="577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8899" name="Picture 2" descr="C:\Users\Gavin-As\Desktop\BB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 y="304800"/>
            <a:ext cx="9829800" cy="6186309"/>
          </a:xfrm>
          <a:prstGeom prst="rect">
            <a:avLst/>
          </a:prstGeom>
          <a:solidFill>
            <a:srgbClr val="002060"/>
          </a:solidFill>
        </p:spPr>
        <p:txBody>
          <a:bodyPr wrap="square">
            <a:spAutoFit/>
          </a:bodyPr>
          <a:lstStyle/>
          <a:p>
            <a:pPr algn="ctr">
              <a:defRPr/>
            </a:pPr>
            <a:r>
              <a:rPr lang="en-US" altLang="en-US" sz="4400" dirty="0">
                <a:solidFill>
                  <a:srgbClr val="FFC000"/>
                </a:solidFill>
                <a:latin typeface="+mn-lt"/>
              </a:rPr>
              <a:t>So what is the concern over the naming of eclipses as blood moons? </a:t>
            </a:r>
            <a:r>
              <a:rPr lang="en-US" altLang="en-US" sz="4400" dirty="0" smtClean="0">
                <a:solidFill>
                  <a:srgbClr val="FFC000"/>
                </a:solidFill>
                <a:latin typeface="+mn-lt"/>
              </a:rPr>
              <a:t>Two of the four lunar eclipses come on Tabernacles in close proximity to the autumn </a:t>
            </a:r>
            <a:r>
              <a:rPr lang="en-US" altLang="en-US" sz="4400" dirty="0" smtClean="0">
                <a:solidFill>
                  <a:srgbClr val="FFFF00"/>
                </a:solidFill>
                <a:latin typeface="+mn-lt"/>
              </a:rPr>
              <a:t>Harvest moons</a:t>
            </a:r>
            <a:r>
              <a:rPr lang="en-US" altLang="en-US" sz="4400" dirty="0" smtClean="0">
                <a:solidFill>
                  <a:srgbClr val="FFC000"/>
                </a:solidFill>
                <a:latin typeface="+mn-lt"/>
              </a:rPr>
              <a:t>. </a:t>
            </a:r>
            <a:r>
              <a:rPr lang="en-US" altLang="en-US" sz="4400" dirty="0">
                <a:solidFill>
                  <a:srgbClr val="FFC000"/>
                </a:solidFill>
                <a:latin typeface="+mn-lt"/>
              </a:rPr>
              <a:t>T</a:t>
            </a:r>
            <a:r>
              <a:rPr lang="en-US" altLang="en-US" sz="4400" dirty="0" smtClean="0">
                <a:solidFill>
                  <a:srgbClr val="FFC000"/>
                </a:solidFill>
                <a:latin typeface="+mn-lt"/>
              </a:rPr>
              <a:t>he </a:t>
            </a:r>
            <a:r>
              <a:rPr lang="en-US" altLang="en-US" sz="4400" dirty="0" smtClean="0">
                <a:solidFill>
                  <a:srgbClr val="FFFF00"/>
                </a:solidFill>
                <a:latin typeface="+mn-lt"/>
              </a:rPr>
              <a:t>Hunter’s moon</a:t>
            </a:r>
            <a:r>
              <a:rPr lang="en-US" altLang="en-US" sz="4400" dirty="0" smtClean="0">
                <a:solidFill>
                  <a:srgbClr val="FFC000"/>
                </a:solidFill>
                <a:latin typeface="+mn-lt"/>
              </a:rPr>
              <a:t> coming after this and low </a:t>
            </a:r>
            <a:r>
              <a:rPr lang="en-US" altLang="en-US" sz="4400" dirty="0">
                <a:solidFill>
                  <a:srgbClr val="FFC000"/>
                </a:solidFill>
                <a:latin typeface="+mn-lt"/>
              </a:rPr>
              <a:t>on the horizon </a:t>
            </a:r>
            <a:r>
              <a:rPr lang="en-US" altLang="en-US" sz="4400" dirty="0" smtClean="0">
                <a:solidFill>
                  <a:srgbClr val="FFC000"/>
                </a:solidFill>
                <a:latin typeface="+mn-lt"/>
              </a:rPr>
              <a:t>is occasionally reddish has been </a:t>
            </a:r>
            <a:r>
              <a:rPr lang="en-US" altLang="en-US" sz="4400" dirty="0">
                <a:solidFill>
                  <a:srgbClr val="FFC000"/>
                </a:solidFill>
                <a:latin typeface="+mn-lt"/>
              </a:rPr>
              <a:t>called </a:t>
            </a:r>
            <a:r>
              <a:rPr lang="en-US" altLang="en-US" sz="4400" dirty="0" smtClean="0">
                <a:solidFill>
                  <a:srgbClr val="FFC000"/>
                </a:solidFill>
                <a:latin typeface="+mn-lt"/>
              </a:rPr>
              <a:t>a blood moon. That’s rough enough isn’t it? So </a:t>
            </a:r>
            <a:r>
              <a:rPr lang="en-US" altLang="en-US" sz="4400" dirty="0">
                <a:solidFill>
                  <a:srgbClr val="FFC000"/>
                </a:solidFill>
                <a:latin typeface="+mn-lt"/>
              </a:rPr>
              <a:t>what </a:t>
            </a:r>
            <a:r>
              <a:rPr lang="en-US" altLang="en-US" sz="4400" dirty="0" smtClean="0">
                <a:solidFill>
                  <a:srgbClr val="FFC000"/>
                </a:solidFill>
                <a:latin typeface="+mn-lt"/>
              </a:rPr>
              <a:t>seems </a:t>
            </a:r>
            <a:r>
              <a:rPr lang="en-US" altLang="en-US" sz="4400" dirty="0">
                <a:solidFill>
                  <a:srgbClr val="FFC000"/>
                </a:solidFill>
                <a:latin typeface="+mn-lt"/>
              </a:rPr>
              <a:t>to be </a:t>
            </a:r>
            <a:r>
              <a:rPr lang="en-US" altLang="en-US" sz="4400" dirty="0" smtClean="0">
                <a:solidFill>
                  <a:srgbClr val="FFC000"/>
                </a:solidFill>
                <a:latin typeface="+mn-lt"/>
              </a:rPr>
              <a:t>the </a:t>
            </a:r>
            <a:r>
              <a:rPr lang="en-US" altLang="en-US" sz="4400" dirty="0">
                <a:solidFill>
                  <a:srgbClr val="FFC000"/>
                </a:solidFill>
                <a:latin typeface="+mn-lt"/>
              </a:rPr>
              <a:t>problem?</a:t>
            </a:r>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0946" name="Picture 2" descr="http://followingyeshua.files.wordpress.com/2014/04/4-blood-mo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10287000"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 y="533400"/>
            <a:ext cx="9753600" cy="5786199"/>
          </a:xfrm>
          <a:prstGeom prst="rect">
            <a:avLst/>
          </a:prstGeom>
          <a:solidFill>
            <a:srgbClr val="002060"/>
          </a:solidFill>
        </p:spPr>
        <p:txBody>
          <a:bodyPr>
            <a:spAutoFit/>
          </a:bodyPr>
          <a:lstStyle/>
          <a:p>
            <a:pPr algn="ctr">
              <a:defRPr/>
            </a:pPr>
            <a:r>
              <a:rPr lang="en-US" altLang="en-US" sz="3700" dirty="0">
                <a:solidFill>
                  <a:srgbClr val="FFC000"/>
                </a:solidFill>
                <a:latin typeface="+mn-lt"/>
              </a:rPr>
              <a:t>The problem is this. If the lunar eclipses </a:t>
            </a:r>
            <a:r>
              <a:rPr lang="en-US" altLang="en-US" sz="3700" dirty="0">
                <a:solidFill>
                  <a:srgbClr val="FFFF00"/>
                </a:solidFill>
                <a:latin typeface="+mn-lt"/>
              </a:rPr>
              <a:t>do not fit or fulfill or exhaust the Scriptures</a:t>
            </a:r>
            <a:r>
              <a:rPr lang="en-US" altLang="en-US" sz="3700" dirty="0">
                <a:solidFill>
                  <a:srgbClr val="FFC000"/>
                </a:solidFill>
                <a:latin typeface="+mn-lt"/>
              </a:rPr>
              <a:t> that speak of the blood moon and yet they have been given the </a:t>
            </a:r>
            <a:r>
              <a:rPr lang="en-US" altLang="en-US" sz="3700" b="1" i="1" dirty="0">
                <a:solidFill>
                  <a:srgbClr val="FFFF00"/>
                </a:solidFill>
                <a:latin typeface="+mn-lt"/>
              </a:rPr>
              <a:t>same name </a:t>
            </a:r>
            <a:r>
              <a:rPr lang="en-US" altLang="en-US" sz="3700" dirty="0">
                <a:solidFill>
                  <a:srgbClr val="FFC000"/>
                </a:solidFill>
                <a:latin typeface="+mn-lt"/>
              </a:rPr>
              <a:t>as the</a:t>
            </a:r>
            <a:r>
              <a:rPr lang="en-US" altLang="en-US" sz="3700" dirty="0">
                <a:solidFill>
                  <a:srgbClr val="FFFF00"/>
                </a:solidFill>
                <a:latin typeface="+mn-lt"/>
              </a:rPr>
              <a:t> blood moon </a:t>
            </a:r>
            <a:r>
              <a:rPr lang="en-US" altLang="en-US" sz="3700" dirty="0">
                <a:solidFill>
                  <a:srgbClr val="FFC000"/>
                </a:solidFill>
                <a:latin typeface="+mn-lt"/>
              </a:rPr>
              <a:t>we see in Holy Scripture then we have a conflict. We now have </a:t>
            </a:r>
            <a:r>
              <a:rPr lang="en-US" altLang="en-US" sz="3700" b="1" i="1" dirty="0">
                <a:solidFill>
                  <a:srgbClr val="FFFF00"/>
                </a:solidFill>
                <a:latin typeface="+mn-lt"/>
              </a:rPr>
              <a:t>two events </a:t>
            </a:r>
            <a:r>
              <a:rPr lang="en-US" altLang="en-US" sz="3700" dirty="0">
                <a:solidFill>
                  <a:srgbClr val="FFC000"/>
                </a:solidFill>
                <a:latin typeface="+mn-lt"/>
              </a:rPr>
              <a:t>with the </a:t>
            </a:r>
            <a:r>
              <a:rPr lang="en-US" altLang="en-US" sz="3700" b="1" i="1" dirty="0">
                <a:solidFill>
                  <a:srgbClr val="FFFF00"/>
                </a:solidFill>
                <a:latin typeface="+mn-lt"/>
              </a:rPr>
              <a:t>same name</a:t>
            </a:r>
            <a:r>
              <a:rPr lang="en-US" altLang="en-US" sz="3700" dirty="0">
                <a:solidFill>
                  <a:srgbClr val="FFC000"/>
                </a:solidFill>
                <a:latin typeface="+mn-lt"/>
              </a:rPr>
              <a:t>. We can well  expect that this will lead to </a:t>
            </a:r>
            <a:r>
              <a:rPr lang="en-US" altLang="en-US" sz="3700" dirty="0" smtClean="0">
                <a:solidFill>
                  <a:srgbClr val="FFC000"/>
                </a:solidFill>
                <a:latin typeface="+mn-lt"/>
              </a:rPr>
              <a:t>confusion. </a:t>
            </a:r>
            <a:r>
              <a:rPr lang="en-US" altLang="en-US" sz="3700" dirty="0">
                <a:solidFill>
                  <a:srgbClr val="FFC000"/>
                </a:solidFill>
                <a:latin typeface="+mn-lt"/>
              </a:rPr>
              <a:t>And don’t we have enough confusion in Bible prophecy teachings already? And is not confusion the </a:t>
            </a:r>
          </a:p>
          <a:p>
            <a:pPr algn="ctr">
              <a:defRPr/>
            </a:pPr>
            <a:r>
              <a:rPr lang="en-US" altLang="en-US" sz="3700" dirty="0">
                <a:solidFill>
                  <a:srgbClr val="FFC000"/>
                </a:solidFill>
                <a:latin typeface="+mn-lt"/>
              </a:rPr>
              <a:t>name and the character of latter day Babylon?</a:t>
            </a:r>
            <a:endParaRPr lang="en-US" altLang="en-US" sz="37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2994" name="TextBox 1"/>
          <p:cNvSpPr txBox="1">
            <a:spLocks noChangeArrowheads="1"/>
          </p:cNvSpPr>
          <p:nvPr/>
        </p:nvSpPr>
        <p:spPr bwMode="auto">
          <a:xfrm rot="1213231">
            <a:off x="1103313" y="4621213"/>
            <a:ext cx="4370387"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600" b="1">
                <a:solidFill>
                  <a:srgbClr val="FFC000"/>
                </a:solidFill>
                <a:latin typeface="Arial" charset="0"/>
              </a:rPr>
              <a:t>The Lunar eclipse tetrad of 2014-2015</a:t>
            </a:r>
          </a:p>
        </p:txBody>
      </p:sp>
      <p:sp>
        <p:nvSpPr>
          <p:cNvPr id="212995" name="TextBox 1"/>
          <p:cNvSpPr txBox="1">
            <a:spLocks noChangeArrowheads="1"/>
          </p:cNvSpPr>
          <p:nvPr/>
        </p:nvSpPr>
        <p:spPr bwMode="auto">
          <a:xfrm>
            <a:off x="5337175" y="4860925"/>
            <a:ext cx="868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sp>
        <p:nvSpPr>
          <p:cNvPr id="212996" name="TextBox 8"/>
          <p:cNvSpPr txBox="1">
            <a:spLocks noChangeArrowheads="1"/>
          </p:cNvSpPr>
          <p:nvPr/>
        </p:nvSpPr>
        <p:spPr bwMode="auto">
          <a:xfrm>
            <a:off x="876300" y="2667000"/>
            <a:ext cx="868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pic>
        <p:nvPicPr>
          <p:cNvPr id="212997" name="Picture 2" descr="https://media.jhm.info/Images/Web/Videos/ad152e9d-2de7-4412-8182-17a4b1b84452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3413">
            <a:off x="611188" y="1200150"/>
            <a:ext cx="4475162"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9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65762">
            <a:off x="5330825" y="890588"/>
            <a:ext cx="4546600" cy="30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2999" name="TextBox 3"/>
          <p:cNvSpPr txBox="1">
            <a:spLocks noChangeArrowheads="1"/>
          </p:cNvSpPr>
          <p:nvPr/>
        </p:nvSpPr>
        <p:spPr bwMode="auto">
          <a:xfrm rot="-270168">
            <a:off x="4192588" y="3506788"/>
            <a:ext cx="4546600"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a:solidFill>
                  <a:srgbClr val="FFC000"/>
                </a:solidFill>
                <a:latin typeface="Arial" charset="0"/>
              </a:rPr>
              <a:t>The Apocalyptic Blood Moon </a:t>
            </a:r>
          </a:p>
        </p:txBody>
      </p:sp>
      <p:sp>
        <p:nvSpPr>
          <p:cNvPr id="213000" name="TextBox 16"/>
          <p:cNvSpPr txBox="1">
            <a:spLocks noChangeArrowheads="1"/>
          </p:cNvSpPr>
          <p:nvPr/>
        </p:nvSpPr>
        <p:spPr bwMode="auto">
          <a:xfrm>
            <a:off x="4970463" y="2209800"/>
            <a:ext cx="86836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sp>
        <p:nvSpPr>
          <p:cNvPr id="213001" name="TextBox 17"/>
          <p:cNvSpPr txBox="1">
            <a:spLocks noChangeArrowheads="1"/>
          </p:cNvSpPr>
          <p:nvPr/>
        </p:nvSpPr>
        <p:spPr bwMode="auto">
          <a:xfrm>
            <a:off x="8572500" y="2057400"/>
            <a:ext cx="868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9600">
                <a:solidFill>
                  <a:srgbClr val="FF0000"/>
                </a:solidFill>
                <a:latin typeface="Arial" charset="0"/>
              </a:rPr>
              <a:t>?</a:t>
            </a:r>
          </a:p>
        </p:txBody>
      </p:sp>
      <p:sp>
        <p:nvSpPr>
          <p:cNvPr id="213002" name="TextBox 1"/>
          <p:cNvSpPr txBox="1">
            <a:spLocks noChangeArrowheads="1"/>
          </p:cNvSpPr>
          <p:nvPr/>
        </p:nvSpPr>
        <p:spPr bwMode="auto">
          <a:xfrm>
            <a:off x="3086100" y="152400"/>
            <a:ext cx="52816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400" i="1">
                <a:solidFill>
                  <a:srgbClr val="FF0000"/>
                </a:solidFill>
                <a:latin typeface="Algerian" pitchFamily="82" charset="0"/>
                <a:cs typeface="Aharoni" pitchFamily="2" charset="-79"/>
              </a:rPr>
              <a:t>CONFUSION REIGNS!</a:t>
            </a:r>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
          <p:cNvSpPr>
            <a:spLocks noChangeArrowheads="1"/>
          </p:cNvSpPr>
          <p:nvPr/>
        </p:nvSpPr>
        <p:spPr bwMode="auto">
          <a:xfrm>
            <a:off x="419100" y="1066800"/>
            <a:ext cx="9448800" cy="484625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What if you were on a trip and looking for a certain town named </a:t>
            </a:r>
            <a:r>
              <a:rPr lang="en-US" altLang="en-US" sz="4400" dirty="0">
                <a:solidFill>
                  <a:srgbClr val="FFFF00"/>
                </a:solidFill>
              </a:rPr>
              <a:t>“blood-moon city”. </a:t>
            </a:r>
            <a:r>
              <a:rPr lang="en-US" altLang="en-US" sz="4400" dirty="0">
                <a:solidFill>
                  <a:srgbClr val="FFC000"/>
                </a:solidFill>
              </a:rPr>
              <a:t>You open up the map only to find that there are two towns on the map with that same name. Now you are </a:t>
            </a:r>
            <a:r>
              <a:rPr lang="en-US" altLang="en-US" sz="4400" b="1" i="1" dirty="0">
                <a:solidFill>
                  <a:srgbClr val="FFC000"/>
                </a:solidFill>
              </a:rPr>
              <a:t>really</a:t>
            </a:r>
            <a:r>
              <a:rPr lang="en-US" altLang="en-US" sz="4400" dirty="0">
                <a:solidFill>
                  <a:srgbClr val="FFC000"/>
                </a:solidFill>
              </a:rPr>
              <a:t> confused. That would be disconcerting wouldn’t it? </a:t>
            </a:r>
          </a:p>
        </p:txBody>
      </p:sp>
    </p:spTree>
    <p:extLst>
      <p:ext uri="{BB962C8B-B14F-4D97-AF65-F5344CB8AC3E}">
        <p14:creationId xmlns:p14="http://schemas.microsoft.com/office/powerpoint/2010/main" val="1908347416"/>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descr="C:\Users\Gavin-As\Desktop\lost-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295275"/>
            <a:ext cx="8991600"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661070"/>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
          <p:cNvSpPr>
            <a:spLocks noChangeArrowheads="1"/>
          </p:cNvSpPr>
          <p:nvPr/>
        </p:nvSpPr>
        <p:spPr bwMode="auto">
          <a:xfrm>
            <a:off x="287738" y="914400"/>
            <a:ext cx="9732562" cy="503092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dirty="0">
                <a:solidFill>
                  <a:srgbClr val="FFC000"/>
                </a:solidFill>
              </a:rPr>
              <a:t>Could all the discordant discussions going </a:t>
            </a:r>
            <a:r>
              <a:rPr lang="en-US" altLang="en-US" sz="4000" dirty="0" smtClean="0">
                <a:solidFill>
                  <a:srgbClr val="FFC000"/>
                </a:solidFill>
              </a:rPr>
              <a:t>on </a:t>
            </a:r>
            <a:r>
              <a:rPr lang="en-US" altLang="en-US" sz="4000" dirty="0">
                <a:solidFill>
                  <a:srgbClr val="FFC000"/>
                </a:solidFill>
              </a:rPr>
              <a:t>around the lunar </a:t>
            </a:r>
            <a:r>
              <a:rPr lang="en-US" altLang="en-US" sz="4000" dirty="0" smtClean="0">
                <a:solidFill>
                  <a:srgbClr val="FFC000"/>
                </a:solidFill>
              </a:rPr>
              <a:t>eclipse tetrad of 2014 and 2015 </a:t>
            </a:r>
            <a:r>
              <a:rPr lang="en-US" altLang="en-US" sz="4000" dirty="0">
                <a:solidFill>
                  <a:srgbClr val="FFC000"/>
                </a:solidFill>
              </a:rPr>
              <a:t>actually </a:t>
            </a:r>
            <a:r>
              <a:rPr lang="en-US" altLang="en-US" sz="4000" b="1" i="1" dirty="0">
                <a:solidFill>
                  <a:srgbClr val="FFFF00"/>
                </a:solidFill>
              </a:rPr>
              <a:t>cloak, co-opt, smokescreen, obfuscate </a:t>
            </a:r>
            <a:r>
              <a:rPr lang="en-US" altLang="en-US" sz="4000" dirty="0">
                <a:solidFill>
                  <a:srgbClr val="FFC000"/>
                </a:solidFill>
              </a:rPr>
              <a:t>or</a:t>
            </a:r>
            <a:r>
              <a:rPr lang="en-US" altLang="en-US" sz="4000" b="1" i="1" dirty="0">
                <a:solidFill>
                  <a:srgbClr val="FFFF00"/>
                </a:solidFill>
              </a:rPr>
              <a:t> take the spotlight away from </a:t>
            </a:r>
            <a:r>
              <a:rPr lang="en-US" altLang="en-US" sz="4000" dirty="0">
                <a:solidFill>
                  <a:srgbClr val="FFC000"/>
                </a:solidFill>
              </a:rPr>
              <a:t>the </a:t>
            </a:r>
            <a:r>
              <a:rPr lang="en-US" altLang="en-US" sz="4000" dirty="0" smtClean="0">
                <a:solidFill>
                  <a:srgbClr val="FFFF00"/>
                </a:solidFill>
              </a:rPr>
              <a:t>true </a:t>
            </a:r>
            <a:r>
              <a:rPr lang="en-US" altLang="en-US" sz="4000" dirty="0">
                <a:solidFill>
                  <a:srgbClr val="FFFF00"/>
                </a:solidFill>
              </a:rPr>
              <a:t>end-time apocalyptic blood moon?</a:t>
            </a:r>
            <a:r>
              <a:rPr lang="en-US" altLang="en-US" sz="4000" dirty="0">
                <a:solidFill>
                  <a:srgbClr val="FFC000"/>
                </a:solidFill>
              </a:rPr>
              <a:t> What if </a:t>
            </a:r>
            <a:r>
              <a:rPr lang="en-US" altLang="en-US" sz="4000" dirty="0" smtClean="0">
                <a:solidFill>
                  <a:srgbClr val="FFC000"/>
                </a:solidFill>
              </a:rPr>
              <a:t>the </a:t>
            </a:r>
            <a:r>
              <a:rPr lang="en-US" altLang="en-US" sz="4000" dirty="0">
                <a:solidFill>
                  <a:srgbClr val="FFC000"/>
                </a:solidFill>
              </a:rPr>
              <a:t>lunar eclipse tetrad takes the stage and actually </a:t>
            </a:r>
            <a:r>
              <a:rPr lang="en-US" altLang="en-US" sz="4000" b="1" i="1" dirty="0">
                <a:solidFill>
                  <a:srgbClr val="FFFF00"/>
                </a:solidFill>
              </a:rPr>
              <a:t>hides</a:t>
            </a:r>
            <a:r>
              <a:rPr lang="en-US" altLang="en-US" sz="4000" dirty="0">
                <a:solidFill>
                  <a:srgbClr val="FFC000"/>
                </a:solidFill>
              </a:rPr>
              <a:t> the true blood </a:t>
            </a:r>
            <a:endParaRPr lang="en-US" altLang="en-US" sz="4000" dirty="0" smtClean="0">
              <a:solidFill>
                <a:srgbClr val="FFC000"/>
              </a:solidFill>
            </a:endParaRPr>
          </a:p>
          <a:p>
            <a:pPr algn="ctr" eaLnBrk="1" hangingPunct="1">
              <a:spcBef>
                <a:spcPct val="0"/>
              </a:spcBef>
              <a:buFontTx/>
              <a:buNone/>
            </a:pPr>
            <a:r>
              <a:rPr lang="en-US" altLang="en-US" sz="4000" dirty="0" smtClean="0">
                <a:solidFill>
                  <a:srgbClr val="FFC000"/>
                </a:solidFill>
              </a:rPr>
              <a:t>moon. . . . . </a:t>
            </a:r>
            <a:r>
              <a:rPr lang="en-US" altLang="en-US" sz="4000" dirty="0">
                <a:solidFill>
                  <a:srgbClr val="FFC000"/>
                </a:solidFill>
              </a:rPr>
              <a:t> </a:t>
            </a:r>
            <a:r>
              <a:rPr lang="en-US" altLang="en-US" sz="4000" dirty="0" smtClean="0">
                <a:solidFill>
                  <a:srgbClr val="FFC000"/>
                </a:solidFill>
              </a:rPr>
              <a:t>sort of makes it </a:t>
            </a:r>
            <a:r>
              <a:rPr lang="en-US" altLang="en-US" sz="4000" b="1" i="1" dirty="0" smtClean="0">
                <a:solidFill>
                  <a:srgbClr val="FFC000"/>
                </a:solidFill>
              </a:rPr>
              <a:t>“go away”? </a:t>
            </a:r>
            <a:endParaRPr lang="en-US" altLang="en-US" sz="4000" b="1" i="1" dirty="0">
              <a:solidFill>
                <a:srgbClr val="FFC000"/>
              </a:solidFill>
            </a:endParaRP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12" name="Straight Arrow Connector 11"/>
          <p:cNvCxnSpPr/>
          <p:nvPr/>
        </p:nvCxnSpPr>
        <p:spPr>
          <a:xfrm>
            <a:off x="6632575" y="2209800"/>
            <a:ext cx="1012825" cy="0"/>
          </a:xfrm>
          <a:prstGeom prst="straightConnector1">
            <a:avLst/>
          </a:prstGeom>
          <a:ln w="1016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5043" name="TextBox 3"/>
          <p:cNvSpPr txBox="1">
            <a:spLocks noChangeArrowheads="1"/>
          </p:cNvSpPr>
          <p:nvPr/>
        </p:nvSpPr>
        <p:spPr bwMode="auto">
          <a:xfrm>
            <a:off x="5905500" y="1371600"/>
            <a:ext cx="4160838"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a:solidFill>
                  <a:srgbClr val="FFC000"/>
                </a:solidFill>
                <a:latin typeface="Arial" charset="0"/>
              </a:rPr>
              <a:t>The Apocalyptic Blood Moon </a:t>
            </a:r>
          </a:p>
        </p:txBody>
      </p:sp>
      <p:pic>
        <p:nvPicPr>
          <p:cNvPr id="21504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500" y="2571750"/>
            <a:ext cx="4160838" cy="282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11093">
            <a:off x="627063" y="1546225"/>
            <a:ext cx="7864475" cy="393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
          <p:cNvSpPr>
            <a:spLocks noChangeArrowheads="1"/>
          </p:cNvSpPr>
          <p:nvPr/>
        </p:nvSpPr>
        <p:spPr bwMode="auto">
          <a:xfrm>
            <a:off x="256162" y="2362200"/>
            <a:ext cx="9799638" cy="23224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That would be sad, wouldn’t it? This </a:t>
            </a:r>
            <a:r>
              <a:rPr lang="en-US" altLang="en-US" sz="4800" dirty="0">
                <a:solidFill>
                  <a:srgbClr val="FFC000"/>
                </a:solidFill>
              </a:rPr>
              <a:t>would </a:t>
            </a:r>
            <a:r>
              <a:rPr lang="en-US" altLang="en-US" sz="4800" dirty="0" smtClean="0">
                <a:solidFill>
                  <a:srgbClr val="FFC000"/>
                </a:solidFill>
              </a:rPr>
              <a:t>be </a:t>
            </a:r>
            <a:r>
              <a:rPr lang="en-US" altLang="en-US" sz="4800" dirty="0">
                <a:solidFill>
                  <a:srgbClr val="FFC000"/>
                </a:solidFill>
              </a:rPr>
              <a:t>like </a:t>
            </a:r>
            <a:r>
              <a:rPr lang="en-US" altLang="en-US" sz="4800" dirty="0" smtClean="0">
                <a:solidFill>
                  <a:srgbClr val="FFC000"/>
                </a:solidFill>
              </a:rPr>
              <a:t>removing a marker; or obscuring a </a:t>
            </a:r>
            <a:r>
              <a:rPr lang="en-US" altLang="en-US" sz="4800" dirty="0">
                <a:solidFill>
                  <a:srgbClr val="FFC000"/>
                </a:solidFill>
              </a:rPr>
              <a:t>signpost </a:t>
            </a:r>
            <a:r>
              <a:rPr lang="en-US" altLang="en-US" sz="4800" dirty="0" smtClean="0">
                <a:solidFill>
                  <a:srgbClr val="FFC000"/>
                </a:solidFill>
              </a:rPr>
              <a:t>would </a:t>
            </a:r>
            <a:r>
              <a:rPr lang="en-US" altLang="en-US" sz="4800" dirty="0">
                <a:solidFill>
                  <a:srgbClr val="FFC000"/>
                </a:solidFill>
              </a:rPr>
              <a:t>it not</a:t>
            </a:r>
            <a:r>
              <a:rPr lang="en-US" altLang="en-US" sz="4800" dirty="0" smtClean="0">
                <a:solidFill>
                  <a:srgbClr val="FFC000"/>
                </a:solidFill>
              </a:rPr>
              <a:t>? </a:t>
            </a:r>
            <a:endParaRPr lang="en-US" altLang="en-US" sz="4800" dirty="0">
              <a:solidFill>
                <a:srgbClr val="FFC000"/>
              </a:solidFill>
            </a:endParaRPr>
          </a:p>
        </p:txBody>
      </p:sp>
    </p:spTree>
    <p:extLst>
      <p:ext uri="{BB962C8B-B14F-4D97-AF65-F5344CB8AC3E}">
        <p14:creationId xmlns:p14="http://schemas.microsoft.com/office/powerpoint/2010/main" val="3739591188"/>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hereswalden.com/wp-content/uploads/2010/10/DSC000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 y="97277"/>
            <a:ext cx="10274300"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435762"/>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
          <p:cNvSpPr>
            <a:spLocks noChangeArrowheads="1"/>
          </p:cNvSpPr>
          <p:nvPr/>
        </p:nvSpPr>
        <p:spPr bwMode="auto">
          <a:xfrm>
            <a:off x="161925" y="609600"/>
            <a:ext cx="9906000" cy="569264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3300" dirty="0" smtClean="0">
                <a:solidFill>
                  <a:srgbClr val="FFC000"/>
                </a:solidFill>
              </a:rPr>
              <a:t>Well that is our present situation. We now know that the true blood moon coming at the end of those final 7 years is at least 7 years away. So we can be certain that </a:t>
            </a:r>
            <a:r>
              <a:rPr lang="en-US" altLang="en-US" sz="3300" b="1" dirty="0" smtClean="0">
                <a:solidFill>
                  <a:srgbClr val="FFFF00"/>
                </a:solidFill>
              </a:rPr>
              <a:t>the eclipse cluster of 2014-2015 is definitely </a:t>
            </a:r>
            <a:r>
              <a:rPr lang="en-US" altLang="en-US" sz="3300" b="1" i="1" dirty="0" smtClean="0">
                <a:solidFill>
                  <a:srgbClr val="FFFF00"/>
                </a:solidFill>
              </a:rPr>
              <a:t>NOT </a:t>
            </a:r>
            <a:r>
              <a:rPr lang="en-US" altLang="en-US" sz="3300" b="1" dirty="0" smtClean="0">
                <a:solidFill>
                  <a:srgbClr val="FFFF00"/>
                </a:solidFill>
              </a:rPr>
              <a:t>the blood moon of Holy Scripture. </a:t>
            </a:r>
            <a:r>
              <a:rPr lang="en-US" altLang="en-US" sz="3300" dirty="0" smtClean="0">
                <a:solidFill>
                  <a:srgbClr val="FFC000"/>
                </a:solidFill>
              </a:rPr>
              <a:t>So if the so-called blood moons are different from the true apocalyptic blood moon then they should be given a different name, right? To simply name them “</a:t>
            </a:r>
            <a:r>
              <a:rPr lang="en-US" altLang="en-US" sz="3300" b="1" i="1" dirty="0" smtClean="0">
                <a:solidFill>
                  <a:srgbClr val="FFFF00"/>
                </a:solidFill>
              </a:rPr>
              <a:t>blood moons” </a:t>
            </a:r>
            <a:r>
              <a:rPr lang="en-US" altLang="en-US" sz="3300" dirty="0" smtClean="0">
                <a:solidFill>
                  <a:srgbClr val="FFC000"/>
                </a:solidFill>
              </a:rPr>
              <a:t>will continue the confusion.  Christians will assume that the eclipses labeled as blood moons are </a:t>
            </a:r>
            <a:r>
              <a:rPr lang="en-US" altLang="en-US" sz="3300" b="1" i="1" dirty="0" smtClean="0">
                <a:solidFill>
                  <a:srgbClr val="FFFF00"/>
                </a:solidFill>
              </a:rPr>
              <a:t>the</a:t>
            </a:r>
            <a:r>
              <a:rPr lang="en-US" altLang="en-US" sz="3300" dirty="0" smtClean="0">
                <a:solidFill>
                  <a:srgbClr val="FFC000"/>
                </a:solidFill>
              </a:rPr>
              <a:t> true apocalyptic blood moon and belong </a:t>
            </a:r>
          </a:p>
          <a:p>
            <a:pPr algn="ctr" eaLnBrk="1" hangingPunct="1">
              <a:spcBef>
                <a:spcPct val="0"/>
              </a:spcBef>
              <a:buNone/>
            </a:pPr>
            <a:r>
              <a:rPr lang="en-US" altLang="en-US" sz="3300" dirty="0" smtClean="0">
                <a:solidFill>
                  <a:srgbClr val="FFC000"/>
                </a:solidFill>
              </a:rPr>
              <a:t>to the Scripture passages we have just studied. </a:t>
            </a:r>
            <a:endParaRPr lang="en-US" altLang="en-US" sz="3300" b="1" dirty="0">
              <a:solidFill>
                <a:srgbClr val="FFFF00"/>
              </a:solidFill>
            </a:endParaRP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V="1">
            <a:off x="1555751" y="2133600"/>
            <a:ext cx="90486" cy="432752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877300" y="1524000"/>
            <a:ext cx="0" cy="49371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206374" y="288925"/>
            <a:ext cx="2879725" cy="18446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rgbClr val="FFFF00"/>
                </a:solidFill>
              </a:rPr>
              <a:t>The </a:t>
            </a:r>
            <a:r>
              <a:rPr lang="en-US" sz="3600" b="1" i="1" dirty="0" smtClean="0">
                <a:solidFill>
                  <a:srgbClr val="FFFF00"/>
                </a:solidFill>
              </a:rPr>
              <a:t>so-called</a:t>
            </a:r>
            <a:endParaRPr lang="en-US" sz="3600" b="1" i="1" dirty="0">
              <a:solidFill>
                <a:srgbClr val="FFFF00"/>
              </a:solidFill>
            </a:endParaRPr>
          </a:p>
          <a:p>
            <a:pPr algn="ctr">
              <a:defRPr/>
            </a:pPr>
            <a:r>
              <a:rPr lang="en-US" sz="3600" b="1" i="1" dirty="0" smtClean="0">
                <a:solidFill>
                  <a:srgbClr val="FFFF00"/>
                </a:solidFill>
                <a:ea typeface="BatangChe" pitchFamily="49" charset="-127"/>
              </a:rPr>
              <a:t>“Blood Moons”</a:t>
            </a:r>
            <a:endParaRPr lang="en-US" sz="3600" b="1" i="1" dirty="0">
              <a:solidFill>
                <a:srgbClr val="FFFF00"/>
              </a:solidFill>
              <a:ea typeface="BatangChe" pitchFamily="49" charset="-127"/>
            </a:endParaRPr>
          </a:p>
        </p:txBody>
      </p:sp>
      <p:sp>
        <p:nvSpPr>
          <p:cNvPr id="17" name="Rounded Rectangle 16"/>
          <p:cNvSpPr/>
          <p:nvPr/>
        </p:nvSpPr>
        <p:spPr>
          <a:xfrm>
            <a:off x="7048500" y="288925"/>
            <a:ext cx="3048000" cy="20732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True </a:t>
            </a:r>
          </a:p>
          <a:p>
            <a:pPr algn="ctr">
              <a:defRPr/>
            </a:pPr>
            <a:r>
              <a:rPr lang="en-US" sz="4000" b="1" i="1" dirty="0">
                <a:solidFill>
                  <a:srgbClr val="FFFF00"/>
                </a:solidFill>
              </a:rPr>
              <a:t>Apocalyptic</a:t>
            </a:r>
          </a:p>
          <a:p>
            <a:pPr algn="ctr">
              <a:defRPr/>
            </a:pPr>
            <a:r>
              <a:rPr lang="en-US" sz="4000" b="1" i="1" dirty="0">
                <a:solidFill>
                  <a:srgbClr val="FFFF00"/>
                </a:solidFill>
              </a:rPr>
              <a:t>Blood Moon </a:t>
            </a:r>
          </a:p>
        </p:txBody>
      </p:sp>
      <p:sp>
        <p:nvSpPr>
          <p:cNvPr id="219143" name="TextBox 1"/>
          <p:cNvSpPr txBox="1">
            <a:spLocks noChangeArrowheads="1"/>
          </p:cNvSpPr>
          <p:nvPr/>
        </p:nvSpPr>
        <p:spPr bwMode="auto">
          <a:xfrm>
            <a:off x="2400300" y="5753100"/>
            <a:ext cx="6477000"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Final seven years</a:t>
            </a:r>
            <a:endParaRPr lang="en-US" altLang="en-US" sz="4000">
              <a:solidFill>
                <a:srgbClr val="FFFF00"/>
              </a:solidFill>
              <a:latin typeface="Arial" charset="0"/>
            </a:endParaRPr>
          </a:p>
        </p:txBody>
      </p:sp>
      <p:pic>
        <p:nvPicPr>
          <p:cNvPr id="219144" name="Picture 1" descr="C:\Users\Gavin-As\Desktop\Blood-M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3581400"/>
            <a:ext cx="333692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5" name="TextBox 3"/>
          <p:cNvSpPr txBox="1">
            <a:spLocks noChangeArrowheads="1"/>
          </p:cNvSpPr>
          <p:nvPr/>
        </p:nvSpPr>
        <p:spPr bwMode="auto">
          <a:xfrm>
            <a:off x="1624013" y="5457825"/>
            <a:ext cx="7016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600" b="1">
                <a:latin typeface="Arial" charset="0"/>
              </a:rPr>
              <a:t>?</a:t>
            </a:r>
          </a:p>
        </p:txBody>
      </p:sp>
      <p:sp>
        <p:nvSpPr>
          <p:cNvPr id="219146" name="TextBox 15"/>
          <p:cNvSpPr txBox="1">
            <a:spLocks noChangeArrowheads="1"/>
          </p:cNvSpPr>
          <p:nvPr/>
        </p:nvSpPr>
        <p:spPr bwMode="auto">
          <a:xfrm>
            <a:off x="206375" y="2286000"/>
            <a:ext cx="4860925" cy="10779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a:solidFill>
                  <a:srgbClr val="FFC000"/>
                </a:solidFill>
                <a:latin typeface="Arial" charset="0"/>
              </a:rPr>
              <a:t>Is it an omen of the true</a:t>
            </a:r>
          </a:p>
          <a:p>
            <a:pPr eaLnBrk="1" hangingPunct="1">
              <a:spcBef>
                <a:spcPct val="0"/>
              </a:spcBef>
              <a:buFontTx/>
              <a:buNone/>
            </a:pPr>
            <a:r>
              <a:rPr lang="en-US" altLang="en-US" sz="3200" b="1">
                <a:solidFill>
                  <a:srgbClr val="FFC000"/>
                </a:solidFill>
                <a:latin typeface="Arial" charset="0"/>
              </a:rPr>
              <a:t>blood moon to come?</a:t>
            </a:r>
          </a:p>
        </p:txBody>
      </p:sp>
      <p:pic>
        <p:nvPicPr>
          <p:cNvPr id="21914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7563" y="2570163"/>
            <a:ext cx="4160837" cy="284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a:off x="4686300" y="3238500"/>
            <a:ext cx="1211263" cy="171450"/>
          </a:xfrm>
          <a:prstGeom prst="straightConnector1">
            <a:avLst/>
          </a:prstGeom>
          <a:ln w="889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
          <p:cNvSpPr>
            <a:spLocks noChangeArrowheads="1"/>
          </p:cNvSpPr>
          <p:nvPr/>
        </p:nvSpPr>
        <p:spPr bwMode="auto">
          <a:xfrm>
            <a:off x="190500" y="304799"/>
            <a:ext cx="9906000" cy="633897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2700" dirty="0">
                <a:solidFill>
                  <a:srgbClr val="FFC000"/>
                </a:solidFill>
              </a:rPr>
              <a:t>Has this mislabeling caused confusion already? Yes it has. When </a:t>
            </a:r>
          </a:p>
          <a:p>
            <a:pPr algn="ctr" eaLnBrk="1" hangingPunct="1">
              <a:spcBef>
                <a:spcPct val="0"/>
              </a:spcBef>
              <a:buFont typeface="Arial" charset="0"/>
              <a:buNone/>
            </a:pPr>
            <a:r>
              <a:rPr lang="en-US" altLang="en-US" sz="2700" dirty="0">
                <a:solidFill>
                  <a:srgbClr val="FFC000"/>
                </a:solidFill>
              </a:rPr>
              <a:t>the holy day lunar eclipses of 2014 and 2015 were discovered they were proclaimed as </a:t>
            </a:r>
            <a:r>
              <a:rPr lang="en-US" altLang="en-US" sz="2700" b="1" i="1" dirty="0">
                <a:solidFill>
                  <a:srgbClr val="FF0000"/>
                </a:solidFill>
              </a:rPr>
              <a:t>“blood moons”. </a:t>
            </a:r>
            <a:r>
              <a:rPr lang="en-US" altLang="en-US" sz="2700" dirty="0">
                <a:solidFill>
                  <a:srgbClr val="FFC000"/>
                </a:solidFill>
              </a:rPr>
              <a:t>Soon afterwards they were erroneously identified with </a:t>
            </a:r>
            <a:r>
              <a:rPr lang="en-US" altLang="en-US" sz="2700" dirty="0">
                <a:solidFill>
                  <a:srgbClr val="FFFF00"/>
                </a:solidFill>
              </a:rPr>
              <a:t>true apocalyptic blood moon</a:t>
            </a:r>
            <a:r>
              <a:rPr lang="en-US" altLang="en-US" sz="2700" dirty="0">
                <a:solidFill>
                  <a:srgbClr val="FFC000"/>
                </a:solidFill>
              </a:rPr>
              <a:t> described in the Scriptures we have just </a:t>
            </a:r>
            <a:r>
              <a:rPr lang="en-US" altLang="en-US" sz="2700" dirty="0" smtClean="0">
                <a:solidFill>
                  <a:srgbClr val="FFC000"/>
                </a:solidFill>
              </a:rPr>
              <a:t>studied and tagged for the end of the age. </a:t>
            </a:r>
            <a:r>
              <a:rPr lang="en-US" altLang="en-US" sz="2700" dirty="0">
                <a:solidFill>
                  <a:srgbClr val="FFC000"/>
                </a:solidFill>
              </a:rPr>
              <a:t>Then in the Fall of 2008 students of Bible prophecy counted back seven years from 2015 </a:t>
            </a:r>
            <a:r>
              <a:rPr lang="en-US" altLang="en-US" sz="2700" dirty="0" smtClean="0">
                <a:solidFill>
                  <a:srgbClr val="FFC000"/>
                </a:solidFill>
              </a:rPr>
              <a:t>and </a:t>
            </a:r>
            <a:r>
              <a:rPr lang="en-US" altLang="en-US" sz="2700" dirty="0">
                <a:solidFill>
                  <a:srgbClr val="FFC000"/>
                </a:solidFill>
              </a:rPr>
              <a:t>started talking about </a:t>
            </a:r>
            <a:r>
              <a:rPr lang="en-US" altLang="en-US" sz="2700" dirty="0">
                <a:solidFill>
                  <a:srgbClr val="FFFF00"/>
                </a:solidFill>
              </a:rPr>
              <a:t>a </a:t>
            </a:r>
            <a:r>
              <a:rPr lang="en-US" altLang="en-US" sz="2700" dirty="0" smtClean="0">
                <a:solidFill>
                  <a:srgbClr val="FFFF00"/>
                </a:solidFill>
              </a:rPr>
              <a:t>pre-tribulation rapture </a:t>
            </a:r>
            <a:r>
              <a:rPr lang="en-US" altLang="en-US" sz="2700" dirty="0">
                <a:solidFill>
                  <a:srgbClr val="FFC000"/>
                </a:solidFill>
              </a:rPr>
              <a:t>coming on </a:t>
            </a:r>
            <a:r>
              <a:rPr lang="en-US" altLang="en-US" sz="2700" dirty="0" smtClean="0">
                <a:solidFill>
                  <a:srgbClr val="FFFF00"/>
                </a:solidFill>
              </a:rPr>
              <a:t>Yom </a:t>
            </a:r>
            <a:r>
              <a:rPr lang="en-US" altLang="en-US" sz="2700" dirty="0" err="1" smtClean="0">
                <a:solidFill>
                  <a:srgbClr val="FFFF00"/>
                </a:solidFill>
              </a:rPr>
              <a:t>Teruah</a:t>
            </a:r>
            <a:r>
              <a:rPr lang="en-US" altLang="en-US" sz="2700" dirty="0" smtClean="0">
                <a:solidFill>
                  <a:srgbClr val="FFC000"/>
                </a:solidFill>
              </a:rPr>
              <a:t>, the </a:t>
            </a:r>
            <a:r>
              <a:rPr lang="en-US" altLang="en-US" sz="2700" dirty="0">
                <a:solidFill>
                  <a:srgbClr val="FFFF00"/>
                </a:solidFill>
              </a:rPr>
              <a:t>Feast of Trumpets 2008</a:t>
            </a:r>
            <a:r>
              <a:rPr lang="en-US" altLang="en-US" sz="2700" dirty="0">
                <a:solidFill>
                  <a:srgbClr val="FFC000"/>
                </a:solidFill>
              </a:rPr>
              <a:t>. A wave of rapture </a:t>
            </a:r>
            <a:r>
              <a:rPr lang="en-US" altLang="en-US" sz="2700" dirty="0" smtClean="0">
                <a:solidFill>
                  <a:srgbClr val="FFC000"/>
                </a:solidFill>
              </a:rPr>
              <a:t>fever </a:t>
            </a:r>
            <a:r>
              <a:rPr lang="en-US" altLang="en-US" sz="2700" dirty="0">
                <a:solidFill>
                  <a:srgbClr val="FFC000"/>
                </a:solidFill>
              </a:rPr>
              <a:t>began to build and a lot of books and DVD’s cashed in on the excitement. But the Rapture date setting was flawed from the start because the 2015 lunar eclipses were falsely identified as </a:t>
            </a:r>
            <a:r>
              <a:rPr lang="en-US" altLang="en-US" sz="2700" dirty="0" smtClean="0">
                <a:solidFill>
                  <a:srgbClr val="FFC000"/>
                </a:solidFill>
              </a:rPr>
              <a:t>the end of age </a:t>
            </a:r>
            <a:r>
              <a:rPr lang="en-US" altLang="en-US" sz="2700" dirty="0">
                <a:solidFill>
                  <a:srgbClr val="FFC000"/>
                </a:solidFill>
              </a:rPr>
              <a:t>“blood moon” we see in Holy Scripture. And </a:t>
            </a:r>
            <a:r>
              <a:rPr lang="en-US" altLang="en-US" sz="2700" dirty="0" smtClean="0">
                <a:solidFill>
                  <a:srgbClr val="FFC000"/>
                </a:solidFill>
              </a:rPr>
              <a:t>so to </a:t>
            </a:r>
            <a:r>
              <a:rPr lang="en-US" altLang="en-US" sz="2700" dirty="0">
                <a:solidFill>
                  <a:srgbClr val="FFC000"/>
                </a:solidFill>
              </a:rPr>
              <a:t>the </a:t>
            </a:r>
            <a:r>
              <a:rPr lang="en-US" altLang="en-US" sz="2700" dirty="0" smtClean="0">
                <a:solidFill>
                  <a:srgbClr val="FFC000"/>
                </a:solidFill>
              </a:rPr>
              <a:t>chagrin of </a:t>
            </a:r>
            <a:r>
              <a:rPr lang="en-US" altLang="en-US" sz="2700" dirty="0">
                <a:solidFill>
                  <a:srgbClr val="FFC000"/>
                </a:solidFill>
              </a:rPr>
              <a:t>many the promised </a:t>
            </a:r>
            <a:r>
              <a:rPr lang="en-US" altLang="en-US" sz="2700" dirty="0">
                <a:solidFill>
                  <a:srgbClr val="FFFF00"/>
                </a:solidFill>
              </a:rPr>
              <a:t>2008 Pre-Tribulation Rapture </a:t>
            </a:r>
            <a:r>
              <a:rPr lang="en-US" altLang="en-US" sz="2700" dirty="0">
                <a:solidFill>
                  <a:srgbClr val="FFC000"/>
                </a:solidFill>
              </a:rPr>
              <a:t>never came. </a:t>
            </a:r>
            <a:r>
              <a:rPr lang="en-US" altLang="en-US" sz="2700" dirty="0" smtClean="0">
                <a:solidFill>
                  <a:srgbClr val="FFC000"/>
                </a:solidFill>
              </a:rPr>
              <a:t>So </a:t>
            </a:r>
            <a:r>
              <a:rPr lang="en-US" altLang="en-US" sz="2700" dirty="0">
                <a:solidFill>
                  <a:srgbClr val="FFC000"/>
                </a:solidFill>
              </a:rPr>
              <a:t>sloppy Biblical exegesis, clerical populism, and </a:t>
            </a:r>
            <a:r>
              <a:rPr lang="en-US" altLang="en-US" sz="2700" dirty="0" smtClean="0">
                <a:solidFill>
                  <a:srgbClr val="FFC000"/>
                </a:solidFill>
              </a:rPr>
              <a:t>confusion over mislabeling </a:t>
            </a:r>
            <a:r>
              <a:rPr lang="en-US" altLang="en-US" sz="2700" dirty="0">
                <a:solidFill>
                  <a:srgbClr val="FFC000"/>
                </a:solidFill>
              </a:rPr>
              <a:t>can and does mislead God’s </a:t>
            </a:r>
            <a:r>
              <a:rPr lang="en-US" altLang="en-US" sz="2700" dirty="0" smtClean="0">
                <a:solidFill>
                  <a:srgbClr val="FFC000"/>
                </a:solidFill>
              </a:rPr>
              <a:t>covenant people</a:t>
            </a:r>
            <a:r>
              <a:rPr lang="en-US" altLang="en-US" sz="2700" dirty="0">
                <a:solidFill>
                  <a:srgbClr val="FFC000"/>
                </a:solidFill>
              </a:rPr>
              <a:t>. </a:t>
            </a: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H="1" flipV="1">
            <a:off x="1524000" y="2971800"/>
            <a:ext cx="15875" cy="34893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877300" y="1524000"/>
            <a:ext cx="0" cy="49371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90500" y="288925"/>
            <a:ext cx="2667000" cy="26828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latin typeface="Andalus" panose="02020603050405020304" pitchFamily="18" charset="-78"/>
                <a:ea typeface="BatangChe" pitchFamily="49" charset="-127"/>
                <a:cs typeface="Andalus" panose="02020603050405020304" pitchFamily="18" charset="-78"/>
              </a:rPr>
              <a:t>Yom </a:t>
            </a:r>
            <a:r>
              <a:rPr lang="en-US" sz="3200" b="1" i="1" dirty="0" err="1">
                <a:solidFill>
                  <a:srgbClr val="FFFF00"/>
                </a:solidFill>
                <a:latin typeface="Andalus" panose="02020603050405020304" pitchFamily="18" charset="-78"/>
                <a:ea typeface="BatangChe" pitchFamily="49" charset="-127"/>
                <a:cs typeface="Andalus" panose="02020603050405020304" pitchFamily="18" charset="-78"/>
              </a:rPr>
              <a:t>Teruah</a:t>
            </a:r>
            <a:r>
              <a:rPr lang="en-US" sz="3200" b="1" i="1" dirty="0">
                <a:solidFill>
                  <a:srgbClr val="FFFF00"/>
                </a:solidFill>
                <a:latin typeface="Andalus" panose="02020603050405020304" pitchFamily="18" charset="-78"/>
                <a:ea typeface="BatangChe" pitchFamily="49" charset="-127"/>
                <a:cs typeface="Andalus" panose="02020603050405020304" pitchFamily="18" charset="-78"/>
              </a:rPr>
              <a:t> </a:t>
            </a:r>
            <a:r>
              <a:rPr lang="en-US" sz="4000" b="1" i="1" dirty="0" smtClean="0">
                <a:solidFill>
                  <a:srgbClr val="FFFF00"/>
                </a:solidFill>
                <a:latin typeface="Andalus" panose="02020603050405020304" pitchFamily="18" charset="-78"/>
                <a:ea typeface="BatangChe" pitchFamily="49" charset="-127"/>
                <a:cs typeface="Andalus" panose="02020603050405020304" pitchFamily="18" charset="-78"/>
              </a:rPr>
              <a:t>PRE-TRIB</a:t>
            </a:r>
          </a:p>
          <a:p>
            <a:pPr algn="ctr">
              <a:defRPr/>
            </a:pPr>
            <a:r>
              <a:rPr lang="en-US" sz="4000" b="1" i="1" dirty="0">
                <a:solidFill>
                  <a:srgbClr val="FFFF00"/>
                </a:solidFill>
                <a:latin typeface="Andalus" panose="02020603050405020304" pitchFamily="18" charset="-78"/>
                <a:ea typeface="BatangChe" pitchFamily="49" charset="-127"/>
                <a:cs typeface="Andalus" panose="02020603050405020304" pitchFamily="18" charset="-78"/>
              </a:rPr>
              <a:t>R</a:t>
            </a:r>
            <a:r>
              <a:rPr lang="en-US" sz="4000" b="1" i="1" dirty="0" smtClean="0">
                <a:solidFill>
                  <a:srgbClr val="FFFF00"/>
                </a:solidFill>
                <a:latin typeface="Andalus" panose="02020603050405020304" pitchFamily="18" charset="-78"/>
                <a:ea typeface="BatangChe" pitchFamily="49" charset="-127"/>
                <a:cs typeface="Andalus" panose="02020603050405020304" pitchFamily="18" charset="-78"/>
              </a:rPr>
              <a:t>APTURE</a:t>
            </a:r>
            <a:r>
              <a:rPr lang="en-US" sz="4000" b="1" i="1" dirty="0">
                <a:solidFill>
                  <a:srgbClr val="FFFF00"/>
                </a:solidFill>
                <a:latin typeface="Andalus" panose="02020603050405020304" pitchFamily="18" charset="-78"/>
                <a:ea typeface="BatangChe" pitchFamily="49" charset="-127"/>
                <a:cs typeface="Andalus" panose="02020603050405020304" pitchFamily="18" charset="-78"/>
              </a:rPr>
              <a:t>!</a:t>
            </a:r>
          </a:p>
          <a:p>
            <a:pPr algn="ctr">
              <a:defRPr/>
            </a:pPr>
            <a:r>
              <a:rPr lang="en-US" sz="4000" b="1" i="1" dirty="0">
                <a:solidFill>
                  <a:srgbClr val="FFFF00"/>
                </a:solidFill>
                <a:latin typeface="Andalus" panose="02020603050405020304" pitchFamily="18" charset="-78"/>
                <a:ea typeface="BatangChe" pitchFamily="49" charset="-127"/>
                <a:cs typeface="Andalus" panose="02020603050405020304" pitchFamily="18" charset="-78"/>
              </a:rPr>
              <a:t>o</a:t>
            </a:r>
            <a:r>
              <a:rPr lang="en-US" sz="4000" b="1" i="1" dirty="0" smtClean="0">
                <a:solidFill>
                  <a:srgbClr val="FFFF00"/>
                </a:solidFill>
                <a:latin typeface="Andalus" panose="02020603050405020304" pitchFamily="18" charset="-78"/>
                <a:ea typeface="BatangChe" pitchFamily="49" charset="-127"/>
                <a:cs typeface="Andalus" panose="02020603050405020304" pitchFamily="18" charset="-78"/>
              </a:rPr>
              <a:t>f 2008</a:t>
            </a:r>
            <a:r>
              <a:rPr lang="en-US" sz="4000" b="1" i="1" dirty="0">
                <a:solidFill>
                  <a:srgbClr val="FFFF00"/>
                </a:solidFill>
                <a:latin typeface="Andalus" panose="02020603050405020304" pitchFamily="18" charset="-78"/>
                <a:ea typeface="BatangChe" pitchFamily="49" charset="-127"/>
                <a:cs typeface="Andalus" panose="02020603050405020304" pitchFamily="18" charset="-78"/>
              </a:rPr>
              <a:t>?</a:t>
            </a:r>
          </a:p>
        </p:txBody>
      </p:sp>
      <p:sp>
        <p:nvSpPr>
          <p:cNvPr id="17" name="Rounded Rectangle 16"/>
          <p:cNvSpPr/>
          <p:nvPr/>
        </p:nvSpPr>
        <p:spPr>
          <a:xfrm>
            <a:off x="7342188" y="288925"/>
            <a:ext cx="2754312" cy="12350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End of Age</a:t>
            </a:r>
          </a:p>
          <a:p>
            <a:pPr algn="ctr">
              <a:defRPr/>
            </a:pPr>
            <a:r>
              <a:rPr lang="en-US" sz="4000" b="1" i="1" dirty="0" smtClean="0">
                <a:solidFill>
                  <a:srgbClr val="FFFF00"/>
                </a:solidFill>
              </a:rPr>
              <a:t>2015! . . ?</a:t>
            </a:r>
            <a:endParaRPr lang="en-US" sz="4000" b="1" i="1" dirty="0">
              <a:solidFill>
                <a:srgbClr val="FFFF00"/>
              </a:solidFill>
            </a:endParaRPr>
          </a:p>
        </p:txBody>
      </p:sp>
      <p:sp>
        <p:nvSpPr>
          <p:cNvPr id="221191" name="TextBox 1"/>
          <p:cNvSpPr txBox="1">
            <a:spLocks noChangeArrowheads="1"/>
          </p:cNvSpPr>
          <p:nvPr/>
        </p:nvSpPr>
        <p:spPr bwMode="auto">
          <a:xfrm>
            <a:off x="1539875" y="5753100"/>
            <a:ext cx="7337425"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Final seven years </a:t>
            </a:r>
            <a:r>
              <a:rPr lang="en-US" altLang="en-US" sz="4000">
                <a:solidFill>
                  <a:srgbClr val="FFFF00"/>
                </a:solidFill>
                <a:latin typeface="Arial" charset="0"/>
              </a:rPr>
              <a:t>of the age?</a:t>
            </a:r>
          </a:p>
        </p:txBody>
      </p:sp>
      <p:pic>
        <p:nvPicPr>
          <p:cNvPr id="221192" name="Picture 2" descr="C:\Users\Gavin-As\Pictures\0-IMAGES for PowerPoint\blood-moon-obfusc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3136900"/>
            <a:ext cx="41910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1193" name="Picture 2" descr="D:\00 IMAGES for PowerPoint\rap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0" y="3136900"/>
            <a:ext cx="25209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2" name="TextBox 3"/>
          <p:cNvSpPr txBox="1">
            <a:spLocks noChangeArrowheads="1"/>
          </p:cNvSpPr>
          <p:nvPr/>
        </p:nvSpPr>
        <p:spPr bwMode="auto">
          <a:xfrm rot="20448570">
            <a:off x="3065463" y="388938"/>
            <a:ext cx="36798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en-US" altLang="en-US" sz="4800" b="1" i="1" dirty="0">
                <a:solidFill>
                  <a:schemeClr val="accent5">
                    <a:lumMod val="40000"/>
                    <a:lumOff val="60000"/>
                  </a:schemeClr>
                </a:solidFill>
              </a:rPr>
              <a:t>The Big</a:t>
            </a:r>
          </a:p>
          <a:p>
            <a:pPr algn="ctr">
              <a:defRPr/>
            </a:pPr>
            <a:r>
              <a:rPr lang="en-US" altLang="en-US" sz="4800" b="1" i="1" dirty="0">
                <a:solidFill>
                  <a:schemeClr val="accent5">
                    <a:lumMod val="40000"/>
                    <a:lumOff val="60000"/>
                  </a:schemeClr>
                </a:solidFill>
              </a:rPr>
              <a:t>Speculation</a:t>
            </a:r>
          </a:p>
          <a:p>
            <a:pPr algn="ctr">
              <a:defRPr/>
            </a:pPr>
            <a:r>
              <a:rPr lang="en-US" altLang="en-US" sz="4800" b="1" i="1" dirty="0">
                <a:solidFill>
                  <a:schemeClr val="accent5">
                    <a:lumMod val="40000"/>
                    <a:lumOff val="60000"/>
                  </a:schemeClr>
                </a:solidFill>
              </a:rPr>
              <a:t>of 2008!</a:t>
            </a:r>
          </a:p>
        </p:txBody>
      </p:sp>
      <p:sp>
        <p:nvSpPr>
          <p:cNvPr id="221195" name="TextBox 4"/>
          <p:cNvSpPr txBox="1">
            <a:spLocks noChangeArrowheads="1"/>
          </p:cNvSpPr>
          <p:nvPr/>
        </p:nvSpPr>
        <p:spPr bwMode="auto">
          <a:xfrm>
            <a:off x="7612063" y="1647825"/>
            <a:ext cx="2465387" cy="1323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BLOOD </a:t>
            </a:r>
          </a:p>
          <a:p>
            <a:pPr algn="ctr" eaLnBrk="1" hangingPunct="1">
              <a:spcBef>
                <a:spcPct val="0"/>
              </a:spcBef>
              <a:buFontTx/>
              <a:buNone/>
            </a:pPr>
            <a:r>
              <a:rPr lang="en-US" altLang="en-US" sz="4000" b="1" i="1">
                <a:solidFill>
                  <a:srgbClr val="FFFF00"/>
                </a:solidFill>
                <a:latin typeface="Arial" charset="0"/>
              </a:rPr>
              <a:t>MOONS!!</a:t>
            </a:r>
          </a:p>
        </p:txBody>
      </p:sp>
      <p:cxnSp>
        <p:nvCxnSpPr>
          <p:cNvPr id="3" name="Straight Arrow Connector 2"/>
          <p:cNvCxnSpPr/>
          <p:nvPr/>
        </p:nvCxnSpPr>
        <p:spPr>
          <a:xfrm flipH="1" flipV="1">
            <a:off x="8813408" y="1429940"/>
            <a:ext cx="152400" cy="400843"/>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Arc 7"/>
          <p:cNvSpPr/>
          <p:nvPr/>
        </p:nvSpPr>
        <p:spPr>
          <a:xfrm rot="20532254">
            <a:off x="2533268" y="120442"/>
            <a:ext cx="5349292" cy="2592975"/>
          </a:xfrm>
          <a:prstGeom prst="arc">
            <a:avLst>
              <a:gd name="adj1" fmla="val 986379"/>
              <a:gd name="adj2" fmla="val 10109877"/>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19" name="Straight Arrow Connector 18"/>
          <p:cNvCxnSpPr>
            <a:stCxn id="8" idx="2"/>
          </p:cNvCxnSpPr>
          <p:nvPr/>
        </p:nvCxnSpPr>
        <p:spPr>
          <a:xfrm flipH="1" flipV="1">
            <a:off x="2552700" y="2438402"/>
            <a:ext cx="460434" cy="21007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1199" name="TextBox 1"/>
          <p:cNvSpPr txBox="1">
            <a:spLocks noChangeArrowheads="1"/>
          </p:cNvSpPr>
          <p:nvPr/>
        </p:nvSpPr>
        <p:spPr bwMode="auto">
          <a:xfrm rot="1060406">
            <a:off x="1800429" y="2619278"/>
            <a:ext cx="13112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400" b="1" i="1" dirty="0">
                <a:solidFill>
                  <a:srgbClr val="FF0000"/>
                </a:solidFill>
                <a:latin typeface="Arial" charset="0"/>
              </a:rPr>
              <a:t>Not!</a:t>
            </a:r>
          </a:p>
        </p:txBody>
      </p:sp>
      <p:sp>
        <p:nvSpPr>
          <p:cNvPr id="221200" name="TextBox 1"/>
          <p:cNvSpPr txBox="1">
            <a:spLocks noChangeArrowheads="1"/>
          </p:cNvSpPr>
          <p:nvPr/>
        </p:nvSpPr>
        <p:spPr bwMode="auto">
          <a:xfrm>
            <a:off x="5861050" y="3152775"/>
            <a:ext cx="233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i="1">
                <a:solidFill>
                  <a:srgbClr val="FFFF00"/>
                </a:solidFill>
                <a:latin typeface="Arial" charset="0"/>
              </a:rPr>
              <a:t>Eclipses! =</a:t>
            </a:r>
          </a:p>
        </p:txBody>
      </p:sp>
      <p:cxnSp>
        <p:nvCxnSpPr>
          <p:cNvPr id="18" name="Straight Arrow Connector 17"/>
          <p:cNvCxnSpPr/>
          <p:nvPr/>
        </p:nvCxnSpPr>
        <p:spPr>
          <a:xfrm flipV="1">
            <a:off x="8197850" y="2971800"/>
            <a:ext cx="381000" cy="522288"/>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175098" y="1219200"/>
            <a:ext cx="9906000"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defRPr/>
            </a:pPr>
            <a:r>
              <a:rPr lang="en-US" altLang="en-US" sz="4800" dirty="0" smtClean="0">
                <a:solidFill>
                  <a:srgbClr val="FFC000"/>
                </a:solidFill>
              </a:rPr>
              <a:t>Do God’s Chosen people deserve better than this? Yes they do. So </a:t>
            </a:r>
          </a:p>
          <a:p>
            <a:pPr algn="ctr" eaLnBrk="1" hangingPunct="1">
              <a:spcBef>
                <a:spcPct val="0"/>
              </a:spcBef>
              <a:buFont typeface="Arial" charset="0"/>
              <a:buNone/>
              <a:defRPr/>
            </a:pPr>
            <a:r>
              <a:rPr lang="en-US" altLang="en-US" sz="4800" dirty="0" smtClean="0">
                <a:solidFill>
                  <a:srgbClr val="FFC000"/>
                </a:solidFill>
              </a:rPr>
              <a:t>would it not be better to simply call the eclipses what we suspect they might be, say, the </a:t>
            </a:r>
            <a:r>
              <a:rPr lang="en-US" altLang="en-US" sz="4800" dirty="0">
                <a:solidFill>
                  <a:srgbClr val="FFFF00"/>
                </a:solidFill>
              </a:rPr>
              <a:t>2014-2015 </a:t>
            </a:r>
            <a:endParaRPr lang="en-US" altLang="en-US" sz="4800" dirty="0" smtClean="0">
              <a:solidFill>
                <a:srgbClr val="FFFF00"/>
              </a:solidFill>
            </a:endParaRPr>
          </a:p>
          <a:p>
            <a:pPr algn="ctr" eaLnBrk="1" hangingPunct="1">
              <a:spcBef>
                <a:spcPct val="0"/>
              </a:spcBef>
              <a:buFont typeface="Arial" charset="0"/>
              <a:buNone/>
              <a:defRPr/>
            </a:pPr>
            <a:r>
              <a:rPr lang="en-US" altLang="en-US" sz="4800" dirty="0" smtClean="0">
                <a:solidFill>
                  <a:srgbClr val="FFFF00"/>
                </a:solidFill>
              </a:rPr>
              <a:t>eclipse cluster omen</a:t>
            </a:r>
            <a:r>
              <a:rPr lang="en-US" altLang="en-US" sz="4800" dirty="0" smtClean="0">
                <a:solidFill>
                  <a:srgbClr val="FFC000"/>
                </a:solidFill>
              </a:rPr>
              <a:t>? </a:t>
            </a:r>
            <a:endParaRPr lang="en-US" altLang="en-US" sz="4800" dirty="0">
              <a:solidFill>
                <a:srgbClr val="FFC000"/>
              </a:solidFill>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H="1" flipV="1">
            <a:off x="1539875" y="2133600"/>
            <a:ext cx="15875" cy="43275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877300" y="1524000"/>
            <a:ext cx="0" cy="49371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206375" y="288925"/>
            <a:ext cx="2667000" cy="18446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Lunar</a:t>
            </a:r>
          </a:p>
          <a:p>
            <a:pPr algn="ctr">
              <a:defRPr/>
            </a:pPr>
            <a:r>
              <a:rPr lang="en-US" sz="4000" b="1" i="1" dirty="0">
                <a:solidFill>
                  <a:srgbClr val="FFFF00"/>
                </a:solidFill>
                <a:ea typeface="BatangChe" pitchFamily="49" charset="-127"/>
              </a:rPr>
              <a:t>Eclipse</a:t>
            </a:r>
          </a:p>
          <a:p>
            <a:pPr algn="ctr">
              <a:defRPr/>
            </a:pPr>
            <a:r>
              <a:rPr lang="en-US" sz="4000" b="1" i="1" dirty="0">
                <a:solidFill>
                  <a:srgbClr val="FFFF00"/>
                </a:solidFill>
                <a:ea typeface="BatangChe" pitchFamily="49" charset="-127"/>
              </a:rPr>
              <a:t>Omen</a:t>
            </a:r>
          </a:p>
        </p:txBody>
      </p:sp>
      <p:sp>
        <p:nvSpPr>
          <p:cNvPr id="17" name="Rounded Rectangle 16"/>
          <p:cNvSpPr/>
          <p:nvPr/>
        </p:nvSpPr>
        <p:spPr>
          <a:xfrm>
            <a:off x="7048500" y="288925"/>
            <a:ext cx="3048000" cy="20732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True </a:t>
            </a:r>
          </a:p>
          <a:p>
            <a:pPr algn="ctr">
              <a:defRPr/>
            </a:pPr>
            <a:r>
              <a:rPr lang="en-US" sz="4000" b="1" i="1" dirty="0">
                <a:solidFill>
                  <a:srgbClr val="FFFF00"/>
                </a:solidFill>
              </a:rPr>
              <a:t>Apocalyptic</a:t>
            </a:r>
          </a:p>
          <a:p>
            <a:pPr algn="ctr">
              <a:defRPr/>
            </a:pPr>
            <a:r>
              <a:rPr lang="en-US" sz="4000" b="1" i="1" dirty="0">
                <a:solidFill>
                  <a:srgbClr val="FFFF00"/>
                </a:solidFill>
              </a:rPr>
              <a:t>Blood Moon </a:t>
            </a:r>
          </a:p>
        </p:txBody>
      </p:sp>
      <p:sp>
        <p:nvSpPr>
          <p:cNvPr id="223239" name="TextBox 1"/>
          <p:cNvSpPr txBox="1">
            <a:spLocks noChangeArrowheads="1"/>
          </p:cNvSpPr>
          <p:nvPr/>
        </p:nvSpPr>
        <p:spPr bwMode="auto">
          <a:xfrm>
            <a:off x="2400300" y="5753100"/>
            <a:ext cx="6477000"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Final seven years</a:t>
            </a:r>
            <a:endParaRPr lang="en-US" altLang="en-US" sz="4000">
              <a:solidFill>
                <a:srgbClr val="FFFF00"/>
              </a:solidFill>
              <a:latin typeface="Arial" charset="0"/>
            </a:endParaRPr>
          </a:p>
        </p:txBody>
      </p:sp>
      <p:pic>
        <p:nvPicPr>
          <p:cNvPr id="223240" name="Picture 1" descr="C:\Users\Gavin-As\Desktop\Blood-M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3581400"/>
            <a:ext cx="333692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41" name="TextBox 3"/>
          <p:cNvSpPr txBox="1">
            <a:spLocks noChangeArrowheads="1"/>
          </p:cNvSpPr>
          <p:nvPr/>
        </p:nvSpPr>
        <p:spPr bwMode="auto">
          <a:xfrm>
            <a:off x="1624013" y="5457825"/>
            <a:ext cx="7016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600" b="1">
                <a:latin typeface="Arial" charset="0"/>
              </a:rPr>
              <a:t>?</a:t>
            </a:r>
          </a:p>
        </p:txBody>
      </p:sp>
      <p:sp>
        <p:nvSpPr>
          <p:cNvPr id="223242" name="TextBox 15"/>
          <p:cNvSpPr txBox="1">
            <a:spLocks noChangeArrowheads="1"/>
          </p:cNvSpPr>
          <p:nvPr/>
        </p:nvSpPr>
        <p:spPr bwMode="auto">
          <a:xfrm>
            <a:off x="206375" y="2286000"/>
            <a:ext cx="4860925" cy="10779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a:solidFill>
                  <a:srgbClr val="FFC000"/>
                </a:solidFill>
                <a:latin typeface="Arial" charset="0"/>
              </a:rPr>
              <a:t>Is it an omen of the true</a:t>
            </a:r>
          </a:p>
          <a:p>
            <a:pPr eaLnBrk="1" hangingPunct="1">
              <a:spcBef>
                <a:spcPct val="0"/>
              </a:spcBef>
              <a:buFontTx/>
              <a:buNone/>
            </a:pPr>
            <a:r>
              <a:rPr lang="en-US" altLang="en-US" sz="3200" b="1">
                <a:solidFill>
                  <a:srgbClr val="FFC000"/>
                </a:solidFill>
                <a:latin typeface="Arial" charset="0"/>
              </a:rPr>
              <a:t>blood moon to come?</a:t>
            </a:r>
          </a:p>
        </p:txBody>
      </p:sp>
      <p:pic>
        <p:nvPicPr>
          <p:cNvPr id="22324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7563" y="2570163"/>
            <a:ext cx="4160837" cy="284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a:off x="4686300" y="3238500"/>
            <a:ext cx="1211263" cy="171450"/>
          </a:xfrm>
          <a:prstGeom prst="straightConnector1">
            <a:avLst/>
          </a:prstGeom>
          <a:ln w="889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426801" y="533400"/>
            <a:ext cx="9464202"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defRPr/>
            </a:pPr>
            <a:r>
              <a:rPr lang="en-US" altLang="en-US" sz="4800" dirty="0" smtClean="0">
                <a:solidFill>
                  <a:srgbClr val="FFC000"/>
                </a:solidFill>
              </a:rPr>
              <a:t>This mislabeling of the eclipse </a:t>
            </a:r>
          </a:p>
          <a:p>
            <a:pPr algn="ctr" eaLnBrk="1" hangingPunct="1">
              <a:spcBef>
                <a:spcPct val="0"/>
              </a:spcBef>
              <a:buFont typeface="Arial" charset="0"/>
              <a:buNone/>
              <a:defRPr/>
            </a:pPr>
            <a:r>
              <a:rPr lang="en-US" altLang="en-US" sz="4800" dirty="0" smtClean="0">
                <a:solidFill>
                  <a:srgbClr val="FFC000"/>
                </a:solidFill>
              </a:rPr>
              <a:t>tetrad as blood moons may seem unfortunate due to the confusion it generates. But then again, perhaps it may be fortuitous. A lot of attention </a:t>
            </a:r>
            <a:r>
              <a:rPr lang="en-US" altLang="en-US" sz="4800" dirty="0">
                <a:solidFill>
                  <a:srgbClr val="FFC000"/>
                </a:solidFill>
              </a:rPr>
              <a:t>i</a:t>
            </a:r>
            <a:r>
              <a:rPr lang="en-US" altLang="en-US" sz="4800" dirty="0" smtClean="0">
                <a:solidFill>
                  <a:srgbClr val="FFC000"/>
                </a:solidFill>
              </a:rPr>
              <a:t>s now being directed to the </a:t>
            </a:r>
            <a:r>
              <a:rPr lang="en-US" altLang="en-US" sz="4800" dirty="0" smtClean="0">
                <a:solidFill>
                  <a:srgbClr val="FFFF00"/>
                </a:solidFill>
              </a:rPr>
              <a:t>true apocalyptic blood moon and all </a:t>
            </a:r>
          </a:p>
          <a:p>
            <a:pPr algn="ctr" eaLnBrk="1" hangingPunct="1">
              <a:spcBef>
                <a:spcPct val="0"/>
              </a:spcBef>
              <a:buFont typeface="Arial" charset="0"/>
              <a:buNone/>
              <a:defRPr/>
            </a:pPr>
            <a:r>
              <a:rPr lang="en-US" altLang="en-US" sz="4800" dirty="0" smtClean="0">
                <a:solidFill>
                  <a:srgbClr val="FFFF00"/>
                </a:solidFill>
              </a:rPr>
              <a:t>three cosmic signs</a:t>
            </a:r>
            <a:r>
              <a:rPr lang="en-US" altLang="en-US" sz="4800" dirty="0" smtClean="0">
                <a:solidFill>
                  <a:srgbClr val="FFC000"/>
                </a:solidFill>
              </a:rPr>
              <a:t>. And this is good.</a:t>
            </a:r>
            <a:endParaRPr lang="en-US" altLang="en-US" sz="4800" dirty="0">
              <a:solidFill>
                <a:srgbClr val="FFC000"/>
              </a:solidFill>
            </a:endParaRPr>
          </a:p>
        </p:txBody>
      </p:sp>
    </p:spTree>
    <p:extLst>
      <p:ext uri="{BB962C8B-B14F-4D97-AF65-F5344CB8AC3E}">
        <p14:creationId xmlns:p14="http://schemas.microsoft.com/office/powerpoint/2010/main" val="2212769217"/>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5" idx="2"/>
          </p:cNvCxnSpPr>
          <p:nvPr/>
        </p:nvCxnSpPr>
        <p:spPr>
          <a:xfrm flipH="1" flipV="1">
            <a:off x="1555750" y="1987549"/>
            <a:ext cx="15875" cy="432752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877300" y="1527176"/>
            <a:ext cx="0" cy="515778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222250" y="142874"/>
            <a:ext cx="2667000" cy="18446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a:solidFill>
                  <a:srgbClr val="FFFF00"/>
                </a:solidFill>
              </a:rPr>
              <a:t>The </a:t>
            </a:r>
            <a:r>
              <a:rPr lang="en-US" sz="4000" b="1" i="1" dirty="0" smtClean="0">
                <a:solidFill>
                  <a:srgbClr val="FFFF00"/>
                </a:solidFill>
              </a:rPr>
              <a:t>Lunar</a:t>
            </a:r>
          </a:p>
          <a:p>
            <a:pPr algn="ctr">
              <a:defRPr/>
            </a:pPr>
            <a:r>
              <a:rPr lang="en-US" sz="4000" b="1" i="1" dirty="0" smtClean="0">
                <a:solidFill>
                  <a:srgbClr val="FFFF00"/>
                </a:solidFill>
                <a:ea typeface="BatangChe" pitchFamily="49" charset="-127"/>
              </a:rPr>
              <a:t>Eclipse</a:t>
            </a:r>
            <a:endParaRPr lang="en-US" sz="4000" b="1" i="1" dirty="0">
              <a:solidFill>
                <a:srgbClr val="FFFF00"/>
              </a:solidFill>
              <a:ea typeface="BatangChe" pitchFamily="49" charset="-127"/>
            </a:endParaRPr>
          </a:p>
          <a:p>
            <a:pPr algn="ctr">
              <a:defRPr/>
            </a:pPr>
            <a:r>
              <a:rPr lang="en-US" sz="4000" b="1" i="1" dirty="0" smtClean="0">
                <a:solidFill>
                  <a:srgbClr val="FFFF00"/>
                </a:solidFill>
                <a:ea typeface="BatangChe" pitchFamily="49" charset="-127"/>
              </a:rPr>
              <a:t>Tetrad</a:t>
            </a:r>
            <a:endParaRPr lang="en-US" sz="4000" b="1" i="1" dirty="0">
              <a:solidFill>
                <a:srgbClr val="FFFF00"/>
              </a:solidFill>
              <a:ea typeface="BatangChe" pitchFamily="49" charset="-127"/>
            </a:endParaRPr>
          </a:p>
        </p:txBody>
      </p:sp>
      <p:sp>
        <p:nvSpPr>
          <p:cNvPr id="17" name="Rounded Rectangle 16"/>
          <p:cNvSpPr/>
          <p:nvPr/>
        </p:nvSpPr>
        <p:spPr>
          <a:xfrm>
            <a:off x="7048500" y="288925"/>
            <a:ext cx="3048000" cy="549275"/>
          </a:xfrm>
          <a:prstGeom prst="roundRect">
            <a:avLst/>
          </a:prstGeom>
          <a:solidFill>
            <a:srgbClr val="00206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i="1" dirty="0" smtClean="0">
                <a:solidFill>
                  <a:srgbClr val="FFFF00"/>
                </a:solidFill>
              </a:rPr>
              <a:t>Cosmic Signs </a:t>
            </a:r>
            <a:endParaRPr lang="en-US" sz="4000" b="1" i="1" dirty="0">
              <a:solidFill>
                <a:srgbClr val="FFFF00"/>
              </a:solidFill>
            </a:endParaRPr>
          </a:p>
        </p:txBody>
      </p:sp>
      <p:sp>
        <p:nvSpPr>
          <p:cNvPr id="223239" name="TextBox 1"/>
          <p:cNvSpPr txBox="1">
            <a:spLocks noChangeArrowheads="1"/>
          </p:cNvSpPr>
          <p:nvPr/>
        </p:nvSpPr>
        <p:spPr bwMode="auto">
          <a:xfrm>
            <a:off x="2324100" y="5976937"/>
            <a:ext cx="6629400" cy="7080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FFFF00"/>
                </a:solidFill>
                <a:latin typeface="Arial" charset="0"/>
              </a:rPr>
              <a:t>Final seven years</a:t>
            </a:r>
            <a:endParaRPr lang="en-US" altLang="en-US" sz="4000">
              <a:solidFill>
                <a:srgbClr val="FFFF00"/>
              </a:solidFill>
              <a:latin typeface="Arial" charset="0"/>
            </a:endParaRPr>
          </a:p>
        </p:txBody>
      </p:sp>
      <p:pic>
        <p:nvPicPr>
          <p:cNvPr id="223240" name="Picture 1" descr="C:\Users\Gavin-As\Desktop\Blood-M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3855660"/>
            <a:ext cx="333692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41" name="TextBox 3"/>
          <p:cNvSpPr txBox="1">
            <a:spLocks noChangeArrowheads="1"/>
          </p:cNvSpPr>
          <p:nvPr/>
        </p:nvSpPr>
        <p:spPr bwMode="auto">
          <a:xfrm>
            <a:off x="1624013" y="5654675"/>
            <a:ext cx="7016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600" b="1" dirty="0">
                <a:latin typeface="Arial" charset="0"/>
              </a:rPr>
              <a:t>?</a:t>
            </a:r>
          </a:p>
        </p:txBody>
      </p:sp>
      <p:sp>
        <p:nvSpPr>
          <p:cNvPr id="223242" name="TextBox 15"/>
          <p:cNvSpPr txBox="1">
            <a:spLocks noChangeArrowheads="1"/>
          </p:cNvSpPr>
          <p:nvPr/>
        </p:nvSpPr>
        <p:spPr bwMode="auto">
          <a:xfrm>
            <a:off x="206375" y="2158395"/>
            <a:ext cx="5241925" cy="156966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dirty="0">
                <a:solidFill>
                  <a:srgbClr val="FFC000"/>
                </a:solidFill>
                <a:latin typeface="Arial" charset="0"/>
              </a:rPr>
              <a:t>Is it an </a:t>
            </a:r>
            <a:r>
              <a:rPr lang="en-US" altLang="en-US" sz="3200" b="1" i="1" dirty="0" smtClean="0">
                <a:solidFill>
                  <a:srgbClr val="FFFF00"/>
                </a:solidFill>
                <a:latin typeface="Arial" charset="0"/>
              </a:rPr>
              <a:t>OMEN </a:t>
            </a:r>
          </a:p>
          <a:p>
            <a:pPr eaLnBrk="1" hangingPunct="1">
              <a:spcBef>
                <a:spcPct val="0"/>
              </a:spcBef>
              <a:buFontTx/>
              <a:buNone/>
            </a:pPr>
            <a:r>
              <a:rPr lang="en-US" altLang="en-US" sz="3200" b="1" dirty="0" smtClean="0">
                <a:solidFill>
                  <a:srgbClr val="FFC000"/>
                </a:solidFill>
                <a:latin typeface="Arial" charset="0"/>
              </a:rPr>
              <a:t>     of </a:t>
            </a:r>
            <a:r>
              <a:rPr lang="en-US" altLang="en-US" sz="3200" b="1" dirty="0">
                <a:solidFill>
                  <a:srgbClr val="FFC000"/>
                </a:solidFill>
                <a:latin typeface="Arial" charset="0"/>
              </a:rPr>
              <a:t>the </a:t>
            </a:r>
            <a:r>
              <a:rPr lang="en-US" altLang="en-US" sz="3200" b="1" dirty="0" smtClean="0">
                <a:solidFill>
                  <a:srgbClr val="FFFF00"/>
                </a:solidFill>
                <a:latin typeface="Arial" charset="0"/>
              </a:rPr>
              <a:t>true blood moon        </a:t>
            </a:r>
            <a:r>
              <a:rPr lang="en-US" altLang="en-US" sz="3200" b="1" dirty="0" smtClean="0">
                <a:solidFill>
                  <a:srgbClr val="FFC000"/>
                </a:solidFill>
                <a:latin typeface="Arial" charset="0"/>
              </a:rPr>
              <a:t>                    that is yet to come? </a:t>
            </a:r>
            <a:endParaRPr lang="en-US" altLang="en-US" sz="3200" b="1" dirty="0">
              <a:solidFill>
                <a:srgbClr val="FFC000"/>
              </a:solidFill>
              <a:latin typeface="Arial" charset="0"/>
            </a:endParaRPr>
          </a:p>
        </p:txBody>
      </p:sp>
      <p:cxnSp>
        <p:nvCxnSpPr>
          <p:cNvPr id="3" name="Straight Arrow Connector 2"/>
          <p:cNvCxnSpPr/>
          <p:nvPr/>
        </p:nvCxnSpPr>
        <p:spPr>
          <a:xfrm>
            <a:off x="5657850" y="2981325"/>
            <a:ext cx="1924050" cy="373063"/>
          </a:xfrm>
          <a:prstGeom prst="straightConnector1">
            <a:avLst/>
          </a:prstGeom>
          <a:ln w="889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2" descr="C:\Users\Gavin-As\Desktop\BB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8100" y="2636063"/>
            <a:ext cx="2438400" cy="154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58101" y="948817"/>
            <a:ext cx="2438400" cy="159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descr="https://encrypted-tbn1.gstatic.com/images?q=tbn:ANd9GcQTJ31x4-ChXGlhrELWwW6L2FQDP95yutamwpgHA1eAeUTgp5_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8101" y="4297362"/>
            <a:ext cx="2438399"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652563"/>
      </p:ext>
    </p:extLst>
  </p:cSld>
  <p:clrMapOvr>
    <a:masterClrMapping/>
  </p:clrMapOvr>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
          <p:cNvSpPr>
            <a:spLocks noChangeArrowheads="1"/>
          </p:cNvSpPr>
          <p:nvPr/>
        </p:nvSpPr>
        <p:spPr bwMode="auto">
          <a:xfrm>
            <a:off x="190500" y="685800"/>
            <a:ext cx="9906000" cy="55233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As we have seen, the time period in </a:t>
            </a:r>
          </a:p>
          <a:p>
            <a:pPr algn="ctr" eaLnBrk="1" hangingPunct="1">
              <a:spcBef>
                <a:spcPct val="0"/>
              </a:spcBef>
              <a:buFontTx/>
              <a:buNone/>
            </a:pPr>
            <a:r>
              <a:rPr lang="en-US" altLang="en-US" sz="4400" dirty="0">
                <a:solidFill>
                  <a:srgbClr val="FFC000"/>
                </a:solidFill>
              </a:rPr>
              <a:t>which the Biblical blood moon and the other two cosmic signs will be seen </a:t>
            </a:r>
          </a:p>
          <a:p>
            <a:pPr algn="ctr" eaLnBrk="1" hangingPunct="1">
              <a:spcBef>
                <a:spcPct val="0"/>
              </a:spcBef>
              <a:buFontTx/>
              <a:buNone/>
            </a:pPr>
            <a:r>
              <a:rPr lang="en-US" altLang="en-US" sz="4400" dirty="0">
                <a:solidFill>
                  <a:srgbClr val="FFC000"/>
                </a:solidFill>
              </a:rPr>
              <a:t>runs from the terminus of the Great Tribulation out </a:t>
            </a:r>
            <a:r>
              <a:rPr lang="en-US" altLang="en-US" sz="4400" b="1" i="1" dirty="0">
                <a:solidFill>
                  <a:srgbClr val="FFFF00"/>
                </a:solidFill>
              </a:rPr>
              <a:t>thirty days </a:t>
            </a:r>
            <a:r>
              <a:rPr lang="en-US" altLang="en-US" sz="4400" dirty="0">
                <a:solidFill>
                  <a:srgbClr val="FFC000"/>
                </a:solidFill>
              </a:rPr>
              <a:t>to </a:t>
            </a:r>
            <a:r>
              <a:rPr lang="en-US" altLang="en-US" sz="4400" dirty="0" smtClean="0">
                <a:solidFill>
                  <a:srgbClr val="FFC000"/>
                </a:solidFill>
              </a:rPr>
              <a:t>run </a:t>
            </a:r>
            <a:r>
              <a:rPr lang="en-US" altLang="en-US" sz="4400" dirty="0">
                <a:solidFill>
                  <a:srgbClr val="FFC000"/>
                </a:solidFill>
              </a:rPr>
              <a:t>up against the </a:t>
            </a:r>
            <a:r>
              <a:rPr lang="en-US" altLang="en-US" sz="4400" b="1" i="1" dirty="0">
                <a:solidFill>
                  <a:srgbClr val="FFFF00"/>
                </a:solidFill>
              </a:rPr>
              <a:t>Day of the Lord</a:t>
            </a:r>
            <a:r>
              <a:rPr lang="en-US" altLang="en-US" sz="4400" dirty="0">
                <a:solidFill>
                  <a:srgbClr val="FFC000"/>
                </a:solidFill>
              </a:rPr>
              <a:t>. </a:t>
            </a:r>
            <a:r>
              <a:rPr lang="en-US" altLang="en-US" sz="4400" dirty="0" smtClean="0">
                <a:solidFill>
                  <a:srgbClr val="FFC000"/>
                </a:solidFill>
              </a:rPr>
              <a:t>So here is an interesting question. </a:t>
            </a:r>
            <a:r>
              <a:rPr lang="en-US" altLang="en-US" sz="4400" dirty="0">
                <a:solidFill>
                  <a:srgbClr val="FFC000"/>
                </a:solidFill>
              </a:rPr>
              <a:t>W</a:t>
            </a:r>
            <a:r>
              <a:rPr lang="en-US" altLang="en-US" sz="4400" dirty="0" smtClean="0">
                <a:solidFill>
                  <a:srgbClr val="FFC000"/>
                </a:solidFill>
              </a:rPr>
              <a:t>hat </a:t>
            </a:r>
            <a:r>
              <a:rPr lang="en-US" altLang="en-US" sz="4400" dirty="0">
                <a:solidFill>
                  <a:srgbClr val="FFC000"/>
                </a:solidFill>
              </a:rPr>
              <a:t>will happen </a:t>
            </a:r>
            <a:endParaRPr lang="en-US" altLang="en-US" sz="4400" dirty="0" smtClean="0">
              <a:solidFill>
                <a:srgbClr val="FFC000"/>
              </a:solidFill>
            </a:endParaRPr>
          </a:p>
          <a:p>
            <a:pPr algn="ctr" eaLnBrk="1" hangingPunct="1">
              <a:spcBef>
                <a:spcPct val="0"/>
              </a:spcBef>
              <a:buFontTx/>
              <a:buNone/>
            </a:pPr>
            <a:r>
              <a:rPr lang="en-US" altLang="en-US" sz="4400" dirty="0" smtClean="0">
                <a:solidFill>
                  <a:srgbClr val="FFC000"/>
                </a:solidFill>
              </a:rPr>
              <a:t>on the very </a:t>
            </a:r>
            <a:r>
              <a:rPr lang="en-US" altLang="en-US" sz="4400" b="1" i="1" dirty="0">
                <a:solidFill>
                  <a:srgbClr val="FFFF00"/>
                </a:solidFill>
              </a:rPr>
              <a:t>last day </a:t>
            </a:r>
            <a:r>
              <a:rPr lang="en-US" altLang="en-US" sz="4400" dirty="0">
                <a:solidFill>
                  <a:srgbClr val="FFC000"/>
                </a:solidFill>
              </a:rPr>
              <a:t>of those </a:t>
            </a:r>
            <a:r>
              <a:rPr lang="en-US" altLang="en-US" sz="4400" dirty="0">
                <a:solidFill>
                  <a:srgbClr val="FFFF00"/>
                </a:solidFill>
              </a:rPr>
              <a:t>30 days?</a:t>
            </a:r>
            <a:endParaRPr lang="en-US" altLang="en-US" sz="4400" b="1" dirty="0">
              <a:solidFill>
                <a:srgbClr val="FFFF00"/>
              </a:solidFill>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C:\Users\Gavin-As\Pictures\0-IMAGES for PowerPoint\bloody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5905500" y="838200"/>
            <a:ext cx="1066800" cy="990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684" name="TextBox 2"/>
          <p:cNvSpPr txBox="1">
            <a:spLocks noChangeArrowheads="1"/>
          </p:cNvSpPr>
          <p:nvPr/>
        </p:nvSpPr>
        <p:spPr bwMode="auto">
          <a:xfrm>
            <a:off x="6057900" y="2895600"/>
            <a:ext cx="280670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defRPr/>
            </a:pPr>
            <a:r>
              <a:rPr lang="en-US" sz="2400" baseline="30000" dirty="0" smtClean="0">
                <a:solidFill>
                  <a:srgbClr val="FFC000"/>
                </a:solidFill>
                <a:latin typeface="+mn-lt"/>
              </a:rPr>
              <a:t>31</a:t>
            </a:r>
            <a:r>
              <a:rPr lang="en-US" sz="2400" dirty="0" smtClean="0">
                <a:solidFill>
                  <a:srgbClr val="FFC000"/>
                </a:solidFill>
                <a:latin typeface="+mn-lt"/>
              </a:rPr>
              <a:t>The sun shall be turned into darkness, and the moon into blood, </a:t>
            </a:r>
            <a:r>
              <a:rPr lang="en-US" sz="2400" b="1" i="1" dirty="0" smtClean="0">
                <a:solidFill>
                  <a:srgbClr val="FFFF00"/>
                </a:solidFill>
                <a:latin typeface="+mn-lt"/>
              </a:rPr>
              <a:t>BEFORE</a:t>
            </a:r>
            <a:r>
              <a:rPr lang="en-US" sz="2400" dirty="0" smtClean="0">
                <a:solidFill>
                  <a:srgbClr val="FFFF00"/>
                </a:solidFill>
                <a:latin typeface="+mn-lt"/>
              </a:rPr>
              <a:t> the great and terrible </a:t>
            </a:r>
            <a:r>
              <a:rPr lang="en-US" sz="2400" b="1" i="1" dirty="0" smtClean="0">
                <a:solidFill>
                  <a:srgbClr val="FFFF00"/>
                </a:solidFill>
                <a:latin typeface="+mn-lt"/>
              </a:rPr>
              <a:t>Day of the </a:t>
            </a:r>
            <a:r>
              <a:rPr lang="en-US" sz="2400" b="1" i="1" cap="small" dirty="0" smtClean="0">
                <a:solidFill>
                  <a:srgbClr val="FFFF00"/>
                </a:solidFill>
                <a:latin typeface="+mn-lt"/>
              </a:rPr>
              <a:t>Lord</a:t>
            </a:r>
            <a:r>
              <a:rPr lang="en-US" sz="2400" b="1" i="1" dirty="0" smtClean="0">
                <a:solidFill>
                  <a:srgbClr val="FFFF00"/>
                </a:solidFill>
                <a:latin typeface="+mn-lt"/>
              </a:rPr>
              <a:t> </a:t>
            </a:r>
            <a:r>
              <a:rPr lang="en-US" sz="2400" dirty="0" smtClean="0">
                <a:solidFill>
                  <a:schemeClr val="accent3">
                    <a:lumMod val="60000"/>
                    <a:lumOff val="40000"/>
                  </a:schemeClr>
                </a:solidFill>
                <a:latin typeface="+mn-lt"/>
              </a:rPr>
              <a:t>come. </a:t>
            </a:r>
          </a:p>
          <a:p>
            <a:pPr algn="r">
              <a:buFont typeface="Arial" charset="0"/>
              <a:buNone/>
              <a:defRPr/>
            </a:pPr>
            <a:r>
              <a:rPr lang="en-US" altLang="en-US" sz="2400" dirty="0" smtClean="0">
                <a:solidFill>
                  <a:schemeClr val="bg1"/>
                </a:solidFill>
                <a:latin typeface="+mn-lt"/>
              </a:rPr>
              <a:t>Joel </a:t>
            </a:r>
            <a:r>
              <a:rPr lang="en-US" altLang="en-US" sz="2400" dirty="0">
                <a:solidFill>
                  <a:schemeClr val="bg1"/>
                </a:solidFill>
                <a:latin typeface="+mn-lt"/>
              </a:rPr>
              <a:t>2:31</a:t>
            </a:r>
          </a:p>
          <a:p>
            <a:pPr algn="ctr">
              <a:buFont typeface="Arial" charset="0"/>
              <a:buNone/>
              <a:defRPr/>
            </a:pPr>
            <a:endParaRPr lang="en-US" altLang="en-US" sz="2800" dirty="0" smtClean="0">
              <a:solidFill>
                <a:schemeClr val="accent3">
                  <a:lumMod val="60000"/>
                  <a:lumOff val="40000"/>
                </a:schemeClr>
              </a:solidFill>
              <a:latin typeface="Arial" charset="0"/>
            </a:endParaRPr>
          </a:p>
        </p:txBody>
      </p:sp>
      <p:pic>
        <p:nvPicPr>
          <p:cNvPr id="22528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0" y="166688"/>
            <a:ext cx="31877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286" name="Picture 2" descr="C:\Users\Gavin-As\Pictures\0-IMAGES for PowerPoint\jesu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700" y="166688"/>
            <a:ext cx="3321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409700" y="2889250"/>
            <a:ext cx="3733800" cy="3416300"/>
          </a:xfrm>
          <a:prstGeom prst="rect">
            <a:avLst/>
          </a:prstGeom>
        </p:spPr>
        <p:txBody>
          <a:bodyPr>
            <a:spAutoFit/>
          </a:bodyPr>
          <a:lstStyle/>
          <a:p>
            <a:pPr>
              <a:defRPr/>
            </a:pPr>
            <a:r>
              <a:rPr lang="en-US" altLang="en-US" sz="2400" dirty="0">
                <a:solidFill>
                  <a:schemeClr val="bg2"/>
                </a:solidFill>
              </a:rPr>
              <a:t>“</a:t>
            </a:r>
            <a:r>
              <a:rPr lang="en-US" altLang="en-US" sz="2400" b="1" i="1" dirty="0">
                <a:solidFill>
                  <a:srgbClr val="FFFF00"/>
                </a:solidFill>
              </a:rPr>
              <a:t>IMMEDIATELY</a:t>
            </a:r>
            <a:r>
              <a:rPr lang="en-US" altLang="en-US" sz="2400" dirty="0">
                <a:solidFill>
                  <a:schemeClr val="bg2"/>
                </a:solidFill>
              </a:rPr>
              <a:t> </a:t>
            </a:r>
            <a:r>
              <a:rPr lang="en-US" altLang="en-US" sz="2400" b="1" i="1" dirty="0">
                <a:solidFill>
                  <a:srgbClr val="FFFF00"/>
                </a:solidFill>
              </a:rPr>
              <a:t>AFTER</a:t>
            </a:r>
            <a:r>
              <a:rPr lang="en-US" altLang="en-US" sz="2400" dirty="0">
                <a:solidFill>
                  <a:schemeClr val="bg2"/>
                </a:solidFill>
              </a:rPr>
              <a:t> </a:t>
            </a:r>
            <a:r>
              <a:rPr lang="en-US" altLang="en-US" sz="2400" b="1" i="1" dirty="0">
                <a:solidFill>
                  <a:srgbClr val="FFFF00"/>
                </a:solidFill>
              </a:rPr>
              <a:t>THE TRIBULATION </a:t>
            </a:r>
            <a:r>
              <a:rPr lang="en-US" altLang="en-US" sz="2400" dirty="0">
                <a:solidFill>
                  <a:schemeClr val="accent3">
                    <a:lumMod val="60000"/>
                    <a:lumOff val="40000"/>
                  </a:schemeClr>
                </a:solidFill>
                <a:latin typeface="+mn-lt"/>
              </a:rPr>
              <a:t>of those days shall </a:t>
            </a:r>
            <a:r>
              <a:rPr lang="en-US" altLang="en-US" sz="2400" dirty="0">
                <a:solidFill>
                  <a:srgbClr val="FFC000"/>
                </a:solidFill>
                <a:latin typeface="+mn-lt"/>
              </a:rPr>
              <a:t>the sun </a:t>
            </a:r>
          </a:p>
          <a:p>
            <a:pPr>
              <a:defRPr/>
            </a:pPr>
            <a:r>
              <a:rPr lang="en-US" altLang="en-US" sz="2400" dirty="0">
                <a:solidFill>
                  <a:srgbClr val="FFC000"/>
                </a:solidFill>
                <a:latin typeface="+mn-lt"/>
              </a:rPr>
              <a:t>be darkened, and the moon shall not give her light, and the stars shall fall from heaven,</a:t>
            </a:r>
            <a:r>
              <a:rPr lang="en-US" altLang="en-US" sz="2400" dirty="0">
                <a:solidFill>
                  <a:schemeClr val="accent3">
                    <a:lumMod val="60000"/>
                    <a:lumOff val="40000"/>
                  </a:schemeClr>
                </a:solidFill>
                <a:latin typeface="+mn-lt"/>
              </a:rPr>
              <a:t> and the powers </a:t>
            </a:r>
          </a:p>
          <a:p>
            <a:pPr>
              <a:defRPr/>
            </a:pPr>
            <a:r>
              <a:rPr lang="en-US" altLang="en-US" sz="2400" dirty="0">
                <a:solidFill>
                  <a:schemeClr val="accent3">
                    <a:lumMod val="60000"/>
                    <a:lumOff val="40000"/>
                  </a:schemeClr>
                </a:solidFill>
                <a:latin typeface="+mn-lt"/>
              </a:rPr>
              <a:t>of the heavens shall be shaken.” </a:t>
            </a:r>
            <a:r>
              <a:rPr lang="en-US" altLang="en-US" sz="2400" dirty="0">
                <a:solidFill>
                  <a:schemeClr val="bg1"/>
                </a:solidFill>
                <a:latin typeface="+mn-lt"/>
              </a:rPr>
              <a:t>Matthew 24:29</a:t>
            </a:r>
          </a:p>
        </p:txBody>
      </p:sp>
      <p:sp>
        <p:nvSpPr>
          <p:cNvPr id="19" name="Rectangle 18"/>
          <p:cNvSpPr/>
          <p:nvPr/>
        </p:nvSpPr>
        <p:spPr>
          <a:xfrm>
            <a:off x="9525" y="0"/>
            <a:ext cx="1171575" cy="68580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solidFill>
                  <a:schemeClr val="tx1"/>
                </a:solidFill>
              </a:rPr>
              <a:t> </a:t>
            </a:r>
          </a:p>
        </p:txBody>
      </p:sp>
      <p:sp>
        <p:nvSpPr>
          <p:cNvPr id="225289" name="TextBox 15"/>
          <p:cNvSpPr txBox="1">
            <a:spLocks noChangeArrowheads="1"/>
          </p:cNvSpPr>
          <p:nvPr/>
        </p:nvSpPr>
        <p:spPr bwMode="auto">
          <a:xfrm rot="-5400000">
            <a:off x="-2085975" y="2921001"/>
            <a:ext cx="53435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000" b="1" i="1">
                <a:latin typeface="Arial" charset="0"/>
              </a:rPr>
              <a:t>TRIBULATION</a:t>
            </a:r>
          </a:p>
        </p:txBody>
      </p:sp>
      <p:sp>
        <p:nvSpPr>
          <p:cNvPr id="18" name="Rectangle 17"/>
          <p:cNvSpPr/>
          <p:nvPr/>
        </p:nvSpPr>
        <p:spPr>
          <a:xfrm rot="5400000">
            <a:off x="6267450" y="2838450"/>
            <a:ext cx="6858000" cy="1181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i="1" dirty="0">
                <a:solidFill>
                  <a:schemeClr val="accent4">
                    <a:lumMod val="60000"/>
                    <a:lumOff val="40000"/>
                  </a:schemeClr>
                </a:solidFill>
              </a:rPr>
              <a:t>DAY OF THE LORD</a:t>
            </a:r>
          </a:p>
        </p:txBody>
      </p:sp>
      <p:sp>
        <p:nvSpPr>
          <p:cNvPr id="4" name="TextBox 3"/>
          <p:cNvSpPr txBox="1"/>
          <p:nvPr/>
        </p:nvSpPr>
        <p:spPr>
          <a:xfrm>
            <a:off x="4546600" y="6027738"/>
            <a:ext cx="2066925" cy="708025"/>
          </a:xfrm>
          <a:prstGeom prst="rect">
            <a:avLst/>
          </a:prstGeom>
          <a:noFill/>
        </p:spPr>
        <p:txBody>
          <a:bodyPr wrap="none">
            <a:spAutoFit/>
          </a:bodyPr>
          <a:lstStyle/>
          <a:p>
            <a:pPr>
              <a:defRPr/>
            </a:pPr>
            <a:r>
              <a:rPr lang="en-US" sz="4000" b="1" i="1" dirty="0">
                <a:solidFill>
                  <a:schemeClr val="accent1">
                    <a:lumMod val="40000"/>
                    <a:lumOff val="60000"/>
                  </a:schemeClr>
                </a:solidFill>
              </a:rPr>
              <a:t>30 days</a:t>
            </a:r>
          </a:p>
        </p:txBody>
      </p:sp>
      <p:cxnSp>
        <p:nvCxnSpPr>
          <p:cNvPr id="6" name="Straight Arrow Connector 5"/>
          <p:cNvCxnSpPr/>
          <p:nvPr/>
        </p:nvCxnSpPr>
        <p:spPr>
          <a:xfrm>
            <a:off x="6613525" y="6394450"/>
            <a:ext cx="2492375" cy="0"/>
          </a:xfrm>
          <a:prstGeom prst="straightConnector1">
            <a:avLst/>
          </a:prstGeom>
          <a:ln w="88900">
            <a:solidFill>
              <a:schemeClr val="accent1">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4" idx="1"/>
          </p:cNvCxnSpPr>
          <p:nvPr/>
        </p:nvCxnSpPr>
        <p:spPr>
          <a:xfrm flipH="1">
            <a:off x="1181100" y="6381750"/>
            <a:ext cx="3365500" cy="0"/>
          </a:xfrm>
          <a:prstGeom prst="straightConnector1">
            <a:avLst/>
          </a:prstGeom>
          <a:ln w="88900">
            <a:solidFill>
              <a:schemeClr val="accent1">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p:cNvSpPr>
            <a:spLocks noChangeArrowheads="1"/>
          </p:cNvSpPr>
          <p:nvPr/>
        </p:nvSpPr>
        <p:spPr bwMode="auto">
          <a:xfrm>
            <a:off x="266700" y="381000"/>
            <a:ext cx="9753599"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In a</a:t>
            </a:r>
            <a:r>
              <a:rPr lang="en-US" altLang="en-US" sz="4400" dirty="0" smtClean="0">
                <a:solidFill>
                  <a:srgbClr val="FFC000"/>
                </a:solidFill>
              </a:rPr>
              <a:t> </a:t>
            </a:r>
            <a:r>
              <a:rPr lang="en-US" altLang="en-US" sz="4400" dirty="0">
                <a:solidFill>
                  <a:srgbClr val="FFC000"/>
                </a:solidFill>
              </a:rPr>
              <a:t>previous </a:t>
            </a:r>
            <a:r>
              <a:rPr lang="en-US" altLang="en-US" sz="4400" dirty="0" smtClean="0">
                <a:solidFill>
                  <a:srgbClr val="FFC000"/>
                </a:solidFill>
              </a:rPr>
              <a:t>video, </a:t>
            </a:r>
            <a:r>
              <a:rPr lang="en-US" altLang="en-US" sz="4400" b="1" dirty="0" smtClean="0">
                <a:solidFill>
                  <a:schemeClr val="bg2">
                    <a:lumMod val="75000"/>
                  </a:schemeClr>
                </a:solidFill>
              </a:rPr>
              <a:t>”The </a:t>
            </a:r>
            <a:r>
              <a:rPr lang="en-US" altLang="en-US" sz="4400" b="1" dirty="0">
                <a:solidFill>
                  <a:schemeClr val="bg2">
                    <a:lumMod val="75000"/>
                  </a:schemeClr>
                </a:solidFill>
              </a:rPr>
              <a:t>Fall Feasts and the </a:t>
            </a:r>
            <a:r>
              <a:rPr lang="en-US" altLang="en-US" sz="4400" b="1" dirty="0" smtClean="0">
                <a:solidFill>
                  <a:schemeClr val="bg2">
                    <a:lumMod val="75000"/>
                  </a:schemeClr>
                </a:solidFill>
              </a:rPr>
              <a:t>Timeline </a:t>
            </a:r>
            <a:r>
              <a:rPr lang="en-US" altLang="en-US" sz="4400" b="1" dirty="0">
                <a:solidFill>
                  <a:schemeClr val="bg2">
                    <a:lumMod val="75000"/>
                  </a:schemeClr>
                </a:solidFill>
              </a:rPr>
              <a:t>of the </a:t>
            </a:r>
            <a:r>
              <a:rPr lang="en-US" altLang="en-US" sz="4400" b="1" dirty="0" smtClean="0">
                <a:solidFill>
                  <a:schemeClr val="bg2">
                    <a:lumMod val="75000"/>
                  </a:schemeClr>
                </a:solidFill>
              </a:rPr>
              <a:t>Final </a:t>
            </a:r>
            <a:r>
              <a:rPr lang="en-US" altLang="en-US" sz="4400" b="1" dirty="0">
                <a:solidFill>
                  <a:schemeClr val="bg2">
                    <a:lumMod val="75000"/>
                  </a:schemeClr>
                </a:solidFill>
              </a:rPr>
              <a:t>S</a:t>
            </a:r>
            <a:r>
              <a:rPr lang="en-US" altLang="en-US" sz="4400" b="1" dirty="0" smtClean="0">
                <a:solidFill>
                  <a:schemeClr val="bg2">
                    <a:lumMod val="75000"/>
                  </a:schemeClr>
                </a:solidFill>
              </a:rPr>
              <a:t>even </a:t>
            </a:r>
            <a:r>
              <a:rPr lang="en-US" altLang="en-US" sz="4400" b="1" dirty="0">
                <a:solidFill>
                  <a:schemeClr val="bg2">
                    <a:lumMod val="75000"/>
                  </a:schemeClr>
                </a:solidFill>
              </a:rPr>
              <a:t>Y</a:t>
            </a:r>
            <a:r>
              <a:rPr lang="en-US" altLang="en-US" sz="4400" b="1" dirty="0" smtClean="0">
                <a:solidFill>
                  <a:schemeClr val="bg2">
                    <a:lumMod val="75000"/>
                  </a:schemeClr>
                </a:solidFill>
              </a:rPr>
              <a:t>ears </a:t>
            </a:r>
            <a:r>
              <a:rPr lang="en-US" altLang="en-US" sz="4400" b="1" dirty="0">
                <a:solidFill>
                  <a:schemeClr val="bg2">
                    <a:lumMod val="75000"/>
                  </a:schemeClr>
                </a:solidFill>
              </a:rPr>
              <a:t>of the </a:t>
            </a:r>
            <a:r>
              <a:rPr lang="en-US" altLang="en-US" sz="4400" b="1" dirty="0" smtClean="0">
                <a:solidFill>
                  <a:schemeClr val="bg2">
                    <a:lumMod val="75000"/>
                  </a:schemeClr>
                </a:solidFill>
              </a:rPr>
              <a:t>Age”</a:t>
            </a:r>
            <a:r>
              <a:rPr lang="en-US" altLang="en-US" sz="4400" dirty="0" smtClean="0">
                <a:solidFill>
                  <a:srgbClr val="FFC000"/>
                </a:solidFill>
              </a:rPr>
              <a:t>, we </a:t>
            </a:r>
            <a:r>
              <a:rPr lang="en-US" altLang="en-US" sz="4400" dirty="0">
                <a:solidFill>
                  <a:srgbClr val="FFC000"/>
                </a:solidFill>
              </a:rPr>
              <a:t>laid out a timeline of </a:t>
            </a:r>
            <a:r>
              <a:rPr lang="en-US" altLang="en-US" sz="4400" dirty="0" smtClean="0">
                <a:solidFill>
                  <a:srgbClr val="FFFF00"/>
                </a:solidFill>
              </a:rPr>
              <a:t>1260 </a:t>
            </a:r>
            <a:r>
              <a:rPr lang="en-US" altLang="en-US" sz="4400" dirty="0">
                <a:solidFill>
                  <a:srgbClr val="FFFF00"/>
                </a:solidFill>
              </a:rPr>
              <a:t>+ 1290 = 2550 days.</a:t>
            </a:r>
            <a:r>
              <a:rPr lang="en-US" altLang="en-US" sz="4400" dirty="0">
                <a:solidFill>
                  <a:srgbClr val="FFC000"/>
                </a:solidFill>
              </a:rPr>
              <a:t> We discovered that this timeline of </a:t>
            </a:r>
            <a:r>
              <a:rPr lang="en-US" altLang="en-US" sz="4400" b="1" i="1" dirty="0">
                <a:solidFill>
                  <a:srgbClr val="FFFF00"/>
                </a:solidFill>
              </a:rPr>
              <a:t>255O days </a:t>
            </a:r>
            <a:r>
              <a:rPr lang="en-US" altLang="en-US" sz="4400" dirty="0">
                <a:solidFill>
                  <a:srgbClr val="FFC000"/>
                </a:solidFill>
              </a:rPr>
              <a:t>bridges the </a:t>
            </a:r>
            <a:endParaRPr lang="en-US" altLang="en-US" sz="4400" dirty="0" smtClean="0">
              <a:solidFill>
                <a:srgbClr val="FFC000"/>
              </a:solidFill>
            </a:endParaRPr>
          </a:p>
          <a:p>
            <a:pPr algn="ctr" eaLnBrk="1" hangingPunct="1">
              <a:spcBef>
                <a:spcPct val="0"/>
              </a:spcBef>
              <a:buFontTx/>
              <a:buNone/>
            </a:pPr>
            <a:r>
              <a:rPr lang="en-US" altLang="en-US" sz="4400" dirty="0" smtClean="0">
                <a:solidFill>
                  <a:srgbClr val="FFFF00"/>
                </a:solidFill>
              </a:rPr>
              <a:t>Fall </a:t>
            </a:r>
            <a:r>
              <a:rPr lang="en-US" altLang="en-US" sz="4400" dirty="0">
                <a:solidFill>
                  <a:srgbClr val="FFFF00"/>
                </a:solidFill>
              </a:rPr>
              <a:t>Feasts </a:t>
            </a:r>
            <a:r>
              <a:rPr lang="en-US" altLang="en-US" sz="4400" dirty="0">
                <a:solidFill>
                  <a:srgbClr val="FFC000"/>
                </a:solidFill>
              </a:rPr>
              <a:t>precisely and terminates right on a future </a:t>
            </a:r>
            <a:r>
              <a:rPr lang="en-US" altLang="en-US" sz="4400" b="1" i="1" dirty="0">
                <a:solidFill>
                  <a:srgbClr val="FFFF00"/>
                </a:solidFill>
              </a:rPr>
              <a:t>Yom Kippur, or Day of Atonement. </a:t>
            </a:r>
            <a:r>
              <a:rPr lang="en-US" altLang="en-US" sz="4400" dirty="0">
                <a:solidFill>
                  <a:srgbClr val="FFC000"/>
                </a:solidFill>
              </a:rPr>
              <a:t>This is </a:t>
            </a:r>
            <a:r>
              <a:rPr lang="en-US" altLang="en-US" sz="4400" b="1" i="1" dirty="0">
                <a:solidFill>
                  <a:srgbClr val="FFFF00"/>
                </a:solidFill>
              </a:rPr>
              <a:t>Judgment Day </a:t>
            </a:r>
            <a:r>
              <a:rPr lang="en-US" altLang="en-US" sz="4400" dirty="0">
                <a:solidFill>
                  <a:srgbClr val="FFC000"/>
                </a:solidFill>
              </a:rPr>
              <a:t>and </a:t>
            </a:r>
            <a:endParaRPr lang="en-US" altLang="en-US" sz="4400" dirty="0" smtClean="0">
              <a:solidFill>
                <a:srgbClr val="FFC000"/>
              </a:solidFill>
            </a:endParaRPr>
          </a:p>
          <a:p>
            <a:pPr algn="ctr" eaLnBrk="1" hangingPunct="1">
              <a:spcBef>
                <a:spcPct val="0"/>
              </a:spcBef>
              <a:buFontTx/>
              <a:buNone/>
            </a:pPr>
            <a:r>
              <a:rPr lang="en-US" altLang="en-US" sz="4400" dirty="0" smtClean="0">
                <a:solidFill>
                  <a:srgbClr val="FFC000"/>
                </a:solidFill>
              </a:rPr>
              <a:t>it </a:t>
            </a:r>
            <a:r>
              <a:rPr lang="en-US" altLang="en-US" sz="4400" dirty="0">
                <a:solidFill>
                  <a:srgbClr val="FFC000"/>
                </a:solidFill>
              </a:rPr>
              <a:t>will usher in the </a:t>
            </a:r>
            <a:r>
              <a:rPr lang="en-US" altLang="en-US" sz="4400" b="1" i="1" dirty="0">
                <a:solidFill>
                  <a:srgbClr val="FFFF00"/>
                </a:solidFill>
              </a:rPr>
              <a:t>Day of the Lord</a:t>
            </a:r>
            <a:r>
              <a:rPr lang="en-US" altLang="en-US" sz="4400" dirty="0">
                <a:solidFill>
                  <a:srgbClr val="FFC000"/>
                </a:solidFill>
              </a:rPr>
              <a:t>.</a:t>
            </a:r>
            <a:endParaRPr lang="en-US" altLang="en-US" sz="4400" b="1" dirty="0">
              <a:solidFill>
                <a:srgbClr val="FFFF00"/>
              </a:solidFill>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251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
          <p:cNvSpPr>
            <a:spLocks noChangeArrowheads="1"/>
          </p:cNvSpPr>
          <p:nvPr/>
        </p:nvSpPr>
        <p:spPr bwMode="auto">
          <a:xfrm>
            <a:off x="571500" y="542925"/>
            <a:ext cx="9067800" cy="5768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600">
                <a:solidFill>
                  <a:srgbClr val="FFC000"/>
                </a:solidFill>
              </a:rPr>
              <a:t>So the </a:t>
            </a:r>
            <a:r>
              <a:rPr lang="en-US" altLang="en-US" sz="4600">
                <a:solidFill>
                  <a:srgbClr val="FFFF00"/>
                </a:solidFill>
              </a:rPr>
              <a:t>last day of those 30 days </a:t>
            </a:r>
            <a:r>
              <a:rPr lang="en-US" altLang="en-US" sz="4600">
                <a:solidFill>
                  <a:srgbClr val="FFC000"/>
                </a:solidFill>
              </a:rPr>
              <a:t>will be the final</a:t>
            </a:r>
            <a:r>
              <a:rPr lang="en-US" altLang="en-US" sz="4600" b="1" i="1">
                <a:solidFill>
                  <a:srgbClr val="FFFF00"/>
                </a:solidFill>
              </a:rPr>
              <a:t> Day of Reckoning, Day of Accounting</a:t>
            </a:r>
            <a:r>
              <a:rPr lang="en-US" altLang="en-US" sz="4600">
                <a:solidFill>
                  <a:srgbClr val="FFC000"/>
                </a:solidFill>
              </a:rPr>
              <a:t>, or</a:t>
            </a:r>
            <a:r>
              <a:rPr lang="en-US" altLang="en-US" sz="4600" b="1" i="1">
                <a:solidFill>
                  <a:srgbClr val="FFFF00"/>
                </a:solidFill>
              </a:rPr>
              <a:t> Judgment Day</a:t>
            </a:r>
            <a:r>
              <a:rPr lang="en-US" altLang="en-US" sz="4600">
                <a:solidFill>
                  <a:srgbClr val="FFC000"/>
                </a:solidFill>
              </a:rPr>
              <a:t>. This will be the </a:t>
            </a:r>
            <a:r>
              <a:rPr lang="en-US" altLang="en-US" sz="4600" b="1" i="1">
                <a:solidFill>
                  <a:srgbClr val="FFFF00"/>
                </a:solidFill>
              </a:rPr>
              <a:t>Yom Kippur of all Yom Kippurs</a:t>
            </a:r>
            <a:r>
              <a:rPr lang="en-US" altLang="en-US" sz="4600">
                <a:solidFill>
                  <a:srgbClr val="FFC000"/>
                </a:solidFill>
              </a:rPr>
              <a:t>. And as the sun sets on that final </a:t>
            </a:r>
            <a:r>
              <a:rPr lang="en-US" altLang="en-US" sz="4600" b="1" i="1">
                <a:solidFill>
                  <a:srgbClr val="FFFF00"/>
                </a:solidFill>
              </a:rPr>
              <a:t>Day of Atonement </a:t>
            </a:r>
            <a:r>
              <a:rPr lang="en-US" altLang="en-US" sz="4600">
                <a:solidFill>
                  <a:srgbClr val="FFC000"/>
                </a:solidFill>
              </a:rPr>
              <a:t>the </a:t>
            </a:r>
            <a:r>
              <a:rPr lang="en-US" altLang="en-US" sz="4600" b="1" i="1">
                <a:solidFill>
                  <a:srgbClr val="FFFF00"/>
                </a:solidFill>
              </a:rPr>
              <a:t>Day of the Lord</a:t>
            </a:r>
            <a:r>
              <a:rPr lang="en-US" altLang="en-US" sz="4600">
                <a:solidFill>
                  <a:srgbClr val="FFC000"/>
                </a:solidFill>
              </a:rPr>
              <a:t> will open up to </a:t>
            </a:r>
            <a:r>
              <a:rPr lang="en-US" altLang="en-US" sz="4600" b="1" i="1">
                <a:solidFill>
                  <a:srgbClr val="FFFF00"/>
                </a:solidFill>
              </a:rPr>
              <a:t>EXECUTE </a:t>
            </a:r>
            <a:r>
              <a:rPr lang="en-US" altLang="en-US" sz="4600">
                <a:solidFill>
                  <a:srgbClr val="FFC000"/>
                </a:solidFill>
              </a:rPr>
              <a:t>the Judgment for one and all.</a:t>
            </a:r>
            <a:endParaRPr lang="en-US" altLang="en-US" sz="4600" b="1">
              <a:solidFill>
                <a:srgbClr val="FFFF00"/>
              </a:solidFill>
            </a:endParaRP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Gavin\Desktop\BM IMAGES\dot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 y="-2449"/>
            <a:ext cx="10283329" cy="68604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648700" y="0"/>
            <a:ext cx="1658938" cy="6858000"/>
          </a:xfrm>
          <a:prstGeom prst="rect">
            <a:avLst/>
          </a:prstGeom>
          <a:solidFill>
            <a:schemeClr val="tx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smtClean="0">
                <a:solidFill>
                  <a:srgbClr val="FF0000"/>
                </a:solidFill>
                <a:latin typeface="Batang" panose="02030600000101010101" pitchFamily="18" charset="-127"/>
                <a:ea typeface="Batang" panose="02030600000101010101" pitchFamily="18" charset="-127"/>
              </a:rPr>
              <a:t>The</a:t>
            </a:r>
          </a:p>
          <a:p>
            <a:pPr algn="ctr">
              <a:defRPr/>
            </a:pPr>
            <a:r>
              <a:rPr lang="en-US" sz="4000" b="1" dirty="0" smtClean="0">
                <a:solidFill>
                  <a:srgbClr val="FF0000"/>
                </a:solidFill>
                <a:latin typeface="Batang" panose="02030600000101010101" pitchFamily="18" charset="-127"/>
                <a:ea typeface="Batang" panose="02030600000101010101" pitchFamily="18" charset="-127"/>
              </a:rPr>
              <a:t> </a:t>
            </a:r>
          </a:p>
          <a:p>
            <a:pPr algn="ctr">
              <a:defRPr/>
            </a:pPr>
            <a:r>
              <a:rPr lang="en-US" sz="4000" b="1" dirty="0" smtClean="0">
                <a:solidFill>
                  <a:srgbClr val="FF0000"/>
                </a:solidFill>
                <a:latin typeface="Batang" panose="02030600000101010101" pitchFamily="18" charset="-127"/>
                <a:ea typeface="Batang" panose="02030600000101010101" pitchFamily="18" charset="-127"/>
              </a:rPr>
              <a:t>Day</a:t>
            </a:r>
            <a:endParaRPr lang="en-US" sz="4000" b="1" dirty="0">
              <a:solidFill>
                <a:srgbClr val="FF0000"/>
              </a:solidFill>
              <a:latin typeface="Batang" panose="02030600000101010101" pitchFamily="18" charset="-127"/>
              <a:ea typeface="Batang" panose="02030600000101010101" pitchFamily="18" charset="-127"/>
            </a:endParaRPr>
          </a:p>
          <a:p>
            <a:pPr algn="ctr">
              <a:defRPr/>
            </a:pPr>
            <a:endParaRPr lang="en-US" sz="4000" b="1" dirty="0">
              <a:solidFill>
                <a:srgbClr val="FF0000"/>
              </a:solidFill>
              <a:latin typeface="Batang" panose="02030600000101010101" pitchFamily="18" charset="-127"/>
              <a:ea typeface="Batang" panose="02030600000101010101" pitchFamily="18" charset="-127"/>
            </a:endParaRPr>
          </a:p>
          <a:p>
            <a:pPr algn="ctr">
              <a:defRPr/>
            </a:pPr>
            <a:r>
              <a:rPr lang="en-US" sz="4000" b="1" dirty="0">
                <a:solidFill>
                  <a:srgbClr val="FF0000"/>
                </a:solidFill>
                <a:latin typeface="Batang" panose="02030600000101010101" pitchFamily="18" charset="-127"/>
                <a:ea typeface="Batang" panose="02030600000101010101" pitchFamily="18" charset="-127"/>
              </a:rPr>
              <a:t>o</a:t>
            </a:r>
            <a:r>
              <a:rPr lang="en-US" sz="4000" b="1" dirty="0" smtClean="0">
                <a:solidFill>
                  <a:srgbClr val="FF0000"/>
                </a:solidFill>
                <a:latin typeface="Batang" panose="02030600000101010101" pitchFamily="18" charset="-127"/>
                <a:ea typeface="Batang" panose="02030600000101010101" pitchFamily="18" charset="-127"/>
              </a:rPr>
              <a:t>f</a:t>
            </a:r>
            <a:endParaRPr lang="en-US" sz="4000" b="1" dirty="0">
              <a:solidFill>
                <a:srgbClr val="FF0000"/>
              </a:solidFill>
              <a:latin typeface="Batang" panose="02030600000101010101" pitchFamily="18" charset="-127"/>
              <a:ea typeface="Batang" panose="02030600000101010101" pitchFamily="18" charset="-127"/>
            </a:endParaRPr>
          </a:p>
          <a:p>
            <a:pPr algn="ctr">
              <a:defRPr/>
            </a:pPr>
            <a:endParaRPr lang="en-US" sz="4000" b="1" dirty="0">
              <a:solidFill>
                <a:srgbClr val="FF0000"/>
              </a:solidFill>
              <a:latin typeface="Batang" panose="02030600000101010101" pitchFamily="18" charset="-127"/>
              <a:ea typeface="Batang" panose="02030600000101010101" pitchFamily="18" charset="-127"/>
            </a:endParaRPr>
          </a:p>
          <a:p>
            <a:pPr algn="ctr">
              <a:defRPr/>
            </a:pPr>
            <a:r>
              <a:rPr lang="en-US" sz="4000" b="1" dirty="0">
                <a:solidFill>
                  <a:srgbClr val="FF0000"/>
                </a:solidFill>
                <a:latin typeface="Batang" panose="02030600000101010101" pitchFamily="18" charset="-127"/>
                <a:ea typeface="Batang" panose="02030600000101010101" pitchFamily="18" charset="-127"/>
              </a:rPr>
              <a:t>The</a:t>
            </a:r>
          </a:p>
          <a:p>
            <a:pPr algn="ctr">
              <a:defRPr/>
            </a:pPr>
            <a:endParaRPr lang="en-US" sz="4000" b="1" dirty="0">
              <a:solidFill>
                <a:srgbClr val="FF0000"/>
              </a:solidFill>
              <a:latin typeface="Batang" panose="02030600000101010101" pitchFamily="18" charset="-127"/>
              <a:ea typeface="Batang" panose="02030600000101010101" pitchFamily="18" charset="-127"/>
            </a:endParaRPr>
          </a:p>
          <a:p>
            <a:pPr algn="ctr">
              <a:defRPr/>
            </a:pPr>
            <a:r>
              <a:rPr lang="en-US" sz="4000" b="1" dirty="0">
                <a:solidFill>
                  <a:srgbClr val="FF0000"/>
                </a:solidFill>
                <a:latin typeface="Batang" panose="02030600000101010101" pitchFamily="18" charset="-127"/>
                <a:ea typeface="Batang" panose="02030600000101010101" pitchFamily="18" charset="-127"/>
              </a:rPr>
              <a:t>LORD</a:t>
            </a:r>
          </a:p>
        </p:txBody>
      </p:sp>
      <p:cxnSp>
        <p:nvCxnSpPr>
          <p:cNvPr id="4" name="Straight Connector 3"/>
          <p:cNvCxnSpPr/>
          <p:nvPr/>
        </p:nvCxnSpPr>
        <p:spPr>
          <a:xfrm>
            <a:off x="8593667" y="-2449"/>
            <a:ext cx="0" cy="6858000"/>
          </a:xfrm>
          <a:prstGeom prst="line">
            <a:avLst/>
          </a:prstGeom>
          <a:ln w="1524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5676900" y="5672667"/>
            <a:ext cx="2806436" cy="0"/>
          </a:xfrm>
          <a:prstGeom prst="straightConnector1">
            <a:avLst/>
          </a:prstGeom>
          <a:ln w="88900">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6152092" y="609600"/>
            <a:ext cx="2441575" cy="1912938"/>
          </a:xfrm>
          <a:prstGeom prst="roundRect">
            <a:avLst>
              <a:gd name="adj" fmla="val 9919"/>
            </a:avLst>
          </a:prstGeom>
          <a:solidFill>
            <a:schemeClr val="accent4">
              <a:lumMod val="75000"/>
            </a:schemeClr>
          </a:solidFill>
          <a:ln w="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smtClean="0">
                <a:solidFill>
                  <a:srgbClr val="FFFF00"/>
                </a:solidFill>
              </a:rPr>
              <a:t>Yom </a:t>
            </a:r>
            <a:r>
              <a:rPr lang="en-US" sz="2800" b="1" dirty="0">
                <a:solidFill>
                  <a:srgbClr val="FFFF00"/>
                </a:solidFill>
              </a:rPr>
              <a:t>Kippur</a:t>
            </a:r>
          </a:p>
          <a:p>
            <a:pPr algn="ctr">
              <a:defRPr/>
            </a:pPr>
            <a:r>
              <a:rPr lang="en-US" sz="2800" b="1" dirty="0">
                <a:solidFill>
                  <a:srgbClr val="FFFF00"/>
                </a:solidFill>
              </a:rPr>
              <a:t>Day of </a:t>
            </a:r>
            <a:r>
              <a:rPr lang="en-US" sz="2800" b="1" dirty="0" smtClean="0">
                <a:solidFill>
                  <a:srgbClr val="FFFF00"/>
                </a:solidFill>
              </a:rPr>
              <a:t>Atonement</a:t>
            </a:r>
          </a:p>
          <a:p>
            <a:pPr algn="ctr">
              <a:defRPr/>
            </a:pPr>
            <a:r>
              <a:rPr lang="en-US" sz="2800" b="1" dirty="0">
                <a:solidFill>
                  <a:srgbClr val="FFFF00"/>
                </a:solidFill>
              </a:rPr>
              <a:t>The Last </a:t>
            </a:r>
            <a:r>
              <a:rPr lang="en-US" sz="2800" b="1" dirty="0" smtClean="0">
                <a:solidFill>
                  <a:srgbClr val="FFFF00"/>
                </a:solidFill>
              </a:rPr>
              <a:t>Day</a:t>
            </a:r>
            <a:endParaRPr lang="en-US" sz="2800" b="1" dirty="0">
              <a:solidFill>
                <a:srgbClr val="FFFF00"/>
              </a:solidFill>
            </a:endParaRPr>
          </a:p>
        </p:txBody>
      </p:sp>
      <p:sp>
        <p:nvSpPr>
          <p:cNvPr id="15" name="Rectangle 14"/>
          <p:cNvSpPr/>
          <p:nvPr/>
        </p:nvSpPr>
        <p:spPr>
          <a:xfrm>
            <a:off x="6369733" y="4807634"/>
            <a:ext cx="2249334" cy="646331"/>
          </a:xfrm>
          <a:prstGeom prst="rect">
            <a:avLst/>
          </a:prstGeom>
        </p:spPr>
        <p:txBody>
          <a:bodyPr wrap="none">
            <a:spAutoFit/>
          </a:bodyPr>
          <a:lstStyle/>
          <a:p>
            <a:r>
              <a:rPr lang="en-US" b="1" i="1" dirty="0">
                <a:solidFill>
                  <a:schemeClr val="accent4">
                    <a:lumMod val="60000"/>
                    <a:lumOff val="40000"/>
                  </a:schemeClr>
                </a:solidFill>
              </a:rPr>
              <a:t> </a:t>
            </a:r>
            <a:r>
              <a:rPr lang="en-US" sz="3600" b="1" i="1" dirty="0">
                <a:solidFill>
                  <a:schemeClr val="accent4">
                    <a:lumMod val="60000"/>
                    <a:lumOff val="40000"/>
                  </a:schemeClr>
                </a:solidFill>
              </a:rPr>
              <a:t>Day 1290</a:t>
            </a:r>
            <a:endParaRPr lang="en-AU" sz="3600" dirty="0"/>
          </a:p>
        </p:txBody>
      </p:sp>
      <p:pic>
        <p:nvPicPr>
          <p:cNvPr id="18" name="Picture 2" descr="I:\IMAGES for PowerPoint\exodu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2092" y="2724150"/>
            <a:ext cx="24257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p:nvPr/>
        </p:nvCxnSpPr>
        <p:spPr>
          <a:xfrm>
            <a:off x="8291512" y="3500967"/>
            <a:ext cx="714375" cy="0"/>
          </a:xfrm>
          <a:prstGeom prst="straightConnector1">
            <a:avLst/>
          </a:prstGeom>
          <a:ln w="1270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2"/>
          <p:cNvSpPr txBox="1">
            <a:spLocks noChangeArrowheads="1"/>
          </p:cNvSpPr>
          <p:nvPr/>
        </p:nvSpPr>
        <p:spPr bwMode="auto">
          <a:xfrm>
            <a:off x="3671" y="4038600"/>
            <a:ext cx="5143501"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buFont typeface="Arial" charset="0"/>
              <a:buNone/>
              <a:defRPr/>
            </a:pPr>
            <a:r>
              <a:rPr lang="en-US" altLang="en-US" sz="2800" b="1" dirty="0" smtClean="0">
                <a:solidFill>
                  <a:schemeClr val="bg1"/>
                </a:solidFill>
                <a:latin typeface="Arial" charset="0"/>
              </a:rPr>
              <a:t>Joel 2:31</a:t>
            </a:r>
          </a:p>
          <a:p>
            <a:pPr algn="ctr">
              <a:buFont typeface="Arial" charset="0"/>
              <a:buNone/>
              <a:defRPr/>
            </a:pPr>
            <a:r>
              <a:rPr lang="en-US" sz="3200" b="1" dirty="0" smtClean="0">
                <a:solidFill>
                  <a:schemeClr val="bg1"/>
                </a:solidFill>
              </a:rPr>
              <a:t> </a:t>
            </a:r>
            <a:r>
              <a:rPr lang="en-US" sz="2800" baseline="30000" dirty="0" smtClean="0">
                <a:solidFill>
                  <a:schemeClr val="bg1"/>
                </a:solidFill>
              </a:rPr>
              <a:t>31</a:t>
            </a:r>
            <a:r>
              <a:rPr lang="en-US" sz="2800" dirty="0" smtClean="0">
                <a:solidFill>
                  <a:schemeClr val="bg1"/>
                </a:solidFill>
              </a:rPr>
              <a:t>The sun shall be turned into darkness, and the moon into blood, </a:t>
            </a:r>
            <a:r>
              <a:rPr lang="en-US" sz="2800" b="1" i="1" dirty="0" smtClean="0">
                <a:solidFill>
                  <a:schemeClr val="bg1"/>
                </a:solidFill>
              </a:rPr>
              <a:t>before</a:t>
            </a:r>
            <a:r>
              <a:rPr lang="en-US" sz="2800" dirty="0" smtClean="0">
                <a:solidFill>
                  <a:schemeClr val="bg1"/>
                </a:solidFill>
              </a:rPr>
              <a:t> the great and terrible </a:t>
            </a:r>
            <a:r>
              <a:rPr lang="en-US" sz="2800" b="1" i="1" dirty="0">
                <a:solidFill>
                  <a:srgbClr val="FFFF00"/>
                </a:solidFill>
              </a:rPr>
              <a:t>D</a:t>
            </a:r>
            <a:r>
              <a:rPr lang="en-US" sz="2800" b="1" i="1" dirty="0" smtClean="0">
                <a:solidFill>
                  <a:srgbClr val="FFFF00"/>
                </a:solidFill>
              </a:rPr>
              <a:t>ay of the </a:t>
            </a:r>
            <a:r>
              <a:rPr lang="en-US" sz="2800" b="1" i="1" cap="small" dirty="0" smtClean="0">
                <a:solidFill>
                  <a:srgbClr val="FFFF00"/>
                </a:solidFill>
              </a:rPr>
              <a:t>Lord</a:t>
            </a:r>
            <a:r>
              <a:rPr lang="en-US" sz="2800" b="1" i="1" dirty="0" smtClean="0">
                <a:solidFill>
                  <a:srgbClr val="FFFF00"/>
                </a:solidFill>
              </a:rPr>
              <a:t> </a:t>
            </a:r>
            <a:r>
              <a:rPr lang="en-US" sz="2800" dirty="0" smtClean="0">
                <a:solidFill>
                  <a:schemeClr val="bg1"/>
                </a:solidFill>
              </a:rPr>
              <a:t>come. </a:t>
            </a:r>
            <a:endParaRPr lang="en-US" altLang="en-US" sz="2800" dirty="0" smtClean="0">
              <a:solidFill>
                <a:schemeClr val="bg1"/>
              </a:solidFill>
              <a:latin typeface="Arial" charset="0"/>
            </a:endParaRPr>
          </a:p>
        </p:txBody>
      </p:sp>
      <p:pic>
        <p:nvPicPr>
          <p:cNvPr id="2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49" y="228600"/>
            <a:ext cx="3396343"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215290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317500" y="304799"/>
            <a:ext cx="9677400" cy="640175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defRPr/>
            </a:pPr>
            <a:r>
              <a:rPr lang="en-US" altLang="en-US" sz="4000" dirty="0" smtClean="0">
                <a:solidFill>
                  <a:srgbClr val="FFC000"/>
                </a:solidFill>
                <a:latin typeface="+mn-lt"/>
              </a:rPr>
              <a:t>So here we see the </a:t>
            </a:r>
            <a:r>
              <a:rPr lang="en-US" altLang="en-US" sz="4000" dirty="0" smtClean="0">
                <a:solidFill>
                  <a:srgbClr val="FFFF00"/>
                </a:solidFill>
                <a:latin typeface="+mn-lt"/>
              </a:rPr>
              <a:t>30 days </a:t>
            </a:r>
            <a:r>
              <a:rPr lang="en-US" altLang="en-US" sz="4000" dirty="0" smtClean="0">
                <a:solidFill>
                  <a:srgbClr val="FFC000"/>
                </a:solidFill>
                <a:latin typeface="+mn-lt"/>
              </a:rPr>
              <a:t>of the </a:t>
            </a:r>
            <a:r>
              <a:rPr lang="en-US" altLang="en-US" sz="4000" dirty="0" smtClean="0">
                <a:solidFill>
                  <a:srgbClr val="FFFF00"/>
                </a:solidFill>
                <a:latin typeface="+mn-lt"/>
              </a:rPr>
              <a:t>true blood moon</a:t>
            </a:r>
            <a:r>
              <a:rPr lang="en-US" altLang="en-US" sz="4000" dirty="0" smtClean="0">
                <a:solidFill>
                  <a:srgbClr val="FFC000"/>
                </a:solidFill>
                <a:latin typeface="+mn-lt"/>
              </a:rPr>
              <a:t>. The </a:t>
            </a:r>
            <a:r>
              <a:rPr lang="en-US" altLang="en-US" sz="4000" dirty="0" smtClean="0">
                <a:solidFill>
                  <a:srgbClr val="FFFF00"/>
                </a:solidFill>
                <a:latin typeface="+mn-lt"/>
              </a:rPr>
              <a:t>Great Tribulation </a:t>
            </a:r>
            <a:r>
              <a:rPr lang="en-US" altLang="en-US" sz="4000" dirty="0" smtClean="0">
                <a:solidFill>
                  <a:srgbClr val="FFC000"/>
                </a:solidFill>
                <a:latin typeface="+mn-lt"/>
              </a:rPr>
              <a:t>has ended, the 666 Beast and his False Prophet are in the Lake of Fire, t</a:t>
            </a:r>
            <a:r>
              <a:rPr lang="en-US" altLang="en-US" sz="4000" dirty="0" smtClean="0">
                <a:solidFill>
                  <a:srgbClr val="FFC000"/>
                </a:solidFill>
              </a:rPr>
              <a:t>he trampling of Jerusalem has stopped and the exile of the woman of </a:t>
            </a:r>
            <a:r>
              <a:rPr lang="en-US" altLang="en-US" sz="4000" dirty="0" smtClean="0">
                <a:solidFill>
                  <a:schemeClr val="bg1"/>
                </a:solidFill>
              </a:rPr>
              <a:t>Revelation chapter 12 </a:t>
            </a:r>
            <a:r>
              <a:rPr lang="en-US" altLang="en-US" sz="4000" dirty="0" smtClean="0">
                <a:solidFill>
                  <a:srgbClr val="FFC000"/>
                </a:solidFill>
              </a:rPr>
              <a:t>is over. </a:t>
            </a:r>
            <a:r>
              <a:rPr lang="en-US" altLang="en-US" sz="4000" dirty="0" smtClean="0">
                <a:solidFill>
                  <a:srgbClr val="FFC000"/>
                </a:solidFill>
                <a:latin typeface="+mn-lt"/>
              </a:rPr>
              <a:t>But the </a:t>
            </a:r>
            <a:r>
              <a:rPr lang="en-US" altLang="en-US" sz="4000" dirty="0" smtClean="0">
                <a:solidFill>
                  <a:srgbClr val="FFFF00"/>
                </a:solidFill>
                <a:latin typeface="+mn-lt"/>
              </a:rPr>
              <a:t>Day </a:t>
            </a:r>
          </a:p>
          <a:p>
            <a:pPr algn="ctr" eaLnBrk="1" hangingPunct="1">
              <a:spcBef>
                <a:spcPct val="0"/>
              </a:spcBef>
              <a:buFont typeface="Arial" charset="0"/>
              <a:buNone/>
              <a:defRPr/>
            </a:pPr>
            <a:r>
              <a:rPr lang="en-US" altLang="en-US" sz="4000" dirty="0" smtClean="0">
                <a:solidFill>
                  <a:srgbClr val="FFFF00"/>
                </a:solidFill>
                <a:latin typeface="+mn-lt"/>
              </a:rPr>
              <a:t>of the Lord </a:t>
            </a:r>
            <a:r>
              <a:rPr lang="en-US" altLang="en-US" sz="4000" dirty="0" smtClean="0">
                <a:solidFill>
                  <a:srgbClr val="FFC000"/>
                </a:solidFill>
                <a:latin typeface="+mn-lt"/>
              </a:rPr>
              <a:t>is still </a:t>
            </a:r>
            <a:r>
              <a:rPr lang="en-US" altLang="en-US" sz="4000" dirty="0" smtClean="0">
                <a:solidFill>
                  <a:srgbClr val="FFFF00"/>
                </a:solidFill>
                <a:latin typeface="+mn-lt"/>
              </a:rPr>
              <a:t>30 days </a:t>
            </a:r>
            <a:r>
              <a:rPr lang="en-US" altLang="en-US" sz="4000" dirty="0" smtClean="0">
                <a:solidFill>
                  <a:srgbClr val="FFC000"/>
                </a:solidFill>
                <a:latin typeface="+mn-lt"/>
              </a:rPr>
              <a:t>away.</a:t>
            </a:r>
            <a:r>
              <a:rPr lang="en-US" altLang="en-US" sz="4000" dirty="0">
                <a:solidFill>
                  <a:srgbClr val="FFC000"/>
                </a:solidFill>
              </a:rPr>
              <a:t> So what </a:t>
            </a:r>
            <a:endParaRPr lang="en-US" altLang="en-US" sz="4000" dirty="0" smtClean="0">
              <a:solidFill>
                <a:srgbClr val="FFC000"/>
              </a:solidFill>
            </a:endParaRPr>
          </a:p>
          <a:p>
            <a:pPr algn="ctr" eaLnBrk="1" hangingPunct="1">
              <a:spcBef>
                <a:spcPct val="0"/>
              </a:spcBef>
              <a:buFont typeface="Arial" charset="0"/>
              <a:buNone/>
              <a:defRPr/>
            </a:pPr>
            <a:r>
              <a:rPr lang="en-US" altLang="en-US" sz="4000" dirty="0" smtClean="0">
                <a:solidFill>
                  <a:srgbClr val="FFC000"/>
                </a:solidFill>
              </a:rPr>
              <a:t>is </a:t>
            </a:r>
            <a:r>
              <a:rPr lang="en-US" altLang="en-US" sz="4000" dirty="0">
                <a:solidFill>
                  <a:srgbClr val="FFC000"/>
                </a:solidFill>
              </a:rPr>
              <a:t>God’s purpose </a:t>
            </a:r>
            <a:r>
              <a:rPr lang="en-US" altLang="en-US" sz="4000" dirty="0" smtClean="0">
                <a:solidFill>
                  <a:srgbClr val="FFC000"/>
                </a:solidFill>
              </a:rPr>
              <a:t>for </a:t>
            </a:r>
            <a:r>
              <a:rPr lang="en-US" altLang="en-US" sz="4000" dirty="0">
                <a:solidFill>
                  <a:srgbClr val="FFC000"/>
                </a:solidFill>
              </a:rPr>
              <a:t>this </a:t>
            </a:r>
            <a:r>
              <a:rPr lang="en-US" altLang="en-US" sz="4000" dirty="0" smtClean="0">
                <a:solidFill>
                  <a:srgbClr val="FFFF00"/>
                </a:solidFill>
              </a:rPr>
              <a:t>extended </a:t>
            </a:r>
            <a:r>
              <a:rPr lang="en-US" altLang="en-US" sz="4000" dirty="0">
                <a:solidFill>
                  <a:srgbClr val="FFFF00"/>
                </a:solidFill>
              </a:rPr>
              <a:t>30 </a:t>
            </a:r>
            <a:endParaRPr lang="en-US" altLang="en-US" sz="4000" dirty="0" smtClean="0">
              <a:solidFill>
                <a:srgbClr val="FFFF00"/>
              </a:solidFill>
            </a:endParaRPr>
          </a:p>
          <a:p>
            <a:pPr algn="ctr" eaLnBrk="1" hangingPunct="1">
              <a:spcBef>
                <a:spcPct val="0"/>
              </a:spcBef>
              <a:buFont typeface="Arial" charset="0"/>
              <a:buNone/>
              <a:defRPr/>
            </a:pPr>
            <a:r>
              <a:rPr lang="en-US" altLang="en-US" sz="4000" dirty="0" smtClean="0">
                <a:solidFill>
                  <a:srgbClr val="FFFF00"/>
                </a:solidFill>
              </a:rPr>
              <a:t>day period</a:t>
            </a:r>
            <a:r>
              <a:rPr lang="en-US" altLang="en-US" sz="4000" dirty="0" smtClean="0">
                <a:solidFill>
                  <a:srgbClr val="FFC000"/>
                </a:solidFill>
              </a:rPr>
              <a:t>? Just what will be going on </a:t>
            </a:r>
          </a:p>
          <a:p>
            <a:pPr algn="ctr" eaLnBrk="1" hangingPunct="1">
              <a:spcBef>
                <a:spcPct val="0"/>
              </a:spcBef>
              <a:buFont typeface="Arial" charset="0"/>
              <a:buNone/>
              <a:defRPr/>
            </a:pPr>
            <a:r>
              <a:rPr lang="en-US" altLang="en-US" sz="4000" dirty="0" smtClean="0">
                <a:solidFill>
                  <a:srgbClr val="FFC000"/>
                </a:solidFill>
              </a:rPr>
              <a:t>during those final 30 days of this age? </a:t>
            </a:r>
            <a:r>
              <a:rPr lang="en-US" altLang="en-US" sz="4000"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C:\Users\Gavin-As\Pictures\0-IMAGES for PowerPoint\bloody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5905500" y="838200"/>
            <a:ext cx="1066800" cy="990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684" name="TextBox 2"/>
          <p:cNvSpPr txBox="1">
            <a:spLocks noChangeArrowheads="1"/>
          </p:cNvSpPr>
          <p:nvPr/>
        </p:nvSpPr>
        <p:spPr bwMode="auto">
          <a:xfrm>
            <a:off x="5753100" y="2895600"/>
            <a:ext cx="32004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defRPr/>
            </a:pPr>
            <a:r>
              <a:rPr lang="en-US" sz="2400" baseline="30000" dirty="0" smtClean="0">
                <a:solidFill>
                  <a:srgbClr val="FFC000"/>
                </a:solidFill>
                <a:latin typeface="+mn-lt"/>
              </a:rPr>
              <a:t>31</a:t>
            </a:r>
            <a:r>
              <a:rPr lang="en-US" sz="2400" dirty="0" smtClean="0">
                <a:solidFill>
                  <a:srgbClr val="FFC000"/>
                </a:solidFill>
                <a:latin typeface="+mn-lt"/>
              </a:rPr>
              <a:t>The sun shall be turned into darkness, and the moon into blood, </a:t>
            </a:r>
            <a:r>
              <a:rPr lang="en-US" sz="2400" b="1" i="1" dirty="0" smtClean="0">
                <a:solidFill>
                  <a:srgbClr val="FFFF00"/>
                </a:solidFill>
                <a:latin typeface="+mn-lt"/>
              </a:rPr>
              <a:t>BEFORE</a:t>
            </a:r>
            <a:r>
              <a:rPr lang="en-US" sz="2400" dirty="0" smtClean="0">
                <a:solidFill>
                  <a:srgbClr val="FFFF00"/>
                </a:solidFill>
                <a:latin typeface="+mn-lt"/>
              </a:rPr>
              <a:t> the great and terrible </a:t>
            </a:r>
          </a:p>
          <a:p>
            <a:pPr algn="r">
              <a:buFont typeface="Arial" charset="0"/>
              <a:buNone/>
              <a:defRPr/>
            </a:pPr>
            <a:r>
              <a:rPr lang="en-US" sz="2400" b="1" i="1" dirty="0" smtClean="0">
                <a:solidFill>
                  <a:srgbClr val="FFFF00"/>
                </a:solidFill>
                <a:latin typeface="+mn-lt"/>
              </a:rPr>
              <a:t>Day of the </a:t>
            </a:r>
            <a:r>
              <a:rPr lang="en-US" sz="2400" b="1" i="1" cap="small" dirty="0" smtClean="0">
                <a:solidFill>
                  <a:srgbClr val="FFFF00"/>
                </a:solidFill>
                <a:latin typeface="+mn-lt"/>
              </a:rPr>
              <a:t>Lord</a:t>
            </a:r>
            <a:r>
              <a:rPr lang="en-US" sz="2400" b="1" i="1" dirty="0" smtClean="0">
                <a:solidFill>
                  <a:srgbClr val="FFFF00"/>
                </a:solidFill>
                <a:latin typeface="+mn-lt"/>
              </a:rPr>
              <a:t> </a:t>
            </a:r>
            <a:r>
              <a:rPr lang="en-US" sz="2400" dirty="0" smtClean="0">
                <a:solidFill>
                  <a:schemeClr val="accent3">
                    <a:lumMod val="60000"/>
                    <a:lumOff val="40000"/>
                  </a:schemeClr>
                </a:solidFill>
                <a:latin typeface="+mn-lt"/>
              </a:rPr>
              <a:t>come. </a:t>
            </a:r>
          </a:p>
          <a:p>
            <a:pPr algn="r">
              <a:buFont typeface="Arial" charset="0"/>
              <a:buNone/>
              <a:defRPr/>
            </a:pPr>
            <a:r>
              <a:rPr lang="en-US" sz="2400" dirty="0" smtClean="0">
                <a:solidFill>
                  <a:schemeClr val="accent3">
                    <a:lumMod val="60000"/>
                    <a:lumOff val="40000"/>
                  </a:schemeClr>
                </a:solidFill>
                <a:latin typeface="+mn-lt"/>
              </a:rPr>
              <a:t>- </a:t>
            </a:r>
            <a:r>
              <a:rPr lang="en-US" altLang="en-US" sz="2400" dirty="0" smtClean="0">
                <a:solidFill>
                  <a:schemeClr val="bg1"/>
                </a:solidFill>
                <a:latin typeface="+mn-lt"/>
              </a:rPr>
              <a:t>Joel 2:31</a:t>
            </a:r>
            <a:endParaRPr lang="en-US" altLang="en-US" sz="2400" dirty="0">
              <a:solidFill>
                <a:schemeClr val="bg1"/>
              </a:solidFill>
              <a:latin typeface="+mn-lt"/>
            </a:endParaRPr>
          </a:p>
        </p:txBody>
      </p:sp>
      <p:pic>
        <p:nvPicPr>
          <p:cNvPr id="23142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0" y="166688"/>
            <a:ext cx="31877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1430" name="Picture 2" descr="C:\Users\Gavin-As\Pictures\0-IMAGES for PowerPoint\jesu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700" y="166688"/>
            <a:ext cx="3321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409700" y="2889250"/>
            <a:ext cx="4191000" cy="3046413"/>
          </a:xfrm>
          <a:prstGeom prst="rect">
            <a:avLst/>
          </a:prstGeom>
        </p:spPr>
        <p:txBody>
          <a:bodyPr>
            <a:spAutoFit/>
          </a:bodyPr>
          <a:lstStyle/>
          <a:p>
            <a:pPr>
              <a:defRPr/>
            </a:pPr>
            <a:r>
              <a:rPr lang="en-US" altLang="en-US" sz="2400" dirty="0">
                <a:solidFill>
                  <a:schemeClr val="bg2"/>
                </a:solidFill>
              </a:rPr>
              <a:t>“</a:t>
            </a:r>
            <a:r>
              <a:rPr lang="en-US" altLang="en-US" sz="2400" b="1" i="1" dirty="0">
                <a:solidFill>
                  <a:srgbClr val="FFFF00"/>
                </a:solidFill>
              </a:rPr>
              <a:t>IMMEDIATELY</a:t>
            </a:r>
            <a:r>
              <a:rPr lang="en-US" altLang="en-US" sz="2400" dirty="0">
                <a:solidFill>
                  <a:schemeClr val="bg2"/>
                </a:solidFill>
              </a:rPr>
              <a:t> </a:t>
            </a:r>
            <a:r>
              <a:rPr lang="en-US" altLang="en-US" sz="2400" b="1" i="1" dirty="0">
                <a:solidFill>
                  <a:srgbClr val="FFFF00"/>
                </a:solidFill>
              </a:rPr>
              <a:t>AFTER</a:t>
            </a:r>
            <a:r>
              <a:rPr lang="en-US" altLang="en-US" sz="2400" dirty="0">
                <a:solidFill>
                  <a:schemeClr val="bg2"/>
                </a:solidFill>
              </a:rPr>
              <a:t> </a:t>
            </a:r>
            <a:r>
              <a:rPr lang="en-US" altLang="en-US" sz="2400" b="1" i="1" dirty="0">
                <a:solidFill>
                  <a:srgbClr val="FFFF00"/>
                </a:solidFill>
              </a:rPr>
              <a:t>THE TRIBULATION </a:t>
            </a:r>
            <a:r>
              <a:rPr lang="en-US" altLang="en-US" sz="2400" dirty="0">
                <a:solidFill>
                  <a:schemeClr val="accent3">
                    <a:lumMod val="60000"/>
                    <a:lumOff val="40000"/>
                  </a:schemeClr>
                </a:solidFill>
                <a:latin typeface="+mn-lt"/>
              </a:rPr>
              <a:t>of those days shall </a:t>
            </a:r>
            <a:r>
              <a:rPr lang="en-US" altLang="en-US" sz="2400" dirty="0">
                <a:solidFill>
                  <a:srgbClr val="FFC000"/>
                </a:solidFill>
                <a:latin typeface="+mn-lt"/>
              </a:rPr>
              <a:t>the sun be darkened, and the moon shall not give her light, and the stars shall fall from heaven,</a:t>
            </a:r>
            <a:r>
              <a:rPr lang="en-US" altLang="en-US" sz="2400" dirty="0">
                <a:solidFill>
                  <a:schemeClr val="accent3">
                    <a:lumMod val="60000"/>
                    <a:lumOff val="40000"/>
                  </a:schemeClr>
                </a:solidFill>
                <a:latin typeface="+mn-lt"/>
              </a:rPr>
              <a:t> and the powers </a:t>
            </a:r>
          </a:p>
          <a:p>
            <a:pPr>
              <a:defRPr/>
            </a:pPr>
            <a:r>
              <a:rPr lang="en-US" altLang="en-US" sz="2400" dirty="0">
                <a:solidFill>
                  <a:schemeClr val="accent3">
                    <a:lumMod val="60000"/>
                    <a:lumOff val="40000"/>
                  </a:schemeClr>
                </a:solidFill>
                <a:latin typeface="+mn-lt"/>
              </a:rPr>
              <a:t>of the heavens shall be shaken.” </a:t>
            </a:r>
            <a:r>
              <a:rPr lang="en-US" altLang="en-US" sz="2400" dirty="0">
                <a:solidFill>
                  <a:schemeClr val="bg1"/>
                </a:solidFill>
                <a:latin typeface="+mn-lt"/>
              </a:rPr>
              <a:t>Matthew 24:29</a:t>
            </a:r>
          </a:p>
        </p:txBody>
      </p:sp>
      <p:sp>
        <p:nvSpPr>
          <p:cNvPr id="19" name="Rectangle 18"/>
          <p:cNvSpPr/>
          <p:nvPr/>
        </p:nvSpPr>
        <p:spPr>
          <a:xfrm>
            <a:off x="9525" y="0"/>
            <a:ext cx="1171575" cy="68580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solidFill>
                  <a:schemeClr val="tx1"/>
                </a:solidFill>
              </a:rPr>
              <a:t> </a:t>
            </a:r>
          </a:p>
        </p:txBody>
      </p:sp>
      <p:sp>
        <p:nvSpPr>
          <p:cNvPr id="231433" name="TextBox 15"/>
          <p:cNvSpPr txBox="1">
            <a:spLocks noChangeArrowheads="1"/>
          </p:cNvSpPr>
          <p:nvPr/>
        </p:nvSpPr>
        <p:spPr bwMode="auto">
          <a:xfrm rot="-5400000">
            <a:off x="-2085975" y="2921001"/>
            <a:ext cx="53435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000" b="1" i="1">
                <a:latin typeface="Arial" charset="0"/>
              </a:rPr>
              <a:t>TRIBULATION</a:t>
            </a:r>
          </a:p>
        </p:txBody>
      </p:sp>
      <p:sp>
        <p:nvSpPr>
          <p:cNvPr id="18" name="Rectangle 17"/>
          <p:cNvSpPr/>
          <p:nvPr/>
        </p:nvSpPr>
        <p:spPr>
          <a:xfrm rot="5400000">
            <a:off x="6267450" y="2838450"/>
            <a:ext cx="6858000" cy="1181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i="1" dirty="0">
                <a:solidFill>
                  <a:schemeClr val="accent4">
                    <a:lumMod val="60000"/>
                    <a:lumOff val="40000"/>
                  </a:schemeClr>
                </a:solidFill>
              </a:rPr>
              <a:t>DAY OF THE LORD</a:t>
            </a:r>
          </a:p>
        </p:txBody>
      </p:sp>
      <p:sp>
        <p:nvSpPr>
          <p:cNvPr id="4" name="TextBox 3"/>
          <p:cNvSpPr txBox="1"/>
          <p:nvPr/>
        </p:nvSpPr>
        <p:spPr>
          <a:xfrm>
            <a:off x="2476500" y="6027738"/>
            <a:ext cx="8462963" cy="646112"/>
          </a:xfrm>
          <a:prstGeom prst="rect">
            <a:avLst/>
          </a:prstGeom>
          <a:noFill/>
        </p:spPr>
        <p:txBody>
          <a:bodyPr>
            <a:spAutoFit/>
          </a:bodyPr>
          <a:lstStyle/>
          <a:p>
            <a:pPr>
              <a:defRPr/>
            </a:pPr>
            <a:r>
              <a:rPr lang="en-US" sz="3600" i="1" dirty="0">
                <a:solidFill>
                  <a:schemeClr val="accent1">
                    <a:lumMod val="40000"/>
                    <a:lumOff val="60000"/>
                  </a:schemeClr>
                </a:solidFill>
              </a:rPr>
              <a:t>30 days of the blood moon</a:t>
            </a:r>
          </a:p>
        </p:txBody>
      </p:sp>
      <p:cxnSp>
        <p:nvCxnSpPr>
          <p:cNvPr id="6" name="Straight Arrow Connector 5"/>
          <p:cNvCxnSpPr/>
          <p:nvPr/>
        </p:nvCxnSpPr>
        <p:spPr>
          <a:xfrm>
            <a:off x="8191500" y="6394450"/>
            <a:ext cx="914400" cy="0"/>
          </a:xfrm>
          <a:prstGeom prst="straightConnector1">
            <a:avLst/>
          </a:prstGeom>
          <a:ln w="88900">
            <a:solidFill>
              <a:schemeClr val="accent1">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1181100" y="6381750"/>
            <a:ext cx="1219200" cy="0"/>
          </a:xfrm>
          <a:prstGeom prst="straightConnector1">
            <a:avLst/>
          </a:prstGeom>
          <a:ln w="88900">
            <a:solidFill>
              <a:schemeClr val="accent1">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
          <p:cNvSpPr>
            <a:spLocks noChangeArrowheads="1"/>
          </p:cNvSpPr>
          <p:nvPr/>
        </p:nvSpPr>
        <p:spPr bwMode="auto">
          <a:xfrm>
            <a:off x="342900" y="381000"/>
            <a:ext cx="9601200"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In the Olivet Discourse </a:t>
            </a:r>
            <a:r>
              <a:rPr lang="en-US" altLang="en-US" sz="4800" dirty="0">
                <a:solidFill>
                  <a:srgbClr val="FFFF00"/>
                </a:solidFill>
              </a:rPr>
              <a:t>Peter, James, John, </a:t>
            </a:r>
            <a:r>
              <a:rPr lang="en-US" altLang="en-US" sz="4800" dirty="0">
                <a:solidFill>
                  <a:srgbClr val="FFC000"/>
                </a:solidFill>
              </a:rPr>
              <a:t>and</a:t>
            </a:r>
            <a:r>
              <a:rPr lang="en-US" altLang="en-US" sz="4800" dirty="0">
                <a:solidFill>
                  <a:srgbClr val="FFFF00"/>
                </a:solidFill>
              </a:rPr>
              <a:t> </a:t>
            </a:r>
            <a:r>
              <a:rPr lang="en-US" altLang="en-US" sz="4800" dirty="0" smtClean="0">
                <a:solidFill>
                  <a:srgbClr val="FFFF00"/>
                </a:solidFill>
              </a:rPr>
              <a:t>Andrew</a:t>
            </a:r>
            <a:r>
              <a:rPr lang="en-US" altLang="en-US" sz="4800" dirty="0" smtClean="0">
                <a:solidFill>
                  <a:srgbClr val="FFC000"/>
                </a:solidFill>
              </a:rPr>
              <a:t>, Jesus’s inner circle of disciples, asked </a:t>
            </a:r>
            <a:r>
              <a:rPr lang="en-US" altLang="en-US" sz="4800" dirty="0">
                <a:solidFill>
                  <a:srgbClr val="FFC000"/>
                </a:solidFill>
              </a:rPr>
              <a:t>Jesus specifically about in the </a:t>
            </a:r>
            <a:r>
              <a:rPr lang="en-US" altLang="en-US" sz="4800" dirty="0" smtClean="0">
                <a:solidFill>
                  <a:srgbClr val="FFFF00"/>
                </a:solidFill>
              </a:rPr>
              <a:t>SIGN of His coming, </a:t>
            </a:r>
            <a:r>
              <a:rPr lang="en-US" altLang="en-US" sz="4800" dirty="0" smtClean="0">
                <a:solidFill>
                  <a:srgbClr val="FFC000"/>
                </a:solidFill>
              </a:rPr>
              <a:t>and the </a:t>
            </a:r>
            <a:r>
              <a:rPr lang="en-US" altLang="en-US" sz="4800" dirty="0" smtClean="0">
                <a:solidFill>
                  <a:srgbClr val="FFFF00"/>
                </a:solidFill>
              </a:rPr>
              <a:t>SIGN of the end of the age. </a:t>
            </a:r>
            <a:r>
              <a:rPr lang="en-US" altLang="en-US" sz="4800" dirty="0" smtClean="0">
                <a:solidFill>
                  <a:srgbClr val="FFC000"/>
                </a:solidFill>
              </a:rPr>
              <a:t> So from this question we can infer that they already knew that His coming would be at the end of the age.</a:t>
            </a:r>
            <a:endParaRPr lang="en-US" altLang="en-US" sz="4800" dirty="0">
              <a:solidFill>
                <a:schemeClr val="bg1"/>
              </a:solidFill>
            </a:endParaRPr>
          </a:p>
        </p:txBody>
      </p:sp>
    </p:spTree>
    <p:extLst>
      <p:ext uri="{BB962C8B-B14F-4D97-AF65-F5344CB8AC3E}">
        <p14:creationId xmlns:p14="http://schemas.microsoft.com/office/powerpoint/2010/main" val="1686262125"/>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26" name="Picture 2" descr="D:\00 IMAGES for PowerPoint\olivet-di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8175"/>
            <a:ext cx="9285345" cy="686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47194"/>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179917" y="1752600"/>
            <a:ext cx="9905999" cy="341632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dirty="0" smtClean="0">
                <a:solidFill>
                  <a:srgbClr val="FFC000"/>
                </a:solidFill>
                <a:latin typeface="+mn-lt"/>
              </a:rPr>
              <a:t>They asked Him pointedly what would be </a:t>
            </a:r>
            <a:r>
              <a:rPr lang="en-US" altLang="en-US" sz="5400" b="1" i="1" dirty="0" smtClean="0">
                <a:solidFill>
                  <a:srgbClr val="FFFF00"/>
                </a:solidFill>
                <a:latin typeface="+mn-lt"/>
              </a:rPr>
              <a:t>the SIGN</a:t>
            </a:r>
            <a:r>
              <a:rPr lang="en-US" altLang="en-US" sz="5400" dirty="0" smtClean="0">
                <a:solidFill>
                  <a:srgbClr val="FFC000"/>
                </a:solidFill>
                <a:latin typeface="+mn-lt"/>
              </a:rPr>
              <a:t>, (singular) </a:t>
            </a:r>
          </a:p>
          <a:p>
            <a:pPr algn="ctr" eaLnBrk="1" hangingPunct="1">
              <a:spcBef>
                <a:spcPct val="0"/>
              </a:spcBef>
              <a:buFontTx/>
              <a:buNone/>
              <a:defRPr/>
            </a:pPr>
            <a:r>
              <a:rPr lang="en-US" altLang="en-US" sz="5400" dirty="0" smtClean="0">
                <a:solidFill>
                  <a:srgbClr val="FFC000"/>
                </a:solidFill>
                <a:latin typeface="+mn-lt"/>
              </a:rPr>
              <a:t>that would herald His return </a:t>
            </a:r>
          </a:p>
          <a:p>
            <a:pPr algn="ctr" eaLnBrk="1" hangingPunct="1">
              <a:spcBef>
                <a:spcPct val="0"/>
              </a:spcBef>
              <a:buFontTx/>
              <a:buNone/>
              <a:defRPr/>
            </a:pPr>
            <a:r>
              <a:rPr lang="en-US" altLang="en-US" sz="5400" dirty="0" smtClean="0">
                <a:solidFill>
                  <a:srgbClr val="FFC000"/>
                </a:solidFill>
                <a:latin typeface="+mn-lt"/>
              </a:rPr>
              <a:t>at the end of the age. </a:t>
            </a:r>
          </a:p>
        </p:txBody>
      </p:sp>
    </p:spTree>
    <p:extLst>
      <p:ext uri="{BB962C8B-B14F-4D97-AF65-F5344CB8AC3E}">
        <p14:creationId xmlns:p14="http://schemas.microsoft.com/office/powerpoint/2010/main" val="2482333333"/>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257300" y="304800"/>
            <a:ext cx="8686800" cy="5016758"/>
          </a:xfrm>
          <a:prstGeom prst="rect">
            <a:avLst/>
          </a:prstGeom>
          <a:noFill/>
        </p:spPr>
        <p:txBody>
          <a:bodyPr wrap="square" rtlCol="0">
            <a:spAutoFit/>
          </a:bodyPr>
          <a:lstStyle/>
          <a:p>
            <a:pPr algn="r"/>
            <a:r>
              <a:rPr lang="en-AU" sz="4000" dirty="0" smtClean="0">
                <a:solidFill>
                  <a:srgbClr val="FFC000"/>
                </a:solidFill>
              </a:rPr>
              <a:t>“Tell us, when shall these things be? </a:t>
            </a:r>
          </a:p>
          <a:p>
            <a:pPr algn="r"/>
            <a:r>
              <a:rPr lang="en-AU" sz="4000" dirty="0" smtClean="0">
                <a:solidFill>
                  <a:srgbClr val="FFC000"/>
                </a:solidFill>
              </a:rPr>
              <a:t>And what shall be </a:t>
            </a:r>
            <a:r>
              <a:rPr lang="en-AU" sz="4000" b="1" i="1" dirty="0" smtClean="0">
                <a:solidFill>
                  <a:srgbClr val="FFC000"/>
                </a:solidFill>
              </a:rPr>
              <a:t>THE SIGN </a:t>
            </a:r>
            <a:r>
              <a:rPr lang="en-AU" sz="4000" dirty="0" smtClean="0">
                <a:solidFill>
                  <a:srgbClr val="FFC000"/>
                </a:solidFill>
              </a:rPr>
              <a:t>of </a:t>
            </a:r>
          </a:p>
          <a:p>
            <a:pPr algn="r"/>
            <a:r>
              <a:rPr lang="en-AU" sz="4000" dirty="0" smtClean="0">
                <a:solidFill>
                  <a:srgbClr val="FFC000"/>
                </a:solidFill>
              </a:rPr>
              <a:t>thy coming, </a:t>
            </a:r>
          </a:p>
          <a:p>
            <a:pPr algn="r"/>
            <a:r>
              <a:rPr lang="en-AU" sz="4000" dirty="0" smtClean="0">
                <a:solidFill>
                  <a:srgbClr val="FFC000"/>
                </a:solidFill>
              </a:rPr>
              <a:t>and of the </a:t>
            </a:r>
          </a:p>
          <a:p>
            <a:pPr algn="r"/>
            <a:r>
              <a:rPr lang="en-AU" sz="4000" dirty="0" smtClean="0">
                <a:solidFill>
                  <a:srgbClr val="FFC000"/>
                </a:solidFill>
              </a:rPr>
              <a:t>end of </a:t>
            </a:r>
          </a:p>
          <a:p>
            <a:pPr algn="r"/>
            <a:r>
              <a:rPr lang="en-AU" sz="4000" dirty="0" smtClean="0">
                <a:solidFill>
                  <a:srgbClr val="FFC000"/>
                </a:solidFill>
              </a:rPr>
              <a:t>the age?”</a:t>
            </a:r>
          </a:p>
          <a:p>
            <a:pPr algn="r"/>
            <a:endParaRPr lang="en-AU" sz="4000" dirty="0" smtClean="0">
              <a:solidFill>
                <a:schemeClr val="bg1"/>
              </a:solidFill>
            </a:endParaRPr>
          </a:p>
          <a:p>
            <a:pPr algn="r"/>
            <a:r>
              <a:rPr lang="en-AU" sz="3200" dirty="0" smtClean="0">
                <a:solidFill>
                  <a:schemeClr val="bg1"/>
                </a:solidFill>
              </a:rPr>
              <a:t>- Mat. 24:3</a:t>
            </a:r>
            <a:endParaRPr lang="en-AU" sz="3200" dirty="0">
              <a:solidFill>
                <a:schemeClr val="bg1"/>
              </a:solidFill>
            </a:endParaRPr>
          </a:p>
        </p:txBody>
      </p:sp>
      <p:pic>
        <p:nvPicPr>
          <p:cNvPr id="3074" name="Picture 2" descr="D:\00 IMAGES for PowerPoint\olivet-di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735960"/>
            <a:ext cx="6781800" cy="490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780717"/>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331266" y="304800"/>
            <a:ext cx="96774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latin typeface="+mn-lt"/>
              </a:rPr>
              <a:t>Jesus answered their question by referencing these apocalyptic  cosmic disturbances and placing them in a </a:t>
            </a:r>
          </a:p>
          <a:p>
            <a:pPr algn="ctr" eaLnBrk="1" hangingPunct="1">
              <a:spcBef>
                <a:spcPct val="0"/>
              </a:spcBef>
              <a:buFontTx/>
              <a:buNone/>
              <a:defRPr/>
            </a:pPr>
            <a:r>
              <a:rPr lang="en-US" altLang="en-US" sz="4400" dirty="0" smtClean="0">
                <a:solidFill>
                  <a:srgbClr val="FFC000"/>
                </a:solidFill>
                <a:latin typeface="+mn-lt"/>
              </a:rPr>
              <a:t>post-tribulation time slot. He said that </a:t>
            </a:r>
            <a:r>
              <a:rPr lang="en-US" altLang="en-US" sz="4400" b="1" i="1" dirty="0" smtClean="0">
                <a:solidFill>
                  <a:srgbClr val="FFFF00"/>
                </a:solidFill>
                <a:latin typeface="+mn-lt"/>
              </a:rPr>
              <a:t>“IMMEDIATELY AFTER THE TRIBULATION </a:t>
            </a:r>
            <a:r>
              <a:rPr lang="en-US" altLang="en-US" sz="4400" dirty="0" smtClean="0">
                <a:solidFill>
                  <a:srgbClr val="FFC000"/>
                </a:solidFill>
                <a:latin typeface="+mn-lt"/>
              </a:rPr>
              <a:t>the </a:t>
            </a:r>
            <a:r>
              <a:rPr lang="en-US" altLang="en-US" sz="4400" dirty="0" smtClean="0">
                <a:solidFill>
                  <a:schemeClr val="accent6">
                    <a:lumMod val="75000"/>
                  </a:schemeClr>
                </a:solidFill>
                <a:latin typeface="+mn-lt"/>
              </a:rPr>
              <a:t>sun</a:t>
            </a:r>
            <a:r>
              <a:rPr lang="en-US" altLang="en-US" sz="4400" dirty="0" smtClean="0">
                <a:solidFill>
                  <a:srgbClr val="FFC000"/>
                </a:solidFill>
                <a:latin typeface="+mn-lt"/>
              </a:rPr>
              <a:t> would turn to darkness and the </a:t>
            </a:r>
            <a:r>
              <a:rPr lang="en-US" altLang="en-US" sz="4400" dirty="0" smtClean="0">
                <a:solidFill>
                  <a:schemeClr val="accent6">
                    <a:lumMod val="75000"/>
                  </a:schemeClr>
                </a:solidFill>
                <a:latin typeface="+mn-lt"/>
              </a:rPr>
              <a:t>moon</a:t>
            </a:r>
            <a:r>
              <a:rPr lang="en-US" altLang="en-US" sz="4400" dirty="0" smtClean="0">
                <a:solidFill>
                  <a:srgbClr val="FFC000"/>
                </a:solidFill>
                <a:latin typeface="+mn-lt"/>
              </a:rPr>
              <a:t> not give her light and the </a:t>
            </a:r>
            <a:r>
              <a:rPr lang="en-US" altLang="en-US" sz="4400" dirty="0" smtClean="0">
                <a:solidFill>
                  <a:schemeClr val="accent6">
                    <a:lumMod val="75000"/>
                  </a:schemeClr>
                </a:solidFill>
                <a:latin typeface="+mn-lt"/>
              </a:rPr>
              <a:t>stars </a:t>
            </a:r>
            <a:r>
              <a:rPr lang="en-US" altLang="en-US" sz="4400" dirty="0" smtClean="0">
                <a:solidFill>
                  <a:srgbClr val="FFC000"/>
                </a:solidFill>
                <a:latin typeface="+mn-lt"/>
              </a:rPr>
              <a:t>would fall. </a:t>
            </a:r>
            <a:r>
              <a:rPr lang="en-US" altLang="en-US" sz="4400" dirty="0" smtClean="0">
                <a:solidFill>
                  <a:srgbClr val="FFFF00"/>
                </a:solidFill>
                <a:latin typeface="+mn-lt"/>
              </a:rPr>
              <a:t>“Then,” </a:t>
            </a:r>
            <a:r>
              <a:rPr lang="en-US" altLang="en-US" sz="4400" dirty="0" smtClean="0">
                <a:solidFill>
                  <a:srgbClr val="FFC000"/>
                </a:solidFill>
                <a:latin typeface="+mn-lt"/>
              </a:rPr>
              <a:t>He said,  </a:t>
            </a:r>
            <a:r>
              <a:rPr lang="en-US" altLang="en-US" sz="4400" b="1" i="1" dirty="0" smtClean="0">
                <a:solidFill>
                  <a:srgbClr val="FFFF00"/>
                </a:solidFill>
                <a:latin typeface="+mn-lt"/>
              </a:rPr>
              <a:t>“The SIGN of the Son of Man</a:t>
            </a:r>
            <a:r>
              <a:rPr lang="en-US" altLang="en-US" sz="4400" dirty="0" smtClean="0">
                <a:solidFill>
                  <a:srgbClr val="FFC000"/>
                </a:solidFill>
                <a:latin typeface="+mn-lt"/>
              </a:rPr>
              <a:t> will be seen in heaven.” </a:t>
            </a:r>
          </a:p>
        </p:txBody>
      </p:sp>
    </p:spTree>
    <p:extLst>
      <p:ext uri="{BB962C8B-B14F-4D97-AF65-F5344CB8AC3E}">
        <p14:creationId xmlns:p14="http://schemas.microsoft.com/office/powerpoint/2010/main" val="632693450"/>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00 IMAGES for PowerPoint\olivet-di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905000"/>
            <a:ext cx="6400800" cy="47590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190500" y="150674"/>
            <a:ext cx="9906000" cy="175432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3600" b="1" i="1" dirty="0" smtClean="0">
                <a:solidFill>
                  <a:srgbClr val="FFFF00"/>
                </a:solidFill>
                <a:latin typeface="+mn-lt"/>
              </a:rPr>
              <a:t>“IMMEDIATELY AFTER THE TRIBULATION </a:t>
            </a:r>
            <a:r>
              <a:rPr lang="en-US" altLang="en-US" sz="3600" dirty="0" smtClean="0">
                <a:solidFill>
                  <a:srgbClr val="FFC000"/>
                </a:solidFill>
                <a:latin typeface="+mn-lt"/>
              </a:rPr>
              <a:t>the </a:t>
            </a:r>
            <a:r>
              <a:rPr lang="en-US" altLang="en-US" sz="3600" dirty="0" smtClean="0">
                <a:solidFill>
                  <a:schemeClr val="accent6">
                    <a:lumMod val="75000"/>
                  </a:schemeClr>
                </a:solidFill>
                <a:latin typeface="+mn-lt"/>
              </a:rPr>
              <a:t>sun</a:t>
            </a:r>
            <a:r>
              <a:rPr lang="en-US" altLang="en-US" sz="3600" dirty="0" smtClean="0">
                <a:solidFill>
                  <a:srgbClr val="FFC000"/>
                </a:solidFill>
                <a:latin typeface="+mn-lt"/>
              </a:rPr>
              <a:t> would turn </a:t>
            </a:r>
            <a:r>
              <a:rPr lang="en-US" altLang="en-US" sz="3600" dirty="0">
                <a:solidFill>
                  <a:srgbClr val="FFC000"/>
                </a:solidFill>
              </a:rPr>
              <a:t>to darkness and the </a:t>
            </a:r>
            <a:r>
              <a:rPr lang="en-US" altLang="en-US" sz="3600" dirty="0">
                <a:solidFill>
                  <a:schemeClr val="accent6">
                    <a:lumMod val="75000"/>
                  </a:schemeClr>
                </a:solidFill>
              </a:rPr>
              <a:t>moon</a:t>
            </a:r>
            <a:r>
              <a:rPr lang="en-US" altLang="en-US" sz="3600" dirty="0">
                <a:solidFill>
                  <a:srgbClr val="FFC000"/>
                </a:solidFill>
              </a:rPr>
              <a:t> not give </a:t>
            </a:r>
          </a:p>
          <a:p>
            <a:pPr algn="ctr" eaLnBrk="1" hangingPunct="1">
              <a:spcBef>
                <a:spcPct val="0"/>
              </a:spcBef>
              <a:buFontTx/>
              <a:buNone/>
              <a:defRPr/>
            </a:pPr>
            <a:r>
              <a:rPr lang="en-US" altLang="en-US" sz="3600" dirty="0">
                <a:solidFill>
                  <a:srgbClr val="FFC000"/>
                </a:solidFill>
              </a:rPr>
              <a:t>her light and the </a:t>
            </a:r>
            <a:r>
              <a:rPr lang="en-US" altLang="en-US" sz="3600" dirty="0">
                <a:solidFill>
                  <a:schemeClr val="accent6">
                    <a:lumMod val="75000"/>
                  </a:schemeClr>
                </a:solidFill>
              </a:rPr>
              <a:t>stars</a:t>
            </a:r>
            <a:r>
              <a:rPr lang="en-US" altLang="en-US" sz="3600" dirty="0">
                <a:solidFill>
                  <a:srgbClr val="FFFF00"/>
                </a:solidFill>
              </a:rPr>
              <a:t> </a:t>
            </a:r>
            <a:r>
              <a:rPr lang="en-US" altLang="en-US" sz="3600" dirty="0">
                <a:solidFill>
                  <a:srgbClr val="FFC000"/>
                </a:solidFill>
              </a:rPr>
              <a:t>would fall. “Then,” He said, </a:t>
            </a:r>
          </a:p>
        </p:txBody>
      </p:sp>
      <p:sp>
        <p:nvSpPr>
          <p:cNvPr id="5" name="Rectangle 1"/>
          <p:cNvSpPr>
            <a:spLocks noChangeArrowheads="1"/>
          </p:cNvSpPr>
          <p:nvPr/>
        </p:nvSpPr>
        <p:spPr bwMode="auto">
          <a:xfrm>
            <a:off x="6591300" y="1893510"/>
            <a:ext cx="3505200" cy="47705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b="1" i="1" dirty="0" smtClean="0">
                <a:solidFill>
                  <a:srgbClr val="FFFF00"/>
                </a:solidFill>
                <a:latin typeface="+mn-lt"/>
              </a:rPr>
              <a:t>“The SIGN </a:t>
            </a:r>
          </a:p>
          <a:p>
            <a:pPr algn="ctr" eaLnBrk="1" hangingPunct="1">
              <a:spcBef>
                <a:spcPct val="0"/>
              </a:spcBef>
              <a:buFontTx/>
              <a:buNone/>
              <a:defRPr/>
            </a:pPr>
            <a:r>
              <a:rPr lang="en-US" altLang="en-US" sz="4800" i="1" dirty="0" smtClean="0">
                <a:solidFill>
                  <a:srgbClr val="FFFF00"/>
                </a:solidFill>
                <a:latin typeface="+mn-lt"/>
              </a:rPr>
              <a:t>of the </a:t>
            </a:r>
          </a:p>
          <a:p>
            <a:pPr algn="ctr" eaLnBrk="1" hangingPunct="1">
              <a:spcBef>
                <a:spcPct val="0"/>
              </a:spcBef>
              <a:buFontTx/>
              <a:buNone/>
              <a:defRPr/>
            </a:pPr>
            <a:r>
              <a:rPr lang="en-US" altLang="en-US" sz="4800" i="1" dirty="0" smtClean="0">
                <a:solidFill>
                  <a:srgbClr val="FFFF00"/>
                </a:solidFill>
                <a:latin typeface="+mn-lt"/>
              </a:rPr>
              <a:t>Son of Man</a:t>
            </a:r>
            <a:r>
              <a:rPr lang="en-US" altLang="en-US" sz="4800" dirty="0" smtClean="0">
                <a:solidFill>
                  <a:srgbClr val="FFFF00"/>
                </a:solidFill>
                <a:latin typeface="+mn-lt"/>
              </a:rPr>
              <a:t> </a:t>
            </a:r>
            <a:r>
              <a:rPr lang="en-US" altLang="en-US" sz="4800" dirty="0" smtClean="0">
                <a:solidFill>
                  <a:srgbClr val="FFC000"/>
                </a:solidFill>
                <a:latin typeface="+mn-lt"/>
              </a:rPr>
              <a:t>will be seen in heaven.”</a:t>
            </a:r>
          </a:p>
          <a:p>
            <a:pPr algn="ctr" eaLnBrk="1" hangingPunct="1">
              <a:spcBef>
                <a:spcPct val="0"/>
              </a:spcBef>
              <a:buFontTx/>
              <a:buNone/>
              <a:defRPr/>
            </a:pPr>
            <a:r>
              <a:rPr lang="en-US" altLang="en-US" sz="3200" dirty="0" smtClean="0">
                <a:solidFill>
                  <a:schemeClr val="bg1"/>
                </a:solidFill>
                <a:latin typeface="+mn-lt"/>
              </a:rPr>
              <a:t>-Mat. 24</a:t>
            </a:r>
          </a:p>
          <a:p>
            <a:pPr algn="ctr" eaLnBrk="1" hangingPunct="1">
              <a:spcBef>
                <a:spcPct val="0"/>
              </a:spcBef>
              <a:buFontTx/>
              <a:buNone/>
              <a:defRPr/>
            </a:pPr>
            <a:endParaRPr lang="en-US" altLang="en-US" sz="3200" dirty="0" smtClean="0">
              <a:solidFill>
                <a:schemeClr val="bg1"/>
              </a:solidFill>
              <a:latin typeface="+mn-lt"/>
            </a:endParaRPr>
          </a:p>
        </p:txBody>
      </p:sp>
    </p:spTree>
    <p:extLst>
      <p:ext uri="{BB962C8B-B14F-4D97-AF65-F5344CB8AC3E}">
        <p14:creationId xmlns:p14="http://schemas.microsoft.com/office/powerpoint/2010/main" val="3795383368"/>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314333" y="304800"/>
            <a:ext cx="96774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3600" dirty="0">
                <a:solidFill>
                  <a:srgbClr val="FFC000"/>
                </a:solidFill>
                <a:latin typeface="+mn-lt"/>
              </a:rPr>
              <a:t>D</a:t>
            </a:r>
            <a:r>
              <a:rPr lang="en-US" altLang="en-US" sz="3600" dirty="0" smtClean="0">
                <a:solidFill>
                  <a:srgbClr val="FFC000"/>
                </a:solidFill>
                <a:latin typeface="+mn-lt"/>
              </a:rPr>
              <a:t>uring those 30 days running up to </a:t>
            </a:r>
            <a:r>
              <a:rPr lang="en-US" altLang="en-US" sz="3600" b="1" i="1" dirty="0" smtClean="0">
                <a:solidFill>
                  <a:srgbClr val="FFFF00"/>
                </a:solidFill>
                <a:latin typeface="+mn-lt"/>
              </a:rPr>
              <a:t>Judgment Day </a:t>
            </a:r>
            <a:r>
              <a:rPr lang="en-US" altLang="en-US" sz="3600" dirty="0" smtClean="0">
                <a:solidFill>
                  <a:srgbClr val="FFC000"/>
                </a:solidFill>
                <a:latin typeface="+mn-lt"/>
              </a:rPr>
              <a:t>and the </a:t>
            </a:r>
            <a:r>
              <a:rPr lang="en-US" altLang="en-US" sz="3600" b="1" i="1" dirty="0" smtClean="0">
                <a:solidFill>
                  <a:srgbClr val="FFFF00"/>
                </a:solidFill>
                <a:latin typeface="+mn-lt"/>
              </a:rPr>
              <a:t>Day of the Lord</a:t>
            </a:r>
            <a:r>
              <a:rPr lang="en-US" altLang="en-US" sz="3600" dirty="0" smtClean="0">
                <a:solidFill>
                  <a:srgbClr val="FFC000"/>
                </a:solidFill>
                <a:latin typeface="+mn-lt"/>
              </a:rPr>
              <a:t> God will be pleading with wayward mankind to </a:t>
            </a:r>
            <a:r>
              <a:rPr lang="en-US" altLang="en-US" sz="3600" dirty="0" smtClean="0">
                <a:solidFill>
                  <a:srgbClr val="FFFF00"/>
                </a:solidFill>
                <a:latin typeface="+mn-lt"/>
              </a:rPr>
              <a:t>repent</a:t>
            </a:r>
            <a:r>
              <a:rPr lang="en-US" altLang="en-US" sz="3600" dirty="0" smtClean="0">
                <a:solidFill>
                  <a:srgbClr val="FFC000"/>
                </a:solidFill>
                <a:latin typeface="+mn-lt"/>
              </a:rPr>
              <a:t> while there is still time. </a:t>
            </a:r>
            <a:r>
              <a:rPr lang="en-US" altLang="en-US" sz="3600" dirty="0" smtClean="0">
                <a:solidFill>
                  <a:srgbClr val="FFC000"/>
                </a:solidFill>
              </a:rPr>
              <a:t>For </a:t>
            </a:r>
            <a:r>
              <a:rPr lang="en-US" altLang="en-US" sz="3600" dirty="0">
                <a:solidFill>
                  <a:srgbClr val="FFC000"/>
                </a:solidFill>
              </a:rPr>
              <a:t>many these will be days </a:t>
            </a:r>
            <a:r>
              <a:rPr lang="en-US" altLang="en-US" sz="3600" dirty="0" smtClean="0">
                <a:solidFill>
                  <a:srgbClr val="FFC000"/>
                </a:solidFill>
              </a:rPr>
              <a:t>of </a:t>
            </a:r>
            <a:r>
              <a:rPr lang="en-US" altLang="en-US" sz="3600" dirty="0">
                <a:solidFill>
                  <a:srgbClr val="FFC000"/>
                </a:solidFill>
              </a:rPr>
              <a:t>terrible </a:t>
            </a:r>
            <a:r>
              <a:rPr lang="en-US" altLang="en-US" sz="3600" dirty="0">
                <a:solidFill>
                  <a:srgbClr val="FFFF00"/>
                </a:solidFill>
              </a:rPr>
              <a:t>fear and anger</a:t>
            </a:r>
            <a:r>
              <a:rPr lang="en-US" altLang="en-US" sz="3600" dirty="0">
                <a:solidFill>
                  <a:srgbClr val="FFC000"/>
                </a:solidFill>
              </a:rPr>
              <a:t>. </a:t>
            </a:r>
            <a:r>
              <a:rPr lang="en-US" altLang="en-US" sz="3600" dirty="0" smtClean="0">
                <a:solidFill>
                  <a:srgbClr val="FFC000"/>
                </a:solidFill>
              </a:rPr>
              <a:t>Some </a:t>
            </a:r>
            <a:r>
              <a:rPr lang="en-US" altLang="en-US" sz="3600" dirty="0">
                <a:solidFill>
                  <a:srgbClr val="FFC000"/>
                </a:solidFill>
              </a:rPr>
              <a:t>people will be shaking their fist </a:t>
            </a:r>
            <a:endParaRPr lang="en-US" altLang="en-US" sz="3600" dirty="0" smtClean="0">
              <a:solidFill>
                <a:srgbClr val="FFC000"/>
              </a:solidFill>
            </a:endParaRPr>
          </a:p>
          <a:p>
            <a:pPr algn="ctr" eaLnBrk="1" hangingPunct="1">
              <a:spcBef>
                <a:spcPct val="0"/>
              </a:spcBef>
              <a:buFontTx/>
              <a:buNone/>
              <a:defRPr/>
            </a:pPr>
            <a:r>
              <a:rPr lang="en-US" altLang="en-US" sz="3600" dirty="0" smtClean="0">
                <a:solidFill>
                  <a:srgbClr val="FFC000"/>
                </a:solidFill>
              </a:rPr>
              <a:t>at heaven </a:t>
            </a:r>
            <a:r>
              <a:rPr lang="en-US" altLang="en-US" sz="3600" dirty="0">
                <a:solidFill>
                  <a:srgbClr val="FFC000"/>
                </a:solidFill>
              </a:rPr>
              <a:t>and </a:t>
            </a:r>
            <a:r>
              <a:rPr lang="en-US" altLang="en-US" sz="3600" dirty="0">
                <a:solidFill>
                  <a:srgbClr val="FFFF00"/>
                </a:solidFill>
              </a:rPr>
              <a:t>hiding under rocks or in caves </a:t>
            </a:r>
            <a:r>
              <a:rPr lang="en-US" altLang="en-US" sz="3600" dirty="0" smtClean="0">
                <a:solidFill>
                  <a:srgbClr val="FFFF00"/>
                </a:solidFill>
              </a:rPr>
              <a:t>or </a:t>
            </a:r>
            <a:r>
              <a:rPr lang="en-US" altLang="en-US" sz="3600" dirty="0">
                <a:solidFill>
                  <a:srgbClr val="FFFF00"/>
                </a:solidFill>
              </a:rPr>
              <a:t>in tunnels underground. </a:t>
            </a:r>
            <a:r>
              <a:rPr lang="en-US" altLang="en-US" sz="3600" dirty="0" smtClean="0">
                <a:solidFill>
                  <a:srgbClr val="FFC000"/>
                </a:solidFill>
              </a:rPr>
              <a:t>In vain they will try to hide </a:t>
            </a:r>
            <a:r>
              <a:rPr lang="en-US" altLang="en-US" sz="3600" dirty="0">
                <a:solidFill>
                  <a:srgbClr val="FFC000"/>
                </a:solidFill>
              </a:rPr>
              <a:t>themselves from </a:t>
            </a:r>
            <a:r>
              <a:rPr lang="en-US" altLang="en-US" sz="3600" dirty="0" smtClean="0">
                <a:solidFill>
                  <a:srgbClr val="FFFF00"/>
                </a:solidFill>
              </a:rPr>
              <a:t>the </a:t>
            </a:r>
            <a:r>
              <a:rPr lang="en-US" altLang="en-US" sz="3600" dirty="0">
                <a:solidFill>
                  <a:srgbClr val="FFFF00"/>
                </a:solidFill>
              </a:rPr>
              <a:t>face </a:t>
            </a:r>
            <a:r>
              <a:rPr lang="en-US" altLang="en-US" sz="3600" dirty="0" smtClean="0">
                <a:solidFill>
                  <a:srgbClr val="FFFF00"/>
                </a:solidFill>
              </a:rPr>
              <a:t>of </a:t>
            </a:r>
            <a:r>
              <a:rPr lang="en-US" altLang="en-US" sz="3600" dirty="0">
                <a:solidFill>
                  <a:srgbClr val="FFFF00"/>
                </a:solidFill>
              </a:rPr>
              <a:t>the One who sits </a:t>
            </a:r>
            <a:endParaRPr lang="en-US" altLang="en-US" sz="3600" dirty="0" smtClean="0">
              <a:solidFill>
                <a:srgbClr val="FFFF00"/>
              </a:solidFill>
            </a:endParaRPr>
          </a:p>
          <a:p>
            <a:pPr algn="ctr" eaLnBrk="1" hangingPunct="1">
              <a:spcBef>
                <a:spcPct val="0"/>
              </a:spcBef>
              <a:buFontTx/>
              <a:buNone/>
              <a:defRPr/>
            </a:pPr>
            <a:r>
              <a:rPr lang="en-US" altLang="en-US" sz="3600" dirty="0" smtClean="0">
                <a:solidFill>
                  <a:srgbClr val="FFFF00"/>
                </a:solidFill>
              </a:rPr>
              <a:t>upon </a:t>
            </a:r>
            <a:r>
              <a:rPr lang="en-US" altLang="en-US" sz="3600" dirty="0">
                <a:solidFill>
                  <a:srgbClr val="FFFF00"/>
                </a:solidFill>
              </a:rPr>
              <a:t>the throne</a:t>
            </a:r>
            <a:r>
              <a:rPr lang="en-US" altLang="en-US" sz="3600" dirty="0" smtClean="0">
                <a:solidFill>
                  <a:srgbClr val="FFFF00"/>
                </a:solidFill>
              </a:rPr>
              <a:t>. </a:t>
            </a:r>
            <a:r>
              <a:rPr lang="en-US" altLang="en-US" sz="3600" dirty="0" smtClean="0">
                <a:solidFill>
                  <a:srgbClr val="FFC000"/>
                </a:solidFill>
              </a:rPr>
              <a:t>They will be seeing </a:t>
            </a:r>
            <a:r>
              <a:rPr lang="en-US" altLang="en-US" sz="3600" dirty="0" smtClean="0">
                <a:solidFill>
                  <a:srgbClr val="FFFF00"/>
                </a:solidFill>
              </a:rPr>
              <a:t>His SIGN </a:t>
            </a:r>
          </a:p>
          <a:p>
            <a:pPr algn="ctr" eaLnBrk="1" hangingPunct="1">
              <a:spcBef>
                <a:spcPct val="0"/>
              </a:spcBef>
              <a:buFontTx/>
              <a:buNone/>
              <a:defRPr/>
            </a:pPr>
            <a:r>
              <a:rPr lang="en-US" altLang="en-US" sz="3600" dirty="0" smtClean="0">
                <a:solidFill>
                  <a:srgbClr val="FFC000"/>
                </a:solidFill>
              </a:rPr>
              <a:t>in the heaven. They will realize that the jig is </a:t>
            </a:r>
          </a:p>
          <a:p>
            <a:pPr algn="ctr" eaLnBrk="1" hangingPunct="1">
              <a:spcBef>
                <a:spcPct val="0"/>
              </a:spcBef>
              <a:buFontTx/>
              <a:buNone/>
              <a:defRPr/>
            </a:pPr>
            <a:r>
              <a:rPr lang="en-US" altLang="en-US" sz="3600" dirty="0" smtClean="0">
                <a:solidFill>
                  <a:srgbClr val="FFC000"/>
                </a:solidFill>
              </a:rPr>
              <a:t>up and </a:t>
            </a:r>
            <a:r>
              <a:rPr lang="en-US" altLang="en-US" sz="3600" dirty="0" smtClean="0">
                <a:solidFill>
                  <a:srgbClr val="FFFF00"/>
                </a:solidFill>
              </a:rPr>
              <a:t>Judgment Day </a:t>
            </a:r>
            <a:r>
              <a:rPr lang="en-US" altLang="en-US" sz="3600" dirty="0" smtClean="0">
                <a:solidFill>
                  <a:srgbClr val="FFC000"/>
                </a:solidFill>
              </a:rPr>
              <a:t>is soon to be upon them. </a:t>
            </a:r>
            <a:endParaRPr lang="en-US" altLang="en-US" sz="3600" dirty="0" smtClean="0">
              <a:solidFill>
                <a:srgbClr val="FFC000"/>
              </a:solidFill>
              <a:latin typeface="+mn-lt"/>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876300" y="5392738"/>
            <a:ext cx="0" cy="1454150"/>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9334500" y="5403850"/>
            <a:ext cx="14288" cy="1454150"/>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9525" y="0"/>
            <a:ext cx="855663" cy="68580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solidFill>
                  <a:schemeClr val="tx1"/>
                </a:solidFill>
              </a:rPr>
              <a:t> </a:t>
            </a:r>
          </a:p>
        </p:txBody>
      </p:sp>
      <p:sp>
        <p:nvSpPr>
          <p:cNvPr id="17" name="Rectangle 16"/>
          <p:cNvSpPr/>
          <p:nvPr/>
        </p:nvSpPr>
        <p:spPr>
          <a:xfrm>
            <a:off x="9348788" y="0"/>
            <a:ext cx="93821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4000" b="1" dirty="0">
              <a:solidFill>
                <a:srgbClr val="FFFF00"/>
              </a:solidFill>
            </a:endParaRPr>
          </a:p>
        </p:txBody>
      </p:sp>
      <p:sp>
        <p:nvSpPr>
          <p:cNvPr id="233478" name="TextBox 14"/>
          <p:cNvSpPr txBox="1">
            <a:spLocks noChangeArrowheads="1"/>
          </p:cNvSpPr>
          <p:nvPr/>
        </p:nvSpPr>
        <p:spPr bwMode="auto">
          <a:xfrm rot="-5400000">
            <a:off x="-2010569" y="2997994"/>
            <a:ext cx="4827587" cy="92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5400" b="1" i="1">
                <a:latin typeface="Arial" charset="0"/>
              </a:rPr>
              <a:t>TRIBULATION</a:t>
            </a:r>
          </a:p>
        </p:txBody>
      </p:sp>
      <p:sp>
        <p:nvSpPr>
          <p:cNvPr id="18" name="TextBox 17"/>
          <p:cNvSpPr txBox="1"/>
          <p:nvPr/>
        </p:nvSpPr>
        <p:spPr>
          <a:xfrm rot="5400000">
            <a:off x="6849774" y="2950002"/>
            <a:ext cx="5936240" cy="830997"/>
          </a:xfrm>
          <a:prstGeom prst="rect">
            <a:avLst/>
          </a:prstGeom>
          <a:noFill/>
        </p:spPr>
        <p:txBody>
          <a:bodyPr wrap="none">
            <a:spAutoFit/>
          </a:bodyPr>
          <a:lstStyle/>
          <a:p>
            <a:pPr>
              <a:defRPr/>
            </a:pPr>
            <a:r>
              <a:rPr lang="en-US" sz="4800" b="1" i="1" dirty="0">
                <a:solidFill>
                  <a:srgbClr val="C00000"/>
                </a:solidFill>
                <a:latin typeface="Batang" panose="02030600000101010101" pitchFamily="18" charset="-127"/>
                <a:ea typeface="Batang" panose="02030600000101010101" pitchFamily="18" charset="-127"/>
              </a:rPr>
              <a:t>DAY OF THE LORD</a:t>
            </a:r>
          </a:p>
        </p:txBody>
      </p:sp>
      <p:pic>
        <p:nvPicPr>
          <p:cNvPr id="2334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0"/>
            <a:ext cx="8458200" cy="68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Arrow Connector 21"/>
          <p:cNvCxnSpPr/>
          <p:nvPr/>
        </p:nvCxnSpPr>
        <p:spPr>
          <a:xfrm>
            <a:off x="7604125" y="6419850"/>
            <a:ext cx="1730375" cy="0"/>
          </a:xfrm>
          <a:prstGeom prst="straightConnector1">
            <a:avLst/>
          </a:prstGeom>
          <a:ln w="539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5188" y="6410325"/>
            <a:ext cx="1658937" cy="0"/>
          </a:xfrm>
          <a:prstGeom prst="straightConnector1">
            <a:avLst/>
          </a:prstGeom>
          <a:ln w="539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7"/>
          <p:cNvSpPr>
            <a:spLocks noChangeArrowheads="1"/>
          </p:cNvSpPr>
          <p:nvPr/>
        </p:nvSpPr>
        <p:spPr bwMode="auto">
          <a:xfrm>
            <a:off x="2524125" y="6118225"/>
            <a:ext cx="508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3200" i="1" dirty="0">
                <a:solidFill>
                  <a:schemeClr val="accent3">
                    <a:lumMod val="40000"/>
                    <a:lumOff val="60000"/>
                  </a:schemeClr>
                </a:solidFill>
                <a:latin typeface="Arial" charset="0"/>
              </a:rPr>
              <a:t>30 </a:t>
            </a:r>
            <a:r>
              <a:rPr lang="en-US" altLang="en-US" sz="3200" i="1" dirty="0" smtClean="0">
                <a:solidFill>
                  <a:schemeClr val="accent3">
                    <a:lumMod val="40000"/>
                    <a:lumOff val="60000"/>
                  </a:schemeClr>
                </a:solidFill>
                <a:latin typeface="Arial" charset="0"/>
              </a:rPr>
              <a:t>Days of the blood moon</a:t>
            </a:r>
            <a:endParaRPr lang="en-US" altLang="en-US" sz="3200" dirty="0">
              <a:solidFill>
                <a:schemeClr val="accent3">
                  <a:lumMod val="40000"/>
                  <a:lumOff val="60000"/>
                </a:schemeClr>
              </a:solidFill>
              <a:latin typeface="Arial" charset="0"/>
            </a:endParaRPr>
          </a:p>
        </p:txBody>
      </p:sp>
      <p:pic>
        <p:nvPicPr>
          <p:cNvPr id="233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1300" y="3886200"/>
            <a:ext cx="2751138"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ounded Rectangle 25"/>
          <p:cNvSpPr/>
          <p:nvPr/>
        </p:nvSpPr>
        <p:spPr>
          <a:xfrm>
            <a:off x="7097713" y="1905000"/>
            <a:ext cx="2225675" cy="1836738"/>
          </a:xfrm>
          <a:prstGeom prst="roundRect">
            <a:avLst>
              <a:gd name="adj" fmla="val 9919"/>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rgbClr val="FFFF00"/>
                </a:solidFill>
              </a:rPr>
              <a:t>The Last Day</a:t>
            </a:r>
          </a:p>
          <a:p>
            <a:pPr algn="ctr">
              <a:defRPr/>
            </a:pPr>
            <a:r>
              <a:rPr lang="en-US" sz="2800" b="1" dirty="0">
                <a:solidFill>
                  <a:srgbClr val="FFFF00"/>
                </a:solidFill>
              </a:rPr>
              <a:t>Yom Kippur</a:t>
            </a:r>
          </a:p>
          <a:p>
            <a:pPr algn="ctr">
              <a:defRPr/>
            </a:pPr>
            <a:r>
              <a:rPr lang="en-US" sz="2800" b="1" dirty="0">
                <a:solidFill>
                  <a:srgbClr val="FFFF00"/>
                </a:solidFill>
              </a:rPr>
              <a:t>Day of Atonement</a:t>
            </a:r>
          </a:p>
        </p:txBody>
      </p:sp>
      <p:sp>
        <p:nvSpPr>
          <p:cNvPr id="233486" name="TextBox 1"/>
          <p:cNvSpPr txBox="1">
            <a:spLocks noChangeArrowheads="1"/>
          </p:cNvSpPr>
          <p:nvPr/>
        </p:nvSpPr>
        <p:spPr bwMode="auto">
          <a:xfrm>
            <a:off x="876300" y="3467100"/>
            <a:ext cx="57150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a:solidFill>
                  <a:srgbClr val="FFC000"/>
                </a:solidFill>
                <a:latin typeface="Arial" charset="0"/>
              </a:rPr>
              <a:t>“And said to the mountains and rocks, Fall on us, and </a:t>
            </a:r>
            <a:r>
              <a:rPr lang="en-US" altLang="en-US" sz="2800" b="1">
                <a:solidFill>
                  <a:srgbClr val="FFC000"/>
                </a:solidFill>
                <a:latin typeface="Arial" charset="0"/>
              </a:rPr>
              <a:t>hide us from the face</a:t>
            </a:r>
            <a:r>
              <a:rPr lang="en-US" altLang="en-US" sz="2800">
                <a:solidFill>
                  <a:srgbClr val="FFC000"/>
                </a:solidFill>
                <a:latin typeface="Arial" charset="0"/>
              </a:rPr>
              <a:t> of him that sitteth on the throne, and from the wrath </a:t>
            </a:r>
            <a:r>
              <a:rPr lang="en-US" altLang="en-US" sz="2800" b="1">
                <a:solidFill>
                  <a:srgbClr val="FFC000"/>
                </a:solidFill>
                <a:latin typeface="Arial" charset="0"/>
              </a:rPr>
              <a:t>of the Lamb</a:t>
            </a:r>
            <a:r>
              <a:rPr lang="en-US" altLang="en-US" sz="2800">
                <a:solidFill>
                  <a:srgbClr val="FFC000"/>
                </a:solidFill>
                <a:latin typeface="Arial" charset="0"/>
              </a:rPr>
              <a:t>:”</a:t>
            </a:r>
          </a:p>
          <a:p>
            <a:pPr eaLnBrk="1" hangingPunct="1">
              <a:spcBef>
                <a:spcPct val="0"/>
              </a:spcBef>
              <a:buFontTx/>
              <a:buNone/>
            </a:pPr>
            <a:r>
              <a:rPr lang="en-US" altLang="en-US" sz="2800">
                <a:solidFill>
                  <a:srgbClr val="FFC000"/>
                </a:solidFill>
                <a:latin typeface="Arial" charset="0"/>
              </a:rPr>
              <a:t> </a:t>
            </a:r>
            <a:r>
              <a:rPr lang="en-US" altLang="en-US" sz="2400">
                <a:solidFill>
                  <a:schemeClr val="bg1"/>
                </a:solidFill>
                <a:latin typeface="Arial" charset="0"/>
              </a:rPr>
              <a:t>Revelation 6:16 </a:t>
            </a:r>
            <a:endParaRPr lang="en-US" altLang="en-US" sz="2400">
              <a:solidFill>
                <a:srgbClr val="FFC000"/>
              </a:solidFill>
              <a:latin typeface="Arial" charset="0"/>
            </a:endParaRPr>
          </a:p>
        </p:txBody>
      </p:sp>
      <p:cxnSp>
        <p:nvCxnSpPr>
          <p:cNvPr id="8" name="Straight Connector 7"/>
          <p:cNvCxnSpPr/>
          <p:nvPr/>
        </p:nvCxnSpPr>
        <p:spPr>
          <a:xfrm>
            <a:off x="9323388" y="1905000"/>
            <a:ext cx="0" cy="4064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190500" y="685800"/>
            <a:ext cx="9906000" cy="5509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latin typeface="+mn-lt"/>
              </a:rPr>
              <a:t>Others will be crying out to God and repenting. So here we see a major element of </a:t>
            </a:r>
            <a:r>
              <a:rPr lang="en-US" altLang="en-US" sz="4400" dirty="0" smtClean="0">
                <a:solidFill>
                  <a:srgbClr val="FFFF00"/>
                </a:solidFill>
                <a:latin typeface="+mn-lt"/>
              </a:rPr>
              <a:t>repentance and salvation </a:t>
            </a:r>
            <a:r>
              <a:rPr lang="en-US" altLang="en-US" sz="4400" dirty="0" smtClean="0">
                <a:solidFill>
                  <a:srgbClr val="FFC000"/>
                </a:solidFill>
                <a:latin typeface="+mn-lt"/>
              </a:rPr>
              <a:t>during the days of the blood moon even </a:t>
            </a:r>
          </a:p>
          <a:p>
            <a:pPr algn="ctr" eaLnBrk="1" hangingPunct="1">
              <a:spcBef>
                <a:spcPct val="0"/>
              </a:spcBef>
              <a:buFontTx/>
              <a:buNone/>
              <a:defRPr/>
            </a:pPr>
            <a:r>
              <a:rPr lang="en-US" altLang="en-US" sz="4400" dirty="0" smtClean="0">
                <a:solidFill>
                  <a:srgbClr val="FFC000"/>
                </a:solidFill>
                <a:latin typeface="+mn-lt"/>
              </a:rPr>
              <a:t>as  </a:t>
            </a:r>
            <a:r>
              <a:rPr lang="en-US" altLang="en-US" sz="4400" b="1" i="1" dirty="0" smtClean="0">
                <a:solidFill>
                  <a:srgbClr val="FFFF00"/>
                </a:solidFill>
                <a:latin typeface="+mn-lt"/>
              </a:rPr>
              <a:t>Judgment Day</a:t>
            </a:r>
            <a:r>
              <a:rPr lang="en-US" altLang="en-US" sz="4400" dirty="0" smtClean="0">
                <a:solidFill>
                  <a:srgbClr val="FFC000"/>
                </a:solidFill>
                <a:latin typeface="+mn-lt"/>
              </a:rPr>
              <a:t>, the last day of those </a:t>
            </a:r>
          </a:p>
          <a:p>
            <a:pPr algn="ctr" eaLnBrk="1" hangingPunct="1">
              <a:spcBef>
                <a:spcPct val="0"/>
              </a:spcBef>
              <a:buFontTx/>
              <a:buNone/>
              <a:defRPr/>
            </a:pPr>
            <a:r>
              <a:rPr lang="en-US" altLang="en-US" sz="4400" dirty="0" smtClean="0">
                <a:solidFill>
                  <a:srgbClr val="FFC000"/>
                </a:solidFill>
                <a:latin typeface="+mn-lt"/>
              </a:rPr>
              <a:t>30 days, approaches. Because after that comes the opening of heaven in the </a:t>
            </a:r>
          </a:p>
          <a:p>
            <a:pPr algn="ctr" eaLnBrk="1" hangingPunct="1">
              <a:spcBef>
                <a:spcPct val="0"/>
              </a:spcBef>
              <a:buFontTx/>
              <a:buNone/>
              <a:defRPr/>
            </a:pPr>
            <a:r>
              <a:rPr lang="en-US" altLang="en-US" sz="4400" b="1" i="1" dirty="0" smtClean="0">
                <a:solidFill>
                  <a:srgbClr val="FFFF00"/>
                </a:solidFill>
                <a:latin typeface="+mn-lt"/>
              </a:rPr>
              <a:t>Day of the Lord</a:t>
            </a:r>
            <a:r>
              <a:rPr lang="en-US" altLang="en-US" sz="4400" dirty="0">
                <a:solidFill>
                  <a:srgbClr val="FFC000"/>
                </a:solidFill>
                <a:latin typeface="+mn-lt"/>
              </a:rPr>
              <a:t> </a:t>
            </a:r>
            <a:r>
              <a:rPr lang="en-US" altLang="en-US" sz="4400" dirty="0" smtClean="0">
                <a:solidFill>
                  <a:srgbClr val="FFC000"/>
                </a:solidFill>
                <a:latin typeface="+mn-lt"/>
              </a:rPr>
              <a:t>and </a:t>
            </a:r>
            <a:r>
              <a:rPr lang="en-US" altLang="en-US" sz="4400" b="1" i="1" dirty="0" smtClean="0">
                <a:solidFill>
                  <a:srgbClr val="FFFF00"/>
                </a:solidFill>
                <a:latin typeface="+mn-lt"/>
              </a:rPr>
              <a:t>the harvest</a:t>
            </a:r>
            <a:r>
              <a:rPr lang="en-US" altLang="en-US" sz="4400" dirty="0" smtClean="0">
                <a:solidFill>
                  <a:srgbClr val="FFC000"/>
                </a:solidFill>
                <a:latin typeface="+mn-lt"/>
              </a:rPr>
              <a:t>. </a:t>
            </a:r>
            <a:endParaRPr lang="en-US" altLang="en-US" sz="4400" b="1" i="1" dirty="0" smtClean="0">
              <a:solidFill>
                <a:srgbClr val="FFFF00"/>
              </a:solidFill>
            </a:endParaRPr>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4300" y="152400"/>
            <a:ext cx="8382000" cy="4093428"/>
          </a:xfrm>
          <a:prstGeom prst="rect">
            <a:avLst/>
          </a:prstGeom>
          <a:noFill/>
        </p:spPr>
        <p:txBody>
          <a:bodyPr wrap="square">
            <a:spAutoFit/>
          </a:bodyPr>
          <a:lstStyle/>
          <a:p>
            <a:pPr>
              <a:defRPr/>
            </a:pPr>
            <a:r>
              <a:rPr lang="en-US" sz="3200" baseline="30000" dirty="0">
                <a:solidFill>
                  <a:schemeClr val="bg1"/>
                </a:solidFill>
                <a:latin typeface="+mn-lt"/>
              </a:rPr>
              <a:t>31 </a:t>
            </a:r>
            <a:r>
              <a:rPr lang="en-US" sz="3200" b="1" i="1" dirty="0">
                <a:solidFill>
                  <a:schemeClr val="tx2">
                    <a:lumMod val="50000"/>
                  </a:schemeClr>
                </a:solidFill>
                <a:latin typeface="Arial" panose="020B0604020202020204" pitchFamily="34" charset="0"/>
                <a:cs typeface="Arial" panose="020B0604020202020204" pitchFamily="34" charset="0"/>
              </a:rPr>
              <a:t>The sun shall be turned into darkness, </a:t>
            </a:r>
            <a:endParaRPr lang="en-US" sz="3200" b="1" i="1" dirty="0" smtClean="0">
              <a:solidFill>
                <a:schemeClr val="tx2">
                  <a:lumMod val="50000"/>
                </a:schemeClr>
              </a:solidFill>
              <a:latin typeface="Arial" panose="020B0604020202020204" pitchFamily="34" charset="0"/>
              <a:cs typeface="Arial" panose="020B0604020202020204" pitchFamily="34" charset="0"/>
            </a:endParaRPr>
          </a:p>
          <a:p>
            <a:pPr>
              <a:defRPr/>
            </a:pPr>
            <a:r>
              <a:rPr lang="en-US" sz="3200" b="1" i="1" dirty="0" smtClean="0">
                <a:solidFill>
                  <a:schemeClr val="tx2">
                    <a:lumMod val="50000"/>
                  </a:schemeClr>
                </a:solidFill>
                <a:latin typeface="Arial" panose="020B0604020202020204" pitchFamily="34" charset="0"/>
                <a:cs typeface="Arial" panose="020B0604020202020204" pitchFamily="34" charset="0"/>
              </a:rPr>
              <a:t>and </a:t>
            </a:r>
            <a:r>
              <a:rPr lang="en-US" sz="3200" b="1" i="1" dirty="0">
                <a:solidFill>
                  <a:schemeClr val="tx2">
                    <a:lumMod val="50000"/>
                  </a:schemeClr>
                </a:solidFill>
                <a:latin typeface="Arial" panose="020B0604020202020204" pitchFamily="34" charset="0"/>
                <a:cs typeface="Arial" panose="020B0604020202020204" pitchFamily="34" charset="0"/>
              </a:rPr>
              <a:t>the moon into blood, </a:t>
            </a:r>
            <a:r>
              <a:rPr lang="en-US" sz="3200" b="1" dirty="0">
                <a:solidFill>
                  <a:schemeClr val="tx2">
                    <a:lumMod val="50000"/>
                  </a:schemeClr>
                </a:solidFill>
                <a:latin typeface="Arial" panose="020B0604020202020204" pitchFamily="34" charset="0"/>
                <a:cs typeface="Arial" panose="020B0604020202020204" pitchFamily="34" charset="0"/>
              </a:rPr>
              <a:t>before </a:t>
            </a:r>
            <a:r>
              <a:rPr lang="en-US" sz="3200" b="1" dirty="0">
                <a:solidFill>
                  <a:schemeClr val="tx2">
                    <a:lumMod val="50000"/>
                  </a:schemeClr>
                </a:solidFill>
                <a:latin typeface="+mn-lt"/>
              </a:rPr>
              <a:t>the great </a:t>
            </a:r>
            <a:endParaRPr lang="en-US" sz="3200" b="1" dirty="0" smtClean="0">
              <a:solidFill>
                <a:schemeClr val="tx2">
                  <a:lumMod val="50000"/>
                </a:schemeClr>
              </a:solidFill>
              <a:latin typeface="+mn-lt"/>
            </a:endParaRPr>
          </a:p>
          <a:p>
            <a:pPr>
              <a:defRPr/>
            </a:pPr>
            <a:r>
              <a:rPr lang="en-US" sz="3200" b="1" dirty="0" smtClean="0">
                <a:solidFill>
                  <a:schemeClr val="tx2">
                    <a:lumMod val="50000"/>
                  </a:schemeClr>
                </a:solidFill>
                <a:latin typeface="Arial" panose="020B0604020202020204" pitchFamily="34" charset="0"/>
                <a:cs typeface="Arial" panose="020B0604020202020204" pitchFamily="34" charset="0"/>
              </a:rPr>
              <a:t>and </a:t>
            </a:r>
            <a:r>
              <a:rPr lang="en-US" sz="3200" b="1" dirty="0">
                <a:solidFill>
                  <a:schemeClr val="tx2">
                    <a:lumMod val="50000"/>
                  </a:schemeClr>
                </a:solidFill>
                <a:latin typeface="Arial" panose="020B0604020202020204" pitchFamily="34" charset="0"/>
                <a:cs typeface="Arial" panose="020B0604020202020204" pitchFamily="34" charset="0"/>
              </a:rPr>
              <a:t>terrible </a:t>
            </a:r>
            <a:r>
              <a:rPr lang="en-US" sz="3200" b="1" dirty="0">
                <a:solidFill>
                  <a:srgbClr val="FFFF00"/>
                </a:solidFill>
                <a:latin typeface="Arial" panose="020B0604020202020204" pitchFamily="34" charset="0"/>
                <a:cs typeface="Arial" panose="020B0604020202020204" pitchFamily="34" charset="0"/>
              </a:rPr>
              <a:t>D</a:t>
            </a:r>
            <a:r>
              <a:rPr lang="en-US" sz="3200" b="1" dirty="0" smtClean="0">
                <a:solidFill>
                  <a:srgbClr val="FFFF00"/>
                </a:solidFill>
                <a:latin typeface="Arial" panose="020B0604020202020204" pitchFamily="34" charset="0"/>
                <a:cs typeface="Arial" panose="020B0604020202020204" pitchFamily="34" charset="0"/>
              </a:rPr>
              <a:t>ay </a:t>
            </a:r>
            <a:r>
              <a:rPr lang="en-US" sz="3200" b="1" dirty="0">
                <a:solidFill>
                  <a:srgbClr val="FFFF00"/>
                </a:solidFill>
                <a:latin typeface="Arial" panose="020B0604020202020204" pitchFamily="34" charset="0"/>
                <a:cs typeface="Arial" panose="020B0604020202020204" pitchFamily="34" charset="0"/>
              </a:rPr>
              <a:t>of the </a:t>
            </a:r>
            <a:r>
              <a:rPr lang="en-US" sz="3200" b="1" cap="small" dirty="0">
                <a:solidFill>
                  <a:srgbClr val="FFFF00"/>
                </a:solidFill>
                <a:latin typeface="Arial" panose="020B0604020202020204" pitchFamily="34" charset="0"/>
                <a:cs typeface="Arial" panose="020B0604020202020204" pitchFamily="34" charset="0"/>
              </a:rPr>
              <a:t>Lord</a:t>
            </a:r>
            <a:r>
              <a:rPr lang="en-US" sz="3200" b="1" dirty="0">
                <a:solidFill>
                  <a:srgbClr val="FFFF00"/>
                </a:solidFill>
                <a:latin typeface="Arial" panose="020B0604020202020204" pitchFamily="34" charset="0"/>
                <a:cs typeface="Arial" panose="020B0604020202020204" pitchFamily="34" charset="0"/>
              </a:rPr>
              <a:t> </a:t>
            </a:r>
            <a:r>
              <a:rPr lang="en-US" sz="3200" b="1" dirty="0">
                <a:solidFill>
                  <a:schemeClr val="tx2">
                    <a:lumMod val="50000"/>
                  </a:schemeClr>
                </a:solidFill>
                <a:latin typeface="Arial" panose="020B0604020202020204" pitchFamily="34" charset="0"/>
                <a:cs typeface="Arial" panose="020B0604020202020204" pitchFamily="34" charset="0"/>
              </a:rPr>
              <a:t>come. </a:t>
            </a:r>
            <a:endParaRPr lang="en-US" sz="3200" b="1" dirty="0" smtClean="0">
              <a:solidFill>
                <a:schemeClr val="tx2">
                  <a:lumMod val="50000"/>
                </a:schemeClr>
              </a:solidFill>
              <a:latin typeface="Arial" panose="020B0604020202020204" pitchFamily="34" charset="0"/>
              <a:cs typeface="Arial" panose="020B0604020202020204" pitchFamily="34" charset="0"/>
            </a:endParaRPr>
          </a:p>
          <a:p>
            <a:pPr>
              <a:defRPr/>
            </a:pPr>
            <a:r>
              <a:rPr lang="en-US" sz="3200" b="1" baseline="30000" dirty="0" smtClean="0">
                <a:solidFill>
                  <a:schemeClr val="tx2">
                    <a:lumMod val="50000"/>
                  </a:schemeClr>
                </a:solidFill>
                <a:latin typeface="Arial" panose="020B0604020202020204" pitchFamily="34" charset="0"/>
                <a:cs typeface="Arial" panose="020B0604020202020204" pitchFamily="34" charset="0"/>
              </a:rPr>
              <a:t>32</a:t>
            </a:r>
            <a:r>
              <a:rPr lang="en-US" sz="3200" b="1" baseline="30000" dirty="0">
                <a:solidFill>
                  <a:schemeClr val="tx2">
                    <a:lumMod val="50000"/>
                  </a:schemeClr>
                </a:solidFill>
                <a:latin typeface="Arial" panose="020B0604020202020204" pitchFamily="34" charset="0"/>
                <a:cs typeface="Arial" panose="020B0604020202020204" pitchFamily="34" charset="0"/>
              </a:rPr>
              <a:t> </a:t>
            </a:r>
            <a:r>
              <a:rPr lang="en-US" sz="3200" b="1" dirty="0">
                <a:solidFill>
                  <a:schemeClr val="tx2">
                    <a:lumMod val="50000"/>
                  </a:schemeClr>
                </a:solidFill>
                <a:latin typeface="Arial" panose="020B0604020202020204" pitchFamily="34" charset="0"/>
                <a:cs typeface="Arial" panose="020B0604020202020204" pitchFamily="34" charset="0"/>
              </a:rPr>
              <a:t>And it shall come to pass, that </a:t>
            </a:r>
            <a:r>
              <a:rPr lang="en-US" sz="4000" b="1" i="1" dirty="0">
                <a:solidFill>
                  <a:srgbClr val="FFFF00"/>
                </a:solidFill>
                <a:latin typeface="Arial" panose="020B0604020202020204" pitchFamily="34" charset="0"/>
                <a:cs typeface="Arial" panose="020B0604020202020204" pitchFamily="34" charset="0"/>
              </a:rPr>
              <a:t>whosoever shall call on </a:t>
            </a:r>
            <a:r>
              <a:rPr lang="en-US" sz="4000" b="1" i="1" dirty="0" smtClean="0">
                <a:solidFill>
                  <a:srgbClr val="FFFF00"/>
                </a:solidFill>
                <a:latin typeface="Arial" panose="020B0604020202020204" pitchFamily="34" charset="0"/>
                <a:cs typeface="Arial" panose="020B0604020202020204" pitchFamily="34" charset="0"/>
              </a:rPr>
              <a:t>the Name </a:t>
            </a:r>
          </a:p>
          <a:p>
            <a:pPr>
              <a:defRPr/>
            </a:pPr>
            <a:r>
              <a:rPr lang="en-US" sz="4000" b="1" i="1" dirty="0" smtClean="0">
                <a:solidFill>
                  <a:srgbClr val="FFFF00"/>
                </a:solidFill>
                <a:latin typeface="Arial" panose="020B0604020202020204" pitchFamily="34" charset="0"/>
                <a:cs typeface="Arial" panose="020B0604020202020204" pitchFamily="34" charset="0"/>
              </a:rPr>
              <a:t>of </a:t>
            </a:r>
            <a:r>
              <a:rPr lang="en-US" sz="4000" b="1" i="1" dirty="0">
                <a:solidFill>
                  <a:srgbClr val="FFFF00"/>
                </a:solidFill>
                <a:latin typeface="Arial" panose="020B0604020202020204" pitchFamily="34" charset="0"/>
                <a:cs typeface="Arial" panose="020B0604020202020204" pitchFamily="34" charset="0"/>
              </a:rPr>
              <a:t>the </a:t>
            </a:r>
            <a:r>
              <a:rPr lang="en-US" sz="4000" b="1" i="1" cap="small" dirty="0">
                <a:solidFill>
                  <a:srgbClr val="FFFF00"/>
                </a:solidFill>
                <a:latin typeface="Arial" panose="020B0604020202020204" pitchFamily="34" charset="0"/>
                <a:cs typeface="Arial" panose="020B0604020202020204" pitchFamily="34" charset="0"/>
              </a:rPr>
              <a:t>Lord</a:t>
            </a:r>
            <a:r>
              <a:rPr lang="en-US" sz="4000" b="1" i="1" dirty="0">
                <a:solidFill>
                  <a:srgbClr val="FFFF00"/>
                </a:solidFill>
                <a:latin typeface="Arial" panose="020B0604020202020204" pitchFamily="34" charset="0"/>
                <a:cs typeface="Arial" panose="020B0604020202020204" pitchFamily="34" charset="0"/>
              </a:rPr>
              <a:t> shall be </a:t>
            </a:r>
            <a:r>
              <a:rPr lang="en-US" sz="4000" b="1" i="1" dirty="0" smtClean="0">
                <a:solidFill>
                  <a:srgbClr val="FFFF00"/>
                </a:solidFill>
                <a:latin typeface="Arial" panose="020B0604020202020204" pitchFamily="34" charset="0"/>
                <a:cs typeface="Arial" panose="020B0604020202020204" pitchFamily="34" charset="0"/>
              </a:rPr>
              <a:t>saved</a:t>
            </a:r>
            <a:r>
              <a:rPr lang="en-US" sz="4000" b="1" dirty="0">
                <a:solidFill>
                  <a:schemeClr val="tx2">
                    <a:lumMod val="50000"/>
                  </a:schemeClr>
                </a:solidFill>
                <a:latin typeface="Arial" panose="020B0604020202020204" pitchFamily="34" charset="0"/>
                <a:cs typeface="Arial" panose="020B0604020202020204" pitchFamily="34" charset="0"/>
              </a:rPr>
              <a:t>.</a:t>
            </a:r>
            <a:endParaRPr lang="en-US" sz="4000" b="1" i="1" dirty="0" smtClean="0">
              <a:solidFill>
                <a:schemeClr val="tx2">
                  <a:lumMod val="50000"/>
                </a:schemeClr>
              </a:solidFill>
              <a:latin typeface="Arial" panose="020B0604020202020204" pitchFamily="34" charset="0"/>
              <a:cs typeface="Arial" panose="020B0604020202020204" pitchFamily="34" charset="0"/>
            </a:endParaRPr>
          </a:p>
          <a:p>
            <a:pPr algn="r">
              <a:defRPr/>
            </a:pPr>
            <a:r>
              <a:rPr lang="en-US" sz="2800" dirty="0" smtClean="0">
                <a:solidFill>
                  <a:schemeClr val="bg1"/>
                </a:solidFill>
              </a:rPr>
              <a:t>- </a:t>
            </a:r>
            <a:r>
              <a:rPr lang="en-US" sz="2800" dirty="0">
                <a:solidFill>
                  <a:schemeClr val="bg1"/>
                </a:solidFill>
              </a:rPr>
              <a:t>Joel 2:31-32</a:t>
            </a:r>
          </a:p>
          <a:p>
            <a:pPr>
              <a:defRPr/>
            </a:pPr>
            <a:endParaRPr lang="en-US" sz="2400" b="1" dirty="0">
              <a:solidFill>
                <a:srgbClr val="002060"/>
              </a:solidFill>
            </a:endParaRPr>
          </a:p>
        </p:txBody>
      </p:sp>
      <p:sp>
        <p:nvSpPr>
          <p:cNvPr id="4" name="Rectangle 3"/>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smtClean="0">
                <a:solidFill>
                  <a:srgbClr val="C00000"/>
                </a:solidFill>
              </a:rPr>
              <a:t>the LORD</a:t>
            </a:r>
            <a:endParaRPr lang="en-US" sz="5400" b="1" dirty="0">
              <a:solidFill>
                <a:srgbClr val="C00000"/>
              </a:solidFill>
            </a:endParaRPr>
          </a:p>
        </p:txBody>
      </p:sp>
    </p:spTree>
    <p:extLst>
      <p:ext uri="{BB962C8B-B14F-4D97-AF65-F5344CB8AC3E}">
        <p14:creationId xmlns:p14="http://schemas.microsoft.com/office/powerpoint/2010/main" val="1175029395"/>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406400" y="838199"/>
            <a:ext cx="9448800"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a:solidFill>
                  <a:srgbClr val="FFC000"/>
                </a:solidFill>
                <a:latin typeface="+mn-lt"/>
              </a:rPr>
              <a:t>T</a:t>
            </a:r>
            <a:r>
              <a:rPr lang="en-US" altLang="en-US" sz="4800" dirty="0" smtClean="0">
                <a:solidFill>
                  <a:srgbClr val="FFC000"/>
                </a:solidFill>
                <a:latin typeface="+mn-lt"/>
              </a:rPr>
              <a:t>he </a:t>
            </a:r>
            <a:r>
              <a:rPr lang="en-US" altLang="en-US" sz="4800" b="1" i="1" dirty="0" smtClean="0">
                <a:solidFill>
                  <a:srgbClr val="FFFF00"/>
                </a:solidFill>
                <a:latin typeface="+mn-lt"/>
              </a:rPr>
              <a:t>Day of the Lord</a:t>
            </a:r>
            <a:r>
              <a:rPr lang="en-US" altLang="en-US" sz="4800" dirty="0">
                <a:solidFill>
                  <a:srgbClr val="FFC000"/>
                </a:solidFill>
                <a:latin typeface="+mn-lt"/>
              </a:rPr>
              <a:t> </a:t>
            </a:r>
            <a:r>
              <a:rPr lang="en-US" altLang="en-US" sz="4800" dirty="0" smtClean="0">
                <a:solidFill>
                  <a:srgbClr val="FFC000"/>
                </a:solidFill>
                <a:latin typeface="+mn-lt"/>
              </a:rPr>
              <a:t>encompasses the Harvest. Jesus laid out the order of the harvest in His parable of the wheat and the tares. He stated very clearly in </a:t>
            </a:r>
            <a:r>
              <a:rPr lang="en-US" altLang="en-US" sz="4800" dirty="0" smtClean="0">
                <a:solidFill>
                  <a:schemeClr val="bg1"/>
                </a:solidFill>
                <a:latin typeface="+mn-lt"/>
              </a:rPr>
              <a:t>Matthew 13:30 </a:t>
            </a:r>
            <a:r>
              <a:rPr lang="en-US" altLang="en-US" sz="4800" dirty="0" smtClean="0">
                <a:solidFill>
                  <a:srgbClr val="FFC000"/>
                </a:solidFill>
                <a:latin typeface="+mn-lt"/>
              </a:rPr>
              <a:t>that </a:t>
            </a:r>
            <a:r>
              <a:rPr lang="en-US" altLang="en-US" sz="4800" dirty="0" smtClean="0">
                <a:solidFill>
                  <a:srgbClr val="FFFF00"/>
                </a:solidFill>
                <a:latin typeface="+mn-lt"/>
              </a:rPr>
              <a:t>the tares, the wicked</a:t>
            </a:r>
            <a:r>
              <a:rPr lang="en-US" altLang="en-US" sz="4800" dirty="0" smtClean="0">
                <a:solidFill>
                  <a:srgbClr val="FFC000"/>
                </a:solidFill>
                <a:latin typeface="+mn-lt"/>
              </a:rPr>
              <a:t>, will be </a:t>
            </a:r>
            <a:r>
              <a:rPr lang="en-US" altLang="en-US" sz="4800" dirty="0" smtClean="0">
                <a:solidFill>
                  <a:srgbClr val="FFFF00"/>
                </a:solidFill>
                <a:latin typeface="+mn-lt"/>
              </a:rPr>
              <a:t>plucked </a:t>
            </a:r>
          </a:p>
          <a:p>
            <a:pPr algn="ctr" eaLnBrk="1" hangingPunct="1">
              <a:spcBef>
                <a:spcPct val="0"/>
              </a:spcBef>
              <a:buFontTx/>
              <a:buNone/>
              <a:defRPr/>
            </a:pPr>
            <a:r>
              <a:rPr lang="en-US" altLang="en-US" sz="4800" dirty="0" smtClean="0">
                <a:solidFill>
                  <a:srgbClr val="FFFF00"/>
                </a:solidFill>
                <a:latin typeface="+mn-lt"/>
              </a:rPr>
              <a:t>up </a:t>
            </a:r>
            <a:r>
              <a:rPr lang="en-US" altLang="en-US" sz="4800" dirty="0" smtClean="0">
                <a:solidFill>
                  <a:srgbClr val="FFC000"/>
                </a:solidFill>
                <a:latin typeface="+mn-lt"/>
              </a:rPr>
              <a:t>and harvested </a:t>
            </a:r>
            <a:r>
              <a:rPr lang="en-US" altLang="en-US" sz="4800" dirty="0" smtClean="0">
                <a:solidFill>
                  <a:srgbClr val="FFFF00"/>
                </a:solidFill>
                <a:latin typeface="+mn-lt"/>
              </a:rPr>
              <a:t>first</a:t>
            </a:r>
            <a:r>
              <a:rPr lang="en-US" altLang="en-US" sz="4800" dirty="0" smtClean="0">
                <a:solidFill>
                  <a:srgbClr val="FFC000"/>
                </a:solidFill>
                <a:latin typeface="+mn-lt"/>
              </a:rPr>
              <a:t>. </a:t>
            </a:r>
            <a:endParaRPr lang="en-US" altLang="en-US" sz="4800" b="1" i="1" dirty="0" smtClean="0">
              <a:solidFill>
                <a:srgbClr val="FFFF00"/>
              </a:solidFill>
            </a:endParaRPr>
          </a:p>
        </p:txBody>
      </p:sp>
    </p:spTree>
    <p:extLst>
      <p:ext uri="{BB962C8B-B14F-4D97-AF65-F5344CB8AC3E}">
        <p14:creationId xmlns:p14="http://schemas.microsoft.com/office/powerpoint/2010/main" val="810623903"/>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2" name="Picture 2" descr="http://spiritledministries.net/wordpress/wp-content/uploads/2014/06/1seeds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28600"/>
            <a:ext cx="97536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5443" name="TextBox 1"/>
          <p:cNvSpPr txBox="1">
            <a:spLocks noChangeArrowheads="1"/>
          </p:cNvSpPr>
          <p:nvPr/>
        </p:nvSpPr>
        <p:spPr bwMode="auto">
          <a:xfrm>
            <a:off x="2095500" y="533400"/>
            <a:ext cx="29482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i="1" dirty="0"/>
              <a:t>The wicked</a:t>
            </a:r>
          </a:p>
        </p:txBody>
      </p:sp>
      <p:sp>
        <p:nvSpPr>
          <p:cNvPr id="445444" name="Rectangle 2"/>
          <p:cNvSpPr>
            <a:spLocks noChangeArrowheads="1"/>
          </p:cNvSpPr>
          <p:nvPr/>
        </p:nvSpPr>
        <p:spPr bwMode="auto">
          <a:xfrm>
            <a:off x="6515100" y="533400"/>
            <a:ext cx="35734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i="1" dirty="0"/>
              <a:t>The righteous</a:t>
            </a:r>
          </a:p>
        </p:txBody>
      </p:sp>
      <p:sp>
        <p:nvSpPr>
          <p:cNvPr id="3" name="TextBox 2"/>
          <p:cNvSpPr txBox="1"/>
          <p:nvPr/>
        </p:nvSpPr>
        <p:spPr>
          <a:xfrm>
            <a:off x="266700" y="4001125"/>
            <a:ext cx="9753600" cy="1815882"/>
          </a:xfrm>
          <a:prstGeom prst="rect">
            <a:avLst/>
          </a:prstGeom>
          <a:noFill/>
        </p:spPr>
        <p:txBody>
          <a:bodyPr wrap="square" rtlCol="0">
            <a:spAutoFit/>
          </a:bodyPr>
          <a:lstStyle/>
          <a:p>
            <a:r>
              <a:rPr lang="en-AU" sz="2800" b="1" dirty="0" smtClean="0"/>
              <a:t>Let </a:t>
            </a:r>
            <a:r>
              <a:rPr lang="en-AU" sz="2800" b="1" dirty="0"/>
              <a:t>both grow together until the harvest: and in the time of harvest I will say to the reapers, Gather ye together </a:t>
            </a:r>
            <a:r>
              <a:rPr lang="en-AU" sz="2800" b="1" dirty="0" smtClean="0"/>
              <a:t>FIRST the TARES/WEEDS, </a:t>
            </a:r>
            <a:r>
              <a:rPr lang="en-AU" sz="2800" b="1" dirty="0"/>
              <a:t>and bind them in bundles to burn them: but gather the wheat into my barn</a:t>
            </a:r>
            <a:r>
              <a:rPr lang="en-AU" sz="2800" b="1" dirty="0" smtClean="0"/>
              <a:t>. - </a:t>
            </a:r>
            <a:r>
              <a:rPr lang="en-AU" sz="2400" b="1" dirty="0" smtClean="0"/>
              <a:t>Mat.13:30</a:t>
            </a:r>
            <a:endParaRPr lang="en-AU" sz="2400" b="1" dirty="0"/>
          </a:p>
        </p:txBody>
      </p:sp>
    </p:spTree>
    <p:extLst>
      <p:ext uri="{BB962C8B-B14F-4D97-AF65-F5344CB8AC3E}">
        <p14:creationId xmlns:p14="http://schemas.microsoft.com/office/powerpoint/2010/main" val="4029582958"/>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342899" y="838200"/>
            <a:ext cx="9601201"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latin typeface="+mn-lt"/>
              </a:rPr>
              <a:t>At that time of the Harvest the </a:t>
            </a:r>
          </a:p>
          <a:p>
            <a:pPr algn="ctr" eaLnBrk="1" hangingPunct="1">
              <a:spcBef>
                <a:spcPct val="0"/>
              </a:spcBef>
              <a:buFontTx/>
              <a:buNone/>
              <a:defRPr/>
            </a:pPr>
            <a:r>
              <a:rPr lang="en-US" altLang="en-US" sz="4800" dirty="0" smtClean="0">
                <a:solidFill>
                  <a:srgbClr val="FFC000"/>
                </a:solidFill>
                <a:latin typeface="+mn-lt"/>
              </a:rPr>
              <a:t>reapers will be loosed to execute </a:t>
            </a:r>
          </a:p>
          <a:p>
            <a:pPr algn="ctr" eaLnBrk="1" hangingPunct="1">
              <a:spcBef>
                <a:spcPct val="0"/>
              </a:spcBef>
              <a:buFontTx/>
              <a:buNone/>
              <a:defRPr/>
            </a:pPr>
            <a:r>
              <a:rPr lang="en-US" altLang="en-US" sz="4800" dirty="0" smtClean="0">
                <a:solidFill>
                  <a:srgbClr val="FFC000"/>
                </a:solidFill>
                <a:latin typeface="+mn-lt"/>
              </a:rPr>
              <a:t>the Judgment. Indeed the Harvest</a:t>
            </a:r>
          </a:p>
          <a:p>
            <a:pPr algn="ctr" eaLnBrk="1" hangingPunct="1">
              <a:spcBef>
                <a:spcPct val="0"/>
              </a:spcBef>
              <a:buFontTx/>
              <a:buNone/>
              <a:defRPr/>
            </a:pPr>
            <a:r>
              <a:rPr lang="en-US" altLang="en-US" sz="4800" dirty="0" smtClean="0">
                <a:solidFill>
                  <a:srgbClr val="FFC000"/>
                </a:solidFill>
                <a:latin typeface="+mn-lt"/>
              </a:rPr>
              <a:t> </a:t>
            </a:r>
            <a:r>
              <a:rPr lang="en-US" altLang="en-US" sz="4800" b="1" i="1" dirty="0" smtClean="0">
                <a:solidFill>
                  <a:srgbClr val="FFC000"/>
                </a:solidFill>
                <a:latin typeface="+mn-lt"/>
              </a:rPr>
              <a:t>IS</a:t>
            </a:r>
            <a:r>
              <a:rPr lang="en-US" altLang="en-US" sz="4800" dirty="0" smtClean="0">
                <a:solidFill>
                  <a:srgbClr val="FFC000"/>
                </a:solidFill>
                <a:latin typeface="+mn-lt"/>
              </a:rPr>
              <a:t> the execution of that preceding Judgment, the Judgment  that </a:t>
            </a:r>
          </a:p>
          <a:p>
            <a:pPr algn="ctr" eaLnBrk="1" hangingPunct="1">
              <a:spcBef>
                <a:spcPct val="0"/>
              </a:spcBef>
              <a:buFontTx/>
              <a:buNone/>
              <a:defRPr/>
            </a:pPr>
            <a:r>
              <a:rPr lang="en-US" altLang="en-US" sz="4800" dirty="0" smtClean="0">
                <a:solidFill>
                  <a:srgbClr val="FFC000"/>
                </a:solidFill>
                <a:latin typeface="+mn-lt"/>
              </a:rPr>
              <a:t>came on Yom Kippur, the Day of Covering, on that last day of this age. </a:t>
            </a:r>
            <a:endParaRPr lang="en-US" altLang="en-US" sz="4800" b="1" i="1" dirty="0" smtClean="0">
              <a:solidFill>
                <a:srgbClr val="FFFF00"/>
              </a:solidFill>
            </a:endParaRPr>
          </a:p>
        </p:txBody>
      </p:sp>
    </p:spTree>
    <p:extLst>
      <p:ext uri="{BB962C8B-B14F-4D97-AF65-F5344CB8AC3E}">
        <p14:creationId xmlns:p14="http://schemas.microsoft.com/office/powerpoint/2010/main" val="137289937"/>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1059" name="Picture 3" descr="D:\00 IMAGES for PowerPoint\grim-reape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0382" y="171451"/>
            <a:ext cx="6415361" cy="663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1060" name="TextBox 1"/>
          <p:cNvSpPr txBox="1">
            <a:spLocks noChangeArrowheads="1"/>
          </p:cNvSpPr>
          <p:nvPr/>
        </p:nvSpPr>
        <p:spPr bwMode="auto">
          <a:xfrm>
            <a:off x="190500" y="5257800"/>
            <a:ext cx="995362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800" b="1" baseline="30000" dirty="0">
                <a:solidFill>
                  <a:srgbClr val="FFC000"/>
                </a:solidFill>
              </a:rPr>
              <a:t>30 </a:t>
            </a:r>
            <a:r>
              <a:rPr lang="en-US" altLang="en-US" sz="2800" dirty="0">
                <a:solidFill>
                  <a:srgbClr val="FFC000"/>
                </a:solidFill>
              </a:rPr>
              <a:t>Let both grow together until the harvest, and at harvest time I will tell the reapers, “Gather the weeds first and tie them in bundles for burning, but bring the wheat into my barn</a:t>
            </a:r>
            <a:r>
              <a:rPr lang="en-US" altLang="en-US" sz="2800" dirty="0" smtClean="0">
                <a:solidFill>
                  <a:srgbClr val="FFC000"/>
                </a:solidFill>
              </a:rPr>
              <a:t>.”</a:t>
            </a:r>
            <a:endParaRPr lang="en-US" altLang="en-US" sz="2800" dirty="0">
              <a:solidFill>
                <a:srgbClr val="FFC000"/>
              </a:solidFill>
            </a:endParaRPr>
          </a:p>
        </p:txBody>
      </p:sp>
      <p:sp>
        <p:nvSpPr>
          <p:cNvPr id="2" name="TextBox 1"/>
          <p:cNvSpPr txBox="1"/>
          <p:nvPr/>
        </p:nvSpPr>
        <p:spPr>
          <a:xfrm>
            <a:off x="7945743" y="4734580"/>
            <a:ext cx="1883849" cy="523220"/>
          </a:xfrm>
          <a:prstGeom prst="rect">
            <a:avLst/>
          </a:prstGeom>
          <a:noFill/>
        </p:spPr>
        <p:txBody>
          <a:bodyPr wrap="none" rtlCol="0">
            <a:spAutoFit/>
          </a:bodyPr>
          <a:lstStyle/>
          <a:p>
            <a:r>
              <a:rPr lang="en-AU" sz="2800" dirty="0" smtClean="0">
                <a:solidFill>
                  <a:schemeClr val="bg1"/>
                </a:solidFill>
              </a:rPr>
              <a:t>Mat. 13:30</a:t>
            </a:r>
            <a:endParaRPr lang="en-AU" sz="2800" dirty="0">
              <a:solidFill>
                <a:schemeClr val="bg1"/>
              </a:solidFill>
            </a:endParaRPr>
          </a:p>
        </p:txBody>
      </p:sp>
    </p:spTree>
    <p:extLst>
      <p:ext uri="{BB962C8B-B14F-4D97-AF65-F5344CB8AC3E}">
        <p14:creationId xmlns:p14="http://schemas.microsoft.com/office/powerpoint/2010/main" val="2453571201"/>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
          <p:cNvSpPr>
            <a:spLocks noChangeArrowheads="1"/>
          </p:cNvSpPr>
          <p:nvPr/>
        </p:nvSpPr>
        <p:spPr bwMode="auto">
          <a:xfrm>
            <a:off x="369888" y="609600"/>
            <a:ext cx="9601200" cy="56324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000" dirty="0">
                <a:solidFill>
                  <a:srgbClr val="FFC000"/>
                </a:solidFill>
                <a:latin typeface="+mn-lt"/>
              </a:rPr>
              <a:t>Jesus tells us that reapers are angels. As we know from the Scriptures, two thirds of the angels are with God. They are holy, and set apart for Him. The other third? </a:t>
            </a:r>
            <a:r>
              <a:rPr lang="en-US" altLang="en-US" sz="4000" i="1" dirty="0">
                <a:solidFill>
                  <a:srgbClr val="FFC000"/>
                </a:solidFill>
                <a:latin typeface="+mn-lt"/>
              </a:rPr>
              <a:t>Not so much. </a:t>
            </a:r>
            <a:r>
              <a:rPr lang="en-US" altLang="en-US" sz="4000" dirty="0">
                <a:solidFill>
                  <a:srgbClr val="FFC000"/>
                </a:solidFill>
                <a:latin typeface="+mn-lt"/>
              </a:rPr>
              <a:t>In </a:t>
            </a:r>
            <a:r>
              <a:rPr lang="en-US" altLang="en-US" sz="4000" dirty="0">
                <a:solidFill>
                  <a:schemeClr val="bg1"/>
                </a:solidFill>
                <a:latin typeface="+mn-lt"/>
              </a:rPr>
              <a:t>Matthew 13:30 </a:t>
            </a:r>
            <a:r>
              <a:rPr lang="en-US" altLang="en-US" sz="4000" dirty="0">
                <a:solidFill>
                  <a:srgbClr val="FFC000"/>
                </a:solidFill>
                <a:latin typeface="+mn-lt"/>
              </a:rPr>
              <a:t>Jesus clearly states that the tares, the wicked, will be gathered first. They will be snatched up by some decidedly unpleasant players. These are not the angels we see for sale in the Christian bookstore.</a:t>
            </a:r>
          </a:p>
        </p:txBody>
      </p:sp>
    </p:spTree>
    <p:extLst>
      <p:ext uri="{BB962C8B-B14F-4D97-AF65-F5344CB8AC3E}">
        <p14:creationId xmlns:p14="http://schemas.microsoft.com/office/powerpoint/2010/main" val="1129196416"/>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1058" name="Picture 2" descr="D:\00 IMAGES for PowerPoint\harvest-evil-ange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22238"/>
            <a:ext cx="4724400" cy="661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59" name="Picture 3" descr="D:\00 IMAGES for PowerPoint\grim-reape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300" y="122238"/>
            <a:ext cx="5076825" cy="525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1060" name="TextBox 1"/>
          <p:cNvSpPr txBox="1">
            <a:spLocks noChangeArrowheads="1"/>
          </p:cNvSpPr>
          <p:nvPr/>
        </p:nvSpPr>
        <p:spPr bwMode="auto">
          <a:xfrm>
            <a:off x="5143500" y="5424488"/>
            <a:ext cx="5000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b="1" baseline="30000">
                <a:solidFill>
                  <a:srgbClr val="FFC000"/>
                </a:solidFill>
              </a:rPr>
              <a:t>30 </a:t>
            </a:r>
            <a:r>
              <a:rPr lang="en-US" altLang="en-US">
                <a:solidFill>
                  <a:srgbClr val="FFC000"/>
                </a:solidFill>
              </a:rPr>
              <a:t>Let both grow together until the harvest, and at harvest time I will tell the reapers, “Gather the weeds first and tie them in bundles for burning, but bring the wheat into my barn.”’”</a:t>
            </a:r>
          </a:p>
        </p:txBody>
      </p:sp>
    </p:spTree>
    <p:extLst>
      <p:ext uri="{BB962C8B-B14F-4D97-AF65-F5344CB8AC3E}">
        <p14:creationId xmlns:p14="http://schemas.microsoft.com/office/powerpoint/2010/main" val="746288905"/>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
          <p:cNvSpPr>
            <a:spLocks noChangeArrowheads="1"/>
          </p:cNvSpPr>
          <p:nvPr/>
        </p:nvSpPr>
        <p:spPr bwMode="auto">
          <a:xfrm>
            <a:off x="342900" y="469900"/>
            <a:ext cx="9578975" cy="59102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200" dirty="0">
                <a:solidFill>
                  <a:srgbClr val="FFC000"/>
                </a:solidFill>
                <a:latin typeface="+mn-lt"/>
              </a:rPr>
              <a:t>The evil angels spoken of in </a:t>
            </a:r>
            <a:r>
              <a:rPr lang="en-US" altLang="en-US" sz="4200" dirty="0">
                <a:solidFill>
                  <a:schemeClr val="bg1"/>
                </a:solidFill>
                <a:latin typeface="+mn-lt"/>
              </a:rPr>
              <a:t>Psalm 78:49 </a:t>
            </a:r>
            <a:r>
              <a:rPr lang="en-US" altLang="en-US" sz="4200" dirty="0">
                <a:solidFill>
                  <a:srgbClr val="FFC000"/>
                </a:solidFill>
                <a:latin typeface="+mn-lt"/>
              </a:rPr>
              <a:t>will be loosed to pluck up or </a:t>
            </a:r>
            <a:r>
              <a:rPr lang="en-US" altLang="en-US" sz="4200" dirty="0">
                <a:solidFill>
                  <a:srgbClr val="FFFF00"/>
                </a:solidFill>
                <a:latin typeface="+mn-lt"/>
              </a:rPr>
              <a:t>rapture the wicked</a:t>
            </a:r>
            <a:r>
              <a:rPr lang="en-US" altLang="en-US" sz="4200" dirty="0">
                <a:solidFill>
                  <a:srgbClr val="FFC000"/>
                </a:solidFill>
                <a:latin typeface="+mn-lt"/>
              </a:rPr>
              <a:t>. The rebels who belong to them will find their house broken into. The </a:t>
            </a:r>
            <a:r>
              <a:rPr lang="en-US" altLang="en-US" sz="4200" dirty="0">
                <a:solidFill>
                  <a:srgbClr val="FFFF00"/>
                </a:solidFill>
                <a:latin typeface="+mn-lt"/>
              </a:rPr>
              <a:t>Day of the Lord </a:t>
            </a:r>
            <a:r>
              <a:rPr lang="en-US" altLang="en-US" sz="4200" dirty="0">
                <a:solidFill>
                  <a:srgbClr val="FFC000"/>
                </a:solidFill>
                <a:latin typeface="+mn-lt"/>
              </a:rPr>
              <a:t>will come upon them suddenly, </a:t>
            </a:r>
            <a:r>
              <a:rPr lang="en-US" altLang="en-US" sz="4200" dirty="0">
                <a:solidFill>
                  <a:srgbClr val="FFFF00"/>
                </a:solidFill>
                <a:latin typeface="+mn-lt"/>
              </a:rPr>
              <a:t>as a thief in the night</a:t>
            </a:r>
            <a:r>
              <a:rPr lang="en-US" altLang="en-US" sz="4200" dirty="0">
                <a:solidFill>
                  <a:srgbClr val="FFC000"/>
                </a:solidFill>
                <a:latin typeface="+mn-lt"/>
              </a:rPr>
              <a:t>. Artists and tattooists describe the coming of these grim reapers quite well. But this is an eschatology our Bible teachers will not talk about. </a:t>
            </a:r>
          </a:p>
        </p:txBody>
      </p:sp>
    </p:spTree>
    <p:extLst>
      <p:ext uri="{BB962C8B-B14F-4D97-AF65-F5344CB8AC3E}">
        <p14:creationId xmlns:p14="http://schemas.microsoft.com/office/powerpoint/2010/main" val="4155301152"/>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1" descr="Grim Reaper, Grim Reaper / 1280x960 Wallpaper fre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07" name="TextBox 1"/>
          <p:cNvSpPr txBox="1">
            <a:spLocks noChangeArrowheads="1"/>
          </p:cNvSpPr>
          <p:nvPr/>
        </p:nvSpPr>
        <p:spPr bwMode="auto">
          <a:xfrm>
            <a:off x="223838" y="3810000"/>
            <a:ext cx="4995862"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solidFill>
                  <a:srgbClr val="FF0000"/>
                </a:solidFill>
              </a:rPr>
              <a:t>“. . . .the day of the Lord so cometh as a thief in the night. </a:t>
            </a:r>
            <a:r>
              <a:rPr lang="en-US" altLang="en-US" sz="2400" b="1" baseline="30000">
                <a:solidFill>
                  <a:srgbClr val="FF0000"/>
                </a:solidFill>
              </a:rPr>
              <a:t>3 </a:t>
            </a:r>
            <a:r>
              <a:rPr lang="en-US" altLang="en-US" sz="2400">
                <a:solidFill>
                  <a:srgbClr val="FF0000"/>
                </a:solidFill>
              </a:rPr>
              <a:t>For when they shall say, “Peace and safety;” then sudden destruction cometh upon them, as travail upon a woman with child; and they shall not escape. </a:t>
            </a:r>
            <a:r>
              <a:rPr lang="en-US" altLang="en-US" sz="2400">
                <a:solidFill>
                  <a:schemeClr val="bg1"/>
                </a:solidFill>
              </a:rPr>
              <a:t>- 1Thes. 5:2-3</a:t>
            </a:r>
          </a:p>
        </p:txBody>
      </p:sp>
    </p:spTree>
    <p:extLst>
      <p:ext uri="{BB962C8B-B14F-4D97-AF65-F5344CB8AC3E}">
        <p14:creationId xmlns:p14="http://schemas.microsoft.com/office/powerpoint/2010/main" val="3385059185"/>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342900" y="609600"/>
            <a:ext cx="9601200" cy="563231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000" dirty="0">
                <a:solidFill>
                  <a:srgbClr val="FFC000"/>
                </a:solidFill>
                <a:latin typeface="+mn-lt"/>
              </a:rPr>
              <a:t>W</a:t>
            </a:r>
            <a:r>
              <a:rPr lang="en-US" altLang="en-US" sz="4000" dirty="0" smtClean="0">
                <a:solidFill>
                  <a:srgbClr val="FFC000"/>
                </a:solidFill>
                <a:latin typeface="+mn-lt"/>
              </a:rPr>
              <a:t>e are told that when these raptors, the angelic reapers, arrive, </a:t>
            </a:r>
            <a:r>
              <a:rPr lang="en-US" altLang="en-US" sz="4000" dirty="0" smtClean="0">
                <a:solidFill>
                  <a:srgbClr val="FFFF00"/>
                </a:solidFill>
                <a:latin typeface="+mn-lt"/>
              </a:rPr>
              <a:t>the wicked will plucked up first.</a:t>
            </a:r>
            <a:r>
              <a:rPr lang="en-US" altLang="en-US" sz="4000" dirty="0" smtClean="0">
                <a:solidFill>
                  <a:srgbClr val="FFC000"/>
                </a:solidFill>
                <a:latin typeface="+mn-lt"/>
              </a:rPr>
              <a:t> Where two are in the field the wicked will be taken up first and the righteous ones are left behind. Churchmen will not address this issue of the Harvest and the reapers. But profane artists and novelists  tap into these Biblical themes. They sell </a:t>
            </a:r>
          </a:p>
          <a:p>
            <a:pPr algn="ctr" eaLnBrk="1" hangingPunct="1">
              <a:spcBef>
                <a:spcPct val="0"/>
              </a:spcBef>
              <a:buFontTx/>
              <a:buNone/>
              <a:defRPr/>
            </a:pPr>
            <a:r>
              <a:rPr lang="en-US" altLang="en-US" sz="4000" dirty="0" smtClean="0">
                <a:solidFill>
                  <a:srgbClr val="FFC000"/>
                </a:solidFill>
                <a:latin typeface="+mn-lt"/>
              </a:rPr>
              <a:t>them to thrill seekers in the genre of horror.</a:t>
            </a:r>
            <a:endParaRPr lang="en-US" altLang="en-US" sz="4000" b="1" i="1" dirty="0" smtClean="0">
              <a:solidFill>
                <a:srgbClr val="FFFF00"/>
              </a:solidFill>
            </a:endParaRPr>
          </a:p>
        </p:txBody>
      </p:sp>
    </p:spTree>
    <p:extLst>
      <p:ext uri="{BB962C8B-B14F-4D97-AF65-F5344CB8AC3E}">
        <p14:creationId xmlns:p14="http://schemas.microsoft.com/office/powerpoint/2010/main" val="244315167"/>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Gavin\Desktop\BM IMAGES\Rapture and of the Wick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9099" y="5181600"/>
            <a:ext cx="4310795" cy="1200329"/>
          </a:xfrm>
          <a:prstGeom prst="rect">
            <a:avLst/>
          </a:prstGeom>
          <a:noFill/>
        </p:spPr>
        <p:txBody>
          <a:bodyPr wrap="none" rtlCol="0">
            <a:spAutoFit/>
          </a:bodyPr>
          <a:lstStyle/>
          <a:p>
            <a:r>
              <a:rPr lang="en-AU" sz="2400" dirty="0" smtClean="0">
                <a:solidFill>
                  <a:schemeClr val="bg1"/>
                </a:solidFill>
              </a:rPr>
              <a:t>Matthew 13:30</a:t>
            </a:r>
          </a:p>
          <a:p>
            <a:r>
              <a:rPr lang="en-AU" sz="2400" dirty="0" smtClean="0">
                <a:solidFill>
                  <a:srgbClr val="FF0000"/>
                </a:solidFill>
              </a:rPr>
              <a:t>“Gather ye first the tares, and </a:t>
            </a:r>
          </a:p>
          <a:p>
            <a:r>
              <a:rPr lang="en-AU" sz="2400" dirty="0" smtClean="0">
                <a:solidFill>
                  <a:srgbClr val="FF0000"/>
                </a:solidFill>
              </a:rPr>
              <a:t>bundle them up to be burned.”</a:t>
            </a:r>
            <a:endParaRPr lang="en-AU" sz="2400" dirty="0">
              <a:solidFill>
                <a:srgbClr val="FF0000"/>
              </a:solidFill>
            </a:endParaRPr>
          </a:p>
        </p:txBody>
      </p:sp>
    </p:spTree>
    <p:extLst>
      <p:ext uri="{BB962C8B-B14F-4D97-AF65-F5344CB8AC3E}">
        <p14:creationId xmlns:p14="http://schemas.microsoft.com/office/powerpoint/2010/main" val="14921632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288471" y="914400"/>
            <a:ext cx="9673814" cy="50783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dirty="0" smtClean="0">
                <a:solidFill>
                  <a:srgbClr val="FFC000"/>
                </a:solidFill>
              </a:rPr>
              <a:t>After the Rapture of the Wicked </a:t>
            </a:r>
          </a:p>
          <a:p>
            <a:pPr algn="ctr" eaLnBrk="1" hangingPunct="1">
              <a:spcBef>
                <a:spcPct val="0"/>
              </a:spcBef>
              <a:buFontTx/>
              <a:buNone/>
              <a:defRPr/>
            </a:pPr>
            <a:r>
              <a:rPr lang="en-US" altLang="en-US" sz="5400" dirty="0" smtClean="0">
                <a:solidFill>
                  <a:srgbClr val="FFC000"/>
                </a:solidFill>
              </a:rPr>
              <a:t>will come a happier catching up. On </a:t>
            </a:r>
            <a:r>
              <a:rPr lang="en-US" altLang="en-US" sz="5400" dirty="0" smtClean="0">
                <a:solidFill>
                  <a:srgbClr val="FFC000"/>
                </a:solidFill>
              </a:rPr>
              <a:t>a </a:t>
            </a:r>
            <a:r>
              <a:rPr lang="en-US" altLang="en-US" sz="5400" dirty="0" smtClean="0">
                <a:solidFill>
                  <a:srgbClr val="FFC000"/>
                </a:solidFill>
              </a:rPr>
              <a:t>day and hour unknown the Elect will be caught up and glorified into new spiritual bodies in the </a:t>
            </a:r>
            <a:r>
              <a:rPr lang="en-US" altLang="en-US" sz="5400" dirty="0" smtClean="0">
                <a:solidFill>
                  <a:srgbClr val="FFFF00"/>
                </a:solidFill>
              </a:rPr>
              <a:t>Resurrection-Rapture</a:t>
            </a:r>
            <a:r>
              <a:rPr lang="en-US" altLang="en-US" sz="4600" dirty="0" smtClean="0">
                <a:solidFill>
                  <a:srgbClr val="FFC000"/>
                </a:solidFill>
              </a:rPr>
              <a:t>. </a:t>
            </a:r>
          </a:p>
        </p:txBody>
      </p:sp>
    </p:spTree>
    <p:extLst>
      <p:ext uri="{BB962C8B-B14F-4D97-AF65-F5344CB8AC3E}">
        <p14:creationId xmlns:p14="http://schemas.microsoft.com/office/powerpoint/2010/main" val="229563050"/>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Gavin\Desktop\BM IMAGES\Slide252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919321"/>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419100" y="1371600"/>
            <a:ext cx="9525000" cy="424731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5400" dirty="0" smtClean="0">
                <a:solidFill>
                  <a:srgbClr val="FFC000"/>
                </a:solidFill>
              </a:rPr>
              <a:t>The </a:t>
            </a:r>
            <a:r>
              <a:rPr lang="en-US" altLang="en-US" sz="5400" dirty="0" smtClean="0">
                <a:solidFill>
                  <a:srgbClr val="FFC000"/>
                </a:solidFill>
              </a:rPr>
              <a:t>Elect are justified by faith in Christ and reckoned as righteous before Him. This great salvation comes under the covering of His shed blood.</a:t>
            </a:r>
          </a:p>
        </p:txBody>
      </p:sp>
    </p:spTree>
    <p:extLst>
      <p:ext uri="{BB962C8B-B14F-4D97-AF65-F5344CB8AC3E}">
        <p14:creationId xmlns:p14="http://schemas.microsoft.com/office/powerpoint/2010/main" val="3344831660"/>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4" name="Picture 4" descr="http://www.atotheword.com/wp-content/uploads/2011/02/resurrection-of-the-dead-466x3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317516"/>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1"/>
          <p:cNvSpPr>
            <a:spLocks noChangeArrowheads="1"/>
          </p:cNvSpPr>
          <p:nvPr/>
        </p:nvSpPr>
        <p:spPr bwMode="auto">
          <a:xfrm>
            <a:off x="342900" y="609600"/>
            <a:ext cx="9599613" cy="55086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defRPr/>
            </a:pPr>
            <a:r>
              <a:rPr lang="en-US" altLang="en-US" sz="4400" dirty="0">
                <a:solidFill>
                  <a:srgbClr val="FFC000"/>
                </a:solidFill>
                <a:latin typeface="+mn-lt"/>
              </a:rPr>
              <a:t>This </a:t>
            </a:r>
            <a:r>
              <a:rPr lang="en-US" altLang="en-US" sz="4400" dirty="0" err="1">
                <a:solidFill>
                  <a:srgbClr val="FFC000"/>
                </a:solidFill>
                <a:latin typeface="+mn-lt"/>
              </a:rPr>
              <a:t>harpazo</a:t>
            </a:r>
            <a:r>
              <a:rPr lang="en-US" altLang="en-US" sz="4400" dirty="0">
                <a:solidFill>
                  <a:srgbClr val="FFC000"/>
                </a:solidFill>
                <a:latin typeface="+mn-lt"/>
              </a:rPr>
              <a:t> event, the </a:t>
            </a:r>
            <a:r>
              <a:rPr lang="en-US" altLang="en-US" sz="4400" b="1" i="1" dirty="0">
                <a:solidFill>
                  <a:srgbClr val="FFFF00"/>
                </a:solidFill>
                <a:latin typeface="+mn-lt"/>
              </a:rPr>
              <a:t>Resurrection-Rapture</a:t>
            </a:r>
            <a:r>
              <a:rPr lang="en-US" altLang="en-US" sz="4400" dirty="0">
                <a:solidFill>
                  <a:srgbClr val="FFC000"/>
                </a:solidFill>
                <a:latin typeface="+mn-lt"/>
              </a:rPr>
              <a:t>, also cross-references with that inspiring </a:t>
            </a:r>
            <a:r>
              <a:rPr lang="en-US" altLang="en-US" sz="4400" b="1" i="1" dirty="0">
                <a:solidFill>
                  <a:srgbClr val="FFFF00"/>
                </a:solidFill>
                <a:latin typeface="+mn-lt"/>
              </a:rPr>
              <a:t>vision of the resurrection and restoration of the whole House of Israel. </a:t>
            </a:r>
            <a:r>
              <a:rPr lang="en-US" altLang="en-US" sz="4400" dirty="0">
                <a:solidFill>
                  <a:srgbClr val="FFC000"/>
                </a:solidFill>
                <a:latin typeface="+mn-lt"/>
              </a:rPr>
              <a:t>This was seen by the prophet Ezekiel and described in </a:t>
            </a:r>
            <a:r>
              <a:rPr lang="en-US" altLang="en-US" sz="4400" dirty="0">
                <a:solidFill>
                  <a:schemeClr val="bg1"/>
                </a:solidFill>
                <a:latin typeface="+mn-lt"/>
              </a:rPr>
              <a:t>Ezekiel 37.</a:t>
            </a:r>
            <a:r>
              <a:rPr lang="en-US" altLang="en-US" sz="4400" dirty="0">
                <a:solidFill>
                  <a:srgbClr val="FFC000"/>
                </a:solidFill>
                <a:latin typeface="+mn-lt"/>
              </a:rPr>
              <a:t> Ezekiel saw the </a:t>
            </a:r>
            <a:r>
              <a:rPr lang="en-US" altLang="en-US" sz="4400" dirty="0">
                <a:solidFill>
                  <a:srgbClr val="FFFF00"/>
                </a:solidFill>
                <a:latin typeface="+mn-lt"/>
              </a:rPr>
              <a:t>entire House of Israel </a:t>
            </a:r>
            <a:r>
              <a:rPr lang="en-US" altLang="en-US" sz="4400" dirty="0">
                <a:solidFill>
                  <a:srgbClr val="FFC000"/>
                </a:solidFill>
                <a:latin typeface="+mn-lt"/>
              </a:rPr>
              <a:t>being raised back to life out of </a:t>
            </a:r>
            <a:r>
              <a:rPr lang="en-US" altLang="en-US" sz="4400" dirty="0">
                <a:solidFill>
                  <a:srgbClr val="FFFF00"/>
                </a:solidFill>
                <a:latin typeface="+mn-lt"/>
              </a:rPr>
              <a:t>the Valley of Dry Bones. </a:t>
            </a:r>
            <a:endParaRPr lang="en-US" altLang="en-US" sz="4400" dirty="0">
              <a:solidFill>
                <a:srgbClr val="FFC000"/>
              </a:solidFill>
              <a:latin typeface="+mn-lt"/>
            </a:endParaRPr>
          </a:p>
        </p:txBody>
      </p:sp>
    </p:spTree>
    <p:extLst>
      <p:ext uri="{BB962C8B-B14F-4D97-AF65-F5344CB8AC3E}">
        <p14:creationId xmlns:p14="http://schemas.microsoft.com/office/powerpoint/2010/main" val="1334312418"/>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307202" name="Picture 4" descr="http://www.islandbreath.org/2008Year/14-hawaiiana/0814-10DryB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4288"/>
            <a:ext cx="89916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662914"/>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605050" y="457200"/>
            <a:ext cx="9063250" cy="590931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200" dirty="0" smtClean="0">
                <a:solidFill>
                  <a:srgbClr val="FFC000"/>
                </a:solidFill>
                <a:latin typeface="+mn-lt"/>
              </a:rPr>
              <a:t>Bridging </a:t>
            </a:r>
            <a:r>
              <a:rPr lang="en-US" altLang="en-US" sz="4200" dirty="0" smtClean="0">
                <a:solidFill>
                  <a:srgbClr val="FFFF00"/>
                </a:solidFill>
                <a:latin typeface="+mn-lt"/>
              </a:rPr>
              <a:t>Yom </a:t>
            </a:r>
            <a:r>
              <a:rPr lang="en-US" altLang="en-US" sz="4200" dirty="0" err="1">
                <a:solidFill>
                  <a:srgbClr val="FFFF00"/>
                </a:solidFill>
                <a:latin typeface="+mn-lt"/>
              </a:rPr>
              <a:t>Teruah</a:t>
            </a:r>
            <a:r>
              <a:rPr lang="en-US" altLang="en-US" sz="4200" dirty="0">
                <a:solidFill>
                  <a:srgbClr val="FFC000"/>
                </a:solidFill>
                <a:latin typeface="+mn-lt"/>
              </a:rPr>
              <a:t> and </a:t>
            </a:r>
            <a:r>
              <a:rPr lang="en-US" altLang="en-US" sz="4200" dirty="0">
                <a:solidFill>
                  <a:srgbClr val="FFFF00"/>
                </a:solidFill>
                <a:latin typeface="+mn-lt"/>
              </a:rPr>
              <a:t>Yom Kippur </a:t>
            </a:r>
            <a:r>
              <a:rPr lang="en-US" altLang="en-US" sz="4200" dirty="0" smtClean="0">
                <a:solidFill>
                  <a:srgbClr val="FFC000"/>
                </a:solidFill>
                <a:latin typeface="+mn-lt"/>
              </a:rPr>
              <a:t>and in the lead-up to the Judgment on Yom Kippur and the following </a:t>
            </a:r>
            <a:r>
              <a:rPr lang="en-US" altLang="en-US" sz="4200" dirty="0" smtClean="0">
                <a:solidFill>
                  <a:srgbClr val="FFFF00"/>
                </a:solidFill>
                <a:latin typeface="+mn-lt"/>
              </a:rPr>
              <a:t>Harvest</a:t>
            </a:r>
            <a:r>
              <a:rPr lang="en-US" altLang="en-US" sz="4200" dirty="0" smtClean="0">
                <a:solidFill>
                  <a:srgbClr val="FFC000"/>
                </a:solidFill>
                <a:latin typeface="+mn-lt"/>
              </a:rPr>
              <a:t> in the </a:t>
            </a:r>
            <a:r>
              <a:rPr lang="en-US" altLang="en-US" sz="4200" dirty="0" smtClean="0">
                <a:solidFill>
                  <a:srgbClr val="FFFF00"/>
                </a:solidFill>
                <a:latin typeface="+mn-lt"/>
              </a:rPr>
              <a:t>Day of the Lord </a:t>
            </a:r>
            <a:r>
              <a:rPr lang="en-US" altLang="en-US" sz="4200" dirty="0" smtClean="0">
                <a:solidFill>
                  <a:srgbClr val="FFC000"/>
                </a:solidFill>
                <a:latin typeface="+mn-lt"/>
              </a:rPr>
              <a:t>are </a:t>
            </a:r>
            <a:r>
              <a:rPr lang="en-US" altLang="en-US" sz="4200" dirty="0" smtClean="0">
                <a:solidFill>
                  <a:srgbClr val="FFC000"/>
                </a:solidFill>
                <a:latin typeface="+mn-lt"/>
              </a:rPr>
              <a:t>the </a:t>
            </a:r>
            <a:r>
              <a:rPr lang="en-US" altLang="en-US" sz="4200" b="1" i="1" dirty="0" smtClean="0">
                <a:solidFill>
                  <a:srgbClr val="FFFF00"/>
                </a:solidFill>
                <a:latin typeface="+mn-lt"/>
              </a:rPr>
              <a:t>days of awe</a:t>
            </a:r>
            <a:r>
              <a:rPr lang="en-US" altLang="en-US" sz="4200" dirty="0" smtClean="0">
                <a:solidFill>
                  <a:srgbClr val="FFC000"/>
                </a:solidFill>
                <a:latin typeface="+mn-lt"/>
              </a:rPr>
              <a:t>. </a:t>
            </a:r>
            <a:r>
              <a:rPr lang="en-US" altLang="en-US" sz="4200" dirty="0" smtClean="0">
                <a:solidFill>
                  <a:srgbClr val="FFC000"/>
                </a:solidFill>
                <a:latin typeface="+mn-lt"/>
              </a:rPr>
              <a:t>In </a:t>
            </a:r>
            <a:r>
              <a:rPr lang="en-US" altLang="en-US" sz="4200" dirty="0" smtClean="0">
                <a:solidFill>
                  <a:srgbClr val="FFC000"/>
                </a:solidFill>
                <a:latin typeface="+mn-lt"/>
              </a:rPr>
              <a:t>Hebrew tradition this is the </a:t>
            </a:r>
            <a:r>
              <a:rPr lang="en-US" altLang="en-US" sz="4200" dirty="0" smtClean="0">
                <a:solidFill>
                  <a:srgbClr val="FFC000"/>
                </a:solidFill>
                <a:latin typeface="+mn-lt"/>
              </a:rPr>
              <a:t>ultimate</a:t>
            </a:r>
          </a:p>
          <a:p>
            <a:pPr algn="ctr" eaLnBrk="1" hangingPunct="1">
              <a:spcBef>
                <a:spcPct val="0"/>
              </a:spcBef>
              <a:buFontTx/>
              <a:buNone/>
              <a:defRPr/>
            </a:pPr>
            <a:r>
              <a:rPr lang="en-US" altLang="en-US" sz="4200" b="1" i="1" dirty="0" smtClean="0">
                <a:solidFill>
                  <a:srgbClr val="FFFF00"/>
                </a:solidFill>
                <a:latin typeface="+mn-lt"/>
              </a:rPr>
              <a:t> </a:t>
            </a:r>
            <a:r>
              <a:rPr lang="en-US" altLang="en-US" sz="4200" b="1" i="1" dirty="0" smtClean="0">
                <a:solidFill>
                  <a:srgbClr val="FFFF00"/>
                </a:solidFill>
                <a:latin typeface="+mn-lt"/>
              </a:rPr>
              <a:t>period of repentance</a:t>
            </a:r>
            <a:r>
              <a:rPr lang="en-US" altLang="en-US" sz="4200" dirty="0" smtClean="0">
                <a:solidFill>
                  <a:srgbClr val="FFC000"/>
                </a:solidFill>
                <a:latin typeface="+mn-lt"/>
              </a:rPr>
              <a:t>. It leads up to a </a:t>
            </a:r>
            <a:endParaRPr lang="en-US" altLang="en-US" sz="4200" dirty="0" smtClean="0">
              <a:solidFill>
                <a:srgbClr val="FFC000"/>
              </a:solidFill>
              <a:latin typeface="+mn-lt"/>
            </a:endParaRPr>
          </a:p>
          <a:p>
            <a:pPr algn="ctr" eaLnBrk="1" hangingPunct="1">
              <a:spcBef>
                <a:spcPct val="0"/>
              </a:spcBef>
              <a:buFontTx/>
              <a:buNone/>
              <a:defRPr/>
            </a:pPr>
            <a:r>
              <a:rPr lang="en-US" altLang="en-US" sz="4200" dirty="0" smtClean="0">
                <a:solidFill>
                  <a:srgbClr val="FFC000"/>
                </a:solidFill>
                <a:latin typeface="+mn-lt"/>
              </a:rPr>
              <a:t>grand </a:t>
            </a:r>
            <a:r>
              <a:rPr lang="en-US" altLang="en-US" sz="4200" dirty="0" smtClean="0">
                <a:solidFill>
                  <a:srgbClr val="FFC000"/>
                </a:solidFill>
                <a:latin typeface="+mn-lt"/>
              </a:rPr>
              <a:t>climax </a:t>
            </a:r>
            <a:r>
              <a:rPr lang="en-US" altLang="en-US" sz="4200" dirty="0" smtClean="0">
                <a:solidFill>
                  <a:srgbClr val="FFC000"/>
                </a:solidFill>
                <a:latin typeface="+mn-lt"/>
              </a:rPr>
              <a:t>on </a:t>
            </a:r>
            <a:r>
              <a:rPr lang="en-US" altLang="en-US" sz="4200" dirty="0" smtClean="0">
                <a:solidFill>
                  <a:srgbClr val="FFC000"/>
                </a:solidFill>
                <a:latin typeface="+mn-lt"/>
              </a:rPr>
              <a:t>the most </a:t>
            </a:r>
            <a:r>
              <a:rPr lang="en-US" altLang="en-US" sz="4200" dirty="0">
                <a:solidFill>
                  <a:srgbClr val="FFC000"/>
                </a:solidFill>
                <a:latin typeface="+mn-lt"/>
              </a:rPr>
              <a:t> </a:t>
            </a:r>
            <a:r>
              <a:rPr lang="en-US" altLang="en-US" sz="4200" dirty="0" smtClean="0">
                <a:solidFill>
                  <a:srgbClr val="FFC000"/>
                </a:solidFill>
                <a:latin typeface="+mn-lt"/>
              </a:rPr>
              <a:t>fearful </a:t>
            </a:r>
            <a:r>
              <a:rPr lang="en-US" altLang="en-US" sz="4200" dirty="0" smtClean="0">
                <a:solidFill>
                  <a:srgbClr val="FFC000"/>
                </a:solidFill>
                <a:latin typeface="+mn-lt"/>
              </a:rPr>
              <a:t>day </a:t>
            </a:r>
            <a:endParaRPr lang="en-US" altLang="en-US" sz="4200" dirty="0" smtClean="0">
              <a:solidFill>
                <a:srgbClr val="FFC000"/>
              </a:solidFill>
              <a:latin typeface="+mn-lt"/>
            </a:endParaRPr>
          </a:p>
          <a:p>
            <a:pPr algn="ctr" eaLnBrk="1" hangingPunct="1">
              <a:spcBef>
                <a:spcPct val="0"/>
              </a:spcBef>
              <a:buFontTx/>
              <a:buNone/>
              <a:defRPr/>
            </a:pPr>
            <a:r>
              <a:rPr lang="en-US" altLang="en-US" sz="4200" dirty="0" smtClean="0">
                <a:solidFill>
                  <a:srgbClr val="FFC000"/>
                </a:solidFill>
                <a:latin typeface="+mn-lt"/>
              </a:rPr>
              <a:t>on the </a:t>
            </a:r>
            <a:r>
              <a:rPr lang="en-US" altLang="en-US" sz="4200" dirty="0" smtClean="0">
                <a:solidFill>
                  <a:srgbClr val="FFC000"/>
                </a:solidFill>
                <a:latin typeface="+mn-lt"/>
              </a:rPr>
              <a:t>Hebrew calendar, </a:t>
            </a:r>
            <a:r>
              <a:rPr lang="en-US" altLang="en-US" sz="4200" dirty="0" smtClean="0">
                <a:solidFill>
                  <a:srgbClr val="FFC000"/>
                </a:solidFill>
                <a:latin typeface="+mn-lt"/>
              </a:rPr>
              <a:t>the  </a:t>
            </a:r>
          </a:p>
          <a:p>
            <a:pPr algn="ctr" eaLnBrk="1" hangingPunct="1">
              <a:spcBef>
                <a:spcPct val="0"/>
              </a:spcBef>
              <a:buFontTx/>
              <a:buNone/>
              <a:defRPr/>
            </a:pPr>
            <a:r>
              <a:rPr lang="en-US" altLang="en-US" sz="4200" b="1" i="1" dirty="0" smtClean="0">
                <a:solidFill>
                  <a:srgbClr val="FFFF00"/>
                </a:solidFill>
                <a:latin typeface="+mn-lt"/>
              </a:rPr>
              <a:t>Day </a:t>
            </a:r>
            <a:r>
              <a:rPr lang="en-US" altLang="en-US" sz="4200" b="1" i="1" dirty="0" smtClean="0">
                <a:solidFill>
                  <a:srgbClr val="FFFF00"/>
                </a:solidFill>
                <a:latin typeface="+mn-lt"/>
              </a:rPr>
              <a:t>of</a:t>
            </a:r>
            <a:r>
              <a:rPr lang="en-US" altLang="en-US" sz="4200" dirty="0" smtClean="0">
                <a:solidFill>
                  <a:srgbClr val="FFC000"/>
                </a:solidFill>
                <a:latin typeface="+mn-lt"/>
              </a:rPr>
              <a:t> </a:t>
            </a:r>
            <a:r>
              <a:rPr lang="en-US" altLang="en-US" sz="4200" b="1" i="1" dirty="0" smtClean="0">
                <a:solidFill>
                  <a:srgbClr val="FFFF00"/>
                </a:solidFill>
                <a:latin typeface="+mn-lt"/>
              </a:rPr>
              <a:t>Atonement</a:t>
            </a:r>
            <a:r>
              <a:rPr lang="en-US" altLang="en-US" sz="4200" dirty="0" smtClean="0">
                <a:solidFill>
                  <a:srgbClr val="FFC000"/>
                </a:solidFill>
                <a:latin typeface="+mn-lt"/>
              </a:rPr>
              <a:t>. </a:t>
            </a:r>
            <a:endParaRPr lang="en-US" altLang="en-US" sz="4200" b="1" i="1" dirty="0" smtClean="0">
              <a:solidFill>
                <a:srgbClr val="FFFF00"/>
              </a:solidFill>
              <a:latin typeface="+mn-lt"/>
            </a:endParaRPr>
          </a:p>
        </p:txBody>
      </p:sp>
    </p:spTree>
    <p:extLst>
      <p:ext uri="{BB962C8B-B14F-4D97-AF65-F5344CB8AC3E}">
        <p14:creationId xmlns:p14="http://schemas.microsoft.com/office/powerpoint/2010/main" val="3004313779"/>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cxnSp>
        <p:nvCxnSpPr>
          <p:cNvPr id="54" name="Straight Connector 53"/>
          <p:cNvCxnSpPr/>
          <p:nvPr/>
        </p:nvCxnSpPr>
        <p:spPr>
          <a:xfrm rot="5400000" flipH="1" flipV="1">
            <a:off x="46863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14300" y="288925"/>
            <a:ext cx="47625" cy="62182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775700" y="307975"/>
            <a:ext cx="15875" cy="6199188"/>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38113" y="1600200"/>
            <a:ext cx="1770062" cy="1419225"/>
          </a:xfrm>
          <a:prstGeom prst="round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C00000"/>
                </a:solidFill>
              </a:rPr>
              <a:t>Yom </a:t>
            </a:r>
            <a:r>
              <a:rPr lang="en-US" sz="3200" b="1" i="1" dirty="0" err="1">
                <a:solidFill>
                  <a:srgbClr val="C00000"/>
                </a:solidFill>
              </a:rPr>
              <a:t>Teruah</a:t>
            </a:r>
            <a:endParaRPr lang="en-US" sz="3200" b="1" i="1" dirty="0">
              <a:solidFill>
                <a:srgbClr val="C00000"/>
              </a:solidFill>
            </a:endParaRPr>
          </a:p>
          <a:p>
            <a:pPr algn="ctr">
              <a:defRPr/>
            </a:pPr>
            <a:r>
              <a:rPr lang="en-US" sz="3200" b="1" i="1" dirty="0" err="1">
                <a:solidFill>
                  <a:srgbClr val="FFC000"/>
                </a:solidFill>
              </a:rPr>
              <a:t>Tishrei</a:t>
            </a:r>
            <a:r>
              <a:rPr lang="en-US" sz="3200" b="1" i="1" dirty="0">
                <a:solidFill>
                  <a:srgbClr val="FFC000"/>
                </a:solidFill>
              </a:rPr>
              <a:t> 1</a:t>
            </a:r>
          </a:p>
        </p:txBody>
      </p:sp>
      <p:sp>
        <p:nvSpPr>
          <p:cNvPr id="17" name="Rounded Rectangle 16"/>
          <p:cNvSpPr/>
          <p:nvPr/>
        </p:nvSpPr>
        <p:spPr>
          <a:xfrm>
            <a:off x="6362700" y="1601788"/>
            <a:ext cx="242887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pic>
        <p:nvPicPr>
          <p:cNvPr id="235527" name="Picture 2" descr="C:\Users\Gavriel\Pictures\0-IMAGES for PowerPoint\shof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3168650"/>
            <a:ext cx="259238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8" name="Rectangle 1"/>
          <p:cNvSpPr>
            <a:spLocks noChangeArrowheads="1"/>
          </p:cNvSpPr>
          <p:nvPr/>
        </p:nvSpPr>
        <p:spPr bwMode="auto">
          <a:xfrm>
            <a:off x="3116263" y="1622425"/>
            <a:ext cx="2136775" cy="1446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b="1" i="1">
                <a:solidFill>
                  <a:srgbClr val="FFFF00"/>
                </a:solidFill>
                <a:latin typeface="Arial" charset="0"/>
              </a:rPr>
              <a:t>DAYS</a:t>
            </a:r>
          </a:p>
          <a:p>
            <a:pPr algn="ctr" eaLnBrk="1" hangingPunct="1">
              <a:spcBef>
                <a:spcPct val="0"/>
              </a:spcBef>
              <a:buFontTx/>
              <a:buNone/>
            </a:pPr>
            <a:r>
              <a:rPr lang="en-US" altLang="en-US" sz="4400" b="1" i="1">
                <a:solidFill>
                  <a:srgbClr val="FFFF00"/>
                </a:solidFill>
                <a:latin typeface="Arial" charset="0"/>
              </a:rPr>
              <a:t>of AWE</a:t>
            </a:r>
          </a:p>
        </p:txBody>
      </p:sp>
      <p:cxnSp>
        <p:nvCxnSpPr>
          <p:cNvPr id="12" name="Straight Arrow Connector 11"/>
          <p:cNvCxnSpPr/>
          <p:nvPr/>
        </p:nvCxnSpPr>
        <p:spPr>
          <a:xfrm>
            <a:off x="5372100" y="2298700"/>
            <a:ext cx="914400"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998663" y="2344738"/>
            <a:ext cx="1062037" cy="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1925" y="307975"/>
            <a:ext cx="8602663" cy="11398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C000"/>
                </a:solidFill>
              </a:rPr>
              <a:t>A Period of </a:t>
            </a:r>
            <a:r>
              <a:rPr lang="en-US" sz="2800" b="1" dirty="0">
                <a:solidFill>
                  <a:srgbClr val="FFFF00"/>
                </a:solidFill>
              </a:rPr>
              <a:t>DEEP REPENTANCE </a:t>
            </a:r>
            <a:r>
              <a:rPr lang="en-US" sz="2800" dirty="0">
                <a:solidFill>
                  <a:srgbClr val="FFC000"/>
                </a:solidFill>
              </a:rPr>
              <a:t>comes to a climax in </a:t>
            </a:r>
          </a:p>
          <a:p>
            <a:pPr algn="ctr">
              <a:defRPr/>
            </a:pPr>
            <a:r>
              <a:rPr lang="en-US" sz="2800" dirty="0">
                <a:solidFill>
                  <a:srgbClr val="FFC000"/>
                </a:solidFill>
              </a:rPr>
              <a:t>those final days of the true apocalyptic blood moon.</a:t>
            </a:r>
          </a:p>
        </p:txBody>
      </p:sp>
      <p:sp>
        <p:nvSpPr>
          <p:cNvPr id="235532" name="TextBox 1"/>
          <p:cNvSpPr txBox="1">
            <a:spLocks noChangeArrowheads="1"/>
          </p:cNvSpPr>
          <p:nvPr/>
        </p:nvSpPr>
        <p:spPr bwMode="auto">
          <a:xfrm>
            <a:off x="114300" y="5307013"/>
            <a:ext cx="8650288" cy="1200150"/>
          </a:xfrm>
          <a:prstGeom prst="rect">
            <a:avLst/>
          </a:prstGeom>
          <a:solidFill>
            <a:srgbClr val="002060"/>
          </a:solidFill>
          <a:ln w="9525">
            <a:solidFill>
              <a:srgbClr val="000000"/>
            </a:solidFill>
            <a:miter lim="800000"/>
            <a:headEnd/>
            <a:tailEnd/>
          </a:ln>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b="1" i="1">
                <a:solidFill>
                  <a:srgbClr val="FFC000"/>
                </a:solidFill>
                <a:latin typeface="Arial" charset="0"/>
              </a:rPr>
              <a:t>The inclusive Timeline bridging those </a:t>
            </a:r>
          </a:p>
          <a:p>
            <a:pPr algn="ctr" eaLnBrk="1" hangingPunct="1">
              <a:spcBef>
                <a:spcPct val="0"/>
              </a:spcBef>
              <a:buFontTx/>
              <a:buNone/>
            </a:pPr>
            <a:r>
              <a:rPr lang="en-US" altLang="en-US" sz="3600" b="1" i="1">
                <a:solidFill>
                  <a:srgbClr val="FFFF00"/>
                </a:solidFill>
                <a:latin typeface="Arial" charset="0"/>
              </a:rPr>
              <a:t>Fall</a:t>
            </a:r>
            <a:r>
              <a:rPr lang="en-US" altLang="en-US" sz="3600" b="1" i="1">
                <a:solidFill>
                  <a:srgbClr val="FFC000"/>
                </a:solidFill>
                <a:latin typeface="Arial" charset="0"/>
              </a:rPr>
              <a:t> </a:t>
            </a:r>
            <a:r>
              <a:rPr lang="en-US" altLang="en-US" sz="3600" b="1" i="1">
                <a:solidFill>
                  <a:srgbClr val="FFFF00"/>
                </a:solidFill>
                <a:latin typeface="Arial" charset="0"/>
              </a:rPr>
              <a:t>Feasts</a:t>
            </a:r>
            <a:r>
              <a:rPr lang="en-US" altLang="en-US" sz="3600" b="1" i="1">
                <a:solidFill>
                  <a:srgbClr val="FFC000"/>
                </a:solidFill>
                <a:latin typeface="Arial" charset="0"/>
              </a:rPr>
              <a:t> is precisely </a:t>
            </a:r>
            <a:r>
              <a:rPr lang="en-US" altLang="en-US" sz="3600" b="1" i="1">
                <a:solidFill>
                  <a:srgbClr val="FFFF00"/>
                </a:solidFill>
                <a:latin typeface="Arial" charset="0"/>
              </a:rPr>
              <a:t>2550  DAYS!</a:t>
            </a:r>
          </a:p>
        </p:txBody>
      </p:sp>
      <p:sp>
        <p:nvSpPr>
          <p:cNvPr id="16" name="Rectangle 15"/>
          <p:cNvSpPr/>
          <p:nvPr/>
        </p:nvSpPr>
        <p:spPr>
          <a:xfrm>
            <a:off x="8842375" y="325438"/>
            <a:ext cx="1143000" cy="6199187"/>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pic>
        <p:nvPicPr>
          <p:cNvPr id="2355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3900" y="3127375"/>
            <a:ext cx="2960688"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244929" y="1524000"/>
            <a:ext cx="9753600" cy="378565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800" dirty="0" smtClean="0">
                <a:solidFill>
                  <a:srgbClr val="FFC000"/>
                </a:solidFill>
              </a:rPr>
              <a:t>The </a:t>
            </a:r>
            <a:r>
              <a:rPr lang="en-US" altLang="en-US" sz="4800" dirty="0" err="1">
                <a:solidFill>
                  <a:srgbClr val="FFC000"/>
                </a:solidFill>
              </a:rPr>
              <a:t>Neilah</a:t>
            </a:r>
            <a:r>
              <a:rPr lang="en-US" altLang="en-US" sz="4800" dirty="0">
                <a:solidFill>
                  <a:srgbClr val="FFC000"/>
                </a:solidFill>
              </a:rPr>
              <a:t> service </a:t>
            </a:r>
            <a:r>
              <a:rPr lang="en-US" altLang="en-US" sz="4800" dirty="0" smtClean="0">
                <a:solidFill>
                  <a:srgbClr val="FFC000"/>
                </a:solidFill>
              </a:rPr>
              <a:t>is very instructive here. It comes </a:t>
            </a:r>
            <a:r>
              <a:rPr lang="en-US" altLang="en-US" sz="4800" dirty="0">
                <a:solidFill>
                  <a:srgbClr val="FFC000"/>
                </a:solidFill>
              </a:rPr>
              <a:t>on </a:t>
            </a:r>
            <a:r>
              <a:rPr lang="en-US" altLang="en-US" sz="4800" b="1" i="1" dirty="0">
                <a:solidFill>
                  <a:srgbClr val="FFFF00"/>
                </a:solidFill>
              </a:rPr>
              <a:t>Yom </a:t>
            </a:r>
            <a:r>
              <a:rPr lang="en-US" altLang="en-US" sz="4800" b="1" i="1" dirty="0" smtClean="0">
                <a:solidFill>
                  <a:srgbClr val="FFFF00"/>
                </a:solidFill>
              </a:rPr>
              <a:t>Kippur</a:t>
            </a:r>
            <a:r>
              <a:rPr lang="en-US" altLang="en-US" sz="4800" dirty="0">
                <a:solidFill>
                  <a:srgbClr val="FFC000"/>
                </a:solidFill>
              </a:rPr>
              <a:t> </a:t>
            </a:r>
            <a:r>
              <a:rPr lang="en-US" altLang="en-US" sz="4800" dirty="0" smtClean="0">
                <a:solidFill>
                  <a:srgbClr val="FFC000"/>
                </a:solidFill>
              </a:rPr>
              <a:t>at sunset. At that time our Jewish friends hope and pray that their names have been inscribed in the </a:t>
            </a:r>
            <a:r>
              <a:rPr lang="en-US" altLang="en-US" sz="4800" b="1" i="1" dirty="0" smtClean="0">
                <a:solidFill>
                  <a:srgbClr val="FFFF00"/>
                </a:solidFill>
              </a:rPr>
              <a:t>Book of Life</a:t>
            </a:r>
            <a:r>
              <a:rPr lang="en-US" altLang="en-US" sz="4800" dirty="0" smtClean="0">
                <a:solidFill>
                  <a:srgbClr val="FFC000"/>
                </a:solidFill>
              </a:rPr>
              <a:t>. </a:t>
            </a:r>
            <a:endParaRPr lang="en-US" altLang="en-US" sz="4800" b="1" i="1" dirty="0" smtClean="0">
              <a:solidFill>
                <a:srgbClr val="FFFF00"/>
              </a:solidFill>
            </a:endParaRPr>
          </a:p>
        </p:txBody>
      </p:sp>
    </p:spTree>
    <p:extLst>
      <p:ext uri="{BB962C8B-B14F-4D97-AF65-F5344CB8AC3E}">
        <p14:creationId xmlns:p14="http://schemas.microsoft.com/office/powerpoint/2010/main" val="259230603"/>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2" descr="http://1.bp.blogspot.com/-wfV_lwNvuuE/ToJJnh8zF0I/AAAAAAAAAMQ/oA_QkudNEdc/s1600/Yom-Kippur%255B1%25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0"/>
            <a:ext cx="9455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21883"/>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266700" y="762000"/>
            <a:ext cx="9753600" cy="5509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rPr>
              <a:t>Yom Kippur is the most solemn celebration on the Hebrew calendar, especially when the end of the </a:t>
            </a:r>
            <a:r>
              <a:rPr lang="en-US" altLang="en-US" sz="4400" dirty="0" err="1" smtClean="0">
                <a:solidFill>
                  <a:srgbClr val="FFC000"/>
                </a:solidFill>
              </a:rPr>
              <a:t>Neilah</a:t>
            </a:r>
            <a:r>
              <a:rPr lang="en-US" altLang="en-US" sz="4400" dirty="0" smtClean="0">
                <a:solidFill>
                  <a:srgbClr val="FFC000"/>
                </a:solidFill>
              </a:rPr>
              <a:t> service comes at sunset and that poignant moment arrives when the doors to the ark housing the Torah scrolls close. It is today, and always has been, a rehearsal for </a:t>
            </a:r>
            <a:r>
              <a:rPr lang="en-US" altLang="en-US" sz="4400" b="1" i="1" dirty="0" smtClean="0">
                <a:solidFill>
                  <a:srgbClr val="FFFF00"/>
                </a:solidFill>
              </a:rPr>
              <a:t>Judgment Day</a:t>
            </a:r>
            <a:r>
              <a:rPr lang="en-US" altLang="en-US" sz="4400" dirty="0" smtClean="0">
                <a:solidFill>
                  <a:srgbClr val="FFC000"/>
                </a:solidFill>
              </a:rPr>
              <a:t>. </a:t>
            </a:r>
            <a:endParaRPr lang="en-US" altLang="en-US" sz="4400" b="1" i="1" dirty="0" smtClean="0">
              <a:solidFill>
                <a:srgbClr val="FFFF00"/>
              </a:solidFill>
            </a:endParaRPr>
          </a:p>
        </p:txBody>
      </p:sp>
    </p:spTree>
    <p:extLst>
      <p:ext uri="{BB962C8B-B14F-4D97-AF65-F5344CB8AC3E}">
        <p14:creationId xmlns:p14="http://schemas.microsoft.com/office/powerpoint/2010/main" val="1311390634"/>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descr="https://encrypted-tbn0.gstatic.com/images?q=tbn:ANd9GcRYPr21Xuf2lIfe-DP7gQazdNlBz8NBjf7ljmbZJ_NTjH2RXX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527" y="5181600"/>
            <a:ext cx="10286999" cy="1569660"/>
          </a:xfrm>
          <a:prstGeom prst="rect">
            <a:avLst/>
          </a:prstGeom>
          <a:noFill/>
        </p:spPr>
        <p:txBody>
          <a:bodyPr wrap="square" rtlCol="0">
            <a:spAutoFit/>
          </a:bodyPr>
          <a:lstStyle/>
          <a:p>
            <a:pPr algn="ctr"/>
            <a:r>
              <a:rPr lang="en-US" altLang="en-US" sz="3200" dirty="0">
                <a:solidFill>
                  <a:srgbClr val="FFC000"/>
                </a:solidFill>
                <a:latin typeface="Calibri" pitchFamily="34" charset="0"/>
              </a:rPr>
              <a:t>The Ark housing the Torah scrolls remains open right up until the end of the </a:t>
            </a:r>
            <a:r>
              <a:rPr lang="en-US" altLang="en-US" sz="3200" b="1" i="1" dirty="0" err="1">
                <a:solidFill>
                  <a:srgbClr val="FFFF00"/>
                </a:solidFill>
                <a:latin typeface="Calibri" pitchFamily="34" charset="0"/>
              </a:rPr>
              <a:t>Neilah</a:t>
            </a:r>
            <a:r>
              <a:rPr lang="en-US" altLang="en-US" sz="3200" b="1" i="1" dirty="0">
                <a:solidFill>
                  <a:srgbClr val="FFFF00"/>
                </a:solidFill>
                <a:latin typeface="Calibri" pitchFamily="34" charset="0"/>
              </a:rPr>
              <a:t> service</a:t>
            </a:r>
            <a:r>
              <a:rPr lang="en-US" altLang="en-US" sz="3200" dirty="0">
                <a:solidFill>
                  <a:srgbClr val="FFC000"/>
                </a:solidFill>
                <a:latin typeface="Calibri" pitchFamily="34" charset="0"/>
              </a:rPr>
              <a:t>, signifying that the Gates of Heaven are still wide open for prayers </a:t>
            </a:r>
            <a:r>
              <a:rPr lang="en-US" altLang="en-US" sz="3200" dirty="0" smtClean="0">
                <a:solidFill>
                  <a:srgbClr val="FFC000"/>
                </a:solidFill>
                <a:latin typeface="Calibri" pitchFamily="34" charset="0"/>
              </a:rPr>
              <a:t>and </a:t>
            </a:r>
            <a:r>
              <a:rPr lang="en-US" altLang="en-US" sz="3200" dirty="0">
                <a:solidFill>
                  <a:srgbClr val="FFC000"/>
                </a:solidFill>
                <a:latin typeface="Calibri" pitchFamily="34" charset="0"/>
              </a:rPr>
              <a:t>entreaties. </a:t>
            </a:r>
            <a:endParaRPr lang="en-US" altLang="en-US" sz="3200" b="1" i="1" dirty="0">
              <a:solidFill>
                <a:srgbClr val="FF0000"/>
              </a:solidFill>
              <a:latin typeface="Calibri" pitchFamily="34" charset="0"/>
            </a:endParaRPr>
          </a:p>
        </p:txBody>
      </p:sp>
    </p:spTree>
    <p:extLst>
      <p:ext uri="{BB962C8B-B14F-4D97-AF65-F5344CB8AC3E}">
        <p14:creationId xmlns:p14="http://schemas.microsoft.com/office/powerpoint/2010/main" val="724915847"/>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266700" y="228600"/>
            <a:ext cx="97536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latin typeface="+mn-lt"/>
              </a:rPr>
              <a:t>Here is a closer view of that final </a:t>
            </a:r>
            <a:r>
              <a:rPr lang="en-US" altLang="en-US" sz="4400" dirty="0" smtClean="0">
                <a:solidFill>
                  <a:srgbClr val="FFFF00"/>
                </a:solidFill>
                <a:latin typeface="+mn-lt"/>
              </a:rPr>
              <a:t>30 </a:t>
            </a:r>
          </a:p>
          <a:p>
            <a:pPr algn="ctr" eaLnBrk="1" hangingPunct="1">
              <a:spcBef>
                <a:spcPct val="0"/>
              </a:spcBef>
              <a:buFontTx/>
              <a:buNone/>
              <a:defRPr/>
            </a:pPr>
            <a:r>
              <a:rPr lang="en-US" altLang="en-US" sz="4400" dirty="0" smtClean="0">
                <a:solidFill>
                  <a:srgbClr val="FFFF00"/>
                </a:solidFill>
                <a:latin typeface="+mn-lt"/>
              </a:rPr>
              <a:t>day period </a:t>
            </a:r>
            <a:r>
              <a:rPr lang="en-US" altLang="en-US" sz="4400" dirty="0" smtClean="0">
                <a:solidFill>
                  <a:srgbClr val="FFC000"/>
                </a:solidFill>
                <a:latin typeface="+mn-lt"/>
              </a:rPr>
              <a:t>as it leads up to the Day of Atonement or Judgment Day and then into the Day of the Lord. </a:t>
            </a:r>
            <a:r>
              <a:rPr lang="en-US" altLang="en-US" sz="4400" dirty="0">
                <a:solidFill>
                  <a:srgbClr val="FFC000"/>
                </a:solidFill>
                <a:latin typeface="+mn-lt"/>
              </a:rPr>
              <a:t>W</a:t>
            </a:r>
            <a:r>
              <a:rPr lang="en-US" altLang="en-US" sz="4400" dirty="0" smtClean="0">
                <a:solidFill>
                  <a:srgbClr val="FFC000"/>
                </a:solidFill>
                <a:latin typeface="+mn-lt"/>
              </a:rPr>
              <a:t>e might ask, why is this 30 days even necessary? When the Tribulation ends why won’t Messiah rush to judgment? Why the delay? Why won’t He wrap things up right there at </a:t>
            </a:r>
          </a:p>
          <a:p>
            <a:pPr algn="ctr" eaLnBrk="1" hangingPunct="1">
              <a:spcBef>
                <a:spcPct val="0"/>
              </a:spcBef>
              <a:buFontTx/>
              <a:buNone/>
              <a:defRPr/>
            </a:pPr>
            <a:r>
              <a:rPr lang="en-US" altLang="en-US" sz="4400" dirty="0" smtClean="0">
                <a:solidFill>
                  <a:srgbClr val="FFC000"/>
                </a:solidFill>
                <a:latin typeface="+mn-lt"/>
              </a:rPr>
              <a:t>the terminus of the </a:t>
            </a:r>
            <a:r>
              <a:rPr lang="en-US" altLang="en-US" sz="4400" dirty="0" smtClean="0">
                <a:solidFill>
                  <a:srgbClr val="FFFF00"/>
                </a:solidFill>
                <a:latin typeface="+mn-lt"/>
              </a:rPr>
              <a:t>70</a:t>
            </a:r>
            <a:r>
              <a:rPr lang="en-US" altLang="en-US" sz="4400" baseline="30000" dirty="0" smtClean="0">
                <a:solidFill>
                  <a:srgbClr val="FFFF00"/>
                </a:solidFill>
                <a:latin typeface="+mn-lt"/>
              </a:rPr>
              <a:t>th</a:t>
            </a:r>
            <a:r>
              <a:rPr lang="en-US" altLang="en-US" sz="4400" dirty="0" smtClean="0">
                <a:solidFill>
                  <a:srgbClr val="FFFF00"/>
                </a:solidFill>
                <a:latin typeface="+mn-lt"/>
              </a:rPr>
              <a:t> Week of Daniel</a:t>
            </a:r>
            <a:r>
              <a:rPr lang="en-US" altLang="en-US" sz="4400" dirty="0" smtClean="0">
                <a:solidFill>
                  <a:srgbClr val="FFC000"/>
                </a:solidFill>
                <a:latin typeface="+mn-lt"/>
              </a:rPr>
              <a:t>?  </a:t>
            </a: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FDEADA"/>
        </a:solidFill>
        <a:effectLst/>
      </p:bgPr>
    </p:bg>
    <p:spTree>
      <p:nvGrpSpPr>
        <p:cNvPr id="1" name=""/>
        <p:cNvGrpSpPr/>
        <p:nvPr/>
      </p:nvGrpSpPr>
      <p:grpSpPr>
        <a:xfrm>
          <a:off x="0" y="0"/>
          <a:ext cx="0" cy="0"/>
          <a:chOff x="0" y="0"/>
          <a:chExt cx="0" cy="0"/>
        </a:xfrm>
      </p:grpSpPr>
      <p:sp>
        <p:nvSpPr>
          <p:cNvPr id="39" name="Rectangle 38"/>
          <p:cNvSpPr/>
          <p:nvPr/>
        </p:nvSpPr>
        <p:spPr>
          <a:xfrm>
            <a:off x="358775" y="228600"/>
            <a:ext cx="8594725" cy="1600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000" b="1" i="1" dirty="0">
                <a:solidFill>
                  <a:srgbClr val="FFC000"/>
                </a:solidFill>
              </a:rPr>
              <a:t>1290 days</a:t>
            </a: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342900" y="2276475"/>
            <a:ext cx="6934200" cy="1584325"/>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chemeClr val="tx1"/>
                </a:solidFill>
              </a:rPr>
              <a:t>Reign of the 666 Beast Phase Antichrist </a:t>
            </a:r>
          </a:p>
          <a:p>
            <a:pPr algn="ctr">
              <a:defRPr/>
            </a:pPr>
            <a:r>
              <a:rPr lang="en-US" sz="4800" b="1" i="1" dirty="0">
                <a:solidFill>
                  <a:srgbClr val="FFC000"/>
                </a:solidFill>
              </a:rPr>
              <a:t>42 months / 1260 days</a:t>
            </a:r>
            <a:endParaRPr lang="en-US" sz="4800" dirty="0">
              <a:solidFill>
                <a:srgbClr val="FFC000"/>
              </a:solidFill>
            </a:endParaRPr>
          </a:p>
        </p:txBody>
      </p:sp>
      <p:sp>
        <p:nvSpPr>
          <p:cNvPr id="81" name="Oval 80"/>
          <p:cNvSpPr/>
          <p:nvPr/>
        </p:nvSpPr>
        <p:spPr>
          <a:xfrm>
            <a:off x="190500" y="4441825"/>
            <a:ext cx="3276600" cy="2035175"/>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300" b="1" dirty="0">
                <a:solidFill>
                  <a:schemeClr val="tx1"/>
                </a:solidFill>
                <a:latin typeface="Arial Narrow" panose="020B0606020202030204" pitchFamily="34" charset="0"/>
              </a:rPr>
              <a:t>Abomination of Desolation</a:t>
            </a:r>
          </a:p>
        </p:txBody>
      </p:sp>
      <p:sp>
        <p:nvSpPr>
          <p:cNvPr id="105" name="TextBox 104"/>
          <p:cNvSpPr txBox="1"/>
          <p:nvPr/>
        </p:nvSpPr>
        <p:spPr>
          <a:xfrm>
            <a:off x="3619500" y="5102225"/>
            <a:ext cx="3200400" cy="1323975"/>
          </a:xfrm>
          <a:prstGeom prst="rect">
            <a:avLst/>
          </a:prstGeom>
          <a:noFill/>
        </p:spPr>
        <p:txBody>
          <a:bodyPr>
            <a:spAutoFit/>
          </a:bodyPr>
          <a:lstStyle/>
          <a:p>
            <a:pPr algn="ctr">
              <a:defRPr/>
            </a:pPr>
            <a:r>
              <a:rPr lang="en-US" sz="2000" b="1" dirty="0">
                <a:solidFill>
                  <a:schemeClr val="tx2">
                    <a:lumMod val="50000"/>
                  </a:schemeClr>
                </a:solidFill>
              </a:rPr>
              <a:t>Copyright free</a:t>
            </a:r>
          </a:p>
          <a:p>
            <a:pPr algn="ctr">
              <a:defRPr/>
            </a:pPr>
            <a:r>
              <a:rPr lang="en-US" sz="2000" b="1" dirty="0">
                <a:solidFill>
                  <a:schemeClr val="tx2">
                    <a:lumMod val="50000"/>
                  </a:schemeClr>
                </a:solidFill>
              </a:rPr>
              <a:t>Gavin Finley MD</a:t>
            </a:r>
          </a:p>
          <a:p>
            <a:pPr algn="ctr">
              <a:defRPr/>
            </a:pPr>
            <a:r>
              <a:rPr lang="en-US" sz="2000" b="1" dirty="0">
                <a:solidFill>
                  <a:schemeClr val="tx2">
                    <a:lumMod val="50000"/>
                  </a:schemeClr>
                </a:solidFill>
              </a:rPr>
              <a:t>EndTimePilgrim.org</a:t>
            </a:r>
          </a:p>
          <a:p>
            <a:pPr algn="ct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cxnSp>
        <p:nvCxnSpPr>
          <p:cNvPr id="31" name="Straight Connector 30"/>
          <p:cNvCxnSpPr/>
          <p:nvPr/>
        </p:nvCxnSpPr>
        <p:spPr>
          <a:xfrm flipH="1" flipV="1">
            <a:off x="7277100" y="2265363"/>
            <a:ext cx="9525" cy="412908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450850" y="3181350"/>
            <a:ext cx="806450" cy="1260475"/>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7577" name="TextBox 100"/>
          <p:cNvSpPr txBox="1">
            <a:spLocks noChangeArrowheads="1"/>
          </p:cNvSpPr>
          <p:nvPr/>
        </p:nvSpPr>
        <p:spPr bwMode="auto">
          <a:xfrm>
            <a:off x="7286625" y="4329113"/>
            <a:ext cx="1717675" cy="20621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b="1" i="1">
                <a:solidFill>
                  <a:srgbClr val="FFFF00"/>
                </a:solidFill>
                <a:latin typeface="Arial" charset="0"/>
              </a:rPr>
              <a:t>30 </a:t>
            </a:r>
          </a:p>
          <a:p>
            <a:pPr algn="ctr" eaLnBrk="1" hangingPunct="1">
              <a:spcBef>
                <a:spcPct val="0"/>
              </a:spcBef>
              <a:buFontTx/>
              <a:buNone/>
            </a:pPr>
            <a:r>
              <a:rPr lang="en-US" altLang="en-US" sz="3200" b="1" i="1">
                <a:solidFill>
                  <a:srgbClr val="FFFF00"/>
                </a:solidFill>
                <a:latin typeface="Arial" charset="0"/>
              </a:rPr>
              <a:t>days</a:t>
            </a:r>
          </a:p>
          <a:p>
            <a:pPr algn="ctr" eaLnBrk="1" hangingPunct="1">
              <a:spcBef>
                <a:spcPct val="0"/>
              </a:spcBef>
              <a:buFontTx/>
              <a:buNone/>
            </a:pPr>
            <a:r>
              <a:rPr lang="en-US" altLang="en-US" sz="3200" b="1" i="1">
                <a:solidFill>
                  <a:srgbClr val="FFFF00"/>
                </a:solidFill>
                <a:latin typeface="Arial" charset="0"/>
              </a:rPr>
              <a:t>cosmic signs</a:t>
            </a:r>
          </a:p>
        </p:txBody>
      </p:sp>
      <p:cxnSp>
        <p:nvCxnSpPr>
          <p:cNvPr id="17" name="Straight Arrow Connector 16"/>
          <p:cNvCxnSpPr/>
          <p:nvPr/>
        </p:nvCxnSpPr>
        <p:spPr>
          <a:xfrm flipV="1">
            <a:off x="8166100" y="3219450"/>
            <a:ext cx="0" cy="1062038"/>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58775" y="228600"/>
            <a:ext cx="0" cy="36417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06375" y="2894013"/>
            <a:ext cx="304800" cy="304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237581" name="Rectangle 2"/>
          <p:cNvSpPr>
            <a:spLocks noChangeArrowheads="1"/>
          </p:cNvSpPr>
          <p:nvPr/>
        </p:nvSpPr>
        <p:spPr bwMode="auto">
          <a:xfrm>
            <a:off x="1195388" y="844550"/>
            <a:ext cx="2057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b="1" i="1">
                <a:solidFill>
                  <a:schemeClr val="bg1"/>
                </a:solidFill>
                <a:latin typeface="Arial" charset="0"/>
              </a:rPr>
              <a:t>Dan. 12:11 </a:t>
            </a:r>
            <a:endParaRPr lang="en-US" altLang="en-US" sz="2800">
              <a:solidFill>
                <a:schemeClr val="bg1"/>
              </a:solidFill>
              <a:latin typeface="Arial" charset="0"/>
            </a:endParaRPr>
          </a:p>
        </p:txBody>
      </p:sp>
      <p:sp>
        <p:nvSpPr>
          <p:cNvPr id="19" name="Rectangle 18"/>
          <p:cNvSpPr/>
          <p:nvPr/>
        </p:nvSpPr>
        <p:spPr>
          <a:xfrm>
            <a:off x="9029700" y="228600"/>
            <a:ext cx="1143000" cy="6162675"/>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0000"/>
                </a:solidFill>
              </a:rPr>
              <a:t>Day</a:t>
            </a:r>
          </a:p>
          <a:p>
            <a:pPr algn="ctr">
              <a:defRPr/>
            </a:pPr>
            <a:endParaRPr lang="en-US" sz="4000" b="1" dirty="0">
              <a:solidFill>
                <a:srgbClr val="FF0000"/>
              </a:solidFill>
            </a:endParaRPr>
          </a:p>
          <a:p>
            <a:pPr algn="ctr">
              <a:defRPr/>
            </a:pPr>
            <a:r>
              <a:rPr lang="en-US" sz="4000" b="1" dirty="0">
                <a:solidFill>
                  <a:srgbClr val="FF0000"/>
                </a:solidFill>
              </a:rPr>
              <a:t>Of</a:t>
            </a:r>
          </a:p>
          <a:p>
            <a:pPr algn="ctr">
              <a:defRPr/>
            </a:pPr>
            <a:endParaRPr lang="en-US" sz="4000" b="1" dirty="0">
              <a:solidFill>
                <a:srgbClr val="FF0000"/>
              </a:solidFill>
            </a:endParaRPr>
          </a:p>
          <a:p>
            <a:pPr algn="ctr">
              <a:defRPr/>
            </a:pPr>
            <a:r>
              <a:rPr lang="en-US" sz="4000" b="1" dirty="0">
                <a:solidFill>
                  <a:srgbClr val="FF0000"/>
                </a:solidFill>
              </a:rPr>
              <a:t>The</a:t>
            </a:r>
          </a:p>
          <a:p>
            <a:pPr algn="ctr">
              <a:defRPr/>
            </a:pPr>
            <a:endParaRPr lang="en-US" sz="4000" b="1" dirty="0">
              <a:solidFill>
                <a:srgbClr val="FF0000"/>
              </a:solidFill>
            </a:endParaRPr>
          </a:p>
          <a:p>
            <a:pPr algn="ctr">
              <a:defRPr/>
            </a:pPr>
            <a:r>
              <a:rPr lang="en-US" sz="4000" b="1" dirty="0">
                <a:solidFill>
                  <a:srgbClr val="FF0000"/>
                </a:solidFill>
              </a:rPr>
              <a:t>Lord</a:t>
            </a:r>
          </a:p>
        </p:txBody>
      </p:sp>
      <p:cxnSp>
        <p:nvCxnSpPr>
          <p:cNvPr id="20" name="Straight Connector 19"/>
          <p:cNvCxnSpPr/>
          <p:nvPr/>
        </p:nvCxnSpPr>
        <p:spPr>
          <a:xfrm flipV="1">
            <a:off x="9004300" y="228600"/>
            <a:ext cx="0" cy="61626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5-Point Star 3"/>
          <p:cNvSpPr/>
          <p:nvPr/>
        </p:nvSpPr>
        <p:spPr>
          <a:xfrm>
            <a:off x="7058025" y="2773363"/>
            <a:ext cx="457200" cy="588962"/>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ChangeArrowheads="1"/>
          </p:cNvSpPr>
          <p:nvPr/>
        </p:nvSpPr>
        <p:spPr bwMode="auto">
          <a:xfrm>
            <a:off x="352425" y="381000"/>
            <a:ext cx="96012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dirty="0" smtClean="0">
                <a:solidFill>
                  <a:srgbClr val="FFC000"/>
                </a:solidFill>
                <a:latin typeface="+mn-lt"/>
              </a:rPr>
              <a:t>God loves His people and He is a </a:t>
            </a:r>
            <a:r>
              <a:rPr lang="en-US" altLang="en-US" sz="4400" dirty="0" smtClean="0">
                <a:solidFill>
                  <a:srgbClr val="FFFF00"/>
                </a:solidFill>
                <a:latin typeface="+mn-lt"/>
              </a:rPr>
              <a:t>life saver.</a:t>
            </a:r>
            <a:r>
              <a:rPr lang="en-US" altLang="en-US" sz="4400" dirty="0" smtClean="0">
                <a:solidFill>
                  <a:srgbClr val="FFC000"/>
                </a:solidFill>
                <a:latin typeface="+mn-lt"/>
              </a:rPr>
              <a:t> He wants to save as many as </a:t>
            </a:r>
          </a:p>
          <a:p>
            <a:pPr algn="ctr" eaLnBrk="1" hangingPunct="1">
              <a:spcBef>
                <a:spcPct val="0"/>
              </a:spcBef>
              <a:buFontTx/>
              <a:buNone/>
              <a:defRPr/>
            </a:pPr>
            <a:r>
              <a:rPr lang="en-US" altLang="en-US" sz="4400" dirty="0" smtClean="0">
                <a:solidFill>
                  <a:srgbClr val="FFC000"/>
                </a:solidFill>
                <a:latin typeface="+mn-lt"/>
              </a:rPr>
              <a:t>He can. All through the poetic and apocalyptic scriptures we see references to God pleading with people to repent and turn to Him while there is still time. So are we looking here at a </a:t>
            </a:r>
            <a:r>
              <a:rPr lang="en-US" altLang="en-US" sz="4400" b="1" i="1" dirty="0" smtClean="0">
                <a:solidFill>
                  <a:srgbClr val="FFFF00"/>
                </a:solidFill>
                <a:latin typeface="+mn-lt"/>
              </a:rPr>
              <a:t>30 day </a:t>
            </a:r>
          </a:p>
          <a:p>
            <a:pPr algn="ctr" eaLnBrk="1" hangingPunct="1">
              <a:spcBef>
                <a:spcPct val="0"/>
              </a:spcBef>
              <a:buFontTx/>
              <a:buNone/>
              <a:defRPr/>
            </a:pPr>
            <a:r>
              <a:rPr lang="en-US" altLang="en-US" sz="4400" b="1" i="1" dirty="0" smtClean="0">
                <a:solidFill>
                  <a:srgbClr val="FFFF00"/>
                </a:solidFill>
                <a:latin typeface="+mn-lt"/>
              </a:rPr>
              <a:t>grace period</a:t>
            </a:r>
            <a:r>
              <a:rPr lang="en-US" altLang="en-US" sz="4400" dirty="0" smtClean="0">
                <a:solidFill>
                  <a:srgbClr val="FFC000"/>
                </a:solidFill>
                <a:latin typeface="+mn-lt"/>
              </a:rPr>
              <a:t>? And have we heard that term </a:t>
            </a:r>
            <a:r>
              <a:rPr lang="en-US" altLang="en-US" sz="4400" b="1" i="1" dirty="0" smtClean="0">
                <a:solidFill>
                  <a:srgbClr val="FFFF00"/>
                </a:solidFill>
                <a:latin typeface="+mn-lt"/>
              </a:rPr>
              <a:t>30 day grace period </a:t>
            </a:r>
            <a:r>
              <a:rPr lang="en-US" altLang="en-US" sz="4400" dirty="0" smtClean="0">
                <a:solidFill>
                  <a:srgbClr val="FFC000"/>
                </a:solidFill>
                <a:latin typeface="+mn-lt"/>
              </a:rPr>
              <a:t>before?</a:t>
            </a: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4300" y="152400"/>
            <a:ext cx="8458200" cy="1938992"/>
          </a:xfrm>
          <a:prstGeom prst="rect">
            <a:avLst/>
          </a:prstGeom>
          <a:noFill/>
        </p:spPr>
        <p:txBody>
          <a:bodyPr wrap="square">
            <a:spAutoFit/>
          </a:bodyPr>
          <a:lstStyle/>
          <a:p>
            <a:pPr>
              <a:defRPr/>
            </a:pPr>
            <a:r>
              <a:rPr lang="en-US" sz="3200" baseline="30000" dirty="0">
                <a:solidFill>
                  <a:schemeClr val="bg1"/>
                </a:solidFill>
                <a:latin typeface="+mn-lt"/>
              </a:rPr>
              <a:t>31 </a:t>
            </a:r>
            <a:r>
              <a:rPr lang="en-US" sz="3200" b="1" i="1" dirty="0">
                <a:solidFill>
                  <a:schemeClr val="tx2">
                    <a:lumMod val="50000"/>
                  </a:schemeClr>
                </a:solidFill>
                <a:latin typeface="Arial" panose="020B0604020202020204" pitchFamily="34" charset="0"/>
                <a:cs typeface="Arial" panose="020B0604020202020204" pitchFamily="34" charset="0"/>
              </a:rPr>
              <a:t>The </a:t>
            </a:r>
            <a:r>
              <a:rPr lang="en-US" sz="3200" b="1" i="1" dirty="0">
                <a:solidFill>
                  <a:srgbClr val="FFFF00"/>
                </a:solidFill>
                <a:latin typeface="Arial" panose="020B0604020202020204" pitchFamily="34" charset="0"/>
                <a:cs typeface="Arial" panose="020B0604020202020204" pitchFamily="34" charset="0"/>
              </a:rPr>
              <a:t>sun shall be turned into darkness, </a:t>
            </a:r>
            <a:endParaRPr lang="en-US" sz="3200" b="1" i="1" dirty="0" smtClean="0">
              <a:solidFill>
                <a:srgbClr val="FFFF00"/>
              </a:solidFill>
              <a:latin typeface="Arial" panose="020B0604020202020204" pitchFamily="34" charset="0"/>
              <a:cs typeface="Arial" panose="020B0604020202020204" pitchFamily="34" charset="0"/>
            </a:endParaRPr>
          </a:p>
          <a:p>
            <a:pPr>
              <a:defRPr/>
            </a:pPr>
            <a:r>
              <a:rPr lang="en-US" sz="3200" b="1" i="1" dirty="0" smtClean="0">
                <a:solidFill>
                  <a:srgbClr val="FFFF00"/>
                </a:solidFill>
                <a:latin typeface="Arial" panose="020B0604020202020204" pitchFamily="34" charset="0"/>
                <a:cs typeface="Arial" panose="020B0604020202020204" pitchFamily="34" charset="0"/>
              </a:rPr>
              <a:t>and </a:t>
            </a:r>
            <a:r>
              <a:rPr lang="en-US" sz="3200" b="1" i="1" dirty="0">
                <a:solidFill>
                  <a:srgbClr val="FFFF00"/>
                </a:solidFill>
                <a:latin typeface="Arial" panose="020B0604020202020204" pitchFamily="34" charset="0"/>
                <a:cs typeface="Arial" panose="020B0604020202020204" pitchFamily="34" charset="0"/>
              </a:rPr>
              <a:t>the moon into blood</a:t>
            </a:r>
            <a:r>
              <a:rPr lang="en-US" sz="3200" b="1" i="1" dirty="0">
                <a:solidFill>
                  <a:schemeClr val="tx2">
                    <a:lumMod val="50000"/>
                  </a:schemeClr>
                </a:solidFill>
                <a:latin typeface="Arial" panose="020B0604020202020204" pitchFamily="34" charset="0"/>
                <a:cs typeface="Arial" panose="020B0604020202020204" pitchFamily="34" charset="0"/>
              </a:rPr>
              <a:t>, </a:t>
            </a:r>
            <a:r>
              <a:rPr lang="en-US" sz="3200" b="1" dirty="0">
                <a:solidFill>
                  <a:schemeClr val="tx2">
                    <a:lumMod val="50000"/>
                  </a:schemeClr>
                </a:solidFill>
                <a:latin typeface="+mn-lt"/>
              </a:rPr>
              <a:t>before the great </a:t>
            </a:r>
            <a:endParaRPr lang="en-US" sz="3200" b="1" dirty="0" smtClean="0">
              <a:solidFill>
                <a:schemeClr val="tx2">
                  <a:lumMod val="50000"/>
                </a:schemeClr>
              </a:solidFill>
              <a:latin typeface="+mn-lt"/>
            </a:endParaRPr>
          </a:p>
          <a:p>
            <a:pPr>
              <a:defRPr/>
            </a:pPr>
            <a:r>
              <a:rPr lang="en-US" sz="3200" b="1" dirty="0" smtClean="0">
                <a:solidFill>
                  <a:schemeClr val="tx2">
                    <a:lumMod val="50000"/>
                  </a:schemeClr>
                </a:solidFill>
                <a:latin typeface="+mn-lt"/>
              </a:rPr>
              <a:t>and </a:t>
            </a:r>
            <a:r>
              <a:rPr lang="en-US" sz="3200" b="1" dirty="0">
                <a:solidFill>
                  <a:schemeClr val="tx2">
                    <a:lumMod val="50000"/>
                  </a:schemeClr>
                </a:solidFill>
                <a:latin typeface="+mn-lt"/>
              </a:rPr>
              <a:t>terrible </a:t>
            </a:r>
            <a:r>
              <a:rPr lang="en-US" sz="3200" b="1" dirty="0">
                <a:solidFill>
                  <a:srgbClr val="FFFF00"/>
                </a:solidFill>
                <a:latin typeface="+mn-lt"/>
              </a:rPr>
              <a:t>D</a:t>
            </a:r>
            <a:r>
              <a:rPr lang="en-US" sz="3200" b="1" dirty="0" smtClean="0">
                <a:solidFill>
                  <a:srgbClr val="FFFF00"/>
                </a:solidFill>
                <a:latin typeface="+mn-lt"/>
              </a:rPr>
              <a:t>ay </a:t>
            </a:r>
            <a:r>
              <a:rPr lang="en-US" sz="3200" b="1" dirty="0">
                <a:solidFill>
                  <a:srgbClr val="FFFF00"/>
                </a:solidFill>
                <a:latin typeface="+mn-lt"/>
              </a:rPr>
              <a:t>of the </a:t>
            </a:r>
            <a:r>
              <a:rPr lang="en-US" sz="3200" b="1" cap="small" dirty="0">
                <a:solidFill>
                  <a:srgbClr val="FFFF00"/>
                </a:solidFill>
                <a:latin typeface="+mn-lt"/>
              </a:rPr>
              <a:t>Lord</a:t>
            </a:r>
            <a:r>
              <a:rPr lang="en-US" sz="3200" b="1" dirty="0">
                <a:solidFill>
                  <a:srgbClr val="FFFF00"/>
                </a:solidFill>
                <a:latin typeface="+mn-lt"/>
              </a:rPr>
              <a:t> </a:t>
            </a:r>
            <a:r>
              <a:rPr lang="en-US" sz="3200" b="1" dirty="0">
                <a:solidFill>
                  <a:schemeClr val="tx2">
                    <a:lumMod val="50000"/>
                  </a:schemeClr>
                </a:solidFill>
                <a:latin typeface="+mn-lt"/>
              </a:rPr>
              <a:t>come. </a:t>
            </a:r>
            <a:endParaRPr lang="en-US" sz="2800" dirty="0">
              <a:solidFill>
                <a:schemeClr val="bg1"/>
              </a:solidFill>
            </a:endParaRPr>
          </a:p>
          <a:p>
            <a:pPr>
              <a:defRPr/>
            </a:pPr>
            <a:endParaRPr lang="en-US" sz="2400" b="1" dirty="0">
              <a:solidFill>
                <a:srgbClr val="002060"/>
              </a:solidFill>
            </a:endParaRPr>
          </a:p>
        </p:txBody>
      </p:sp>
      <p:sp>
        <p:nvSpPr>
          <p:cNvPr id="4" name="Rectangle 3"/>
          <p:cNvSpPr/>
          <p:nvPr/>
        </p:nvSpPr>
        <p:spPr>
          <a:xfrm rot="5400000">
            <a:off x="6038850" y="2609850"/>
            <a:ext cx="6858000" cy="1638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a:p>
            <a:pPr algn="ctr">
              <a:defRPr/>
            </a:pPr>
            <a:r>
              <a:rPr lang="en-US" sz="5400" b="1" dirty="0">
                <a:solidFill>
                  <a:srgbClr val="C00000"/>
                </a:solidFill>
              </a:rPr>
              <a:t>The Day of </a:t>
            </a:r>
            <a:r>
              <a:rPr lang="en-US" sz="5400" b="1" dirty="0" smtClean="0">
                <a:solidFill>
                  <a:srgbClr val="C00000"/>
                </a:solidFill>
              </a:rPr>
              <a:t>the LORD</a:t>
            </a:r>
            <a:endParaRPr lang="en-US" sz="5400" b="1" dirty="0">
              <a:solidFill>
                <a:srgbClr val="C00000"/>
              </a:solidFill>
            </a:endParaRPr>
          </a:p>
        </p:txBody>
      </p:sp>
      <p:sp>
        <p:nvSpPr>
          <p:cNvPr id="6" name="Rectangle 7"/>
          <p:cNvSpPr>
            <a:spLocks noChangeArrowheads="1"/>
          </p:cNvSpPr>
          <p:nvPr/>
        </p:nvSpPr>
        <p:spPr bwMode="auto">
          <a:xfrm>
            <a:off x="1714500" y="5867400"/>
            <a:ext cx="577113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4400" i="1" dirty="0">
                <a:solidFill>
                  <a:schemeClr val="accent3">
                    <a:lumMod val="40000"/>
                    <a:lumOff val="60000"/>
                  </a:schemeClr>
                </a:solidFill>
                <a:latin typeface="Arial" charset="0"/>
              </a:rPr>
              <a:t>30 </a:t>
            </a:r>
            <a:r>
              <a:rPr lang="en-US" altLang="en-US" sz="4400" i="1" dirty="0" smtClean="0">
                <a:solidFill>
                  <a:schemeClr val="accent3">
                    <a:lumMod val="40000"/>
                    <a:lumOff val="60000"/>
                  </a:schemeClr>
                </a:solidFill>
                <a:latin typeface="Arial" charset="0"/>
              </a:rPr>
              <a:t>Day Grace Period?</a:t>
            </a:r>
            <a:endParaRPr lang="en-US" altLang="en-US" sz="4400" dirty="0">
              <a:solidFill>
                <a:schemeClr val="accent3">
                  <a:lumMod val="40000"/>
                  <a:lumOff val="60000"/>
                </a:schemeClr>
              </a:solidFill>
              <a:latin typeface="Arial" charset="0"/>
            </a:endParaRPr>
          </a:p>
        </p:txBody>
      </p:sp>
      <p:cxnSp>
        <p:nvCxnSpPr>
          <p:cNvPr id="7" name="Straight Arrow Connector 6"/>
          <p:cNvCxnSpPr/>
          <p:nvPr/>
        </p:nvCxnSpPr>
        <p:spPr>
          <a:xfrm>
            <a:off x="7604125" y="6324600"/>
            <a:ext cx="1044575" cy="0"/>
          </a:xfrm>
          <a:prstGeom prst="straightConnector1">
            <a:avLst/>
          </a:prstGeom>
          <a:ln w="539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 y="6252120"/>
            <a:ext cx="1790699" cy="0"/>
          </a:xfrm>
          <a:prstGeom prst="straightConnector1">
            <a:avLst/>
          </a:prstGeom>
          <a:ln w="539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648700" y="0"/>
            <a:ext cx="0" cy="685190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0" y="0"/>
            <a:ext cx="1" cy="68580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1905000"/>
            <a:ext cx="2372806" cy="166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ounded Rectangle 10"/>
          <p:cNvSpPr/>
          <p:nvPr/>
        </p:nvSpPr>
        <p:spPr>
          <a:xfrm>
            <a:off x="6191453" y="3572962"/>
            <a:ext cx="2428875" cy="141922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FF00"/>
                </a:solidFill>
              </a:rPr>
              <a:t>Day of Atonement</a:t>
            </a:r>
          </a:p>
          <a:p>
            <a:pPr algn="ctr">
              <a:defRPr/>
            </a:pPr>
            <a:r>
              <a:rPr lang="en-US" sz="3200" b="1" i="1" dirty="0" err="1">
                <a:solidFill>
                  <a:srgbClr val="FFC000"/>
                </a:solidFill>
              </a:rPr>
              <a:t>Tishrei</a:t>
            </a:r>
            <a:r>
              <a:rPr lang="en-US" sz="3200" b="1" i="1" dirty="0">
                <a:solidFill>
                  <a:srgbClr val="FFC000"/>
                </a:solidFill>
              </a:rPr>
              <a:t> 10</a:t>
            </a:r>
          </a:p>
        </p:txBody>
      </p:sp>
      <p:sp>
        <p:nvSpPr>
          <p:cNvPr id="13" name="TextBox 12"/>
          <p:cNvSpPr txBox="1"/>
          <p:nvPr/>
        </p:nvSpPr>
        <p:spPr>
          <a:xfrm>
            <a:off x="183204" y="1777677"/>
            <a:ext cx="5036496" cy="2862322"/>
          </a:xfrm>
          <a:prstGeom prst="rect">
            <a:avLst/>
          </a:prstGeom>
          <a:noFill/>
        </p:spPr>
        <p:txBody>
          <a:bodyPr wrap="square">
            <a:spAutoFit/>
          </a:bodyPr>
          <a:lstStyle/>
          <a:p>
            <a:pPr>
              <a:defRPr/>
            </a:pPr>
            <a:r>
              <a:rPr lang="en-US" sz="3200" b="1" dirty="0" smtClean="0">
                <a:solidFill>
                  <a:schemeClr val="tx2">
                    <a:lumMod val="50000"/>
                  </a:schemeClr>
                </a:solidFill>
                <a:latin typeface="+mn-lt"/>
              </a:rPr>
              <a:t> </a:t>
            </a:r>
            <a:r>
              <a:rPr lang="en-US" sz="3200" b="1" baseline="30000" dirty="0">
                <a:solidFill>
                  <a:schemeClr val="tx2">
                    <a:lumMod val="50000"/>
                  </a:schemeClr>
                </a:solidFill>
                <a:latin typeface="+mn-lt"/>
              </a:rPr>
              <a:t>32 </a:t>
            </a:r>
            <a:r>
              <a:rPr lang="en-US" sz="3200" b="1" dirty="0">
                <a:solidFill>
                  <a:schemeClr val="tx2">
                    <a:lumMod val="50000"/>
                  </a:schemeClr>
                </a:solidFill>
                <a:latin typeface="+mn-lt"/>
              </a:rPr>
              <a:t>And it shall come to pass, that whosoever shall call on </a:t>
            </a:r>
            <a:r>
              <a:rPr lang="en-US" sz="3200" b="1" dirty="0" smtClean="0">
                <a:solidFill>
                  <a:schemeClr val="tx2">
                    <a:lumMod val="50000"/>
                  </a:schemeClr>
                </a:solidFill>
                <a:latin typeface="+mn-lt"/>
              </a:rPr>
              <a:t>the Name </a:t>
            </a:r>
            <a:r>
              <a:rPr lang="en-US" sz="3200" b="1" dirty="0">
                <a:solidFill>
                  <a:schemeClr val="tx2">
                    <a:lumMod val="50000"/>
                  </a:schemeClr>
                </a:solidFill>
                <a:latin typeface="+mn-lt"/>
              </a:rPr>
              <a:t>of the </a:t>
            </a:r>
            <a:r>
              <a:rPr lang="en-US" sz="3200" b="1" cap="small" dirty="0">
                <a:solidFill>
                  <a:schemeClr val="tx2">
                    <a:lumMod val="50000"/>
                  </a:schemeClr>
                </a:solidFill>
                <a:latin typeface="+mn-lt"/>
              </a:rPr>
              <a:t>Lord</a:t>
            </a:r>
            <a:r>
              <a:rPr lang="en-US" sz="3200" b="1" dirty="0">
                <a:solidFill>
                  <a:schemeClr val="tx2">
                    <a:lumMod val="50000"/>
                  </a:schemeClr>
                </a:solidFill>
                <a:latin typeface="+mn-lt"/>
              </a:rPr>
              <a:t> shall be </a:t>
            </a:r>
            <a:r>
              <a:rPr lang="en-US" sz="3200" b="1" dirty="0" smtClean="0">
                <a:solidFill>
                  <a:schemeClr val="tx2">
                    <a:lumMod val="50000"/>
                  </a:schemeClr>
                </a:solidFill>
                <a:latin typeface="+mn-lt"/>
              </a:rPr>
              <a:t>saved.</a:t>
            </a:r>
            <a:r>
              <a:rPr lang="en-US" sz="3200" b="1" i="1" dirty="0" smtClean="0">
                <a:solidFill>
                  <a:schemeClr val="tx2">
                    <a:lumMod val="50000"/>
                  </a:schemeClr>
                </a:solidFill>
                <a:latin typeface="+mn-lt"/>
              </a:rPr>
              <a:t> </a:t>
            </a:r>
          </a:p>
          <a:p>
            <a:pPr>
              <a:defRPr/>
            </a:pPr>
            <a:r>
              <a:rPr lang="en-US" sz="2400" dirty="0" smtClean="0">
                <a:solidFill>
                  <a:schemeClr val="bg1"/>
                </a:solidFill>
              </a:rPr>
              <a:t>- </a:t>
            </a:r>
            <a:r>
              <a:rPr lang="en-US" sz="2400" dirty="0">
                <a:solidFill>
                  <a:schemeClr val="bg1"/>
                </a:solidFill>
              </a:rPr>
              <a:t>Joel 2:31-32</a:t>
            </a:r>
          </a:p>
          <a:p>
            <a:pPr>
              <a:defRPr/>
            </a:pPr>
            <a:endParaRPr lang="en-US" sz="2400" b="1" dirty="0">
              <a:solidFill>
                <a:srgbClr val="002060"/>
              </a:solidFill>
            </a:endParaRPr>
          </a:p>
        </p:txBody>
      </p:sp>
    </p:spTree>
    <p:extLst>
      <p:ext uri="{BB962C8B-B14F-4D97-AF65-F5344CB8AC3E}">
        <p14:creationId xmlns:p14="http://schemas.microsoft.com/office/powerpoint/2010/main" val="134852998"/>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p:cNvSpPr>
            <a:spLocks noChangeArrowheads="1"/>
          </p:cNvSpPr>
          <p:nvPr/>
        </p:nvSpPr>
        <p:spPr bwMode="auto">
          <a:xfrm>
            <a:off x="447674" y="2514600"/>
            <a:ext cx="9450387" cy="176848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The latter days </a:t>
            </a:r>
            <a:r>
              <a:rPr lang="en-US" altLang="en-US" sz="5400" dirty="0" smtClean="0">
                <a:solidFill>
                  <a:srgbClr val="FFC000"/>
                </a:solidFill>
              </a:rPr>
              <a:t>can </a:t>
            </a:r>
            <a:r>
              <a:rPr lang="en-US" altLang="en-US" sz="5400" dirty="0">
                <a:solidFill>
                  <a:srgbClr val="FFC000"/>
                </a:solidFill>
              </a:rPr>
              <a:t>be viewed </a:t>
            </a:r>
            <a:endParaRPr lang="en-US" altLang="en-US" sz="5400" dirty="0" smtClean="0">
              <a:solidFill>
                <a:srgbClr val="FFC000"/>
              </a:solidFill>
            </a:endParaRPr>
          </a:p>
          <a:p>
            <a:pPr algn="ctr" eaLnBrk="1" hangingPunct="1">
              <a:spcBef>
                <a:spcPct val="0"/>
              </a:spcBef>
              <a:buFontTx/>
              <a:buNone/>
            </a:pPr>
            <a:r>
              <a:rPr lang="en-US" altLang="en-US" sz="5400" dirty="0" smtClean="0">
                <a:solidFill>
                  <a:srgbClr val="FFC000"/>
                </a:solidFill>
              </a:rPr>
              <a:t>as </a:t>
            </a:r>
            <a:r>
              <a:rPr lang="en-US" altLang="en-US" sz="5400" dirty="0">
                <a:solidFill>
                  <a:srgbClr val="FFC000"/>
                </a:solidFill>
              </a:rPr>
              <a:t>a divine court case. </a:t>
            </a: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Gavin\Desktop\BM IMAGES\Slide262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42747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p:cNvSpPr>
            <a:spLocks noChangeArrowheads="1"/>
          </p:cNvSpPr>
          <p:nvPr/>
        </p:nvSpPr>
        <p:spPr bwMode="auto">
          <a:xfrm>
            <a:off x="447675" y="2286000"/>
            <a:ext cx="9420225" cy="23224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In </a:t>
            </a:r>
            <a:r>
              <a:rPr lang="en-US" altLang="en-US" sz="4800" dirty="0">
                <a:solidFill>
                  <a:srgbClr val="FFC000"/>
                </a:solidFill>
              </a:rPr>
              <a:t>the book of </a:t>
            </a:r>
            <a:r>
              <a:rPr lang="en-US" altLang="en-US" sz="4800" dirty="0">
                <a:solidFill>
                  <a:schemeClr val="bg1"/>
                </a:solidFill>
              </a:rPr>
              <a:t>Daniel chapter 7</a:t>
            </a:r>
            <a:r>
              <a:rPr lang="en-US" altLang="en-US" sz="4800" dirty="0">
                <a:solidFill>
                  <a:srgbClr val="FFC000"/>
                </a:solidFill>
              </a:rPr>
              <a:t> the prophet Daniel sees the new </a:t>
            </a:r>
            <a:r>
              <a:rPr lang="en-US" altLang="en-US" sz="4800" dirty="0">
                <a:solidFill>
                  <a:srgbClr val="FFFF00"/>
                </a:solidFill>
              </a:rPr>
              <a:t>World Order beast </a:t>
            </a:r>
            <a:r>
              <a:rPr lang="en-US" altLang="en-US" sz="4800" dirty="0">
                <a:solidFill>
                  <a:srgbClr val="FFC000"/>
                </a:solidFill>
              </a:rPr>
              <a:t>rise up on the scene. </a:t>
            </a:r>
          </a:p>
        </p:txBody>
      </p:sp>
    </p:spTree>
    <p:extLst>
      <p:ext uri="{BB962C8B-B14F-4D97-AF65-F5344CB8AC3E}">
        <p14:creationId xmlns:p14="http://schemas.microsoft.com/office/powerpoint/2010/main" val="1585635498"/>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Gavin\Desktop\BM IMAGES\ten hor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28"/>
            <a:ext cx="10287000" cy="6855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132160"/>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p:cNvSpPr>
            <a:spLocks noChangeArrowheads="1"/>
          </p:cNvSpPr>
          <p:nvPr/>
        </p:nvSpPr>
        <p:spPr bwMode="auto">
          <a:xfrm>
            <a:off x="428625" y="304800"/>
            <a:ext cx="9450387"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smtClean="0">
                <a:solidFill>
                  <a:srgbClr val="FFC000"/>
                </a:solidFill>
              </a:rPr>
              <a:t>Immediately </a:t>
            </a:r>
            <a:r>
              <a:rPr lang="en-US" altLang="en-US" sz="4400" dirty="0">
                <a:solidFill>
                  <a:srgbClr val="FFC000"/>
                </a:solidFill>
              </a:rPr>
              <a:t>after this he sees the heavenly court set up and the </a:t>
            </a:r>
            <a:r>
              <a:rPr lang="en-US" altLang="en-US" sz="4400" b="1" i="1" dirty="0">
                <a:solidFill>
                  <a:srgbClr val="FFFF00"/>
                </a:solidFill>
              </a:rPr>
              <a:t>Ancient </a:t>
            </a:r>
            <a:endParaRPr lang="en-US" altLang="en-US" sz="4400" b="1" i="1" dirty="0" smtClean="0">
              <a:solidFill>
                <a:srgbClr val="FFFF00"/>
              </a:solidFill>
            </a:endParaRPr>
          </a:p>
          <a:p>
            <a:pPr algn="ctr" eaLnBrk="1" hangingPunct="1">
              <a:spcBef>
                <a:spcPct val="0"/>
              </a:spcBef>
              <a:buFontTx/>
              <a:buNone/>
            </a:pPr>
            <a:r>
              <a:rPr lang="en-US" altLang="en-US" sz="4400" b="1" i="1" dirty="0" smtClean="0">
                <a:solidFill>
                  <a:srgbClr val="FFFF00"/>
                </a:solidFill>
              </a:rPr>
              <a:t>of </a:t>
            </a:r>
            <a:r>
              <a:rPr lang="en-US" altLang="en-US" sz="4400" b="1" i="1" dirty="0">
                <a:solidFill>
                  <a:srgbClr val="FFFF00"/>
                </a:solidFill>
              </a:rPr>
              <a:t>Days </a:t>
            </a:r>
            <a:r>
              <a:rPr lang="en-US" altLang="en-US" sz="4400" dirty="0">
                <a:solidFill>
                  <a:srgbClr val="FFC000"/>
                </a:solidFill>
              </a:rPr>
              <a:t>taking His seat. Messiah is presiding </a:t>
            </a:r>
            <a:r>
              <a:rPr lang="en-US" altLang="en-US" sz="4400" dirty="0" smtClean="0">
                <a:solidFill>
                  <a:srgbClr val="FFC000"/>
                </a:solidFill>
              </a:rPr>
              <a:t>and setting the limits on events as that final seven year </a:t>
            </a:r>
            <a:r>
              <a:rPr lang="en-US" altLang="en-US" sz="4400" dirty="0">
                <a:solidFill>
                  <a:srgbClr val="FFC000"/>
                </a:solidFill>
              </a:rPr>
              <a:t>period plays out. Proceedings will ultimately </a:t>
            </a:r>
            <a:endParaRPr lang="en-US" altLang="en-US" sz="4400" dirty="0" smtClean="0">
              <a:solidFill>
                <a:srgbClr val="FFC000"/>
              </a:solidFill>
            </a:endParaRPr>
          </a:p>
          <a:p>
            <a:pPr algn="ctr" eaLnBrk="1" hangingPunct="1">
              <a:spcBef>
                <a:spcPct val="0"/>
              </a:spcBef>
              <a:buFontTx/>
              <a:buNone/>
            </a:pPr>
            <a:r>
              <a:rPr lang="en-US" altLang="en-US" sz="4400" dirty="0" smtClean="0">
                <a:solidFill>
                  <a:srgbClr val="FFC000"/>
                </a:solidFill>
              </a:rPr>
              <a:t>be </a:t>
            </a:r>
            <a:r>
              <a:rPr lang="en-US" altLang="en-US" sz="4400" dirty="0">
                <a:solidFill>
                  <a:srgbClr val="FFC000"/>
                </a:solidFill>
              </a:rPr>
              <a:t>wrapped </a:t>
            </a:r>
            <a:r>
              <a:rPr lang="en-US" altLang="en-US" sz="4400" dirty="0" smtClean="0">
                <a:solidFill>
                  <a:srgbClr val="FFC000"/>
                </a:solidFill>
              </a:rPr>
              <a:t>up </a:t>
            </a:r>
            <a:r>
              <a:rPr lang="en-US" altLang="en-US" sz="4400" dirty="0">
                <a:solidFill>
                  <a:srgbClr val="FFC000"/>
                </a:solidFill>
              </a:rPr>
              <a:t>on an epic future </a:t>
            </a:r>
            <a:r>
              <a:rPr lang="en-US" altLang="en-US" sz="4400" b="1" i="1" dirty="0">
                <a:solidFill>
                  <a:srgbClr val="FFFF00"/>
                </a:solidFill>
              </a:rPr>
              <a:t>Day </a:t>
            </a:r>
            <a:endParaRPr lang="en-US" altLang="en-US" sz="4400" b="1" i="1" dirty="0" smtClean="0">
              <a:solidFill>
                <a:srgbClr val="FFFF00"/>
              </a:solidFill>
            </a:endParaRPr>
          </a:p>
          <a:p>
            <a:pPr algn="ctr" eaLnBrk="1" hangingPunct="1">
              <a:spcBef>
                <a:spcPct val="0"/>
              </a:spcBef>
              <a:buFontTx/>
              <a:buNone/>
            </a:pPr>
            <a:r>
              <a:rPr lang="en-US" altLang="en-US" sz="4400" b="1" i="1" smtClean="0">
                <a:solidFill>
                  <a:srgbClr val="FFFF00"/>
                </a:solidFill>
              </a:rPr>
              <a:t>of </a:t>
            </a:r>
            <a:r>
              <a:rPr lang="en-US" altLang="en-US" sz="4400" b="1" i="1" dirty="0">
                <a:solidFill>
                  <a:srgbClr val="FFFF00"/>
                </a:solidFill>
              </a:rPr>
              <a:t>Atonement, Day of Reckoning</a:t>
            </a:r>
            <a:r>
              <a:rPr lang="en-US" altLang="en-US" sz="4400" smtClean="0">
                <a:solidFill>
                  <a:srgbClr val="FFC000"/>
                </a:solidFill>
              </a:rPr>
              <a:t>. </a:t>
            </a:r>
          </a:p>
          <a:p>
            <a:pPr algn="ctr" eaLnBrk="1" hangingPunct="1">
              <a:spcBef>
                <a:spcPct val="0"/>
              </a:spcBef>
              <a:buFontTx/>
              <a:buNone/>
            </a:pPr>
            <a:r>
              <a:rPr lang="en-US" altLang="en-US" sz="4400" smtClean="0">
                <a:solidFill>
                  <a:srgbClr val="FFC000"/>
                </a:solidFill>
              </a:rPr>
              <a:t>Or </a:t>
            </a:r>
            <a:r>
              <a:rPr lang="en-US" altLang="en-US" sz="4400" dirty="0" smtClean="0">
                <a:solidFill>
                  <a:srgbClr val="FFC000"/>
                </a:solidFill>
              </a:rPr>
              <a:t>Judgment Day. </a:t>
            </a:r>
            <a:endParaRPr lang="en-US" altLang="en-US" sz="4400" dirty="0">
              <a:solidFill>
                <a:srgbClr val="FFC000"/>
              </a:solidFill>
            </a:endParaRPr>
          </a:p>
        </p:txBody>
      </p:sp>
    </p:spTree>
    <p:extLst>
      <p:ext uri="{BB962C8B-B14F-4D97-AF65-F5344CB8AC3E}">
        <p14:creationId xmlns:p14="http://schemas.microsoft.com/office/powerpoint/2010/main" val="1585635498"/>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p:cNvSpPr>
            <a:spLocks noChangeArrowheads="1"/>
          </p:cNvSpPr>
          <p:nvPr/>
        </p:nvSpPr>
        <p:spPr bwMode="auto">
          <a:xfrm>
            <a:off x="266700" y="412295"/>
            <a:ext cx="9753600" cy="603119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500" dirty="0" smtClean="0">
                <a:solidFill>
                  <a:srgbClr val="FFC000"/>
                </a:solidFill>
              </a:rPr>
              <a:t>Judgment Day, the Day of Sentencing,  is also the Day of Pardoning. And the Judgment seat of condemnation is also the Mercy Seat that sits atop the Ark of the Covenant. This is the seat of authority upon which Messiah will judge on that awesome future Day of Atonement, Day of Accounting, Day of Reckoning, Day of Reconciliation of accounts. Is </a:t>
            </a:r>
            <a:r>
              <a:rPr lang="en-US" altLang="en-US" sz="3500" dirty="0">
                <a:solidFill>
                  <a:srgbClr val="FFC000"/>
                </a:solidFill>
              </a:rPr>
              <a:t>it possible then, that God has set aside these </a:t>
            </a:r>
            <a:r>
              <a:rPr lang="en-US" altLang="en-US" sz="3500" b="1" i="1" dirty="0">
                <a:solidFill>
                  <a:srgbClr val="FFFF00"/>
                </a:solidFill>
              </a:rPr>
              <a:t>30 days</a:t>
            </a:r>
            <a:r>
              <a:rPr lang="en-US" altLang="en-US" sz="3500" dirty="0">
                <a:solidFill>
                  <a:srgbClr val="FFC000"/>
                </a:solidFill>
              </a:rPr>
              <a:t>, </a:t>
            </a:r>
            <a:r>
              <a:rPr lang="en-US" altLang="en-US" sz="3500" dirty="0" smtClean="0">
                <a:solidFill>
                  <a:srgbClr val="FFC000"/>
                </a:solidFill>
              </a:rPr>
              <a:t>this </a:t>
            </a:r>
            <a:r>
              <a:rPr lang="en-US" altLang="en-US" sz="3500" b="1" i="1" dirty="0" smtClean="0">
                <a:solidFill>
                  <a:srgbClr val="FFFF00"/>
                </a:solidFill>
              </a:rPr>
              <a:t>Biblical Month </a:t>
            </a:r>
            <a:r>
              <a:rPr lang="en-US" altLang="en-US" sz="3500" b="1" i="1" dirty="0">
                <a:solidFill>
                  <a:srgbClr val="FFFF00"/>
                </a:solidFill>
              </a:rPr>
              <a:t>of the blood moon</a:t>
            </a:r>
            <a:r>
              <a:rPr lang="en-US" altLang="en-US" sz="3500" dirty="0">
                <a:solidFill>
                  <a:srgbClr val="FFC000"/>
                </a:solidFill>
              </a:rPr>
              <a:t>), </a:t>
            </a:r>
            <a:r>
              <a:rPr lang="en-US" altLang="en-US" sz="3500" dirty="0" smtClean="0">
                <a:solidFill>
                  <a:srgbClr val="FFC000"/>
                </a:solidFill>
              </a:rPr>
              <a:t>for </a:t>
            </a:r>
            <a:r>
              <a:rPr lang="en-US" altLang="en-US" sz="3500" dirty="0">
                <a:solidFill>
                  <a:srgbClr val="FFC000"/>
                </a:solidFill>
              </a:rPr>
              <a:t>people to consider their spiritual </a:t>
            </a:r>
            <a:r>
              <a:rPr lang="en-US" altLang="en-US" sz="3500" dirty="0" smtClean="0">
                <a:solidFill>
                  <a:srgbClr val="FFC000"/>
                </a:solidFill>
              </a:rPr>
              <a:t>condition</a:t>
            </a:r>
            <a:r>
              <a:rPr lang="en-US" altLang="en-US" sz="3500" dirty="0">
                <a:solidFill>
                  <a:srgbClr val="FFC000"/>
                </a:solidFill>
              </a:rPr>
              <a:t>, </a:t>
            </a:r>
            <a:r>
              <a:rPr lang="en-US" altLang="en-US" sz="3500" dirty="0" smtClean="0">
                <a:solidFill>
                  <a:srgbClr val="FFC000"/>
                </a:solidFill>
              </a:rPr>
              <a:t>. </a:t>
            </a:r>
            <a:r>
              <a:rPr lang="en-US" altLang="en-US" sz="3500" dirty="0">
                <a:solidFill>
                  <a:srgbClr val="FFC000"/>
                </a:solidFill>
              </a:rPr>
              <a:t>. </a:t>
            </a:r>
            <a:r>
              <a:rPr lang="en-US" altLang="en-US" sz="3500" dirty="0" smtClean="0">
                <a:solidFill>
                  <a:srgbClr val="FFC000"/>
                </a:solidFill>
              </a:rPr>
              <a:t>. . . . . . . . . . . before </a:t>
            </a:r>
            <a:r>
              <a:rPr lang="en-US" altLang="en-US" sz="3500" dirty="0">
                <a:solidFill>
                  <a:srgbClr val="FFC000"/>
                </a:solidFill>
              </a:rPr>
              <a:t>they see </a:t>
            </a:r>
            <a:r>
              <a:rPr lang="en-US" altLang="en-US" sz="3500" dirty="0" smtClean="0">
                <a:solidFill>
                  <a:srgbClr val="FFC000"/>
                </a:solidFill>
              </a:rPr>
              <a:t>Messiah </a:t>
            </a:r>
            <a:r>
              <a:rPr lang="en-US" altLang="en-US" sz="3500" b="1" i="1" dirty="0">
                <a:solidFill>
                  <a:srgbClr val="FFFF00"/>
                </a:solidFill>
              </a:rPr>
              <a:t>face to face</a:t>
            </a:r>
            <a:r>
              <a:rPr lang="en-US" altLang="en-US" sz="3500" dirty="0">
                <a:solidFill>
                  <a:srgbClr val="FFC000"/>
                </a:solidFill>
              </a:rPr>
              <a:t>? </a:t>
            </a:r>
          </a:p>
        </p:txBody>
      </p:sp>
    </p:spTree>
    <p:extLst>
      <p:ext uri="{BB962C8B-B14F-4D97-AF65-F5344CB8AC3E}">
        <p14:creationId xmlns:p14="http://schemas.microsoft.com/office/powerpoint/2010/main" val="2727559860"/>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descr="C:\Users\Gavin\Desktop\BM IMAGES\Slide262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758818"/>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1"/>
          <p:cNvSpPr>
            <a:spLocks noChangeArrowheads="1"/>
          </p:cNvSpPr>
          <p:nvPr/>
        </p:nvSpPr>
        <p:spPr bwMode="auto">
          <a:xfrm>
            <a:off x="255588" y="1143000"/>
            <a:ext cx="9653587"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Are these days of the </a:t>
            </a:r>
            <a:r>
              <a:rPr lang="en-US" altLang="en-US" sz="4800">
                <a:solidFill>
                  <a:srgbClr val="FFFF00"/>
                </a:solidFill>
              </a:rPr>
              <a:t>ultimate blood moon</a:t>
            </a:r>
            <a:r>
              <a:rPr lang="en-US" altLang="en-US" sz="4800">
                <a:solidFill>
                  <a:srgbClr val="FFC000"/>
                </a:solidFill>
              </a:rPr>
              <a:t> an extension of time for people to settle their accounts with God? Is </a:t>
            </a:r>
          </a:p>
          <a:p>
            <a:pPr algn="ctr" eaLnBrk="1" hangingPunct="1">
              <a:spcBef>
                <a:spcPct val="0"/>
              </a:spcBef>
              <a:buFontTx/>
              <a:buNone/>
            </a:pPr>
            <a:r>
              <a:rPr lang="en-US" altLang="en-US" sz="4800">
                <a:solidFill>
                  <a:srgbClr val="FFC000"/>
                </a:solidFill>
              </a:rPr>
              <a:t>it a special time set aside for people </a:t>
            </a:r>
          </a:p>
          <a:p>
            <a:pPr algn="ctr" eaLnBrk="1" hangingPunct="1">
              <a:spcBef>
                <a:spcPct val="0"/>
              </a:spcBef>
              <a:buFontTx/>
              <a:buNone/>
            </a:pPr>
            <a:r>
              <a:rPr lang="en-US" altLang="en-US" sz="4800">
                <a:solidFill>
                  <a:srgbClr val="FFC000"/>
                </a:solidFill>
              </a:rPr>
              <a:t>to make reconciliation . . before the gavel falls on </a:t>
            </a:r>
            <a:r>
              <a:rPr lang="en-US" altLang="en-US" sz="4800" b="1" i="1">
                <a:solidFill>
                  <a:srgbClr val="FFFF00"/>
                </a:solidFill>
              </a:rPr>
              <a:t>Judgment Day</a:t>
            </a:r>
            <a:r>
              <a:rPr lang="en-US" altLang="en-US" sz="4800">
                <a:solidFill>
                  <a:srgbClr val="FFC000"/>
                </a:solidFill>
              </a:rPr>
              <a:t>? </a:t>
            </a: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288" y="0"/>
            <a:ext cx="8507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1"/>
          <p:cNvSpPr>
            <a:spLocks noChangeArrowheads="1"/>
          </p:cNvSpPr>
          <p:nvPr/>
        </p:nvSpPr>
        <p:spPr bwMode="auto">
          <a:xfrm>
            <a:off x="342624" y="762000"/>
            <a:ext cx="9551766" cy="53848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900" dirty="0" smtClean="0">
                <a:solidFill>
                  <a:srgbClr val="FFC000"/>
                </a:solidFill>
              </a:rPr>
              <a:t>After </a:t>
            </a:r>
            <a:r>
              <a:rPr lang="en-US" altLang="en-US" sz="4900" dirty="0" smtClean="0">
                <a:solidFill>
                  <a:srgbClr val="FFFF00"/>
                </a:solidFill>
              </a:rPr>
              <a:t>the Judgment </a:t>
            </a:r>
            <a:r>
              <a:rPr lang="en-US" altLang="en-US" sz="4900" dirty="0" smtClean="0">
                <a:solidFill>
                  <a:srgbClr val="FFC000"/>
                </a:solidFill>
              </a:rPr>
              <a:t>as the sun sets </a:t>
            </a:r>
            <a:r>
              <a:rPr lang="en-US" altLang="en-US" sz="4900" dirty="0">
                <a:solidFill>
                  <a:srgbClr val="FFC000"/>
                </a:solidFill>
              </a:rPr>
              <a:t>on that final </a:t>
            </a:r>
            <a:r>
              <a:rPr lang="en-US" altLang="en-US" sz="4900" dirty="0">
                <a:solidFill>
                  <a:srgbClr val="FFFF00"/>
                </a:solidFill>
              </a:rPr>
              <a:t>Day of Reckoning </a:t>
            </a:r>
            <a:r>
              <a:rPr lang="en-US" altLang="en-US" sz="4900" dirty="0" smtClean="0">
                <a:solidFill>
                  <a:srgbClr val="FFC000"/>
                </a:solidFill>
              </a:rPr>
              <a:t>will come something we have never seen before</a:t>
            </a:r>
            <a:r>
              <a:rPr lang="en-US" altLang="en-US" sz="4900" dirty="0">
                <a:solidFill>
                  <a:srgbClr val="FFC000"/>
                </a:solidFill>
              </a:rPr>
              <a:t>. </a:t>
            </a:r>
            <a:r>
              <a:rPr lang="en-US" altLang="en-US" sz="4900" dirty="0" smtClean="0">
                <a:solidFill>
                  <a:srgbClr val="FFC000"/>
                </a:solidFill>
              </a:rPr>
              <a:t>Newtonian space-time will unzip, the </a:t>
            </a:r>
            <a:r>
              <a:rPr lang="en-US" altLang="en-US" sz="4900" dirty="0">
                <a:solidFill>
                  <a:srgbClr val="FFC000"/>
                </a:solidFill>
              </a:rPr>
              <a:t>heavens roll back, </a:t>
            </a:r>
            <a:endParaRPr lang="en-US" altLang="en-US" sz="4900" dirty="0" smtClean="0">
              <a:solidFill>
                <a:srgbClr val="FFC000"/>
              </a:solidFill>
            </a:endParaRPr>
          </a:p>
          <a:p>
            <a:pPr algn="ctr" eaLnBrk="1" hangingPunct="1">
              <a:spcBef>
                <a:spcPct val="0"/>
              </a:spcBef>
              <a:buFontTx/>
              <a:buNone/>
            </a:pPr>
            <a:r>
              <a:rPr lang="en-US" altLang="en-US" sz="4900" dirty="0" smtClean="0">
                <a:solidFill>
                  <a:srgbClr val="FFC000"/>
                </a:solidFill>
              </a:rPr>
              <a:t>and we shall all enter </a:t>
            </a:r>
            <a:r>
              <a:rPr lang="en-US" altLang="en-US" sz="4900" dirty="0">
                <a:solidFill>
                  <a:srgbClr val="FFC000"/>
                </a:solidFill>
              </a:rPr>
              <a:t>into </a:t>
            </a:r>
            <a:r>
              <a:rPr lang="en-US" altLang="en-US" sz="4900" b="1" i="1" dirty="0">
                <a:solidFill>
                  <a:srgbClr val="FFFF00"/>
                </a:solidFill>
              </a:rPr>
              <a:t>the </a:t>
            </a:r>
            <a:endParaRPr lang="en-US" altLang="en-US" sz="4900" b="1" i="1" dirty="0" smtClean="0">
              <a:solidFill>
                <a:srgbClr val="FFFF00"/>
              </a:solidFill>
            </a:endParaRPr>
          </a:p>
          <a:p>
            <a:pPr algn="ctr" eaLnBrk="1" hangingPunct="1">
              <a:spcBef>
                <a:spcPct val="0"/>
              </a:spcBef>
              <a:buFontTx/>
              <a:buNone/>
            </a:pPr>
            <a:r>
              <a:rPr lang="en-US" altLang="en-US" sz="4900" b="1" i="1" dirty="0" smtClean="0">
                <a:solidFill>
                  <a:srgbClr val="FFFF00"/>
                </a:solidFill>
              </a:rPr>
              <a:t>Day </a:t>
            </a:r>
            <a:r>
              <a:rPr lang="en-US" altLang="en-US" sz="4900" b="1" i="1" dirty="0">
                <a:solidFill>
                  <a:srgbClr val="FFFF00"/>
                </a:solidFill>
              </a:rPr>
              <a:t>of the </a:t>
            </a:r>
            <a:r>
              <a:rPr lang="en-US" altLang="en-US" sz="4900" b="1" i="1" dirty="0" smtClean="0">
                <a:solidFill>
                  <a:srgbClr val="FFFF00"/>
                </a:solidFill>
              </a:rPr>
              <a:t>Lord. </a:t>
            </a:r>
            <a:endParaRPr lang="en-US" altLang="en-US" sz="4900" dirty="0">
              <a:solidFill>
                <a:srgbClr val="FFC000"/>
              </a:solidFill>
            </a:endParaRP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00 IMAGES for PowerPoint\dotl-jo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21125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1"/>
          <p:cNvSpPr>
            <a:spLocks noChangeArrowheads="1"/>
          </p:cNvSpPr>
          <p:nvPr/>
        </p:nvSpPr>
        <p:spPr bwMode="auto">
          <a:xfrm>
            <a:off x="266700" y="1371600"/>
            <a:ext cx="974299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b="1" i="1" dirty="0">
                <a:solidFill>
                  <a:srgbClr val="FFFF00"/>
                </a:solidFill>
              </a:rPr>
              <a:t>T</a:t>
            </a:r>
            <a:r>
              <a:rPr lang="en-US" altLang="en-US" sz="4800" b="1" i="1" dirty="0" smtClean="0">
                <a:solidFill>
                  <a:srgbClr val="FFFF00"/>
                </a:solidFill>
              </a:rPr>
              <a:t>he </a:t>
            </a:r>
            <a:r>
              <a:rPr lang="en-US" altLang="en-US" sz="4800" b="1" i="1" dirty="0">
                <a:solidFill>
                  <a:srgbClr val="FFFF00"/>
                </a:solidFill>
              </a:rPr>
              <a:t>Day of the </a:t>
            </a:r>
            <a:r>
              <a:rPr lang="en-US" altLang="en-US" sz="4800" b="1" i="1" dirty="0" smtClean="0">
                <a:solidFill>
                  <a:srgbClr val="FFFF00"/>
                </a:solidFill>
              </a:rPr>
              <a:t>LORD, </a:t>
            </a:r>
          </a:p>
          <a:p>
            <a:pPr algn="ctr" eaLnBrk="1" hangingPunct="1">
              <a:spcBef>
                <a:spcPct val="0"/>
              </a:spcBef>
              <a:buFontTx/>
              <a:buNone/>
            </a:pPr>
            <a:r>
              <a:rPr lang="en-US" altLang="en-US" sz="4800" b="1" i="1" dirty="0" smtClean="0">
                <a:solidFill>
                  <a:srgbClr val="FFFF00"/>
                </a:solidFill>
              </a:rPr>
              <a:t>The Day of </a:t>
            </a:r>
            <a:r>
              <a:rPr lang="en-US" altLang="en-US" sz="4800" b="1" i="1" dirty="0" err="1" smtClean="0">
                <a:solidFill>
                  <a:srgbClr val="FFFF00"/>
                </a:solidFill>
              </a:rPr>
              <a:t>Yehovah</a:t>
            </a:r>
            <a:r>
              <a:rPr lang="en-US" altLang="en-US" sz="4800" dirty="0" smtClean="0">
                <a:solidFill>
                  <a:srgbClr val="FFC000"/>
                </a:solidFill>
              </a:rPr>
              <a:t>, </a:t>
            </a:r>
          </a:p>
          <a:p>
            <a:pPr algn="ctr" eaLnBrk="1" hangingPunct="1">
              <a:spcBef>
                <a:spcPct val="0"/>
              </a:spcBef>
              <a:buFontTx/>
              <a:buNone/>
            </a:pPr>
            <a:r>
              <a:rPr lang="en-US" altLang="en-US" sz="4800" dirty="0" smtClean="0">
                <a:solidFill>
                  <a:srgbClr val="FFC000"/>
                </a:solidFill>
              </a:rPr>
              <a:t>is the</a:t>
            </a:r>
            <a:r>
              <a:rPr lang="en-US" altLang="en-US" sz="4800" b="1" i="1" dirty="0" smtClean="0">
                <a:solidFill>
                  <a:srgbClr val="FFFF00"/>
                </a:solidFill>
              </a:rPr>
              <a:t> </a:t>
            </a:r>
          </a:p>
          <a:p>
            <a:pPr algn="ctr" eaLnBrk="1" hangingPunct="1">
              <a:spcBef>
                <a:spcPct val="0"/>
              </a:spcBef>
              <a:buFontTx/>
              <a:buNone/>
            </a:pPr>
            <a:r>
              <a:rPr lang="en-US" altLang="en-US" sz="4800" b="1" i="1" dirty="0" smtClean="0">
                <a:solidFill>
                  <a:srgbClr val="FFFF00"/>
                </a:solidFill>
              </a:rPr>
              <a:t>Day </a:t>
            </a:r>
            <a:r>
              <a:rPr lang="en-US" altLang="en-US" sz="4800" b="1" i="1" dirty="0">
                <a:solidFill>
                  <a:srgbClr val="FFFF00"/>
                </a:solidFill>
              </a:rPr>
              <a:t>of Revelation of Jesus Christ, </a:t>
            </a:r>
            <a:endParaRPr lang="en-US" altLang="en-US" sz="4800" b="1" i="1" dirty="0" smtClean="0">
              <a:solidFill>
                <a:srgbClr val="FFFF00"/>
              </a:solidFill>
            </a:endParaRPr>
          </a:p>
          <a:p>
            <a:pPr algn="ctr" eaLnBrk="1" hangingPunct="1">
              <a:spcBef>
                <a:spcPct val="0"/>
              </a:spcBef>
              <a:buFontTx/>
              <a:buNone/>
            </a:pPr>
            <a:r>
              <a:rPr lang="en-US" altLang="en-US" sz="4800" dirty="0" smtClean="0">
                <a:solidFill>
                  <a:srgbClr val="FFC000"/>
                </a:solidFill>
              </a:rPr>
              <a:t>yes</a:t>
            </a:r>
            <a:r>
              <a:rPr lang="en-US" altLang="en-US" sz="4800" dirty="0">
                <a:solidFill>
                  <a:srgbClr val="FFC000"/>
                </a:solidFill>
              </a:rPr>
              <a:t>,</a:t>
            </a:r>
            <a:r>
              <a:rPr lang="en-US" altLang="en-US" sz="4800" b="1" i="1" dirty="0">
                <a:solidFill>
                  <a:srgbClr val="FFFF00"/>
                </a:solidFill>
              </a:rPr>
              <a:t> the </a:t>
            </a:r>
            <a:r>
              <a:rPr lang="en-US" altLang="en-US" sz="4800" b="1" i="1" dirty="0" smtClean="0">
                <a:solidFill>
                  <a:srgbClr val="FFFF00"/>
                </a:solidFill>
              </a:rPr>
              <a:t>Apocalypse!</a:t>
            </a:r>
            <a:r>
              <a:rPr lang="en-US" altLang="en-US" sz="4800" dirty="0" smtClean="0">
                <a:solidFill>
                  <a:srgbClr val="FFC000"/>
                </a:solidFill>
              </a:rPr>
              <a:t> </a:t>
            </a:r>
            <a:endParaRPr lang="en-US" altLang="en-US" sz="4800" dirty="0">
              <a:solidFill>
                <a:srgbClr val="FFC000"/>
              </a:solidFill>
            </a:endParaRPr>
          </a:p>
        </p:txBody>
      </p:sp>
    </p:spTree>
    <p:extLst>
      <p:ext uri="{BB962C8B-B14F-4D97-AF65-F5344CB8AC3E}">
        <p14:creationId xmlns:p14="http://schemas.microsoft.com/office/powerpoint/2010/main" val="2566417296"/>
      </p:ext>
    </p:extLst>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39" name="Rectangle 38"/>
          <p:cNvSpPr/>
          <p:nvPr/>
        </p:nvSpPr>
        <p:spPr>
          <a:xfrm>
            <a:off x="358775" y="228600"/>
            <a:ext cx="8791575" cy="1600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000" b="1" i="1" dirty="0">
                <a:solidFill>
                  <a:srgbClr val="FFFF00"/>
                </a:solidFill>
              </a:rPr>
              <a:t>1290 days</a:t>
            </a:r>
          </a:p>
        </p:txBody>
      </p:sp>
      <p:cxnSp>
        <p:nvCxnSpPr>
          <p:cNvPr id="54" name="Straight Connector 53"/>
          <p:cNvCxnSpPr/>
          <p:nvPr/>
        </p:nvCxnSpPr>
        <p:spPr>
          <a:xfrm rot="5400000" flipH="1" flipV="1">
            <a:off x="4686300" y="34290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342900" y="2276475"/>
            <a:ext cx="7086600" cy="1584325"/>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i="1" dirty="0">
                <a:solidFill>
                  <a:schemeClr val="tx1"/>
                </a:solidFill>
              </a:rPr>
              <a:t>Antichrist Reigns / Great Tribulation </a:t>
            </a:r>
          </a:p>
          <a:p>
            <a:pPr algn="ctr">
              <a:defRPr/>
            </a:pPr>
            <a:r>
              <a:rPr lang="en-US" sz="5400" i="1" dirty="0">
                <a:solidFill>
                  <a:srgbClr val="FFC000"/>
                </a:solidFill>
              </a:rPr>
              <a:t> </a:t>
            </a:r>
            <a:r>
              <a:rPr lang="en-US" sz="5400" b="1" i="1" dirty="0">
                <a:solidFill>
                  <a:srgbClr val="FFC000"/>
                </a:solidFill>
              </a:rPr>
              <a:t>1260 days</a:t>
            </a:r>
            <a:endParaRPr lang="en-US" sz="5400" b="1" dirty="0">
              <a:solidFill>
                <a:srgbClr val="FFC000"/>
              </a:solidFill>
            </a:endParaRPr>
          </a:p>
        </p:txBody>
      </p:sp>
      <p:sp>
        <p:nvSpPr>
          <p:cNvPr id="81" name="Oval 80"/>
          <p:cNvSpPr/>
          <p:nvPr/>
        </p:nvSpPr>
        <p:spPr>
          <a:xfrm>
            <a:off x="190500" y="4441825"/>
            <a:ext cx="3276600" cy="2035175"/>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300" b="1" dirty="0">
                <a:solidFill>
                  <a:schemeClr val="tx1"/>
                </a:solidFill>
                <a:latin typeface="Arial Narrow" panose="020B0606020202030204" pitchFamily="34" charset="0"/>
              </a:rPr>
              <a:t>Abomination of Desolation</a:t>
            </a:r>
          </a:p>
        </p:txBody>
      </p:sp>
      <p:sp>
        <p:nvSpPr>
          <p:cNvPr id="105" name="TextBox 104"/>
          <p:cNvSpPr txBox="1"/>
          <p:nvPr/>
        </p:nvSpPr>
        <p:spPr>
          <a:xfrm>
            <a:off x="3770313" y="5181600"/>
            <a:ext cx="3200400" cy="1323975"/>
          </a:xfrm>
          <a:prstGeom prst="rect">
            <a:avLst/>
          </a:prstGeom>
          <a:noFill/>
        </p:spPr>
        <p:txBody>
          <a:bodyPr>
            <a:spAutoFit/>
          </a:bodyPr>
          <a:lstStyle/>
          <a:p>
            <a:pPr algn="ctr">
              <a:defRPr/>
            </a:pPr>
            <a:r>
              <a:rPr lang="en-US" sz="2000" b="1" dirty="0">
                <a:solidFill>
                  <a:schemeClr val="tx2">
                    <a:lumMod val="50000"/>
                  </a:schemeClr>
                </a:solidFill>
              </a:rPr>
              <a:t>Copyright free</a:t>
            </a:r>
          </a:p>
          <a:p>
            <a:pPr algn="ctr">
              <a:defRPr/>
            </a:pPr>
            <a:r>
              <a:rPr lang="en-US" sz="2000" b="1" dirty="0">
                <a:solidFill>
                  <a:schemeClr val="tx2">
                    <a:lumMod val="50000"/>
                  </a:schemeClr>
                </a:solidFill>
              </a:rPr>
              <a:t>Gavin Finley MD</a:t>
            </a:r>
          </a:p>
          <a:p>
            <a:pPr algn="ctr">
              <a:defRPr/>
            </a:pPr>
            <a:r>
              <a:rPr lang="en-US" sz="2000" b="1" dirty="0">
                <a:solidFill>
                  <a:schemeClr val="tx2">
                    <a:lumMod val="50000"/>
                  </a:schemeClr>
                </a:solidFill>
              </a:rPr>
              <a:t>EndTimePilgrim.org</a:t>
            </a:r>
          </a:p>
          <a:p>
            <a:pPr algn="ctr">
              <a:defRPr/>
            </a:pPr>
            <a:r>
              <a:rPr lang="en-US" sz="2000" b="1" dirty="0">
                <a:solidFill>
                  <a:schemeClr val="tx2">
                    <a:lumMod val="50000"/>
                  </a:schemeClr>
                </a:solidFill>
              </a:rPr>
              <a:t>YouTube – </a:t>
            </a:r>
            <a:r>
              <a:rPr lang="en-US" sz="2000" b="1" dirty="0" err="1">
                <a:solidFill>
                  <a:schemeClr val="tx2">
                    <a:lumMod val="50000"/>
                  </a:schemeClr>
                </a:solidFill>
              </a:rPr>
              <a:t>GavinFinley</a:t>
            </a:r>
            <a:endParaRPr lang="en-US" sz="2000" b="1" dirty="0">
              <a:solidFill>
                <a:schemeClr val="tx2">
                  <a:lumMod val="50000"/>
                </a:schemeClr>
              </a:solidFill>
            </a:endParaRPr>
          </a:p>
        </p:txBody>
      </p:sp>
      <p:cxnSp>
        <p:nvCxnSpPr>
          <p:cNvPr id="31" name="Straight Connector 30"/>
          <p:cNvCxnSpPr/>
          <p:nvPr/>
        </p:nvCxnSpPr>
        <p:spPr>
          <a:xfrm flipH="1" flipV="1">
            <a:off x="7423150" y="2257425"/>
            <a:ext cx="9525" cy="407193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450850" y="3181350"/>
            <a:ext cx="806450" cy="1260475"/>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7338" name="TextBox 100"/>
          <p:cNvSpPr txBox="1">
            <a:spLocks noChangeArrowheads="1"/>
          </p:cNvSpPr>
          <p:nvPr/>
        </p:nvSpPr>
        <p:spPr bwMode="auto">
          <a:xfrm>
            <a:off x="7442200" y="4581525"/>
            <a:ext cx="1708150" cy="1755775"/>
          </a:xfrm>
          <a:prstGeom prst="rect">
            <a:avLst/>
          </a:prstGeom>
          <a:solidFill>
            <a:schemeClr val="tx2">
              <a:lumMod val="50000"/>
            </a:schemeClr>
          </a:solidFill>
          <a:ln>
            <a:noFill/>
          </a:ln>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defRPr/>
            </a:pPr>
            <a:r>
              <a:rPr lang="en-US" altLang="en-US" sz="3600" b="1" i="1" dirty="0" smtClean="0">
                <a:solidFill>
                  <a:srgbClr val="FFFF00"/>
                </a:solidFill>
                <a:latin typeface="Arial" charset="0"/>
              </a:rPr>
              <a:t>30 day</a:t>
            </a:r>
          </a:p>
          <a:p>
            <a:pPr algn="ctr" eaLnBrk="1" hangingPunct="1">
              <a:spcBef>
                <a:spcPct val="0"/>
              </a:spcBef>
              <a:buFontTx/>
              <a:buNone/>
              <a:defRPr/>
            </a:pPr>
            <a:r>
              <a:rPr lang="en-US" altLang="en-US" sz="3600" b="1" i="1" dirty="0" smtClean="0">
                <a:solidFill>
                  <a:srgbClr val="FFFF00"/>
                </a:solidFill>
                <a:latin typeface="Arial" charset="0"/>
              </a:rPr>
              <a:t>Grace</a:t>
            </a:r>
          </a:p>
          <a:p>
            <a:pPr algn="ctr" eaLnBrk="1" hangingPunct="1">
              <a:spcBef>
                <a:spcPct val="0"/>
              </a:spcBef>
              <a:buFontTx/>
              <a:buNone/>
              <a:defRPr/>
            </a:pPr>
            <a:r>
              <a:rPr lang="en-US" altLang="en-US" sz="3600" b="1" i="1" dirty="0" smtClean="0">
                <a:solidFill>
                  <a:srgbClr val="FFFF00"/>
                </a:solidFill>
                <a:latin typeface="Arial" charset="0"/>
              </a:rPr>
              <a:t>Period</a:t>
            </a:r>
          </a:p>
        </p:txBody>
      </p:sp>
      <p:cxnSp>
        <p:nvCxnSpPr>
          <p:cNvPr id="17" name="Straight Arrow Connector 16"/>
          <p:cNvCxnSpPr/>
          <p:nvPr/>
        </p:nvCxnSpPr>
        <p:spPr>
          <a:xfrm flipH="1" flipV="1">
            <a:off x="8296275" y="3870325"/>
            <a:ext cx="0" cy="446088"/>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58775" y="228600"/>
            <a:ext cx="0" cy="36417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06375" y="2894013"/>
            <a:ext cx="304800" cy="304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245773" name="Rectangle 2"/>
          <p:cNvSpPr>
            <a:spLocks noChangeArrowheads="1"/>
          </p:cNvSpPr>
          <p:nvPr/>
        </p:nvSpPr>
        <p:spPr bwMode="auto">
          <a:xfrm>
            <a:off x="1195388" y="844550"/>
            <a:ext cx="2057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b="1" i="1">
                <a:solidFill>
                  <a:schemeClr val="bg1"/>
                </a:solidFill>
                <a:latin typeface="Arial" charset="0"/>
              </a:rPr>
              <a:t>Dan. 12:11 </a:t>
            </a:r>
            <a:endParaRPr lang="en-US" altLang="en-US" sz="2800">
              <a:solidFill>
                <a:schemeClr val="bg1"/>
              </a:solidFill>
              <a:latin typeface="Arial" charset="0"/>
            </a:endParaRPr>
          </a:p>
        </p:txBody>
      </p:sp>
      <p:sp>
        <p:nvSpPr>
          <p:cNvPr id="19" name="Rectangle 18"/>
          <p:cNvSpPr/>
          <p:nvPr/>
        </p:nvSpPr>
        <p:spPr>
          <a:xfrm rot="5400000">
            <a:off x="6623050" y="2789238"/>
            <a:ext cx="6116637" cy="9794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a:solidFill>
                  <a:srgbClr val="C00000"/>
                </a:solidFill>
              </a:rPr>
              <a:t>The   Apocalypse</a:t>
            </a:r>
          </a:p>
        </p:txBody>
      </p:sp>
      <p:cxnSp>
        <p:nvCxnSpPr>
          <p:cNvPr id="20" name="Straight Connector 19"/>
          <p:cNvCxnSpPr/>
          <p:nvPr/>
        </p:nvCxnSpPr>
        <p:spPr>
          <a:xfrm flipV="1">
            <a:off x="9150350" y="220663"/>
            <a:ext cx="0" cy="61087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45776" name="TextBox 1"/>
          <p:cNvSpPr txBox="1">
            <a:spLocks noChangeArrowheads="1"/>
          </p:cNvSpPr>
          <p:nvPr/>
        </p:nvSpPr>
        <p:spPr bwMode="auto">
          <a:xfrm>
            <a:off x="7478713" y="2406650"/>
            <a:ext cx="1635125" cy="1323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b="1" i="1">
                <a:solidFill>
                  <a:srgbClr val="C00000"/>
                </a:solidFill>
                <a:latin typeface="Arial" charset="0"/>
              </a:rPr>
              <a:t>Blood</a:t>
            </a:r>
          </a:p>
          <a:p>
            <a:pPr algn="ctr" eaLnBrk="1" hangingPunct="1">
              <a:spcBef>
                <a:spcPct val="0"/>
              </a:spcBef>
              <a:buFontTx/>
              <a:buNone/>
            </a:pPr>
            <a:r>
              <a:rPr lang="en-US" altLang="en-US" sz="4000" b="1" i="1">
                <a:solidFill>
                  <a:srgbClr val="C00000"/>
                </a:solidFill>
                <a:latin typeface="Arial" charset="0"/>
              </a:rPr>
              <a:t>Moon</a:t>
            </a:r>
          </a:p>
        </p:txBody>
      </p:sp>
    </p:spTree>
  </p:cSld>
  <p:clrMapOvr>
    <a:masterClrMapping/>
  </p:clrMapOvr>
  <p:transition/>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1"/>
          <p:cNvSpPr>
            <a:spLocks noChangeArrowheads="1"/>
          </p:cNvSpPr>
          <p:nvPr/>
        </p:nvSpPr>
        <p:spPr bwMode="auto">
          <a:xfrm>
            <a:off x="114300" y="685799"/>
            <a:ext cx="10003971" cy="55233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smtClean="0">
                <a:solidFill>
                  <a:srgbClr val="FFC000"/>
                </a:solidFill>
              </a:rPr>
              <a:t>When He comes back it will not be secretly or silently but noisily with the sound of the Trumpet and the voice of the archangel. Every eye shall see Him. Every eye shall </a:t>
            </a:r>
          </a:p>
          <a:p>
            <a:pPr algn="ctr" eaLnBrk="1" hangingPunct="1">
              <a:spcBef>
                <a:spcPct val="0"/>
              </a:spcBef>
              <a:buFontTx/>
              <a:buNone/>
            </a:pPr>
            <a:r>
              <a:rPr lang="en-US" altLang="en-US" sz="4400" dirty="0" smtClean="0">
                <a:solidFill>
                  <a:srgbClr val="FFC000"/>
                </a:solidFill>
              </a:rPr>
              <a:t>see the </a:t>
            </a:r>
            <a:r>
              <a:rPr lang="en-US" altLang="en-US" sz="4400" dirty="0" smtClean="0">
                <a:solidFill>
                  <a:srgbClr val="FFFF00"/>
                </a:solidFill>
              </a:rPr>
              <a:t>unveiling,</a:t>
            </a:r>
            <a:r>
              <a:rPr lang="en-US" altLang="en-US" sz="4400" dirty="0" smtClean="0">
                <a:solidFill>
                  <a:srgbClr val="FFC000"/>
                </a:solidFill>
              </a:rPr>
              <a:t> the </a:t>
            </a:r>
            <a:r>
              <a:rPr lang="en-US" altLang="en-US" sz="4400" dirty="0">
                <a:solidFill>
                  <a:srgbClr val="FFFF00"/>
                </a:solidFill>
              </a:rPr>
              <a:t>Revelation of </a:t>
            </a:r>
            <a:r>
              <a:rPr lang="en-US" altLang="en-US" sz="4400" dirty="0" smtClean="0">
                <a:solidFill>
                  <a:srgbClr val="FFFF00"/>
                </a:solidFill>
              </a:rPr>
              <a:t>Jesus Christ, </a:t>
            </a:r>
            <a:r>
              <a:rPr lang="en-US" altLang="en-US" sz="4400" dirty="0" err="1" smtClean="0">
                <a:solidFill>
                  <a:srgbClr val="FFFF00"/>
                </a:solidFill>
              </a:rPr>
              <a:t>Yeshua</a:t>
            </a:r>
            <a:r>
              <a:rPr lang="en-US" altLang="en-US" sz="4400" dirty="0" smtClean="0">
                <a:solidFill>
                  <a:srgbClr val="FFFF00"/>
                </a:solidFill>
              </a:rPr>
              <a:t> </a:t>
            </a:r>
            <a:r>
              <a:rPr lang="en-US" altLang="en-US" sz="4400" dirty="0" err="1" smtClean="0">
                <a:solidFill>
                  <a:srgbClr val="FFFF00"/>
                </a:solidFill>
              </a:rPr>
              <a:t>Hamashiach</a:t>
            </a:r>
            <a:r>
              <a:rPr lang="en-US" altLang="en-US" sz="4400" dirty="0" smtClean="0">
                <a:solidFill>
                  <a:srgbClr val="FFFF00"/>
                </a:solidFill>
              </a:rPr>
              <a:t>, our Deliverer, even the Conquering King, our Messiah</a:t>
            </a:r>
            <a:r>
              <a:rPr lang="en-US" altLang="en-US" sz="4400" dirty="0" smtClean="0">
                <a:solidFill>
                  <a:srgbClr val="FFC000"/>
                </a:solidFill>
              </a:rPr>
              <a:t>. </a:t>
            </a:r>
          </a:p>
          <a:p>
            <a:pPr algn="ctr" eaLnBrk="1" hangingPunct="1">
              <a:spcBef>
                <a:spcPct val="0"/>
              </a:spcBef>
              <a:buFontTx/>
              <a:buNone/>
            </a:pPr>
            <a:r>
              <a:rPr lang="en-US" altLang="en-US" sz="4400" dirty="0" smtClean="0">
                <a:solidFill>
                  <a:srgbClr val="FFC000"/>
                </a:solidFill>
              </a:rPr>
              <a:t>This, dear friends, is the true Apocalypse.</a:t>
            </a:r>
            <a:endParaRPr lang="en-US" altLang="en-US" sz="4400" dirty="0">
              <a:solidFill>
                <a:srgbClr val="FFC000"/>
              </a:solidFill>
            </a:endParaRPr>
          </a:p>
        </p:txBody>
      </p:sp>
    </p:spTree>
    <p:extLst>
      <p:ext uri="{BB962C8B-B14F-4D97-AF65-F5344CB8AC3E}">
        <p14:creationId xmlns:p14="http://schemas.microsoft.com/office/powerpoint/2010/main" val="975513389"/>
      </p:ext>
    </p:extLst>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Gavin\Desktop\BM IMAGES\courts-heav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123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813459"/>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342899" y="304800"/>
            <a:ext cx="9607685"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dirty="0">
                <a:solidFill>
                  <a:srgbClr val="FFC000"/>
                </a:solidFill>
              </a:rPr>
              <a:t>In the popular imagination the word </a:t>
            </a:r>
            <a:r>
              <a:rPr lang="en-US" altLang="en-US" sz="3600" dirty="0">
                <a:solidFill>
                  <a:srgbClr val="FFFF00"/>
                </a:solidFill>
              </a:rPr>
              <a:t>apocalypse </a:t>
            </a:r>
            <a:r>
              <a:rPr lang="en-US" altLang="en-US" sz="3600" dirty="0">
                <a:solidFill>
                  <a:srgbClr val="FFC000"/>
                </a:solidFill>
              </a:rPr>
              <a:t>conjures up scenes of mayhem, panic, and the horrific specter of mass destruction and the </a:t>
            </a:r>
            <a:endParaRPr lang="en-US" altLang="en-US" sz="3600" dirty="0" smtClean="0">
              <a:solidFill>
                <a:srgbClr val="FFC000"/>
              </a:solidFill>
            </a:endParaRPr>
          </a:p>
          <a:p>
            <a:pPr algn="ctr" eaLnBrk="1" hangingPunct="1">
              <a:spcBef>
                <a:spcPct val="0"/>
              </a:spcBef>
              <a:buFontTx/>
              <a:buNone/>
            </a:pPr>
            <a:r>
              <a:rPr lang="en-US" altLang="en-US" sz="3600" dirty="0" smtClean="0">
                <a:solidFill>
                  <a:srgbClr val="FFFF00"/>
                </a:solidFill>
              </a:rPr>
              <a:t>“</a:t>
            </a:r>
            <a:r>
              <a:rPr lang="en-US" altLang="en-US" sz="3600" dirty="0">
                <a:solidFill>
                  <a:srgbClr val="FFFF00"/>
                </a:solidFill>
              </a:rPr>
              <a:t>end of the world.” </a:t>
            </a:r>
            <a:r>
              <a:rPr lang="en-US" altLang="en-US" sz="3600" dirty="0">
                <a:solidFill>
                  <a:srgbClr val="FFC000"/>
                </a:solidFill>
              </a:rPr>
              <a:t>And yes, destructive events will surely </a:t>
            </a:r>
            <a:r>
              <a:rPr lang="en-US" altLang="en-US" sz="3600" dirty="0" smtClean="0">
                <a:solidFill>
                  <a:srgbClr val="FFC000"/>
                </a:solidFill>
              </a:rPr>
              <a:t>occur and many of those who belong </a:t>
            </a:r>
          </a:p>
          <a:p>
            <a:pPr algn="ctr" eaLnBrk="1" hangingPunct="1">
              <a:spcBef>
                <a:spcPct val="0"/>
              </a:spcBef>
              <a:buFontTx/>
              <a:buNone/>
            </a:pPr>
            <a:r>
              <a:rPr lang="en-US" altLang="en-US" sz="3600" dirty="0" smtClean="0">
                <a:solidFill>
                  <a:srgbClr val="FFC000"/>
                </a:solidFill>
              </a:rPr>
              <a:t>to Christ will give their lives in the witness. </a:t>
            </a:r>
            <a:r>
              <a:rPr lang="en-US" altLang="en-US" sz="3600" dirty="0">
                <a:solidFill>
                  <a:srgbClr val="FFC000"/>
                </a:solidFill>
              </a:rPr>
              <a:t>But </a:t>
            </a:r>
            <a:endParaRPr lang="en-US" altLang="en-US" sz="3600" dirty="0" smtClean="0">
              <a:solidFill>
                <a:srgbClr val="FFC000"/>
              </a:solidFill>
            </a:endParaRPr>
          </a:p>
          <a:p>
            <a:pPr algn="ctr" eaLnBrk="1" hangingPunct="1">
              <a:spcBef>
                <a:spcPct val="0"/>
              </a:spcBef>
              <a:buFontTx/>
              <a:buNone/>
            </a:pPr>
            <a:r>
              <a:rPr lang="en-US" altLang="en-US" sz="3600" dirty="0" smtClean="0">
                <a:solidFill>
                  <a:srgbClr val="FFC000"/>
                </a:solidFill>
              </a:rPr>
              <a:t>as </a:t>
            </a:r>
            <a:r>
              <a:rPr lang="en-US" altLang="en-US" sz="3600" dirty="0">
                <a:solidFill>
                  <a:srgbClr val="FFC000"/>
                </a:solidFill>
              </a:rPr>
              <a:t>we have seen in this study of the blood moon, </a:t>
            </a:r>
            <a:r>
              <a:rPr lang="en-US" altLang="en-US" sz="3600" dirty="0" smtClean="0">
                <a:solidFill>
                  <a:srgbClr val="FFC000"/>
                </a:solidFill>
              </a:rPr>
              <a:t>the </a:t>
            </a:r>
            <a:r>
              <a:rPr lang="en-US" altLang="en-US" sz="3600" dirty="0">
                <a:solidFill>
                  <a:srgbClr val="FFC000"/>
                </a:solidFill>
              </a:rPr>
              <a:t>apocalypse will </a:t>
            </a:r>
            <a:r>
              <a:rPr lang="en-US" altLang="en-US" sz="3600" b="1" i="1" dirty="0">
                <a:solidFill>
                  <a:srgbClr val="FFFF00"/>
                </a:solidFill>
              </a:rPr>
              <a:t>not</a:t>
            </a:r>
            <a:r>
              <a:rPr lang="en-US" altLang="en-US" sz="3600" dirty="0">
                <a:solidFill>
                  <a:srgbClr val="FFC000"/>
                </a:solidFill>
              </a:rPr>
              <a:t> see this planet and </a:t>
            </a:r>
            <a:r>
              <a:rPr lang="en-US" altLang="en-US" sz="3600" dirty="0" smtClean="0">
                <a:solidFill>
                  <a:srgbClr val="FFC000"/>
                </a:solidFill>
              </a:rPr>
              <a:t>all </a:t>
            </a:r>
          </a:p>
          <a:p>
            <a:pPr algn="ctr" eaLnBrk="1" hangingPunct="1">
              <a:spcBef>
                <a:spcPct val="0"/>
              </a:spcBef>
              <a:buNone/>
            </a:pPr>
            <a:r>
              <a:rPr lang="en-US" altLang="en-US" sz="3600" dirty="0" smtClean="0">
                <a:solidFill>
                  <a:srgbClr val="FFC000"/>
                </a:solidFill>
              </a:rPr>
              <a:t>its </a:t>
            </a:r>
            <a:r>
              <a:rPr lang="en-US" altLang="en-US" sz="3600" dirty="0">
                <a:solidFill>
                  <a:srgbClr val="FFC000"/>
                </a:solidFill>
              </a:rPr>
              <a:t>people destroyed. This is a campaign of disinformation, fear mongering, and terror. It has been crafted and broadcast for a specific  purpose. </a:t>
            </a: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4" descr="http://entropymag.org/wp-content/uploads/2014/05/apocalypse_by_sethpda-d33hvx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3" y="3657600"/>
            <a:ext cx="4745037"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1" name="AutoShape 6" descr="Apocalypse"/>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sp>
        <p:nvSpPr>
          <p:cNvPr id="247812" name="AutoShape 8" descr="Apocalypse"/>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sp>
        <p:nvSpPr>
          <p:cNvPr id="247813" name="AutoShape 10" descr="http://dreamatico.com/data_images/apocalypse/apocalypse-5.jpg"/>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pic>
        <p:nvPicPr>
          <p:cNvPr id="247814" name="Picture 11" descr="C:\Users\Gavin-As\Desktop\apocalypse-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312738"/>
            <a:ext cx="4745037"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7815" name="Picture 13" descr="http://www.denzomag.com/wp-content/uploads/2010/09/post-apocalypse-illustrations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5900" y="312738"/>
            <a:ext cx="480060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7816" name="Picture 9" descr="ku-xlar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4638" y="3657600"/>
            <a:ext cx="4741862"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728255"/>
      </p:ext>
    </p:extLst>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225155" y="762000"/>
            <a:ext cx="9947545"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The principalities and powers, the rulers over the darkness of this present age </a:t>
            </a:r>
            <a:r>
              <a:rPr lang="en-US" altLang="en-US" sz="4800" dirty="0">
                <a:solidFill>
                  <a:srgbClr val="FFC000"/>
                </a:solidFill>
              </a:rPr>
              <a:t>are trying to </a:t>
            </a:r>
            <a:r>
              <a:rPr lang="en-US" altLang="en-US" sz="4800" dirty="0" smtClean="0">
                <a:solidFill>
                  <a:srgbClr val="FFC000"/>
                </a:solidFill>
              </a:rPr>
              <a:t>scare Christians away from </a:t>
            </a:r>
            <a:r>
              <a:rPr lang="en-US" altLang="en-US" sz="4800" dirty="0">
                <a:solidFill>
                  <a:srgbClr val="FFC000"/>
                </a:solidFill>
              </a:rPr>
              <a:t>the end-time witness. </a:t>
            </a:r>
            <a:r>
              <a:rPr lang="en-US" altLang="en-US" sz="4800" dirty="0" smtClean="0">
                <a:solidFill>
                  <a:srgbClr val="FFC000"/>
                </a:solidFill>
              </a:rPr>
              <a:t>These evil princes </a:t>
            </a:r>
            <a:r>
              <a:rPr lang="en-US" altLang="en-US" sz="4800" dirty="0">
                <a:solidFill>
                  <a:srgbClr val="FFC000"/>
                </a:solidFill>
              </a:rPr>
              <a:t>actually believe that God’s plan can be halted. </a:t>
            </a:r>
            <a:r>
              <a:rPr lang="en-US" altLang="en-US" sz="4800" dirty="0" smtClean="0">
                <a:solidFill>
                  <a:srgbClr val="FFC000"/>
                </a:solidFill>
              </a:rPr>
              <a:t>And </a:t>
            </a:r>
            <a:r>
              <a:rPr lang="en-US" altLang="en-US" sz="4800" dirty="0">
                <a:solidFill>
                  <a:srgbClr val="FFC000"/>
                </a:solidFill>
              </a:rPr>
              <a:t>in </a:t>
            </a:r>
            <a:r>
              <a:rPr lang="en-US" altLang="en-US" sz="4800" dirty="0" smtClean="0">
                <a:solidFill>
                  <a:srgbClr val="FFC000"/>
                </a:solidFill>
              </a:rPr>
              <a:t>the </a:t>
            </a:r>
            <a:r>
              <a:rPr lang="en-US" altLang="en-US" sz="4800" dirty="0">
                <a:solidFill>
                  <a:srgbClr val="FFC000"/>
                </a:solidFill>
              </a:rPr>
              <a:t>iniquity </a:t>
            </a:r>
            <a:r>
              <a:rPr lang="en-US" altLang="en-US" sz="4800" dirty="0" smtClean="0">
                <a:solidFill>
                  <a:srgbClr val="FFC000"/>
                </a:solidFill>
              </a:rPr>
              <a:t>of their minds they </a:t>
            </a:r>
            <a:r>
              <a:rPr lang="en-US" altLang="en-US" sz="4800" dirty="0">
                <a:solidFill>
                  <a:srgbClr val="FFC000"/>
                </a:solidFill>
              </a:rPr>
              <a:t>believe their own lies. </a:t>
            </a:r>
          </a:p>
        </p:txBody>
      </p:sp>
    </p:spTree>
    <p:extLst>
      <p:ext uri="{BB962C8B-B14F-4D97-AF65-F5344CB8AC3E}">
        <p14:creationId xmlns:p14="http://schemas.microsoft.com/office/powerpoint/2010/main" val="3835211066"/>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12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79501"/>
      </p:ext>
    </p:extLst>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
          <p:cNvSpPr>
            <a:spLocks noChangeArrowheads="1"/>
          </p:cNvSpPr>
          <p:nvPr/>
        </p:nvSpPr>
        <p:spPr bwMode="auto">
          <a:xfrm>
            <a:off x="419100" y="1132114"/>
            <a:ext cx="9508671"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r>
              <a:rPr lang="en-US" altLang="en-US" sz="4800" dirty="0">
                <a:solidFill>
                  <a:srgbClr val="FFC000"/>
                </a:solidFill>
                <a:latin typeface="Calibri" pitchFamily="34" charset="0"/>
              </a:rPr>
              <a:t>The word </a:t>
            </a:r>
            <a:r>
              <a:rPr lang="en-US" altLang="en-US" sz="4800" b="1" i="1" dirty="0">
                <a:solidFill>
                  <a:srgbClr val="FFFF00"/>
                </a:solidFill>
                <a:latin typeface="Calibri" pitchFamily="34" charset="0"/>
              </a:rPr>
              <a:t>apocalypse</a:t>
            </a:r>
            <a:r>
              <a:rPr lang="en-US" altLang="en-US" sz="4800" dirty="0">
                <a:solidFill>
                  <a:srgbClr val="FFC000"/>
                </a:solidFill>
                <a:latin typeface="Calibri" pitchFamily="34" charset="0"/>
              </a:rPr>
              <a:t> does not </a:t>
            </a:r>
            <a:r>
              <a:rPr lang="en-US" altLang="en-US" sz="4800" dirty="0" smtClean="0">
                <a:solidFill>
                  <a:srgbClr val="FFC000"/>
                </a:solidFill>
                <a:latin typeface="Calibri" pitchFamily="34" charset="0"/>
              </a:rPr>
              <a:t>mean </a:t>
            </a:r>
            <a:r>
              <a:rPr lang="en-US" altLang="en-US" sz="4800" dirty="0">
                <a:solidFill>
                  <a:srgbClr val="FFC000"/>
                </a:solidFill>
                <a:latin typeface="Calibri" pitchFamily="34" charset="0"/>
              </a:rPr>
              <a:t>total destruction of planet </a:t>
            </a:r>
            <a:r>
              <a:rPr lang="en-US" altLang="en-US" sz="4800" dirty="0" smtClean="0">
                <a:solidFill>
                  <a:srgbClr val="FFC000"/>
                </a:solidFill>
                <a:latin typeface="Calibri" pitchFamily="34" charset="0"/>
              </a:rPr>
              <a:t>earth </a:t>
            </a:r>
            <a:r>
              <a:rPr lang="en-US" altLang="en-US" sz="4800" dirty="0">
                <a:solidFill>
                  <a:srgbClr val="FFC000"/>
                </a:solidFill>
                <a:latin typeface="Calibri" pitchFamily="34" charset="0"/>
              </a:rPr>
              <a:t>and all its </a:t>
            </a:r>
            <a:r>
              <a:rPr lang="en-US" altLang="en-US" sz="4800" dirty="0" smtClean="0">
                <a:solidFill>
                  <a:srgbClr val="FFC000"/>
                </a:solidFill>
                <a:latin typeface="Calibri" pitchFamily="34" charset="0"/>
              </a:rPr>
              <a:t>people and its ecosystems. </a:t>
            </a:r>
            <a:r>
              <a:rPr lang="en-US" altLang="en-US" sz="4800" dirty="0">
                <a:solidFill>
                  <a:srgbClr val="FFC000"/>
                </a:solidFill>
                <a:latin typeface="Calibri" pitchFamily="34" charset="0"/>
              </a:rPr>
              <a:t>Nor does the term </a:t>
            </a:r>
            <a:r>
              <a:rPr lang="en-US" altLang="en-US" sz="4800" dirty="0">
                <a:solidFill>
                  <a:srgbClr val="FFFF00"/>
                </a:solidFill>
                <a:latin typeface="Calibri" pitchFamily="34" charset="0"/>
              </a:rPr>
              <a:t>“</a:t>
            </a:r>
            <a:r>
              <a:rPr lang="en-US" altLang="en-US" sz="4800" b="1" i="1" dirty="0">
                <a:solidFill>
                  <a:srgbClr val="FFFF00"/>
                </a:solidFill>
                <a:latin typeface="Calibri" pitchFamily="34" charset="0"/>
              </a:rPr>
              <a:t>end of the world” </a:t>
            </a:r>
            <a:r>
              <a:rPr lang="en-US" altLang="en-US" sz="4800" dirty="0" smtClean="0">
                <a:solidFill>
                  <a:srgbClr val="FFC000"/>
                </a:solidFill>
                <a:latin typeface="Calibri" pitchFamily="34" charset="0"/>
              </a:rPr>
              <a:t>we see in </a:t>
            </a:r>
            <a:r>
              <a:rPr lang="en-US" altLang="en-US" sz="4800" dirty="0">
                <a:solidFill>
                  <a:srgbClr val="FFC000"/>
                </a:solidFill>
                <a:latin typeface="Calibri" pitchFamily="34" charset="0"/>
              </a:rPr>
              <a:t>the </a:t>
            </a:r>
            <a:r>
              <a:rPr lang="en-US" altLang="en-US" sz="4800" dirty="0">
                <a:solidFill>
                  <a:schemeClr val="bg1"/>
                </a:solidFill>
                <a:latin typeface="Calibri" pitchFamily="34" charset="0"/>
              </a:rPr>
              <a:t>King James Version</a:t>
            </a:r>
            <a:r>
              <a:rPr lang="en-US" altLang="en-US" sz="4800" b="1" i="1" dirty="0">
                <a:solidFill>
                  <a:schemeClr val="bg1"/>
                </a:solidFill>
                <a:latin typeface="Calibri" pitchFamily="34" charset="0"/>
              </a:rPr>
              <a:t> </a:t>
            </a:r>
            <a:r>
              <a:rPr lang="en-US" altLang="en-US" sz="4800" dirty="0">
                <a:solidFill>
                  <a:srgbClr val="FFC000"/>
                </a:solidFill>
                <a:latin typeface="Calibri" pitchFamily="34" charset="0"/>
              </a:rPr>
              <a:t>mean</a:t>
            </a:r>
            <a:r>
              <a:rPr lang="en-US" altLang="en-US" sz="4800" b="1" i="1" dirty="0">
                <a:solidFill>
                  <a:srgbClr val="FFC000"/>
                </a:solidFill>
                <a:latin typeface="Calibri" pitchFamily="34" charset="0"/>
              </a:rPr>
              <a:t> end </a:t>
            </a:r>
            <a:r>
              <a:rPr lang="en-US" altLang="en-US" sz="4800" b="1" i="1" dirty="0" smtClean="0">
                <a:solidFill>
                  <a:srgbClr val="FFC000"/>
                </a:solidFill>
                <a:latin typeface="Calibri" pitchFamily="34" charset="0"/>
              </a:rPr>
              <a:t>of this </a:t>
            </a:r>
            <a:r>
              <a:rPr lang="en-US" altLang="en-US" sz="4800" b="1" i="1" dirty="0">
                <a:solidFill>
                  <a:srgbClr val="FFC000"/>
                </a:solidFill>
                <a:latin typeface="Calibri" pitchFamily="34" charset="0"/>
              </a:rPr>
              <a:t>world</a:t>
            </a:r>
            <a:r>
              <a:rPr lang="en-US" altLang="en-US" sz="4800" dirty="0">
                <a:solidFill>
                  <a:srgbClr val="FFC000"/>
                </a:solidFill>
                <a:latin typeface="Calibri" pitchFamily="34" charset="0"/>
              </a:rPr>
              <a:t>. </a:t>
            </a:r>
          </a:p>
        </p:txBody>
      </p:sp>
    </p:spTree>
    <p:extLst>
      <p:ext uri="{BB962C8B-B14F-4D97-AF65-F5344CB8AC3E}">
        <p14:creationId xmlns:p14="http://schemas.microsoft.com/office/powerpoint/2010/main" val="1026291468"/>
      </p:ext>
    </p:extLst>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Gavin\Desktop\BM IMAGES\end-of-wor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75" y="-250825"/>
            <a:ext cx="10521950" cy="735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262628"/>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
          <p:cNvSpPr>
            <a:spLocks noChangeArrowheads="1"/>
          </p:cNvSpPr>
          <p:nvPr/>
        </p:nvSpPr>
        <p:spPr bwMode="auto">
          <a:xfrm>
            <a:off x="468086" y="457200"/>
            <a:ext cx="9144000"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r>
              <a:rPr lang="en-US" altLang="en-US" sz="4800" dirty="0" smtClean="0">
                <a:solidFill>
                  <a:srgbClr val="FFC000"/>
                </a:solidFill>
                <a:latin typeface="Calibri" pitchFamily="34" charset="0"/>
              </a:rPr>
              <a:t>The King James is the most </a:t>
            </a:r>
          </a:p>
          <a:p>
            <a:pPr algn="ctr"/>
            <a:r>
              <a:rPr lang="en-US" altLang="en-US" sz="4800" dirty="0" smtClean="0">
                <a:solidFill>
                  <a:srgbClr val="FFC000"/>
                </a:solidFill>
                <a:latin typeface="Calibri" pitchFamily="34" charset="0"/>
              </a:rPr>
              <a:t>faithful version we have in English. But here the </a:t>
            </a:r>
            <a:r>
              <a:rPr lang="en-US" altLang="en-US" sz="4800" dirty="0">
                <a:solidFill>
                  <a:srgbClr val="FFC000"/>
                </a:solidFill>
                <a:latin typeface="Calibri" pitchFamily="34" charset="0"/>
              </a:rPr>
              <a:t>Greek word </a:t>
            </a:r>
            <a:r>
              <a:rPr lang="en-US" altLang="en-US" sz="4800" dirty="0" smtClean="0">
                <a:solidFill>
                  <a:srgbClr val="FFC000"/>
                </a:solidFill>
                <a:latin typeface="Calibri" pitchFamily="34" charset="0"/>
              </a:rPr>
              <a:t>translated in the KJV as </a:t>
            </a:r>
            <a:r>
              <a:rPr lang="en-US" altLang="en-US" sz="4800" b="1" i="1" dirty="0" smtClean="0">
                <a:solidFill>
                  <a:srgbClr val="FFC000"/>
                </a:solidFill>
                <a:latin typeface="Calibri" pitchFamily="34" charset="0"/>
              </a:rPr>
              <a:t>“world” </a:t>
            </a:r>
            <a:r>
              <a:rPr lang="en-US" altLang="en-US" sz="4800" dirty="0" smtClean="0">
                <a:solidFill>
                  <a:srgbClr val="FFC000"/>
                </a:solidFill>
                <a:latin typeface="Calibri" pitchFamily="34" charset="0"/>
              </a:rPr>
              <a:t>is </a:t>
            </a:r>
            <a:r>
              <a:rPr lang="en-US" altLang="en-US" sz="4800" dirty="0">
                <a:solidFill>
                  <a:srgbClr val="FFFF00"/>
                </a:solidFill>
                <a:latin typeface="Calibri" pitchFamily="34" charset="0"/>
              </a:rPr>
              <a:t>“</a:t>
            </a:r>
            <a:r>
              <a:rPr lang="en-US" altLang="en-US" sz="4800" dirty="0" err="1">
                <a:solidFill>
                  <a:srgbClr val="FFFF00"/>
                </a:solidFill>
                <a:latin typeface="Calibri" pitchFamily="34" charset="0"/>
              </a:rPr>
              <a:t>aion</a:t>
            </a:r>
            <a:r>
              <a:rPr lang="en-US" altLang="en-US" sz="4800" dirty="0">
                <a:solidFill>
                  <a:srgbClr val="FFFF00"/>
                </a:solidFill>
                <a:latin typeface="Calibri" pitchFamily="34" charset="0"/>
              </a:rPr>
              <a:t>”</a:t>
            </a:r>
            <a:r>
              <a:rPr lang="en-US" altLang="en-US" sz="4800" dirty="0">
                <a:solidFill>
                  <a:srgbClr val="FFC000"/>
                </a:solidFill>
                <a:latin typeface="Calibri" pitchFamily="34" charset="0"/>
              </a:rPr>
              <a:t>, (ion</a:t>
            </a:r>
            <a:r>
              <a:rPr lang="en-US" altLang="en-US" sz="4800" dirty="0" smtClean="0">
                <a:solidFill>
                  <a:srgbClr val="FFC000"/>
                </a:solidFill>
                <a:latin typeface="Calibri" pitchFamily="34" charset="0"/>
              </a:rPr>
              <a:t>) which means a period of time, </a:t>
            </a:r>
          </a:p>
          <a:p>
            <a:pPr algn="ctr"/>
            <a:r>
              <a:rPr lang="en-US" altLang="en-US" sz="4800" dirty="0" smtClean="0">
                <a:solidFill>
                  <a:srgbClr val="FFC000"/>
                </a:solidFill>
                <a:latin typeface="Calibri" pitchFamily="34" charset="0"/>
              </a:rPr>
              <a:t>an era or </a:t>
            </a:r>
            <a:r>
              <a:rPr lang="en-US" altLang="en-US" sz="4800" b="1" i="1" dirty="0" smtClean="0">
                <a:solidFill>
                  <a:srgbClr val="FFFF00"/>
                </a:solidFill>
                <a:latin typeface="Calibri" pitchFamily="34" charset="0"/>
              </a:rPr>
              <a:t>an age</a:t>
            </a:r>
            <a:r>
              <a:rPr lang="en-US" altLang="en-US" sz="4800" dirty="0" smtClean="0">
                <a:solidFill>
                  <a:srgbClr val="FFC000"/>
                </a:solidFill>
                <a:latin typeface="Calibri" pitchFamily="34" charset="0"/>
              </a:rPr>
              <a:t>. So </a:t>
            </a:r>
            <a:r>
              <a:rPr lang="en-US" altLang="en-US" sz="4800" dirty="0">
                <a:solidFill>
                  <a:srgbClr val="FFC000"/>
                </a:solidFill>
                <a:latin typeface="Calibri" pitchFamily="34" charset="0"/>
              </a:rPr>
              <a:t>a better translation of </a:t>
            </a:r>
            <a:r>
              <a:rPr lang="en-US" altLang="en-US" sz="4800" dirty="0" smtClean="0">
                <a:solidFill>
                  <a:srgbClr val="FFC000"/>
                </a:solidFill>
                <a:latin typeface="Calibri" pitchFamily="34" charset="0"/>
              </a:rPr>
              <a:t>the phrase </a:t>
            </a:r>
          </a:p>
          <a:p>
            <a:pPr algn="ctr"/>
            <a:r>
              <a:rPr lang="en-US" altLang="en-US" sz="4800" dirty="0" smtClean="0">
                <a:solidFill>
                  <a:srgbClr val="FFC000"/>
                </a:solidFill>
                <a:latin typeface="Calibri" pitchFamily="34" charset="0"/>
              </a:rPr>
              <a:t>would be </a:t>
            </a:r>
            <a:r>
              <a:rPr lang="en-US" altLang="en-US" sz="4800" b="1" i="1" dirty="0">
                <a:solidFill>
                  <a:srgbClr val="FFFF00"/>
                </a:solidFill>
                <a:latin typeface="Calibri" pitchFamily="34" charset="0"/>
              </a:rPr>
              <a:t>“end of the age”</a:t>
            </a:r>
            <a:r>
              <a:rPr lang="en-US" altLang="en-US" sz="4800" dirty="0">
                <a:solidFill>
                  <a:srgbClr val="FFC000"/>
                </a:solidFill>
                <a:latin typeface="Calibri" pitchFamily="34" charset="0"/>
              </a:rPr>
              <a:t>. </a:t>
            </a: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1"/>
          <p:cNvSpPr>
            <a:spLocks noChangeArrowheads="1"/>
          </p:cNvSpPr>
          <p:nvPr/>
        </p:nvSpPr>
        <p:spPr bwMode="auto">
          <a:xfrm>
            <a:off x="571500" y="685800"/>
            <a:ext cx="9144000" cy="5554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endParaRPr lang="en-US" altLang="en-US" sz="5400" dirty="0">
              <a:solidFill>
                <a:srgbClr val="FFC000"/>
              </a:solidFill>
            </a:endParaRPr>
          </a:p>
          <a:p>
            <a:pPr algn="ctr" eaLnBrk="1" hangingPunct="1">
              <a:spcBef>
                <a:spcPct val="0"/>
              </a:spcBef>
              <a:buFontTx/>
              <a:buNone/>
            </a:pPr>
            <a:r>
              <a:rPr lang="en-US" altLang="en-US" sz="6000" dirty="0">
                <a:solidFill>
                  <a:srgbClr val="FFC000"/>
                </a:solidFill>
              </a:rPr>
              <a:t>Gr. </a:t>
            </a:r>
            <a:r>
              <a:rPr lang="en-US" altLang="en-US" sz="6000" b="1" dirty="0">
                <a:solidFill>
                  <a:srgbClr val="FFFF00"/>
                </a:solidFill>
              </a:rPr>
              <a:t>“</a:t>
            </a:r>
            <a:r>
              <a:rPr lang="en-US" altLang="en-US" sz="6000" b="1" dirty="0" err="1">
                <a:solidFill>
                  <a:srgbClr val="FFFF00"/>
                </a:solidFill>
              </a:rPr>
              <a:t>aion</a:t>
            </a:r>
            <a:r>
              <a:rPr lang="en-US" altLang="en-US" sz="6000" b="1" dirty="0">
                <a:solidFill>
                  <a:srgbClr val="FFFF00"/>
                </a:solidFill>
              </a:rPr>
              <a:t>”</a:t>
            </a:r>
          </a:p>
          <a:p>
            <a:pPr algn="ctr" eaLnBrk="1" hangingPunct="1">
              <a:spcBef>
                <a:spcPct val="0"/>
              </a:spcBef>
              <a:buFontTx/>
              <a:buNone/>
            </a:pPr>
            <a:r>
              <a:rPr lang="en-US" altLang="en-US" sz="6000" dirty="0">
                <a:solidFill>
                  <a:srgbClr val="FFC000"/>
                </a:solidFill>
              </a:rPr>
              <a:t>Strong’s G165</a:t>
            </a:r>
          </a:p>
          <a:p>
            <a:pPr algn="ctr" eaLnBrk="1" hangingPunct="1">
              <a:spcBef>
                <a:spcPct val="0"/>
              </a:spcBef>
              <a:buFontTx/>
              <a:buNone/>
            </a:pPr>
            <a:r>
              <a:rPr lang="en-US" altLang="en-US" sz="6000" b="1" i="1" dirty="0">
                <a:solidFill>
                  <a:srgbClr val="FFFF00"/>
                </a:solidFill>
              </a:rPr>
              <a:t>“an age”,  . . . . </a:t>
            </a:r>
          </a:p>
          <a:p>
            <a:pPr algn="ctr" eaLnBrk="1" hangingPunct="1">
              <a:spcBef>
                <a:spcPct val="0"/>
              </a:spcBef>
              <a:buFontTx/>
              <a:buNone/>
            </a:pPr>
            <a:r>
              <a:rPr lang="en-US" altLang="en-US" sz="6000" dirty="0">
                <a:solidFill>
                  <a:srgbClr val="FFC000"/>
                </a:solidFill>
              </a:rPr>
              <a:t>“a period of time”</a:t>
            </a:r>
          </a:p>
          <a:p>
            <a:pPr algn="ctr" eaLnBrk="1" hangingPunct="1">
              <a:spcBef>
                <a:spcPct val="0"/>
              </a:spcBef>
              <a:buFontTx/>
              <a:buNone/>
            </a:pPr>
            <a:endParaRPr lang="en-US" altLang="en-US" sz="6000" dirty="0">
              <a:solidFill>
                <a:srgbClr val="FFC000"/>
              </a:solidFill>
            </a:endParaRP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
          <p:cNvSpPr>
            <a:spLocks noChangeArrowheads="1"/>
          </p:cNvSpPr>
          <p:nvPr/>
        </p:nvSpPr>
        <p:spPr bwMode="auto">
          <a:xfrm>
            <a:off x="267835" y="609600"/>
            <a:ext cx="9752012" cy="564647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dirty="0">
                <a:solidFill>
                  <a:srgbClr val="FFC000"/>
                </a:solidFill>
                <a:latin typeface="Calibri" pitchFamily="34" charset="0"/>
              </a:rPr>
              <a:t>So the </a:t>
            </a:r>
            <a:r>
              <a:rPr lang="en-US" altLang="en-US" sz="4000" dirty="0" smtClean="0">
                <a:solidFill>
                  <a:srgbClr val="FFC000"/>
                </a:solidFill>
                <a:latin typeface="Calibri" pitchFamily="34" charset="0"/>
              </a:rPr>
              <a:t>popular </a:t>
            </a:r>
            <a:r>
              <a:rPr lang="en-US" altLang="en-US" sz="4000" dirty="0">
                <a:solidFill>
                  <a:srgbClr val="FFC000"/>
                </a:solidFill>
                <a:latin typeface="Calibri" pitchFamily="34" charset="0"/>
              </a:rPr>
              <a:t>presentation of </a:t>
            </a:r>
            <a:r>
              <a:rPr lang="en-US" altLang="en-US" sz="4000" dirty="0" smtClean="0">
                <a:solidFill>
                  <a:srgbClr val="FFC000"/>
                </a:solidFill>
                <a:latin typeface="Calibri" pitchFamily="34" charset="0"/>
              </a:rPr>
              <a:t>the </a:t>
            </a:r>
            <a:r>
              <a:rPr lang="en-US" altLang="en-US" sz="4000" dirty="0">
                <a:solidFill>
                  <a:srgbClr val="FFC000"/>
                </a:solidFill>
                <a:latin typeface="Calibri" pitchFamily="34" charset="0"/>
              </a:rPr>
              <a:t>apocalypse </a:t>
            </a:r>
            <a:r>
              <a:rPr lang="en-US" altLang="en-US" sz="4000" dirty="0" smtClean="0">
                <a:solidFill>
                  <a:srgbClr val="FFC000"/>
                </a:solidFill>
                <a:latin typeface="Calibri" pitchFamily="34" charset="0"/>
              </a:rPr>
              <a:t>of Messiah as all doom </a:t>
            </a:r>
            <a:r>
              <a:rPr lang="en-US" altLang="en-US" sz="4000" dirty="0">
                <a:solidFill>
                  <a:srgbClr val="FFC000"/>
                </a:solidFill>
                <a:latin typeface="Calibri" pitchFamily="34" charset="0"/>
              </a:rPr>
              <a:t>and doom, total nuclear destruction, and the </a:t>
            </a:r>
            <a:r>
              <a:rPr lang="en-US" altLang="en-US" sz="4000" dirty="0" smtClean="0">
                <a:solidFill>
                  <a:srgbClr val="FFC000"/>
                </a:solidFill>
                <a:latin typeface="Calibri" pitchFamily="34" charset="0"/>
              </a:rPr>
              <a:t>end </a:t>
            </a:r>
            <a:r>
              <a:rPr lang="en-US" altLang="en-US" sz="4000" dirty="0">
                <a:solidFill>
                  <a:srgbClr val="FFC000"/>
                </a:solidFill>
                <a:latin typeface="Calibri" pitchFamily="34" charset="0"/>
              </a:rPr>
              <a:t>of the world is </a:t>
            </a:r>
            <a:r>
              <a:rPr lang="en-US" altLang="en-US" sz="4000" dirty="0" smtClean="0">
                <a:solidFill>
                  <a:srgbClr val="FFC000"/>
                </a:solidFill>
                <a:latin typeface="Calibri" pitchFamily="34" charset="0"/>
              </a:rPr>
              <a:t>a lie</a:t>
            </a:r>
            <a:r>
              <a:rPr lang="en-US" altLang="en-US" sz="4000" dirty="0">
                <a:solidFill>
                  <a:srgbClr val="FFC000"/>
                </a:solidFill>
                <a:latin typeface="Calibri" pitchFamily="34" charset="0"/>
              </a:rPr>
              <a:t>. </a:t>
            </a:r>
            <a:r>
              <a:rPr lang="en-US" altLang="en-US" sz="4000" dirty="0" smtClean="0">
                <a:solidFill>
                  <a:srgbClr val="FFC000"/>
                </a:solidFill>
                <a:latin typeface="+mn-lt"/>
              </a:rPr>
              <a:t>This </a:t>
            </a:r>
            <a:r>
              <a:rPr lang="en-US" altLang="en-US" sz="4000" dirty="0">
                <a:solidFill>
                  <a:srgbClr val="FFC000"/>
                </a:solidFill>
                <a:latin typeface="+mn-lt"/>
              </a:rPr>
              <a:t>campaign of disinformation, fear mongering, and </a:t>
            </a:r>
            <a:r>
              <a:rPr lang="en-US" altLang="en-US" sz="4000" dirty="0" smtClean="0">
                <a:solidFill>
                  <a:srgbClr val="FFC000"/>
                </a:solidFill>
                <a:latin typeface="+mn-lt"/>
              </a:rPr>
              <a:t>terror is a devilish plot to poison the minds of Christians and to make them believe that the Satanic powers of darkness, death, and mayhem will be victorious and have their way. </a:t>
            </a:r>
            <a:endParaRPr lang="en-US" altLang="en-US" sz="4000" dirty="0">
              <a:solidFill>
                <a:srgbClr val="FFC000"/>
              </a:solidFill>
              <a:latin typeface="+mn-lt"/>
            </a:endParaRPr>
          </a:p>
        </p:txBody>
      </p:sp>
    </p:spTree>
    <p:extLst>
      <p:ext uri="{BB962C8B-B14F-4D97-AF65-F5344CB8AC3E}">
        <p14:creationId xmlns:p14="http://schemas.microsoft.com/office/powerpoint/2010/main" val="930711257"/>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ku-x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263982"/>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
          <p:cNvSpPr>
            <a:spLocks noChangeArrowheads="1"/>
          </p:cNvSpPr>
          <p:nvPr/>
        </p:nvSpPr>
        <p:spPr bwMode="auto">
          <a:xfrm>
            <a:off x="235178" y="304800"/>
            <a:ext cx="9752012"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400" dirty="0" smtClean="0">
                <a:solidFill>
                  <a:srgbClr val="FFC000"/>
                </a:solidFill>
                <a:latin typeface="+mn-lt"/>
              </a:rPr>
              <a:t>As we see in </a:t>
            </a:r>
            <a:r>
              <a:rPr lang="en-US" altLang="en-US" sz="4400" dirty="0" smtClean="0">
                <a:solidFill>
                  <a:schemeClr val="bg1"/>
                </a:solidFill>
                <a:latin typeface="+mn-lt"/>
              </a:rPr>
              <a:t>Psalm 2</a:t>
            </a:r>
            <a:r>
              <a:rPr lang="en-US" altLang="en-US" sz="4400" dirty="0" smtClean="0">
                <a:solidFill>
                  <a:srgbClr val="FFC000"/>
                </a:solidFill>
                <a:latin typeface="+mn-lt"/>
              </a:rPr>
              <a:t>, Lucifer and His underlings are the losers. The conspiring powers of darkness, angelic and human, will NOT be victorious. They are not the Sovereign One sitting on the Throne. Are they? Wicked angels and their duped human underlings may plot and conspire. But is God worried about this? No, He is not. In fact He is laughing.</a:t>
            </a:r>
            <a:endParaRPr lang="en-US" altLang="en-US" sz="4400" dirty="0">
              <a:solidFill>
                <a:srgbClr val="FFC000"/>
              </a:solidFill>
              <a:latin typeface="+mn-lt"/>
            </a:endParaRPr>
          </a:p>
        </p:txBody>
      </p:sp>
    </p:spTree>
    <p:extLst>
      <p:ext uri="{BB962C8B-B14F-4D97-AF65-F5344CB8AC3E}">
        <p14:creationId xmlns:p14="http://schemas.microsoft.com/office/powerpoint/2010/main" val="137312782"/>
      </p:ext>
    </p:extLst>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8" name="Picture 4" descr="https://mattsko.files.wordpress.com/2012/03/heav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0" y="0"/>
            <a:ext cx="5143500" cy="68490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228600"/>
            <a:ext cx="5143501" cy="6309420"/>
          </a:xfrm>
          <a:prstGeom prst="rect">
            <a:avLst/>
          </a:prstGeom>
          <a:noFill/>
        </p:spPr>
        <p:txBody>
          <a:bodyPr wrap="square" rtlCol="0">
            <a:spAutoFit/>
          </a:bodyPr>
          <a:lstStyle/>
          <a:p>
            <a:r>
              <a:rPr lang="en-AU" sz="2000" b="1" dirty="0">
                <a:solidFill>
                  <a:schemeClr val="accent6">
                    <a:lumMod val="20000"/>
                    <a:lumOff val="80000"/>
                  </a:schemeClr>
                </a:solidFill>
              </a:rPr>
              <a:t>Psalm 2  </a:t>
            </a:r>
            <a:r>
              <a:rPr lang="en-AU" sz="2000" dirty="0" smtClean="0">
                <a:solidFill>
                  <a:schemeClr val="accent6">
                    <a:lumMod val="20000"/>
                    <a:lumOff val="80000"/>
                  </a:schemeClr>
                </a:solidFill>
              </a:rPr>
              <a:t>(KJV + !)</a:t>
            </a:r>
            <a:endParaRPr lang="en-AU" sz="2000" dirty="0">
              <a:solidFill>
                <a:schemeClr val="accent6">
                  <a:lumMod val="20000"/>
                  <a:lumOff val="80000"/>
                </a:schemeClr>
              </a:solidFill>
            </a:endParaRPr>
          </a:p>
          <a:p>
            <a:r>
              <a:rPr lang="en-AU" sz="2400" dirty="0">
                <a:solidFill>
                  <a:srgbClr val="FFC000"/>
                </a:solidFill>
              </a:rPr>
              <a:t>2 Why do the heathen rage, and the people imagine a vain thing?</a:t>
            </a:r>
          </a:p>
          <a:p>
            <a:r>
              <a:rPr lang="en-AU" sz="2400" baseline="30000" dirty="0">
                <a:solidFill>
                  <a:srgbClr val="FFC000"/>
                </a:solidFill>
              </a:rPr>
              <a:t>2 </a:t>
            </a:r>
            <a:r>
              <a:rPr lang="en-AU" sz="2400" dirty="0">
                <a:solidFill>
                  <a:srgbClr val="FFC000"/>
                </a:solidFill>
              </a:rPr>
              <a:t>The kings of the earth set themselves, and the rulers take counsel together, against the </a:t>
            </a:r>
            <a:r>
              <a:rPr lang="en-AU" sz="2400" cap="small" dirty="0">
                <a:solidFill>
                  <a:srgbClr val="FFC000"/>
                </a:solidFill>
              </a:rPr>
              <a:t>Lord</a:t>
            </a:r>
            <a:r>
              <a:rPr lang="en-AU" sz="2400" dirty="0">
                <a:solidFill>
                  <a:srgbClr val="FFC000"/>
                </a:solidFill>
              </a:rPr>
              <a:t>, and against his anointed, saying,</a:t>
            </a:r>
          </a:p>
          <a:p>
            <a:r>
              <a:rPr lang="en-AU" sz="2400" baseline="30000" dirty="0">
                <a:solidFill>
                  <a:srgbClr val="FFC000"/>
                </a:solidFill>
              </a:rPr>
              <a:t>3 </a:t>
            </a:r>
            <a:r>
              <a:rPr lang="en-AU" sz="2400" dirty="0">
                <a:solidFill>
                  <a:srgbClr val="FFC000"/>
                </a:solidFill>
              </a:rPr>
              <a:t>Let us break their bands asunder, and cast away their cords from us.</a:t>
            </a:r>
          </a:p>
          <a:p>
            <a:r>
              <a:rPr lang="en-AU" sz="2400" baseline="30000" dirty="0">
                <a:solidFill>
                  <a:srgbClr val="FFC000"/>
                </a:solidFill>
              </a:rPr>
              <a:t>4</a:t>
            </a:r>
            <a:r>
              <a:rPr lang="en-AU" sz="2400" b="1" i="1" baseline="30000" dirty="0">
                <a:solidFill>
                  <a:srgbClr val="FFC000"/>
                </a:solidFill>
              </a:rPr>
              <a:t> </a:t>
            </a:r>
            <a:r>
              <a:rPr lang="en-AU" sz="2400" b="1" i="1" dirty="0">
                <a:solidFill>
                  <a:srgbClr val="FFFF00"/>
                </a:solidFill>
              </a:rPr>
              <a:t>He that </a:t>
            </a:r>
            <a:r>
              <a:rPr lang="en-AU" sz="2400" b="1" i="1" dirty="0" err="1">
                <a:solidFill>
                  <a:srgbClr val="FFFF00"/>
                </a:solidFill>
              </a:rPr>
              <a:t>sitteth</a:t>
            </a:r>
            <a:r>
              <a:rPr lang="en-AU" sz="2400" b="1" i="1" dirty="0">
                <a:solidFill>
                  <a:srgbClr val="FFFF00"/>
                </a:solidFill>
              </a:rPr>
              <a:t> in the heavens shall laugh: the </a:t>
            </a:r>
            <a:r>
              <a:rPr lang="en-AU" sz="2400" b="1" i="1" cap="small" dirty="0" smtClean="0">
                <a:solidFill>
                  <a:srgbClr val="FFFF00"/>
                </a:solidFill>
              </a:rPr>
              <a:t>Lord,</a:t>
            </a:r>
            <a:r>
              <a:rPr lang="en-AU" sz="2400" b="1" i="1" dirty="0" smtClean="0">
                <a:solidFill>
                  <a:srgbClr val="FFFF00"/>
                </a:solidFill>
              </a:rPr>
              <a:t> (</a:t>
            </a:r>
            <a:r>
              <a:rPr lang="en-AU" sz="2400" b="1" i="1" dirty="0" err="1" smtClean="0">
                <a:solidFill>
                  <a:srgbClr val="FFFF00"/>
                </a:solidFill>
              </a:rPr>
              <a:t>Yehovah</a:t>
            </a:r>
            <a:r>
              <a:rPr lang="en-AU" sz="2400" b="1" i="1" dirty="0" smtClean="0">
                <a:solidFill>
                  <a:srgbClr val="FFFF00"/>
                </a:solidFill>
              </a:rPr>
              <a:t>), shall </a:t>
            </a:r>
            <a:r>
              <a:rPr lang="en-AU" sz="2400" b="1" i="1" dirty="0">
                <a:solidFill>
                  <a:srgbClr val="FFFF00"/>
                </a:solidFill>
              </a:rPr>
              <a:t>have them in </a:t>
            </a:r>
            <a:r>
              <a:rPr lang="en-AU" sz="2400" b="1" i="1" dirty="0" smtClean="0">
                <a:solidFill>
                  <a:srgbClr val="FFFF00"/>
                </a:solidFill>
              </a:rPr>
              <a:t>derision!</a:t>
            </a:r>
            <a:endParaRPr lang="en-AU" sz="2400" b="1" i="1" dirty="0">
              <a:solidFill>
                <a:srgbClr val="FFFF00"/>
              </a:solidFill>
            </a:endParaRPr>
          </a:p>
          <a:p>
            <a:r>
              <a:rPr lang="en-AU" sz="2400" baseline="30000" dirty="0">
                <a:solidFill>
                  <a:srgbClr val="FFC000"/>
                </a:solidFill>
              </a:rPr>
              <a:t>5 </a:t>
            </a:r>
            <a:r>
              <a:rPr lang="en-AU" sz="2400" dirty="0">
                <a:solidFill>
                  <a:srgbClr val="FFC000"/>
                </a:solidFill>
              </a:rPr>
              <a:t>Then shall he speak unto them in his wrath, and vex them in his sore displeasure.</a:t>
            </a:r>
          </a:p>
          <a:p>
            <a:r>
              <a:rPr lang="en-AU" sz="2400" b="1" i="1" baseline="30000" dirty="0">
                <a:solidFill>
                  <a:srgbClr val="FFFF00"/>
                </a:solidFill>
              </a:rPr>
              <a:t>6 </a:t>
            </a:r>
            <a:r>
              <a:rPr lang="en-AU" sz="2400" b="1" i="1" dirty="0">
                <a:solidFill>
                  <a:srgbClr val="FFFF00"/>
                </a:solidFill>
              </a:rPr>
              <a:t>Yet have I set </a:t>
            </a:r>
            <a:r>
              <a:rPr lang="en-AU" sz="2400" b="1" i="1" dirty="0" smtClean="0">
                <a:solidFill>
                  <a:srgbClr val="FFFF00"/>
                </a:solidFill>
              </a:rPr>
              <a:t>MY KING </a:t>
            </a:r>
            <a:r>
              <a:rPr lang="en-AU" sz="2400" b="1" i="1" dirty="0">
                <a:solidFill>
                  <a:srgbClr val="FFFF00"/>
                </a:solidFill>
              </a:rPr>
              <a:t>upon my holy hill of </a:t>
            </a:r>
            <a:r>
              <a:rPr lang="en-AU" sz="2400" b="1" i="1" dirty="0" smtClean="0">
                <a:solidFill>
                  <a:srgbClr val="FFFF00"/>
                </a:solidFill>
              </a:rPr>
              <a:t>Zion!</a:t>
            </a:r>
            <a:endParaRPr lang="en-AU" sz="2400" b="1" i="1" dirty="0">
              <a:solidFill>
                <a:srgbClr val="FFFF00"/>
              </a:solidFill>
            </a:endParaRPr>
          </a:p>
        </p:txBody>
      </p:sp>
    </p:spTree>
    <p:extLst>
      <p:ext uri="{BB962C8B-B14F-4D97-AF65-F5344CB8AC3E}">
        <p14:creationId xmlns:p14="http://schemas.microsoft.com/office/powerpoint/2010/main" val="3750181969"/>
      </p:ext>
    </p:extLst>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
          <p:cNvSpPr>
            <a:spLocks noChangeArrowheads="1"/>
          </p:cNvSpPr>
          <p:nvPr/>
        </p:nvSpPr>
        <p:spPr bwMode="auto">
          <a:xfrm>
            <a:off x="262392" y="2209800"/>
            <a:ext cx="9752012" cy="23224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800" dirty="0" smtClean="0">
                <a:solidFill>
                  <a:srgbClr val="FFC000"/>
                </a:solidFill>
                <a:latin typeface="Calibri" pitchFamily="34" charset="0"/>
              </a:rPr>
              <a:t>The </a:t>
            </a:r>
            <a:r>
              <a:rPr lang="en-US" altLang="en-US" sz="4800" dirty="0">
                <a:solidFill>
                  <a:srgbClr val="FFC000"/>
                </a:solidFill>
                <a:latin typeface="Calibri" pitchFamily="34" charset="0"/>
              </a:rPr>
              <a:t>word apocalypse comes from the Greek word </a:t>
            </a:r>
            <a:r>
              <a:rPr lang="en-US" altLang="en-US" sz="4800" b="1" i="1" dirty="0" err="1">
                <a:solidFill>
                  <a:srgbClr val="FFFF00"/>
                </a:solidFill>
                <a:latin typeface="Calibri" pitchFamily="34" charset="0"/>
              </a:rPr>
              <a:t>apokalupsis</a:t>
            </a:r>
            <a:r>
              <a:rPr lang="en-US" altLang="en-US" sz="4800" dirty="0">
                <a:solidFill>
                  <a:srgbClr val="FFFF00"/>
                </a:solidFill>
                <a:latin typeface="Calibri" pitchFamily="34" charset="0"/>
              </a:rPr>
              <a:t> </a:t>
            </a:r>
            <a:r>
              <a:rPr lang="en-US" altLang="en-US" sz="4800" dirty="0">
                <a:solidFill>
                  <a:srgbClr val="FFC000"/>
                </a:solidFill>
                <a:latin typeface="Calibri" pitchFamily="34" charset="0"/>
              </a:rPr>
              <a:t>which simply </a:t>
            </a:r>
          </a:p>
          <a:p>
            <a:pPr algn="ctr"/>
            <a:r>
              <a:rPr lang="en-US" altLang="en-US" sz="4800" dirty="0">
                <a:solidFill>
                  <a:srgbClr val="FFC000"/>
                </a:solidFill>
                <a:latin typeface="Calibri" pitchFamily="34" charset="0"/>
              </a:rPr>
              <a:t>means a </a:t>
            </a:r>
            <a:r>
              <a:rPr lang="en-US" altLang="en-US" sz="4800" b="1" i="1" dirty="0">
                <a:solidFill>
                  <a:srgbClr val="FFFF00"/>
                </a:solidFill>
                <a:latin typeface="Calibri" pitchFamily="34" charset="0"/>
              </a:rPr>
              <a:t>revelation</a:t>
            </a:r>
            <a:r>
              <a:rPr lang="en-US" altLang="en-US" sz="4800" b="1" dirty="0">
                <a:solidFill>
                  <a:srgbClr val="FFFF00"/>
                </a:solidFill>
                <a:latin typeface="Calibri" pitchFamily="34" charset="0"/>
              </a:rPr>
              <a:t> </a:t>
            </a:r>
            <a:r>
              <a:rPr lang="en-US" altLang="en-US" sz="4800" dirty="0">
                <a:solidFill>
                  <a:srgbClr val="FFC000"/>
                </a:solidFill>
                <a:latin typeface="Calibri" pitchFamily="34" charset="0"/>
              </a:rPr>
              <a:t>or an </a:t>
            </a:r>
            <a:r>
              <a:rPr lang="en-US" altLang="en-US" sz="4800" b="1" i="1" dirty="0">
                <a:solidFill>
                  <a:srgbClr val="FFFF00"/>
                </a:solidFill>
                <a:latin typeface="Calibri" pitchFamily="34" charset="0"/>
              </a:rPr>
              <a:t>unveiling</a:t>
            </a:r>
            <a:r>
              <a:rPr lang="en-US" altLang="en-US" sz="4800" b="1" dirty="0">
                <a:solidFill>
                  <a:srgbClr val="FFC000"/>
                </a:solidFill>
                <a:latin typeface="Calibri" pitchFamily="34" charset="0"/>
              </a:rPr>
              <a:t>.</a:t>
            </a:r>
            <a:r>
              <a:rPr lang="en-US" altLang="en-US" sz="4800" dirty="0">
                <a:solidFill>
                  <a:srgbClr val="FFC000"/>
                </a:solidFill>
                <a:latin typeface="Calibri" pitchFamily="34" charset="0"/>
              </a:rPr>
              <a:t> </a:t>
            </a:r>
          </a:p>
        </p:txBody>
      </p:sp>
    </p:spTree>
    <p:extLst>
      <p:ext uri="{BB962C8B-B14F-4D97-AF65-F5344CB8AC3E}">
        <p14:creationId xmlns:p14="http://schemas.microsoft.com/office/powerpoint/2010/main" val="4017762122"/>
      </p:ext>
    </p:extLst>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1"/>
          <p:cNvSpPr>
            <a:spLocks noChangeArrowheads="1"/>
          </p:cNvSpPr>
          <p:nvPr/>
        </p:nvSpPr>
        <p:spPr bwMode="auto">
          <a:xfrm>
            <a:off x="571500" y="1219200"/>
            <a:ext cx="9144000"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endParaRPr lang="en-US" altLang="en-US" sz="5400">
              <a:solidFill>
                <a:srgbClr val="FFC000"/>
              </a:solidFill>
            </a:endParaRPr>
          </a:p>
          <a:p>
            <a:pPr algn="ctr" eaLnBrk="1" hangingPunct="1">
              <a:spcBef>
                <a:spcPct val="0"/>
              </a:spcBef>
              <a:buFontTx/>
              <a:buNone/>
            </a:pPr>
            <a:r>
              <a:rPr lang="en-US" altLang="en-US" sz="6000">
                <a:solidFill>
                  <a:srgbClr val="FFC000"/>
                </a:solidFill>
              </a:rPr>
              <a:t>Gr. </a:t>
            </a:r>
            <a:r>
              <a:rPr lang="en-US" altLang="en-US" sz="6000" b="1">
                <a:solidFill>
                  <a:srgbClr val="FFFF00"/>
                </a:solidFill>
              </a:rPr>
              <a:t>“apokalupsis”</a:t>
            </a:r>
          </a:p>
          <a:p>
            <a:pPr algn="ctr" eaLnBrk="1" hangingPunct="1">
              <a:spcBef>
                <a:spcPct val="0"/>
              </a:spcBef>
              <a:buFontTx/>
              <a:buNone/>
            </a:pPr>
            <a:r>
              <a:rPr lang="en-US" altLang="en-US" sz="6000">
                <a:solidFill>
                  <a:srgbClr val="FFC000"/>
                </a:solidFill>
              </a:rPr>
              <a:t>Strong’s G602</a:t>
            </a:r>
          </a:p>
          <a:p>
            <a:pPr algn="ctr" eaLnBrk="1" hangingPunct="1">
              <a:spcBef>
                <a:spcPct val="0"/>
              </a:spcBef>
              <a:buFontTx/>
              <a:buNone/>
            </a:pPr>
            <a:r>
              <a:rPr lang="en-US" altLang="en-US" sz="6000" b="1" i="1">
                <a:solidFill>
                  <a:srgbClr val="FFFF00"/>
                </a:solidFill>
              </a:rPr>
              <a:t>“unveiling, revelation,”</a:t>
            </a:r>
          </a:p>
          <a:p>
            <a:pPr algn="ctr" eaLnBrk="1" hangingPunct="1">
              <a:spcBef>
                <a:spcPct val="0"/>
              </a:spcBef>
              <a:buFontTx/>
              <a:buNone/>
            </a:pPr>
            <a:endParaRPr lang="en-US" altLang="en-US" sz="5400" b="1" i="1">
              <a:solidFill>
                <a:srgbClr val="FFFF00"/>
              </a:solidFill>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
          <p:cNvSpPr>
            <a:spLocks noChangeArrowheads="1"/>
          </p:cNvSpPr>
          <p:nvPr/>
        </p:nvSpPr>
        <p:spPr bwMode="auto">
          <a:xfrm>
            <a:off x="266700" y="1219200"/>
            <a:ext cx="9753600"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In Holy Scripture </a:t>
            </a:r>
            <a:r>
              <a:rPr lang="en-US" altLang="en-US" sz="4800" dirty="0">
                <a:solidFill>
                  <a:srgbClr val="FFFF00"/>
                </a:solidFill>
              </a:rPr>
              <a:t>the word </a:t>
            </a:r>
            <a:r>
              <a:rPr lang="en-US" altLang="en-US" sz="4800" b="1" i="1" dirty="0">
                <a:solidFill>
                  <a:srgbClr val="FFFF00"/>
                </a:solidFill>
              </a:rPr>
              <a:t>apocalypse</a:t>
            </a:r>
            <a:r>
              <a:rPr lang="en-US" altLang="en-US" sz="4800" dirty="0">
                <a:solidFill>
                  <a:srgbClr val="FFFF00"/>
                </a:solidFill>
              </a:rPr>
              <a:t> </a:t>
            </a:r>
            <a:r>
              <a:rPr lang="en-US" altLang="en-US" sz="4800" dirty="0">
                <a:solidFill>
                  <a:srgbClr val="FFC000"/>
                </a:solidFill>
              </a:rPr>
              <a:t>has a specific reference to the </a:t>
            </a:r>
            <a:r>
              <a:rPr lang="en-US" altLang="en-US" sz="4800" b="1" i="1" dirty="0">
                <a:solidFill>
                  <a:srgbClr val="FFFF00"/>
                </a:solidFill>
              </a:rPr>
              <a:t>revelation </a:t>
            </a:r>
            <a:r>
              <a:rPr lang="en-US" altLang="en-US" sz="4800" b="1" i="1" dirty="0" smtClean="0">
                <a:solidFill>
                  <a:srgbClr val="FFFF00"/>
                </a:solidFill>
              </a:rPr>
              <a:t>or unveiling of </a:t>
            </a:r>
            <a:r>
              <a:rPr lang="en-US" altLang="en-US" sz="4800" b="1" i="1" dirty="0">
                <a:solidFill>
                  <a:srgbClr val="FFFF00"/>
                </a:solidFill>
              </a:rPr>
              <a:t>Jesus </a:t>
            </a:r>
            <a:r>
              <a:rPr lang="en-US" altLang="en-US" sz="4800" b="1" i="1" dirty="0" smtClean="0">
                <a:solidFill>
                  <a:srgbClr val="FFFF00"/>
                </a:solidFill>
              </a:rPr>
              <a:t>Christ</a:t>
            </a:r>
            <a:r>
              <a:rPr lang="en-US" altLang="en-US" sz="4800" dirty="0" smtClean="0">
                <a:solidFill>
                  <a:srgbClr val="FFC000"/>
                </a:solidFill>
              </a:rPr>
              <a:t>. And this will happen when He </a:t>
            </a:r>
            <a:r>
              <a:rPr lang="en-US" altLang="en-US" sz="4800" dirty="0">
                <a:solidFill>
                  <a:srgbClr val="FFC000"/>
                </a:solidFill>
              </a:rPr>
              <a:t>returns to close out this age. </a:t>
            </a:r>
            <a:r>
              <a:rPr lang="en-US" altLang="en-US" sz="4800" dirty="0" smtClean="0">
                <a:solidFill>
                  <a:srgbClr val="FFC000"/>
                </a:solidFill>
              </a:rPr>
              <a:t>He </a:t>
            </a:r>
            <a:r>
              <a:rPr lang="en-US" altLang="en-US" sz="4800" dirty="0">
                <a:solidFill>
                  <a:srgbClr val="FFC000"/>
                </a:solidFill>
              </a:rPr>
              <a:t>will </a:t>
            </a:r>
            <a:r>
              <a:rPr lang="en-US" altLang="en-US" sz="4800" dirty="0" smtClean="0">
                <a:solidFill>
                  <a:srgbClr val="FFC000"/>
                </a:solidFill>
              </a:rPr>
              <a:t>then usher </a:t>
            </a:r>
            <a:r>
              <a:rPr lang="en-US" altLang="en-US" sz="4800" dirty="0">
                <a:solidFill>
                  <a:srgbClr val="FFC000"/>
                </a:solidFill>
              </a:rPr>
              <a:t>in the </a:t>
            </a:r>
            <a:r>
              <a:rPr lang="en-US" altLang="en-US" sz="4800" dirty="0">
                <a:solidFill>
                  <a:srgbClr val="FFFF00"/>
                </a:solidFill>
              </a:rPr>
              <a:t>Millennium of Messiah.</a:t>
            </a:r>
            <a:r>
              <a:rPr lang="en-US" altLang="en-US" sz="4800" dirty="0">
                <a:solidFill>
                  <a:srgbClr val="FFC000"/>
                </a:solidFill>
              </a:rPr>
              <a:t> </a:t>
            </a: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D:\00 IMAGES for PowerPoint\Kingofkings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925" y="171450"/>
            <a:ext cx="4629150" cy="651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97615"/>
      </p:ext>
    </p:extLst>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
          <p:cNvSpPr>
            <a:spLocks noChangeArrowheads="1"/>
          </p:cNvSpPr>
          <p:nvPr/>
        </p:nvSpPr>
        <p:spPr bwMode="auto">
          <a:xfrm>
            <a:off x="266700" y="914400"/>
            <a:ext cx="9753600" cy="490781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5200" dirty="0" smtClean="0">
                <a:solidFill>
                  <a:srgbClr val="FFC000"/>
                </a:solidFill>
              </a:rPr>
              <a:t>So God </a:t>
            </a:r>
            <a:r>
              <a:rPr lang="en-US" altLang="en-US" sz="5200" dirty="0">
                <a:solidFill>
                  <a:srgbClr val="FFC000"/>
                </a:solidFill>
              </a:rPr>
              <a:t>has not given us the book of the </a:t>
            </a:r>
            <a:r>
              <a:rPr lang="en-US" altLang="en-US" sz="5200" dirty="0" smtClean="0">
                <a:solidFill>
                  <a:srgbClr val="FFC000"/>
                </a:solidFill>
              </a:rPr>
              <a:t>Apocalypse </a:t>
            </a:r>
            <a:r>
              <a:rPr lang="en-US" altLang="en-US" sz="5200" dirty="0">
                <a:solidFill>
                  <a:srgbClr val="FFC000"/>
                </a:solidFill>
              </a:rPr>
              <a:t>to mortify us with fear but rather to draw us </a:t>
            </a:r>
            <a:r>
              <a:rPr lang="en-US" altLang="en-US" sz="5200" dirty="0" smtClean="0">
                <a:solidFill>
                  <a:srgbClr val="FFC000"/>
                </a:solidFill>
              </a:rPr>
              <a:t>to Him. He wants us to walk on with Him into </a:t>
            </a:r>
            <a:r>
              <a:rPr lang="en-US" altLang="en-US" sz="5200" dirty="0">
                <a:solidFill>
                  <a:srgbClr val="FFC000"/>
                </a:solidFill>
              </a:rPr>
              <a:t>the grand adventure </a:t>
            </a:r>
            <a:r>
              <a:rPr lang="en-US" altLang="en-US" sz="5200" dirty="0" smtClean="0">
                <a:solidFill>
                  <a:srgbClr val="FFC000"/>
                </a:solidFill>
              </a:rPr>
              <a:t>and the </a:t>
            </a:r>
            <a:r>
              <a:rPr lang="en-US" altLang="en-US" sz="5200" dirty="0">
                <a:solidFill>
                  <a:srgbClr val="FFC000"/>
                </a:solidFill>
              </a:rPr>
              <a:t>romance and </a:t>
            </a:r>
            <a:r>
              <a:rPr lang="en-US" altLang="en-US" sz="5200" dirty="0" smtClean="0">
                <a:solidFill>
                  <a:srgbClr val="FFC000"/>
                </a:solidFill>
              </a:rPr>
              <a:t>of the latter days. </a:t>
            </a:r>
            <a:endParaRPr lang="en-US" altLang="en-US" sz="5200" dirty="0">
              <a:solidFill>
                <a:srgbClr val="FFC000"/>
              </a:solidFill>
            </a:endParaRPr>
          </a:p>
        </p:txBody>
      </p:sp>
    </p:spTree>
    <p:extLst>
      <p:ext uri="{BB962C8B-B14F-4D97-AF65-F5344CB8AC3E}">
        <p14:creationId xmlns:p14="http://schemas.microsoft.com/office/powerpoint/2010/main" val="1349906572"/>
      </p:ext>
    </p:extLst>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Gavin\Desktop\BM IMAGES\emma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401227"/>
      </p:ext>
    </p:extLst>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
          <p:cNvSpPr>
            <a:spLocks noChangeArrowheads="1"/>
          </p:cNvSpPr>
          <p:nvPr/>
        </p:nvSpPr>
        <p:spPr bwMode="auto">
          <a:xfrm>
            <a:off x="723900" y="1143000"/>
            <a:ext cx="8763000"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The </a:t>
            </a:r>
            <a:r>
              <a:rPr lang="en-US" altLang="en-US" sz="4800" dirty="0">
                <a:solidFill>
                  <a:srgbClr val="FFC000"/>
                </a:solidFill>
              </a:rPr>
              <a:t>Second Coming </a:t>
            </a:r>
            <a:r>
              <a:rPr lang="en-US" altLang="en-US" sz="4800" dirty="0" smtClean="0">
                <a:solidFill>
                  <a:srgbClr val="FFC000"/>
                </a:solidFill>
              </a:rPr>
              <a:t>in the </a:t>
            </a:r>
          </a:p>
          <a:p>
            <a:pPr algn="ctr" eaLnBrk="1" hangingPunct="1">
              <a:spcBef>
                <a:spcPct val="0"/>
              </a:spcBef>
              <a:buNone/>
            </a:pPr>
            <a:r>
              <a:rPr lang="en-US" altLang="en-US" sz="4800" dirty="0" smtClean="0">
                <a:solidFill>
                  <a:srgbClr val="FFC000"/>
                </a:solidFill>
              </a:rPr>
              <a:t>Day of the Lord is </a:t>
            </a:r>
            <a:r>
              <a:rPr lang="en-US" altLang="en-US" sz="4800" dirty="0">
                <a:solidFill>
                  <a:srgbClr val="FFC000"/>
                </a:solidFill>
              </a:rPr>
              <a:t>something we have trouble imagining because </a:t>
            </a:r>
            <a:r>
              <a:rPr lang="en-US" altLang="en-US" sz="4800" dirty="0" smtClean="0">
                <a:solidFill>
                  <a:srgbClr val="FFC000"/>
                </a:solidFill>
              </a:rPr>
              <a:t>we </a:t>
            </a:r>
            <a:r>
              <a:rPr lang="en-US" altLang="en-US" sz="4800" dirty="0">
                <a:solidFill>
                  <a:srgbClr val="FFC000"/>
                </a:solidFill>
              </a:rPr>
              <a:t>have never seen it before. </a:t>
            </a:r>
            <a:endParaRPr lang="en-US" altLang="en-US" sz="4800" dirty="0" smtClean="0">
              <a:solidFill>
                <a:srgbClr val="FFC000"/>
              </a:solidFill>
            </a:endParaRPr>
          </a:p>
          <a:p>
            <a:pPr algn="ctr" eaLnBrk="1" hangingPunct="1">
              <a:spcBef>
                <a:spcPct val="0"/>
              </a:spcBef>
              <a:buNone/>
            </a:pPr>
            <a:r>
              <a:rPr lang="en-US" altLang="en-US" sz="4800" dirty="0" smtClean="0">
                <a:solidFill>
                  <a:srgbClr val="FFC000"/>
                </a:solidFill>
              </a:rPr>
              <a:t>But His hidden secrets are </a:t>
            </a:r>
          </a:p>
          <a:p>
            <a:pPr algn="ctr" eaLnBrk="1" hangingPunct="1">
              <a:spcBef>
                <a:spcPct val="0"/>
              </a:spcBef>
              <a:buNone/>
            </a:pPr>
            <a:r>
              <a:rPr lang="en-US" altLang="en-US" sz="4800" dirty="0" smtClean="0">
                <a:solidFill>
                  <a:srgbClr val="FFC000"/>
                </a:solidFill>
              </a:rPr>
              <a:t>glorious beyond all telling.</a:t>
            </a:r>
            <a:endParaRPr lang="en-US" altLang="en-US" sz="4800" dirty="0">
              <a:solidFill>
                <a:srgbClr val="FFC000"/>
              </a:solidFill>
            </a:endParaRPr>
          </a:p>
        </p:txBody>
      </p:sp>
    </p:spTree>
    <p:extLst>
      <p:ext uri="{BB962C8B-B14F-4D97-AF65-F5344CB8AC3E}">
        <p14:creationId xmlns:p14="http://schemas.microsoft.com/office/powerpoint/2010/main" val="1449660539"/>
      </p:ext>
    </p:extLst>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Gavin\Desktop\BM IMAGES\second com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866709"/>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
          <p:cNvSpPr>
            <a:spLocks noChangeArrowheads="1"/>
          </p:cNvSpPr>
          <p:nvPr/>
        </p:nvSpPr>
        <p:spPr bwMode="auto">
          <a:xfrm>
            <a:off x="631371" y="762000"/>
            <a:ext cx="89916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Untold </a:t>
            </a:r>
            <a:r>
              <a:rPr lang="en-US" altLang="en-US" sz="4800" dirty="0">
                <a:solidFill>
                  <a:srgbClr val="FFC000"/>
                </a:solidFill>
              </a:rPr>
              <a:t>are </a:t>
            </a:r>
            <a:r>
              <a:rPr lang="en-US" altLang="en-US" sz="4800" dirty="0" smtClean="0">
                <a:solidFill>
                  <a:srgbClr val="FFC000"/>
                </a:solidFill>
              </a:rPr>
              <a:t>His </a:t>
            </a:r>
            <a:r>
              <a:rPr lang="en-US" altLang="en-US" sz="4800" dirty="0">
                <a:solidFill>
                  <a:srgbClr val="FFC000"/>
                </a:solidFill>
              </a:rPr>
              <a:t>magnificent </a:t>
            </a:r>
            <a:r>
              <a:rPr lang="en-US" altLang="en-US" sz="4800" dirty="0" smtClean="0">
                <a:solidFill>
                  <a:srgbClr val="FFC000"/>
                </a:solidFill>
              </a:rPr>
              <a:t>works.  Messiah </a:t>
            </a:r>
            <a:r>
              <a:rPr lang="en-US" altLang="en-US" sz="4800" dirty="0">
                <a:solidFill>
                  <a:srgbClr val="FFC000"/>
                </a:solidFill>
              </a:rPr>
              <a:t>will </a:t>
            </a:r>
            <a:r>
              <a:rPr lang="en-US" altLang="en-US" sz="4800" dirty="0" smtClean="0">
                <a:solidFill>
                  <a:srgbClr val="FFC000"/>
                </a:solidFill>
              </a:rPr>
              <a:t>be glorified in and through His saints </a:t>
            </a:r>
            <a:r>
              <a:rPr lang="en-US" altLang="en-US" sz="4800" dirty="0">
                <a:solidFill>
                  <a:srgbClr val="FFC000"/>
                </a:solidFill>
              </a:rPr>
              <a:t>during </a:t>
            </a:r>
            <a:r>
              <a:rPr lang="en-US" altLang="en-US" sz="4800" dirty="0" smtClean="0">
                <a:solidFill>
                  <a:srgbClr val="FFC000"/>
                </a:solidFill>
              </a:rPr>
              <a:t>the days </a:t>
            </a:r>
            <a:r>
              <a:rPr lang="en-US" altLang="en-US" sz="4800" dirty="0">
                <a:solidFill>
                  <a:srgbClr val="FFC000"/>
                </a:solidFill>
              </a:rPr>
              <a:t>that run up to </a:t>
            </a:r>
            <a:r>
              <a:rPr lang="en-US" altLang="en-US" sz="4800" dirty="0" smtClean="0">
                <a:solidFill>
                  <a:srgbClr val="FFC000"/>
                </a:solidFill>
              </a:rPr>
              <a:t>His return</a:t>
            </a:r>
            <a:r>
              <a:rPr lang="en-US" altLang="en-US" sz="4800" dirty="0">
                <a:solidFill>
                  <a:srgbClr val="FFC000"/>
                </a:solidFill>
              </a:rPr>
              <a:t>. This is </a:t>
            </a:r>
            <a:r>
              <a:rPr lang="en-US" altLang="en-US" sz="4800" dirty="0" smtClean="0">
                <a:solidFill>
                  <a:srgbClr val="FFC000"/>
                </a:solidFill>
              </a:rPr>
              <a:t>why </a:t>
            </a:r>
            <a:r>
              <a:rPr lang="en-US" altLang="en-US" sz="4800" dirty="0">
                <a:solidFill>
                  <a:srgbClr val="FFC000"/>
                </a:solidFill>
              </a:rPr>
              <a:t>He has </a:t>
            </a:r>
            <a:r>
              <a:rPr lang="en-US" altLang="en-US" sz="4800" dirty="0" smtClean="0">
                <a:solidFill>
                  <a:srgbClr val="FFC000"/>
                </a:solidFill>
              </a:rPr>
              <a:t>declared </a:t>
            </a:r>
            <a:r>
              <a:rPr lang="en-US" altLang="en-US" sz="4800" dirty="0">
                <a:solidFill>
                  <a:srgbClr val="FFC000"/>
                </a:solidFill>
              </a:rPr>
              <a:t>a special blessing </a:t>
            </a:r>
            <a:r>
              <a:rPr lang="en-US" altLang="en-US" sz="4800" dirty="0" smtClean="0">
                <a:solidFill>
                  <a:srgbClr val="FFC000"/>
                </a:solidFill>
              </a:rPr>
              <a:t>upon </a:t>
            </a:r>
            <a:r>
              <a:rPr lang="en-US" altLang="en-US" sz="4800" dirty="0">
                <a:solidFill>
                  <a:srgbClr val="FFC000"/>
                </a:solidFill>
              </a:rPr>
              <a:t>those who read </a:t>
            </a:r>
            <a:endParaRPr lang="en-US" altLang="en-US" sz="4800" dirty="0" smtClean="0">
              <a:solidFill>
                <a:srgbClr val="FFC000"/>
              </a:solidFill>
            </a:endParaRPr>
          </a:p>
          <a:p>
            <a:pPr algn="ctr" eaLnBrk="1" hangingPunct="1">
              <a:spcBef>
                <a:spcPct val="0"/>
              </a:spcBef>
              <a:buNone/>
            </a:pPr>
            <a:r>
              <a:rPr lang="en-US" altLang="en-US" sz="4800" dirty="0" smtClean="0">
                <a:solidFill>
                  <a:srgbClr val="FFC000"/>
                </a:solidFill>
              </a:rPr>
              <a:t>the book </a:t>
            </a:r>
            <a:r>
              <a:rPr lang="en-US" altLang="en-US" sz="4800" dirty="0">
                <a:solidFill>
                  <a:srgbClr val="FFC000"/>
                </a:solidFill>
              </a:rPr>
              <a:t>of </a:t>
            </a:r>
            <a:r>
              <a:rPr lang="en-US" altLang="en-US" sz="4800" dirty="0" smtClean="0">
                <a:solidFill>
                  <a:srgbClr val="FFC000"/>
                </a:solidFill>
              </a:rPr>
              <a:t>Revelation. </a:t>
            </a:r>
            <a:endParaRPr lang="en-US" altLang="en-US" sz="4800" dirty="0">
              <a:solidFill>
                <a:srgbClr val="FFC000"/>
              </a:solidFill>
            </a:endParaRPr>
          </a:p>
        </p:txBody>
      </p:sp>
    </p:spTree>
    <p:extLst>
      <p:ext uri="{BB962C8B-B14F-4D97-AF65-F5344CB8AC3E}">
        <p14:creationId xmlns:p14="http://schemas.microsoft.com/office/powerpoint/2010/main" val="2717000701"/>
      </p:ext>
    </p:extLst>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descr="http://ministerofblog.files.wordpress.com/2009/01/z101496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228600"/>
            <a:ext cx="4392612" cy="647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955" name="Picture 4" descr="90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950" y="228600"/>
            <a:ext cx="516255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1"/>
          <p:cNvSpPr>
            <a:spLocks noChangeArrowheads="1"/>
          </p:cNvSpPr>
          <p:nvPr/>
        </p:nvSpPr>
        <p:spPr bwMode="auto">
          <a:xfrm>
            <a:off x="495299" y="1844900"/>
            <a:ext cx="9298257"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So the</a:t>
            </a:r>
            <a:r>
              <a:rPr lang="en-US" altLang="en-US" sz="4800" dirty="0" smtClean="0">
                <a:solidFill>
                  <a:srgbClr val="FFFF00"/>
                </a:solidFill>
              </a:rPr>
              <a:t> blood moon</a:t>
            </a:r>
            <a:r>
              <a:rPr lang="en-US" altLang="en-US" sz="4800" dirty="0" smtClean="0">
                <a:solidFill>
                  <a:srgbClr val="FFC000"/>
                </a:solidFill>
              </a:rPr>
              <a:t> is a sign of </a:t>
            </a:r>
          </a:p>
          <a:p>
            <a:pPr algn="ctr" eaLnBrk="1" hangingPunct="1">
              <a:spcBef>
                <a:spcPct val="0"/>
              </a:spcBef>
              <a:buNone/>
            </a:pPr>
            <a:r>
              <a:rPr lang="en-US" altLang="en-US" sz="4800" dirty="0" smtClean="0">
                <a:solidFill>
                  <a:srgbClr val="FFC000"/>
                </a:solidFill>
              </a:rPr>
              <a:t>the very soon arrival of Messiah. </a:t>
            </a:r>
          </a:p>
          <a:p>
            <a:pPr algn="ctr" eaLnBrk="1" hangingPunct="1">
              <a:spcBef>
                <a:spcPct val="0"/>
              </a:spcBef>
              <a:buNone/>
            </a:pPr>
            <a:r>
              <a:rPr lang="en-US" altLang="en-US" sz="4800" dirty="0" smtClean="0">
                <a:solidFill>
                  <a:srgbClr val="FFC000"/>
                </a:solidFill>
              </a:rPr>
              <a:t>We must also interpret it as </a:t>
            </a:r>
          </a:p>
          <a:p>
            <a:pPr algn="ctr" eaLnBrk="1" hangingPunct="1">
              <a:spcBef>
                <a:spcPct val="0"/>
              </a:spcBef>
              <a:buNone/>
            </a:pPr>
            <a:r>
              <a:rPr lang="en-US" altLang="en-US" sz="4800" dirty="0" smtClean="0">
                <a:solidFill>
                  <a:srgbClr val="FFC000"/>
                </a:solidFill>
              </a:rPr>
              <a:t>the somber sign that it is. </a:t>
            </a:r>
            <a:endParaRPr lang="en-US" altLang="en-US" sz="4800" dirty="0">
              <a:solidFill>
                <a:schemeClr val="bg1"/>
              </a:solidFill>
            </a:endParaRP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descr="C:\Users\Gavin-As\Desktop\B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1"/>
          <p:cNvSpPr>
            <a:spLocks noChangeArrowheads="1"/>
          </p:cNvSpPr>
          <p:nvPr/>
        </p:nvSpPr>
        <p:spPr bwMode="auto">
          <a:xfrm>
            <a:off x="647700" y="762000"/>
            <a:ext cx="90678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The</a:t>
            </a:r>
            <a:r>
              <a:rPr lang="en-US" altLang="en-US" sz="4800" dirty="0" smtClean="0">
                <a:solidFill>
                  <a:srgbClr val="FFFF00"/>
                </a:solidFill>
              </a:rPr>
              <a:t> </a:t>
            </a:r>
            <a:r>
              <a:rPr lang="en-US" altLang="en-US" sz="4800" dirty="0">
                <a:solidFill>
                  <a:srgbClr val="FFFF00"/>
                </a:solidFill>
              </a:rPr>
              <a:t>moon</a:t>
            </a:r>
            <a:r>
              <a:rPr lang="en-US" altLang="en-US" sz="4800" dirty="0">
                <a:solidFill>
                  <a:srgbClr val="FFC000"/>
                </a:solidFill>
              </a:rPr>
              <a:t> reflects the greater </a:t>
            </a:r>
            <a:endParaRPr lang="en-US" altLang="en-US" sz="4800" dirty="0" smtClean="0">
              <a:solidFill>
                <a:srgbClr val="FFC000"/>
              </a:solidFill>
            </a:endParaRPr>
          </a:p>
          <a:p>
            <a:pPr algn="ctr" eaLnBrk="1" hangingPunct="1">
              <a:spcBef>
                <a:spcPct val="0"/>
              </a:spcBef>
              <a:buNone/>
            </a:pPr>
            <a:r>
              <a:rPr lang="en-US" altLang="en-US" sz="4800" dirty="0" smtClean="0">
                <a:solidFill>
                  <a:srgbClr val="FFC000"/>
                </a:solidFill>
              </a:rPr>
              <a:t>light </a:t>
            </a:r>
            <a:r>
              <a:rPr lang="en-US" altLang="en-US" sz="4800" dirty="0">
                <a:solidFill>
                  <a:srgbClr val="FFC000"/>
                </a:solidFill>
              </a:rPr>
              <a:t>of the sun. We can </a:t>
            </a:r>
            <a:r>
              <a:rPr lang="en-US" altLang="en-US" sz="4800" dirty="0" smtClean="0">
                <a:solidFill>
                  <a:srgbClr val="FFC000"/>
                </a:solidFill>
              </a:rPr>
              <a:t>interpret </a:t>
            </a:r>
            <a:r>
              <a:rPr lang="en-US" altLang="en-US" sz="4800" dirty="0">
                <a:solidFill>
                  <a:srgbClr val="FFC000"/>
                </a:solidFill>
              </a:rPr>
              <a:t>the </a:t>
            </a:r>
            <a:r>
              <a:rPr lang="en-US" altLang="en-US" sz="4800" dirty="0" smtClean="0">
                <a:solidFill>
                  <a:srgbClr val="FFC000"/>
                </a:solidFill>
              </a:rPr>
              <a:t>sign </a:t>
            </a:r>
            <a:r>
              <a:rPr lang="en-US" altLang="en-US" sz="4800" dirty="0">
                <a:solidFill>
                  <a:srgbClr val="FFC000"/>
                </a:solidFill>
              </a:rPr>
              <a:t>here. It is not </a:t>
            </a:r>
            <a:r>
              <a:rPr lang="en-US" altLang="en-US" sz="4800" dirty="0" smtClean="0">
                <a:solidFill>
                  <a:srgbClr val="FFC000"/>
                </a:solidFill>
              </a:rPr>
              <a:t>difficult.</a:t>
            </a:r>
            <a:r>
              <a:rPr lang="en-US" altLang="en-US" sz="4800" dirty="0" smtClean="0">
                <a:solidFill>
                  <a:schemeClr val="bg1"/>
                </a:solidFill>
              </a:rPr>
              <a:t> </a:t>
            </a:r>
            <a:r>
              <a:rPr lang="en-US" altLang="en-US" sz="4800" dirty="0" smtClean="0">
                <a:solidFill>
                  <a:srgbClr val="FFC000"/>
                </a:solidFill>
              </a:rPr>
              <a:t>At </a:t>
            </a:r>
          </a:p>
          <a:p>
            <a:pPr algn="ctr" eaLnBrk="1" hangingPunct="1">
              <a:spcBef>
                <a:spcPct val="0"/>
              </a:spcBef>
              <a:buNone/>
            </a:pPr>
            <a:r>
              <a:rPr lang="en-US" altLang="en-US" sz="4800" dirty="0" smtClean="0">
                <a:solidFill>
                  <a:srgbClr val="FFC000"/>
                </a:solidFill>
              </a:rPr>
              <a:t>a subconscious level we already know the meaning of the </a:t>
            </a:r>
          </a:p>
          <a:p>
            <a:pPr algn="ctr" eaLnBrk="1" hangingPunct="1">
              <a:spcBef>
                <a:spcPct val="0"/>
              </a:spcBef>
              <a:buNone/>
            </a:pPr>
            <a:r>
              <a:rPr lang="en-US" altLang="en-US" sz="4800" dirty="0" smtClean="0">
                <a:solidFill>
                  <a:srgbClr val="FFFF00"/>
                </a:solidFill>
              </a:rPr>
              <a:t>blood moon</a:t>
            </a:r>
            <a:r>
              <a:rPr lang="en-US" altLang="en-US" sz="4800" dirty="0" smtClean="0">
                <a:solidFill>
                  <a:srgbClr val="FFC000"/>
                </a:solidFill>
              </a:rPr>
              <a:t>. Deep down we </a:t>
            </a:r>
          </a:p>
          <a:p>
            <a:pPr algn="ctr" eaLnBrk="1" hangingPunct="1">
              <a:spcBef>
                <a:spcPct val="0"/>
              </a:spcBef>
              <a:buNone/>
            </a:pPr>
            <a:r>
              <a:rPr lang="en-US" altLang="en-US" sz="4800" dirty="0" smtClean="0">
                <a:solidFill>
                  <a:srgbClr val="FFC000"/>
                </a:solidFill>
              </a:rPr>
              <a:t>understand what it means. </a:t>
            </a:r>
            <a:endParaRPr lang="en-US" altLang="en-US" sz="4800" dirty="0">
              <a:solidFill>
                <a:schemeClr val="bg1"/>
              </a:solidFill>
            </a:endParaRPr>
          </a:p>
        </p:txBody>
      </p:sp>
    </p:spTree>
    <p:extLst>
      <p:ext uri="{BB962C8B-B14F-4D97-AF65-F5344CB8AC3E}">
        <p14:creationId xmlns:p14="http://schemas.microsoft.com/office/powerpoint/2010/main" val="3294419683"/>
      </p:ext>
    </p:extLst>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Gavin\Desktop\BM IMAGES\blood moon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0287000" cy="6881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436319"/>
      </p:ext>
    </p:extLst>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
          <p:cNvSpPr>
            <a:spLocks noChangeArrowheads="1"/>
          </p:cNvSpPr>
          <p:nvPr/>
        </p:nvSpPr>
        <p:spPr bwMode="auto">
          <a:xfrm>
            <a:off x="244516" y="381000"/>
            <a:ext cx="9753600"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The</a:t>
            </a:r>
            <a:r>
              <a:rPr lang="en-US" altLang="en-US" sz="4800" dirty="0">
                <a:solidFill>
                  <a:srgbClr val="FFFF00"/>
                </a:solidFill>
              </a:rPr>
              <a:t> moon</a:t>
            </a:r>
            <a:r>
              <a:rPr lang="en-US" altLang="en-US" sz="4800" dirty="0">
                <a:solidFill>
                  <a:srgbClr val="FFC000"/>
                </a:solidFill>
              </a:rPr>
              <a:t> in her normal state reflects the </a:t>
            </a:r>
            <a:r>
              <a:rPr lang="en-US" altLang="en-US" sz="4800" dirty="0" smtClean="0">
                <a:solidFill>
                  <a:srgbClr val="FFC000"/>
                </a:solidFill>
              </a:rPr>
              <a:t>light </a:t>
            </a:r>
            <a:r>
              <a:rPr lang="en-US" altLang="en-US" sz="4800" dirty="0">
                <a:solidFill>
                  <a:srgbClr val="FFC000"/>
                </a:solidFill>
              </a:rPr>
              <a:t>of the sun. The moon typifies </a:t>
            </a:r>
            <a:r>
              <a:rPr lang="en-US" altLang="en-US" sz="4800" dirty="0" smtClean="0">
                <a:solidFill>
                  <a:srgbClr val="FFFF00"/>
                </a:solidFill>
              </a:rPr>
              <a:t>God’s </a:t>
            </a:r>
            <a:r>
              <a:rPr lang="en-US" altLang="en-US" sz="4800" dirty="0">
                <a:solidFill>
                  <a:srgbClr val="FFFF00"/>
                </a:solidFill>
              </a:rPr>
              <a:t>called-out people, the woman we see in Holy Scripture. </a:t>
            </a:r>
            <a:r>
              <a:rPr lang="en-US" altLang="en-US" sz="4800" dirty="0">
                <a:solidFill>
                  <a:srgbClr val="FFC000"/>
                </a:solidFill>
              </a:rPr>
              <a:t>When s</a:t>
            </a:r>
            <a:r>
              <a:rPr lang="en-US" altLang="en-US" sz="4800" dirty="0" smtClean="0">
                <a:solidFill>
                  <a:srgbClr val="FFC000"/>
                </a:solidFill>
              </a:rPr>
              <a:t>he comes into her </a:t>
            </a:r>
            <a:r>
              <a:rPr lang="en-US" altLang="en-US" sz="4800" dirty="0">
                <a:solidFill>
                  <a:srgbClr val="FFC000"/>
                </a:solidFill>
              </a:rPr>
              <a:t>fullness she </a:t>
            </a:r>
            <a:r>
              <a:rPr lang="en-US" altLang="en-US" sz="4800" dirty="0" smtClean="0">
                <a:solidFill>
                  <a:srgbClr val="FFC000"/>
                </a:solidFill>
              </a:rPr>
              <a:t>is </a:t>
            </a:r>
            <a:r>
              <a:rPr lang="en-US" altLang="en-US" sz="4800" dirty="0">
                <a:solidFill>
                  <a:srgbClr val="FFC000"/>
                </a:solidFill>
              </a:rPr>
              <a:t>facing that Greater Light in the </a:t>
            </a:r>
            <a:r>
              <a:rPr lang="en-US" altLang="en-US" sz="4800" dirty="0" smtClean="0">
                <a:solidFill>
                  <a:srgbClr val="FFC000"/>
                </a:solidFill>
              </a:rPr>
              <a:t>heavens. </a:t>
            </a:r>
          </a:p>
          <a:p>
            <a:pPr algn="ctr" eaLnBrk="1" hangingPunct="1">
              <a:spcBef>
                <a:spcPct val="0"/>
              </a:spcBef>
              <a:buFontTx/>
              <a:buNone/>
            </a:pPr>
            <a:r>
              <a:rPr lang="en-US" altLang="en-US" sz="4800" dirty="0" smtClean="0">
                <a:solidFill>
                  <a:srgbClr val="FFC000"/>
                </a:solidFill>
              </a:rPr>
              <a:t>She reflects His Light back to earth </a:t>
            </a:r>
          </a:p>
          <a:p>
            <a:pPr algn="ctr" eaLnBrk="1" hangingPunct="1">
              <a:spcBef>
                <a:spcPct val="0"/>
              </a:spcBef>
              <a:buFontTx/>
              <a:buNone/>
            </a:pPr>
            <a:r>
              <a:rPr lang="en-US" altLang="en-US" sz="4800" dirty="0" smtClean="0">
                <a:solidFill>
                  <a:srgbClr val="FFC000"/>
                </a:solidFill>
              </a:rPr>
              <a:t>to the people who walk in darkness. </a:t>
            </a:r>
            <a:endParaRPr lang="en-US" altLang="en-US" sz="4800" dirty="0">
              <a:solidFill>
                <a:schemeClr val="bg1"/>
              </a:solidFill>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58050" name="Picture 2" descr="http://images6.fanpop.com/image/photos/34700000/Moon-wallpapers-beautiful-pictures-34712973-800-6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6350"/>
            <a:ext cx="88392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
          <p:cNvSpPr>
            <a:spLocks noChangeArrowheads="1"/>
          </p:cNvSpPr>
          <p:nvPr/>
        </p:nvSpPr>
        <p:spPr bwMode="auto">
          <a:xfrm>
            <a:off x="500742" y="1905000"/>
            <a:ext cx="9347039"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Similarly when God’s covenant people rise and shine in a time of great darkness they are reflecting </a:t>
            </a:r>
            <a:r>
              <a:rPr lang="en-US" altLang="en-US" sz="4800" b="1" i="1" dirty="0" smtClean="0">
                <a:solidFill>
                  <a:srgbClr val="FFFF00"/>
                </a:solidFill>
              </a:rPr>
              <a:t>the light and the glory </a:t>
            </a:r>
            <a:r>
              <a:rPr lang="en-US" altLang="en-US" sz="4800" dirty="0" smtClean="0">
                <a:solidFill>
                  <a:srgbClr val="FFC000"/>
                </a:solidFill>
              </a:rPr>
              <a:t>of God. </a:t>
            </a:r>
            <a:endParaRPr lang="en-US" altLang="en-US" sz="4800" dirty="0">
              <a:solidFill>
                <a:schemeClr val="bg1"/>
              </a:solidFill>
            </a:endParaRPr>
          </a:p>
        </p:txBody>
      </p:sp>
    </p:spTree>
    <p:extLst>
      <p:ext uri="{BB962C8B-B14F-4D97-AF65-F5344CB8AC3E}">
        <p14:creationId xmlns:p14="http://schemas.microsoft.com/office/powerpoint/2010/main" val="2170569165"/>
      </p:ext>
    </p:extLst>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arisenshine4jesus.org/ARS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395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966699"/>
      </p:ext>
    </p:extLst>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
          <p:cNvSpPr>
            <a:spLocks noChangeArrowheads="1"/>
          </p:cNvSpPr>
          <p:nvPr/>
        </p:nvSpPr>
        <p:spPr bwMode="auto">
          <a:xfrm>
            <a:off x="495299" y="762000"/>
            <a:ext cx="9347039"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But the woman is destined to do even more than this. In Revelation 12 we see the woman coming into her glory. </a:t>
            </a:r>
            <a:r>
              <a:rPr lang="en-US" altLang="en-US" sz="4800" dirty="0">
                <a:solidFill>
                  <a:srgbClr val="FFC000"/>
                </a:solidFill>
              </a:rPr>
              <a:t>T</a:t>
            </a:r>
            <a:r>
              <a:rPr lang="en-US" altLang="en-US" sz="4800" dirty="0" smtClean="0">
                <a:solidFill>
                  <a:srgbClr val="FFC000"/>
                </a:solidFill>
              </a:rPr>
              <a:t>he moon is beneath her feet and she is trans illuminated in </a:t>
            </a:r>
          </a:p>
          <a:p>
            <a:pPr algn="ctr" eaLnBrk="1" hangingPunct="1">
              <a:spcBef>
                <a:spcPct val="0"/>
              </a:spcBef>
              <a:buFontTx/>
              <a:buNone/>
            </a:pPr>
            <a:r>
              <a:rPr lang="en-US" altLang="en-US" sz="4800" dirty="0" smtClean="0">
                <a:solidFill>
                  <a:srgbClr val="FFC000"/>
                </a:solidFill>
              </a:rPr>
              <a:t>the glorious light of the Father from the indwelling Christ within. </a:t>
            </a:r>
            <a:endParaRPr lang="en-US" altLang="en-US" sz="4800" dirty="0">
              <a:solidFill>
                <a:schemeClr val="bg1"/>
              </a:solidFill>
            </a:endParaRPr>
          </a:p>
        </p:txBody>
      </p:sp>
    </p:spTree>
    <p:extLst>
      <p:ext uri="{BB962C8B-B14F-4D97-AF65-F5344CB8AC3E}">
        <p14:creationId xmlns:p14="http://schemas.microsoft.com/office/powerpoint/2010/main" val="2746351213"/>
      </p:ext>
    </p:extLst>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D:\00 IMAGES for PowerPoint\woman-rev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4991100"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69329" y="335845"/>
            <a:ext cx="5295900" cy="6186309"/>
          </a:xfrm>
          <a:prstGeom prst="rect">
            <a:avLst/>
          </a:prstGeom>
          <a:noFill/>
        </p:spPr>
        <p:txBody>
          <a:bodyPr wrap="square" rtlCol="0">
            <a:spAutoFit/>
          </a:bodyPr>
          <a:lstStyle/>
          <a:p>
            <a:r>
              <a:rPr lang="en-AU" dirty="0">
                <a:solidFill>
                  <a:srgbClr val="FFC000"/>
                </a:solidFill>
              </a:rPr>
              <a:t>12 And there appeared a great wonder in heaven; a woman clothed with the sun, and the moon under her feet, and upon her head a crown of twelve stars:</a:t>
            </a:r>
          </a:p>
          <a:p>
            <a:r>
              <a:rPr lang="en-AU" baseline="30000" dirty="0">
                <a:solidFill>
                  <a:srgbClr val="FFC000"/>
                </a:solidFill>
              </a:rPr>
              <a:t>2 </a:t>
            </a:r>
            <a:r>
              <a:rPr lang="en-AU" dirty="0">
                <a:solidFill>
                  <a:srgbClr val="FFC000"/>
                </a:solidFill>
              </a:rPr>
              <a:t>And she being with child cried, travailing in birth, and pained to be delivered.</a:t>
            </a:r>
          </a:p>
          <a:p>
            <a:r>
              <a:rPr lang="en-AU" baseline="30000" dirty="0">
                <a:solidFill>
                  <a:srgbClr val="FFC000"/>
                </a:solidFill>
              </a:rPr>
              <a:t>3 </a:t>
            </a:r>
            <a:r>
              <a:rPr lang="en-AU" dirty="0">
                <a:solidFill>
                  <a:srgbClr val="FFC000"/>
                </a:solidFill>
              </a:rPr>
              <a:t>And there appeared another wonder in heaven; and behold a great red dragon, having seven heads and ten horns, and seven crowns upon his heads.</a:t>
            </a:r>
          </a:p>
          <a:p>
            <a:r>
              <a:rPr lang="en-AU" baseline="30000" dirty="0">
                <a:solidFill>
                  <a:srgbClr val="FFC000"/>
                </a:solidFill>
              </a:rPr>
              <a:t>4 </a:t>
            </a:r>
            <a:r>
              <a:rPr lang="en-AU" dirty="0">
                <a:solidFill>
                  <a:srgbClr val="FFC000"/>
                </a:solidFill>
              </a:rPr>
              <a:t>And his tail drew the third part of the stars of heaven, and did cast them to the earth: and the dragon stood before the woman which was ready to be delivered, for to devour her child as soon as it was born.</a:t>
            </a:r>
          </a:p>
          <a:p>
            <a:r>
              <a:rPr lang="en-AU" baseline="30000" dirty="0">
                <a:solidFill>
                  <a:srgbClr val="FFC000"/>
                </a:solidFill>
              </a:rPr>
              <a:t>5 </a:t>
            </a:r>
            <a:r>
              <a:rPr lang="en-AU" dirty="0">
                <a:solidFill>
                  <a:srgbClr val="FFC000"/>
                </a:solidFill>
              </a:rPr>
              <a:t>And she brought forth a man child, who was to rule all nations with a rod of iron: and her child was caught up unto God, and to his throne.</a:t>
            </a:r>
          </a:p>
          <a:p>
            <a:r>
              <a:rPr lang="en-AU" baseline="30000" dirty="0">
                <a:solidFill>
                  <a:srgbClr val="FFC000"/>
                </a:solidFill>
              </a:rPr>
              <a:t>6 </a:t>
            </a:r>
            <a:r>
              <a:rPr lang="en-AU" dirty="0">
                <a:solidFill>
                  <a:srgbClr val="FFC000"/>
                </a:solidFill>
              </a:rPr>
              <a:t>And the woman fled into the wilderness, where she hath a place prepared of God, that they should feed her there a thousand two hundred and threescore days</a:t>
            </a:r>
            <a:r>
              <a:rPr lang="en-AU" dirty="0" smtClean="0">
                <a:solidFill>
                  <a:srgbClr val="FFC000"/>
                </a:solidFill>
              </a:rPr>
              <a:t>. </a:t>
            </a:r>
            <a:r>
              <a:rPr lang="en-AU" dirty="0" smtClean="0">
                <a:solidFill>
                  <a:schemeClr val="bg1"/>
                </a:solidFill>
              </a:rPr>
              <a:t>Rev. 12:1-6</a:t>
            </a:r>
            <a:endParaRPr lang="en-AU" dirty="0">
              <a:solidFill>
                <a:schemeClr val="bg1"/>
              </a:solidFill>
            </a:endParaRPr>
          </a:p>
        </p:txBody>
      </p:sp>
    </p:spTree>
    <p:extLst>
      <p:ext uri="{BB962C8B-B14F-4D97-AF65-F5344CB8AC3E}">
        <p14:creationId xmlns:p14="http://schemas.microsoft.com/office/powerpoint/2010/main" val="1743021780"/>
      </p:ext>
    </p:extLst>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188571" y="1600200"/>
            <a:ext cx="9831729"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4800" dirty="0" smtClean="0">
                <a:solidFill>
                  <a:srgbClr val="FFC000"/>
                </a:solidFill>
                <a:latin typeface="Calibri" pitchFamily="34" charset="0"/>
              </a:rPr>
              <a:t>We get a glimpse of this magnificent imagery in the drama and romance of the Song of Solomon</a:t>
            </a:r>
            <a:r>
              <a:rPr lang="en-US" altLang="en-US" sz="4800" dirty="0">
                <a:solidFill>
                  <a:srgbClr val="FFC000"/>
                </a:solidFill>
                <a:latin typeface="Calibri" pitchFamily="34" charset="0"/>
              </a:rPr>
              <a:t>. The </a:t>
            </a:r>
            <a:r>
              <a:rPr lang="en-US" altLang="en-US" sz="4800" dirty="0" err="1">
                <a:solidFill>
                  <a:srgbClr val="FFC000"/>
                </a:solidFill>
                <a:latin typeface="Calibri" pitchFamily="34" charset="0"/>
              </a:rPr>
              <a:t>Shulamite</a:t>
            </a:r>
            <a:r>
              <a:rPr lang="en-US" altLang="en-US" sz="4800" dirty="0">
                <a:solidFill>
                  <a:srgbClr val="FFC000"/>
                </a:solidFill>
                <a:latin typeface="Calibri" pitchFamily="34" charset="0"/>
              </a:rPr>
              <a:t> had been brought into the court of King Solomon. </a:t>
            </a:r>
            <a:endParaRPr lang="en-US" altLang="en-US" sz="4800" i="1" dirty="0">
              <a:solidFill>
                <a:schemeClr val="accent4">
                  <a:lumMod val="60000"/>
                  <a:lumOff val="40000"/>
                </a:schemeClr>
              </a:solidFill>
              <a:latin typeface="Calibri" pitchFamily="34" charset="0"/>
            </a:endParaRPr>
          </a:p>
        </p:txBody>
      </p:sp>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9218" name="Picture 2" descr="http://www.womeninthebible.net/Harem_wom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1"/>
            <a:ext cx="91059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985649"/>
      </p:ext>
    </p:extLst>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194013" y="381000"/>
            <a:ext cx="9831729"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4800" dirty="0" smtClean="0">
                <a:solidFill>
                  <a:srgbClr val="FFC000"/>
                </a:solidFill>
                <a:latin typeface="Calibri" pitchFamily="34" charset="0"/>
              </a:rPr>
              <a:t>She was expected to join the daughters of Jerusalem and the huge harem of the powerful Solomon who in his time took Israel to superpower status. But </a:t>
            </a:r>
            <a:r>
              <a:rPr lang="en-US" altLang="en-US" sz="4800" dirty="0">
                <a:solidFill>
                  <a:srgbClr val="FFC000"/>
                </a:solidFill>
                <a:latin typeface="Calibri" pitchFamily="34" charset="0"/>
              </a:rPr>
              <a:t>she resisted </a:t>
            </a:r>
            <a:r>
              <a:rPr lang="en-US" altLang="en-US" sz="4800" dirty="0" smtClean="0">
                <a:solidFill>
                  <a:srgbClr val="FFC000"/>
                </a:solidFill>
                <a:latin typeface="Calibri" pitchFamily="34" charset="0"/>
              </a:rPr>
              <a:t>his </a:t>
            </a:r>
            <a:r>
              <a:rPr lang="en-US" altLang="en-US" sz="4800" dirty="0">
                <a:solidFill>
                  <a:srgbClr val="FFC000"/>
                </a:solidFill>
                <a:latin typeface="Calibri" pitchFamily="34" charset="0"/>
              </a:rPr>
              <a:t>seductions </a:t>
            </a:r>
            <a:r>
              <a:rPr lang="en-US" altLang="en-US" sz="4800" dirty="0" smtClean="0">
                <a:solidFill>
                  <a:srgbClr val="FFC000"/>
                </a:solidFill>
                <a:latin typeface="Calibri" pitchFamily="34" charset="0"/>
              </a:rPr>
              <a:t>even amidst all the material things and the worldly pleasures offered to her there in the court of King Solomon.</a:t>
            </a:r>
            <a:endParaRPr lang="en-US" altLang="en-US" sz="4800" i="1" dirty="0">
              <a:solidFill>
                <a:schemeClr val="accent4">
                  <a:lumMod val="60000"/>
                  <a:lumOff val="40000"/>
                </a:schemeClr>
              </a:solidFill>
              <a:latin typeface="Calibri" pitchFamily="34" charset="0"/>
            </a:endParaRPr>
          </a:p>
        </p:txBody>
      </p:sp>
    </p:spTree>
    <p:extLst>
      <p:ext uri="{BB962C8B-B14F-4D97-AF65-F5344CB8AC3E}">
        <p14:creationId xmlns:p14="http://schemas.microsoft.com/office/powerpoint/2010/main" val="2095556504"/>
      </p:ext>
    </p:extLst>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Gavin\Desktop\BM IMAGES\harem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39"/>
            <a:ext cx="10287000" cy="6852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273574"/>
      </p:ext>
    </p:extLst>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204900" y="838200"/>
            <a:ext cx="9831729"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4800" dirty="0" smtClean="0">
                <a:solidFill>
                  <a:srgbClr val="FFC000"/>
                </a:solidFill>
                <a:latin typeface="Calibri" pitchFamily="34" charset="0"/>
              </a:rPr>
              <a:t>Solomon never forgot that girl and wrote the song about her. She was faithful to the end. </a:t>
            </a:r>
            <a:r>
              <a:rPr lang="en-US" altLang="en-US" sz="4800" dirty="0">
                <a:solidFill>
                  <a:srgbClr val="FFC000"/>
                </a:solidFill>
                <a:latin typeface="Calibri" pitchFamily="34" charset="0"/>
              </a:rPr>
              <a:t>F</a:t>
            </a:r>
            <a:r>
              <a:rPr lang="en-US" altLang="en-US" sz="4800" dirty="0" smtClean="0">
                <a:solidFill>
                  <a:srgbClr val="FFC000"/>
                </a:solidFill>
                <a:latin typeface="Calibri" pitchFamily="34" charset="0"/>
              </a:rPr>
              <a:t>inally she was allowed to go home. And why did she resist seduction? It was because her heart was fixed on an absent shepherd, her betrothed. </a:t>
            </a:r>
            <a:endParaRPr lang="en-US" altLang="en-US" sz="4800" i="1" dirty="0">
              <a:solidFill>
                <a:schemeClr val="accent4">
                  <a:lumMod val="60000"/>
                  <a:lumOff val="40000"/>
                </a:schemeClr>
              </a:solidFill>
              <a:latin typeface="Calibri" pitchFamily="34" charset="0"/>
            </a:endParaRPr>
          </a:p>
        </p:txBody>
      </p:sp>
    </p:spTree>
    <p:extLst>
      <p:ext uri="{BB962C8B-B14F-4D97-AF65-F5344CB8AC3E}">
        <p14:creationId xmlns:p14="http://schemas.microsoft.com/office/powerpoint/2010/main" val="2054814620"/>
      </p:ext>
    </p:extLst>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C:\Users\Gavin\Desktop\BM IMAGES\songofsol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9484" y="0"/>
            <a:ext cx="4776216" cy="6784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390982"/>
      </p:ext>
    </p:extLst>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p:cNvSpPr>
            <a:spLocks noChangeArrowheads="1"/>
          </p:cNvSpPr>
          <p:nvPr/>
        </p:nvSpPr>
        <p:spPr bwMode="auto">
          <a:xfrm>
            <a:off x="188571" y="609600"/>
            <a:ext cx="9906000" cy="55233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p>
            <a:pPr algn="ctr">
              <a:defRPr/>
            </a:pPr>
            <a:r>
              <a:rPr lang="en-US" altLang="en-US" sz="4400" dirty="0" smtClean="0">
                <a:solidFill>
                  <a:srgbClr val="FFC000"/>
                </a:solidFill>
                <a:latin typeface="Calibri" pitchFamily="34" charset="0"/>
              </a:rPr>
              <a:t>As </a:t>
            </a:r>
            <a:r>
              <a:rPr lang="en-US" altLang="en-US" sz="4400" dirty="0">
                <a:solidFill>
                  <a:srgbClr val="FFC000"/>
                </a:solidFill>
                <a:latin typeface="Calibri" pitchFamily="34" charset="0"/>
              </a:rPr>
              <a:t>the story ends she </a:t>
            </a:r>
            <a:r>
              <a:rPr lang="en-US" altLang="en-US" sz="4400" dirty="0" smtClean="0">
                <a:solidFill>
                  <a:srgbClr val="FFC000"/>
                </a:solidFill>
                <a:latin typeface="Calibri" pitchFamily="34" charset="0"/>
              </a:rPr>
              <a:t>was </a:t>
            </a:r>
            <a:r>
              <a:rPr lang="en-US" altLang="en-US" sz="4400" dirty="0">
                <a:solidFill>
                  <a:srgbClr val="FFC000"/>
                </a:solidFill>
                <a:latin typeface="Calibri" pitchFamily="34" charset="0"/>
              </a:rPr>
              <a:t>acclaimed for the true beauty she really </a:t>
            </a:r>
            <a:r>
              <a:rPr lang="en-US" altLang="en-US" sz="4400" dirty="0" smtClean="0">
                <a:solidFill>
                  <a:srgbClr val="FFC000"/>
                </a:solidFill>
                <a:latin typeface="Calibri" pitchFamily="34" charset="0"/>
              </a:rPr>
              <a:t>was. In the </a:t>
            </a:r>
            <a:r>
              <a:rPr lang="en-US" altLang="en-US" sz="4400" dirty="0" smtClean="0">
                <a:solidFill>
                  <a:schemeClr val="bg1"/>
                </a:solidFill>
                <a:latin typeface="Calibri" pitchFamily="34" charset="0"/>
              </a:rPr>
              <a:t>Song </a:t>
            </a:r>
            <a:r>
              <a:rPr lang="en-US" altLang="en-US" sz="4400" dirty="0">
                <a:solidFill>
                  <a:schemeClr val="bg1"/>
                </a:solidFill>
                <a:latin typeface="Calibri" pitchFamily="34" charset="0"/>
              </a:rPr>
              <a:t>of Songs 6:10 </a:t>
            </a:r>
            <a:r>
              <a:rPr lang="en-US" altLang="en-US" sz="4400" dirty="0">
                <a:solidFill>
                  <a:srgbClr val="FFC000"/>
                </a:solidFill>
                <a:latin typeface="Calibri" pitchFamily="34" charset="0"/>
              </a:rPr>
              <a:t>t</a:t>
            </a:r>
            <a:r>
              <a:rPr lang="en-US" altLang="en-US" sz="4400" dirty="0" smtClean="0">
                <a:solidFill>
                  <a:srgbClr val="FFC000"/>
                </a:solidFill>
                <a:latin typeface="Calibri" pitchFamily="34" charset="0"/>
              </a:rPr>
              <a:t>he </a:t>
            </a:r>
            <a:r>
              <a:rPr lang="en-US" altLang="en-US" sz="4400" dirty="0">
                <a:solidFill>
                  <a:srgbClr val="FFC000"/>
                </a:solidFill>
                <a:latin typeface="Calibri" pitchFamily="34" charset="0"/>
              </a:rPr>
              <a:t>daughters of Jerusalem declare, </a:t>
            </a:r>
          </a:p>
          <a:p>
            <a:pPr algn="ctr">
              <a:defRPr/>
            </a:pPr>
            <a:r>
              <a:rPr lang="en-US" altLang="en-US" sz="4400" i="1" dirty="0">
                <a:solidFill>
                  <a:schemeClr val="accent4">
                    <a:lumMod val="60000"/>
                    <a:lumOff val="40000"/>
                  </a:schemeClr>
                </a:solidFill>
                <a:latin typeface="Calibri" pitchFamily="34" charset="0"/>
              </a:rPr>
              <a:t>“Who is this who arises as the dawn, </a:t>
            </a:r>
          </a:p>
          <a:p>
            <a:pPr algn="ctr">
              <a:defRPr/>
            </a:pPr>
            <a:r>
              <a:rPr lang="en-US" altLang="en-US" sz="4400" i="1" dirty="0">
                <a:solidFill>
                  <a:schemeClr val="accent4">
                    <a:lumMod val="60000"/>
                    <a:lumOff val="40000"/>
                  </a:schemeClr>
                </a:solidFill>
                <a:latin typeface="Calibri" pitchFamily="34" charset="0"/>
              </a:rPr>
              <a:t>Clear and dazzling as </a:t>
            </a:r>
            <a:r>
              <a:rPr lang="en-US" altLang="en-US" sz="4400" i="1" dirty="0">
                <a:solidFill>
                  <a:srgbClr val="FFFF00"/>
                </a:solidFill>
                <a:latin typeface="Calibri" pitchFamily="34" charset="0"/>
              </a:rPr>
              <a:t>the sun</a:t>
            </a:r>
            <a:r>
              <a:rPr lang="en-US" altLang="en-US" sz="4400" i="1" dirty="0" smtClean="0">
                <a:solidFill>
                  <a:schemeClr val="accent4">
                    <a:lumMod val="60000"/>
                    <a:lumOff val="40000"/>
                  </a:schemeClr>
                </a:solidFill>
                <a:latin typeface="Calibri" pitchFamily="34" charset="0"/>
              </a:rPr>
              <a:t>,</a:t>
            </a:r>
            <a:r>
              <a:rPr lang="en-US" altLang="en-US" sz="4400" dirty="0">
                <a:solidFill>
                  <a:schemeClr val="bg1"/>
                </a:solidFill>
                <a:latin typeface="Calibri" pitchFamily="34" charset="0"/>
              </a:rPr>
              <a:t> </a:t>
            </a:r>
            <a:r>
              <a:rPr lang="en-US" altLang="en-US" sz="4400" dirty="0" smtClean="0">
                <a:solidFill>
                  <a:schemeClr val="bg1"/>
                </a:solidFill>
                <a:latin typeface="Calibri" pitchFamily="34" charset="0"/>
              </a:rPr>
              <a:t>-</a:t>
            </a:r>
            <a:endParaRPr lang="en-US" altLang="en-US" sz="4400" i="1" dirty="0">
              <a:solidFill>
                <a:schemeClr val="accent4">
                  <a:lumMod val="60000"/>
                  <a:lumOff val="40000"/>
                </a:schemeClr>
              </a:solidFill>
              <a:latin typeface="Calibri" pitchFamily="34" charset="0"/>
            </a:endParaRPr>
          </a:p>
          <a:p>
            <a:pPr algn="ctr">
              <a:defRPr/>
            </a:pPr>
            <a:r>
              <a:rPr lang="en-US" altLang="en-US" sz="4400" i="1" dirty="0">
                <a:solidFill>
                  <a:schemeClr val="accent4">
                    <a:lumMod val="60000"/>
                    <a:lumOff val="40000"/>
                  </a:schemeClr>
                </a:solidFill>
                <a:latin typeface="Calibri" pitchFamily="34" charset="0"/>
              </a:rPr>
              <a:t>Fair as </a:t>
            </a:r>
            <a:r>
              <a:rPr lang="en-US" altLang="en-US" sz="4400" i="1" dirty="0">
                <a:solidFill>
                  <a:srgbClr val="FFFF00"/>
                </a:solidFill>
                <a:latin typeface="Calibri" pitchFamily="34" charset="0"/>
              </a:rPr>
              <a:t>the moon</a:t>
            </a:r>
            <a:r>
              <a:rPr lang="en-US" altLang="en-US" sz="4400" i="1" dirty="0">
                <a:solidFill>
                  <a:schemeClr val="accent4">
                    <a:lumMod val="60000"/>
                    <a:lumOff val="40000"/>
                  </a:schemeClr>
                </a:solidFill>
                <a:latin typeface="Calibri" pitchFamily="34" charset="0"/>
              </a:rPr>
              <a:t>, </a:t>
            </a:r>
          </a:p>
          <a:p>
            <a:pPr algn="ctr">
              <a:defRPr/>
            </a:pPr>
            <a:r>
              <a:rPr lang="en-US" altLang="en-US" sz="4400" i="1" dirty="0">
                <a:solidFill>
                  <a:schemeClr val="accent4">
                    <a:lumMod val="60000"/>
                    <a:lumOff val="40000"/>
                  </a:schemeClr>
                </a:solidFill>
                <a:latin typeface="Calibri" pitchFamily="34" charset="0"/>
              </a:rPr>
              <a:t>As majestic as an army with banners</a:t>
            </a:r>
            <a:r>
              <a:rPr lang="en-US" altLang="en-US" sz="4400" i="1" dirty="0" smtClean="0">
                <a:solidFill>
                  <a:schemeClr val="accent4">
                    <a:lumMod val="60000"/>
                    <a:lumOff val="40000"/>
                  </a:schemeClr>
                </a:solidFill>
                <a:latin typeface="Calibri" pitchFamily="34" charset="0"/>
              </a:rPr>
              <a:t>?”</a:t>
            </a:r>
            <a:endParaRPr lang="en-US" altLang="en-US" sz="4400" i="1" dirty="0">
              <a:solidFill>
                <a:schemeClr val="accent4">
                  <a:lumMod val="60000"/>
                  <a:lumOff val="40000"/>
                </a:schemeClr>
              </a:solidFill>
              <a:latin typeface="Calibri" pitchFamily="34" charset="0"/>
            </a:endParaRPr>
          </a:p>
        </p:txBody>
      </p:sp>
    </p:spTree>
    <p:extLst>
      <p:ext uri="{BB962C8B-B14F-4D97-AF65-F5344CB8AC3E}">
        <p14:creationId xmlns:p14="http://schemas.microsoft.com/office/powerpoint/2010/main" val="682662820"/>
      </p:ext>
    </p:extLst>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0099" name="Picture 4" descr="D:\00 IMAGES for PowerPoint\woman-of-wisdo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1676400"/>
            <a:ext cx="3429000"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00" name="TextBox 1"/>
          <p:cNvSpPr txBox="1">
            <a:spLocks noChangeArrowheads="1"/>
          </p:cNvSpPr>
          <p:nvPr/>
        </p:nvSpPr>
        <p:spPr bwMode="auto">
          <a:xfrm>
            <a:off x="4381500" y="4589463"/>
            <a:ext cx="56388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AU" altLang="en-US" sz="2800" b="1" i="1" dirty="0">
                <a:solidFill>
                  <a:srgbClr val="FFC000"/>
                </a:solidFill>
                <a:latin typeface="Papyrus" pitchFamily="66" charset="0"/>
              </a:rPr>
              <a:t>Who is this who arises as the dawn,</a:t>
            </a:r>
          </a:p>
          <a:p>
            <a:pPr eaLnBrk="1" hangingPunct="1">
              <a:spcBef>
                <a:spcPct val="0"/>
              </a:spcBef>
              <a:buFontTx/>
              <a:buNone/>
            </a:pPr>
            <a:r>
              <a:rPr lang="en-AU" altLang="en-US" sz="2800" b="1" i="1" dirty="0">
                <a:solidFill>
                  <a:srgbClr val="FFC000"/>
                </a:solidFill>
                <a:latin typeface="Papyrus" pitchFamily="66" charset="0"/>
              </a:rPr>
              <a:t>          </a:t>
            </a:r>
            <a:r>
              <a:rPr lang="en-AU" altLang="en-US" sz="2800" b="1" i="1" dirty="0" smtClean="0">
                <a:solidFill>
                  <a:srgbClr val="FFFF00"/>
                </a:solidFill>
                <a:latin typeface="Papyrus" pitchFamily="66" charset="0"/>
              </a:rPr>
              <a:t>Bright </a:t>
            </a:r>
            <a:r>
              <a:rPr lang="en-AU" altLang="en-US" sz="2800" b="1" i="1" dirty="0">
                <a:solidFill>
                  <a:srgbClr val="FFFF00"/>
                </a:solidFill>
                <a:latin typeface="Papyrus" pitchFamily="66" charset="0"/>
              </a:rPr>
              <a:t>and dazzling as the sun</a:t>
            </a:r>
            <a:r>
              <a:rPr lang="en-AU" altLang="en-US" sz="2800" b="1" i="1" dirty="0">
                <a:solidFill>
                  <a:srgbClr val="FFC000"/>
                </a:solidFill>
                <a:latin typeface="Papyrus" pitchFamily="66" charset="0"/>
              </a:rPr>
              <a:t>,</a:t>
            </a:r>
          </a:p>
          <a:p>
            <a:pPr eaLnBrk="1" hangingPunct="1">
              <a:spcBef>
                <a:spcPct val="0"/>
              </a:spcBef>
              <a:buFontTx/>
              <a:buNone/>
            </a:pPr>
            <a:r>
              <a:rPr lang="en-AU" altLang="en-US" sz="2800" b="1" i="1" dirty="0">
                <a:solidFill>
                  <a:srgbClr val="FFFF00"/>
                </a:solidFill>
                <a:latin typeface="Papyrus" pitchFamily="66" charset="0"/>
              </a:rPr>
              <a:t>                Fair as the moon,</a:t>
            </a:r>
          </a:p>
          <a:p>
            <a:pPr eaLnBrk="1" hangingPunct="1">
              <a:spcBef>
                <a:spcPct val="0"/>
              </a:spcBef>
              <a:buFontTx/>
              <a:buNone/>
            </a:pPr>
            <a:r>
              <a:rPr lang="en-AU" altLang="en-US" sz="2800" b="1" i="1" dirty="0">
                <a:solidFill>
                  <a:srgbClr val="FFC000"/>
                </a:solidFill>
                <a:latin typeface="Papyrus" pitchFamily="66" charset="0"/>
              </a:rPr>
              <a:t>As terrible  as an army with banners</a:t>
            </a:r>
          </a:p>
          <a:p>
            <a:pPr algn="r" eaLnBrk="1" hangingPunct="1">
              <a:spcBef>
                <a:spcPct val="0"/>
              </a:spcBef>
              <a:buFontTx/>
              <a:buNone/>
            </a:pPr>
            <a:r>
              <a:rPr lang="en-AU" altLang="en-US" sz="2400" b="1" i="1" dirty="0">
                <a:solidFill>
                  <a:schemeClr val="bg1"/>
                </a:solidFill>
                <a:latin typeface="Papyrus" pitchFamily="66" charset="0"/>
              </a:rPr>
              <a:t>- Song of Songs 6:10</a:t>
            </a:r>
          </a:p>
        </p:txBody>
      </p:sp>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266700" y="2514600"/>
            <a:ext cx="9677400" cy="158382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But when the moon darkens or turns to blood this is an ominous sign. </a:t>
            </a:r>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2" descr="C:\Users\Gavin-As\Desktop\B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293914" y="1828800"/>
            <a:ext cx="9677400"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It speaks </a:t>
            </a:r>
            <a:r>
              <a:rPr lang="en-US" altLang="en-US" sz="4800" dirty="0">
                <a:solidFill>
                  <a:srgbClr val="FFC000"/>
                </a:solidFill>
              </a:rPr>
              <a:t>of </a:t>
            </a:r>
            <a:r>
              <a:rPr lang="en-US" altLang="en-US" sz="4800" dirty="0" smtClean="0">
                <a:solidFill>
                  <a:srgbClr val="FFC000"/>
                </a:solidFill>
              </a:rPr>
              <a:t>a serious diminishment </a:t>
            </a:r>
          </a:p>
          <a:p>
            <a:pPr algn="ctr" eaLnBrk="1" hangingPunct="1">
              <a:spcBef>
                <a:spcPct val="0"/>
              </a:spcBef>
              <a:buFontTx/>
              <a:buNone/>
            </a:pPr>
            <a:r>
              <a:rPr lang="en-US" altLang="en-US" sz="4800" dirty="0" smtClean="0">
                <a:solidFill>
                  <a:srgbClr val="FFC000"/>
                </a:solidFill>
              </a:rPr>
              <a:t>of </a:t>
            </a:r>
            <a:r>
              <a:rPr lang="en-US" altLang="en-US" sz="4800" dirty="0">
                <a:solidFill>
                  <a:srgbClr val="FFC000"/>
                </a:solidFill>
              </a:rPr>
              <a:t>the reflected Light of God in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His </a:t>
            </a:r>
            <a:r>
              <a:rPr lang="en-US" altLang="en-US" sz="4800" dirty="0">
                <a:solidFill>
                  <a:srgbClr val="FFC000"/>
                </a:solidFill>
              </a:rPr>
              <a:t>people. T</a:t>
            </a:r>
            <a:r>
              <a:rPr lang="en-US" altLang="en-US" sz="4800" dirty="0" smtClean="0">
                <a:solidFill>
                  <a:srgbClr val="FFC000"/>
                </a:solidFill>
              </a:rPr>
              <a:t>he </a:t>
            </a:r>
            <a:r>
              <a:rPr lang="en-US" altLang="en-US" sz="4800" dirty="0">
                <a:solidFill>
                  <a:srgbClr val="FFC000"/>
                </a:solidFill>
              </a:rPr>
              <a:t>blood moon </a:t>
            </a:r>
            <a:endParaRPr lang="en-US" altLang="en-US" sz="4800" dirty="0" smtClean="0">
              <a:solidFill>
                <a:srgbClr val="FFC000"/>
              </a:solidFill>
            </a:endParaRPr>
          </a:p>
          <a:p>
            <a:pPr algn="ctr" eaLnBrk="1" hangingPunct="1">
              <a:spcBef>
                <a:spcPct val="0"/>
              </a:spcBef>
              <a:buFontTx/>
              <a:buNone/>
            </a:pPr>
            <a:r>
              <a:rPr lang="en-US" altLang="en-US" sz="4800" dirty="0">
                <a:solidFill>
                  <a:srgbClr val="FFC000"/>
                </a:solidFill>
              </a:rPr>
              <a:t>a</a:t>
            </a:r>
            <a:r>
              <a:rPr lang="en-US" altLang="en-US" sz="4800" dirty="0" smtClean="0">
                <a:solidFill>
                  <a:srgbClr val="FFC000"/>
                </a:solidFill>
              </a:rPr>
              <a:t>lso speaks </a:t>
            </a:r>
            <a:r>
              <a:rPr lang="en-US" altLang="en-US" sz="4800" dirty="0">
                <a:solidFill>
                  <a:srgbClr val="FFC000"/>
                </a:solidFill>
              </a:rPr>
              <a:t>of </a:t>
            </a:r>
            <a:r>
              <a:rPr lang="en-US" altLang="en-US" sz="4800" dirty="0" smtClean="0">
                <a:solidFill>
                  <a:srgbClr val="FFC000"/>
                </a:solidFill>
              </a:rPr>
              <a:t>bloodshed. </a:t>
            </a:r>
            <a:endParaRPr lang="en-US" altLang="en-US" sz="4800" dirty="0">
              <a:solidFill>
                <a:srgbClr val="FFC000"/>
              </a:solidFill>
            </a:endParaRPr>
          </a:p>
        </p:txBody>
      </p:sp>
    </p:spTree>
    <p:extLst>
      <p:ext uri="{BB962C8B-B14F-4D97-AF65-F5344CB8AC3E}">
        <p14:creationId xmlns:p14="http://schemas.microsoft.com/office/powerpoint/2010/main" val="3384546264"/>
      </p:ext>
    </p:extLst>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ersecu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3" name="AutoShape 4" descr="Image result for persecuti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0246" name="Picture 6" descr="http://www.xerraireart.com/blog/wp-content/uploads/the-persecuted-chur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6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31917"/>
      </p:ext>
    </p:extLst>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266700" y="1447800"/>
            <a:ext cx="96774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If this bloodshed is affecting the </a:t>
            </a:r>
            <a:r>
              <a:rPr lang="en-US" altLang="en-US" sz="4800" dirty="0">
                <a:solidFill>
                  <a:srgbClr val="FFC000"/>
                </a:solidFill>
              </a:rPr>
              <a:t>woman </a:t>
            </a:r>
            <a:r>
              <a:rPr lang="en-US" altLang="en-US" sz="4800" dirty="0" smtClean="0">
                <a:solidFill>
                  <a:srgbClr val="FFC000"/>
                </a:solidFill>
              </a:rPr>
              <a:t>God loves then this immediately becomes a blood covenant issue. And, what is more,  </a:t>
            </a:r>
          </a:p>
          <a:p>
            <a:pPr algn="ctr" eaLnBrk="1" hangingPunct="1">
              <a:spcBef>
                <a:spcPct val="0"/>
              </a:spcBef>
              <a:buFontTx/>
              <a:buNone/>
            </a:pPr>
            <a:r>
              <a:rPr lang="en-US" altLang="en-US" sz="4800" dirty="0" smtClean="0">
                <a:solidFill>
                  <a:srgbClr val="FFC000"/>
                </a:solidFill>
              </a:rPr>
              <a:t>it involves God Almighty Himself. </a:t>
            </a:r>
          </a:p>
        </p:txBody>
      </p:sp>
    </p:spTree>
    <p:extLst>
      <p:ext uri="{BB962C8B-B14F-4D97-AF65-F5344CB8AC3E}">
        <p14:creationId xmlns:p14="http://schemas.microsoft.com/office/powerpoint/2010/main" val="2059912740"/>
      </p:ext>
    </p:extLst>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Gavin\Desktop\BM IMAGES\Ceci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432"/>
            <a:ext cx="10287000" cy="68854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69872" y="5725886"/>
            <a:ext cx="6400799" cy="954107"/>
          </a:xfrm>
          <a:prstGeom prst="rect">
            <a:avLst/>
          </a:prstGeom>
          <a:solidFill>
            <a:schemeClr val="tx2">
              <a:lumMod val="50000"/>
            </a:schemeClr>
          </a:solidFill>
        </p:spPr>
        <p:txBody>
          <a:bodyPr wrap="square" rtlCol="0">
            <a:spAutoFit/>
          </a:bodyPr>
          <a:lstStyle/>
          <a:p>
            <a:r>
              <a:rPr lang="en-AU" sz="2800" dirty="0" smtClean="0">
                <a:solidFill>
                  <a:srgbClr val="FFC000"/>
                </a:solidFill>
              </a:rPr>
              <a:t>Image of Cecelia, mortally wounded </a:t>
            </a:r>
          </a:p>
          <a:p>
            <a:r>
              <a:rPr lang="en-AU" sz="2800" dirty="0">
                <a:solidFill>
                  <a:srgbClr val="FFC000"/>
                </a:solidFill>
              </a:rPr>
              <a:t>i</a:t>
            </a:r>
            <a:r>
              <a:rPr lang="en-AU" sz="2800" dirty="0" smtClean="0">
                <a:solidFill>
                  <a:srgbClr val="FFC000"/>
                </a:solidFill>
              </a:rPr>
              <a:t>n the arena at the Coliseum in Rome. </a:t>
            </a:r>
            <a:endParaRPr lang="en-AU" sz="2800" dirty="0">
              <a:solidFill>
                <a:srgbClr val="FFC000"/>
              </a:solidFill>
            </a:endParaRPr>
          </a:p>
        </p:txBody>
      </p:sp>
    </p:spTree>
    <p:extLst>
      <p:ext uri="{BB962C8B-B14F-4D97-AF65-F5344CB8AC3E}">
        <p14:creationId xmlns:p14="http://schemas.microsoft.com/office/powerpoint/2010/main" val="296780132"/>
      </p:ext>
    </p:extLst>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266700" y="838200"/>
            <a:ext cx="9753600"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If the moon turning to blood speaks </a:t>
            </a:r>
          </a:p>
          <a:p>
            <a:pPr algn="ctr" eaLnBrk="1" hangingPunct="1">
              <a:spcBef>
                <a:spcPct val="0"/>
              </a:spcBef>
              <a:buFontTx/>
              <a:buNone/>
            </a:pPr>
            <a:r>
              <a:rPr lang="en-US" altLang="en-US" sz="4800" dirty="0" smtClean="0">
                <a:solidFill>
                  <a:srgbClr val="FFC000"/>
                </a:solidFill>
              </a:rPr>
              <a:t>of bloodshed affecting God’s covenant people then as a direct result of this the </a:t>
            </a:r>
            <a:r>
              <a:rPr lang="en-US" altLang="en-US" sz="4800" dirty="0">
                <a:solidFill>
                  <a:srgbClr val="FFC000"/>
                </a:solidFill>
              </a:rPr>
              <a:t>accompanying </a:t>
            </a:r>
            <a:r>
              <a:rPr lang="en-US" altLang="en-US" sz="4800" dirty="0" smtClean="0">
                <a:solidFill>
                  <a:srgbClr val="FFC000"/>
                </a:solidFill>
              </a:rPr>
              <a:t>sign of </a:t>
            </a:r>
            <a:r>
              <a:rPr lang="en-US" altLang="en-US" sz="4800" dirty="0">
                <a:solidFill>
                  <a:srgbClr val="FFC000"/>
                </a:solidFill>
              </a:rPr>
              <a:t>the </a:t>
            </a:r>
            <a:r>
              <a:rPr lang="en-US" altLang="en-US" sz="4800" dirty="0" smtClean="0">
                <a:solidFill>
                  <a:srgbClr val="FFC000"/>
                </a:solidFill>
              </a:rPr>
              <a:t>sun turning black is signifying the fierce indignation </a:t>
            </a:r>
            <a:r>
              <a:rPr lang="en-US" altLang="en-US" sz="4800" dirty="0">
                <a:solidFill>
                  <a:srgbClr val="FFC000"/>
                </a:solidFill>
              </a:rPr>
              <a:t>and </a:t>
            </a:r>
            <a:r>
              <a:rPr lang="en-US" altLang="en-US" sz="4800" dirty="0" smtClean="0">
                <a:solidFill>
                  <a:srgbClr val="FFC000"/>
                </a:solidFill>
              </a:rPr>
              <a:t>the </a:t>
            </a:r>
            <a:r>
              <a:rPr lang="en-US" altLang="en-US" sz="4800" dirty="0">
                <a:solidFill>
                  <a:srgbClr val="FFC000"/>
                </a:solidFill>
              </a:rPr>
              <a:t>jealous </a:t>
            </a:r>
            <a:r>
              <a:rPr lang="en-US" altLang="en-US" sz="4800" dirty="0" smtClean="0">
                <a:solidFill>
                  <a:srgbClr val="FFC000"/>
                </a:solidFill>
              </a:rPr>
              <a:t>anger of the God who delivers His people. </a:t>
            </a:r>
          </a:p>
        </p:txBody>
      </p:sp>
    </p:spTree>
    <p:extLst>
      <p:ext uri="{BB962C8B-B14F-4D97-AF65-F5344CB8AC3E}">
        <p14:creationId xmlns:p14="http://schemas.microsoft.com/office/powerpoint/2010/main" val="2059912740"/>
      </p:ext>
    </p:extLst>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Gavin\Desktop\BM IMAGES\Slide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686753"/>
      </p:ext>
    </p:extLst>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266700" y="1447800"/>
            <a:ext cx="96774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There </a:t>
            </a:r>
            <a:r>
              <a:rPr lang="en-US" altLang="en-US" sz="4800" dirty="0">
                <a:solidFill>
                  <a:srgbClr val="FFC000"/>
                </a:solidFill>
              </a:rPr>
              <a:t>is </a:t>
            </a:r>
            <a:r>
              <a:rPr lang="en-US" altLang="en-US" sz="4800" dirty="0" smtClean="0">
                <a:solidFill>
                  <a:srgbClr val="FFC000"/>
                </a:solidFill>
              </a:rPr>
              <a:t>also a thundering </a:t>
            </a:r>
            <a:r>
              <a:rPr lang="en-US" altLang="en-US" sz="4800" dirty="0">
                <a:solidFill>
                  <a:srgbClr val="FFC000"/>
                </a:solidFill>
              </a:rPr>
              <a:t>from </a:t>
            </a:r>
            <a:r>
              <a:rPr lang="en-US" altLang="en-US" sz="4800" dirty="0" smtClean="0">
                <a:solidFill>
                  <a:srgbClr val="FFC000"/>
                </a:solidFill>
              </a:rPr>
              <a:t>heaven. John in </a:t>
            </a:r>
            <a:r>
              <a:rPr lang="en-US" altLang="en-US" sz="4800" dirty="0" smtClean="0">
                <a:solidFill>
                  <a:schemeClr val="bg1"/>
                </a:solidFill>
              </a:rPr>
              <a:t>Revelation 10:4 </a:t>
            </a:r>
          </a:p>
          <a:p>
            <a:pPr algn="ctr" eaLnBrk="1" hangingPunct="1">
              <a:spcBef>
                <a:spcPct val="0"/>
              </a:spcBef>
              <a:buFontTx/>
              <a:buNone/>
            </a:pPr>
            <a:r>
              <a:rPr lang="en-US" altLang="en-US" sz="4800" dirty="0" smtClean="0">
                <a:solidFill>
                  <a:srgbClr val="FFC000"/>
                </a:solidFill>
              </a:rPr>
              <a:t>tells of thunders from heaven with </a:t>
            </a:r>
          </a:p>
          <a:p>
            <a:pPr algn="ctr" eaLnBrk="1" hangingPunct="1">
              <a:spcBef>
                <a:spcPct val="0"/>
              </a:spcBef>
              <a:buFontTx/>
              <a:buNone/>
            </a:pPr>
            <a:r>
              <a:rPr lang="en-US" altLang="en-US" sz="4800" dirty="0" smtClean="0">
                <a:solidFill>
                  <a:srgbClr val="FFC000"/>
                </a:solidFill>
              </a:rPr>
              <a:t>a proclamation so terrible that he </a:t>
            </a:r>
          </a:p>
          <a:p>
            <a:pPr algn="ctr" eaLnBrk="1" hangingPunct="1">
              <a:spcBef>
                <a:spcPct val="0"/>
              </a:spcBef>
              <a:buFontTx/>
              <a:buNone/>
            </a:pPr>
            <a:r>
              <a:rPr lang="en-US" altLang="en-US" sz="4800" dirty="0" smtClean="0">
                <a:solidFill>
                  <a:srgbClr val="FFC000"/>
                </a:solidFill>
              </a:rPr>
              <a:t>was told not to write it down.</a:t>
            </a:r>
          </a:p>
        </p:txBody>
      </p:sp>
    </p:spTree>
    <p:extLst>
      <p:ext uri="{BB962C8B-B14F-4D97-AF65-F5344CB8AC3E}">
        <p14:creationId xmlns:p14="http://schemas.microsoft.com/office/powerpoint/2010/main" val="276764138"/>
      </p:ext>
    </p:extLst>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1095484"/>
      </p:ext>
    </p:extLst>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495300" y="1905000"/>
            <a:ext cx="9296400"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And to complete the triad of apocalyptic heavenly disturbances and signs the stars </a:t>
            </a:r>
            <a:r>
              <a:rPr lang="en-US" altLang="en-US" sz="4800" dirty="0">
                <a:solidFill>
                  <a:srgbClr val="FFC000"/>
                </a:solidFill>
              </a:rPr>
              <a:t>of heaven fall as the </a:t>
            </a:r>
            <a:r>
              <a:rPr lang="en-US" altLang="en-US" sz="4800" dirty="0" smtClean="0">
                <a:solidFill>
                  <a:srgbClr val="FFFF00"/>
                </a:solidFill>
              </a:rPr>
              <a:t>Day of </a:t>
            </a:r>
            <a:r>
              <a:rPr lang="en-US" altLang="en-US" sz="4800" dirty="0">
                <a:solidFill>
                  <a:srgbClr val="FFFF00"/>
                </a:solidFill>
              </a:rPr>
              <a:t>Vengeance </a:t>
            </a:r>
            <a:r>
              <a:rPr lang="en-US" altLang="en-US" sz="4800" dirty="0">
                <a:solidFill>
                  <a:srgbClr val="FFC000"/>
                </a:solidFill>
              </a:rPr>
              <a:t>approaches. </a:t>
            </a:r>
          </a:p>
        </p:txBody>
      </p:sp>
    </p:spTree>
    <p:extLst>
      <p:ext uri="{BB962C8B-B14F-4D97-AF65-F5344CB8AC3E}">
        <p14:creationId xmlns:p14="http://schemas.microsoft.com/office/powerpoint/2010/main" val="2417540401"/>
      </p:ext>
    </p:extLst>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oliesradio.org/wp/wp-content/uploads/2012/08/meteorshower-6745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764990"/>
      </p:ext>
    </p:extLst>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168729" y="457200"/>
            <a:ext cx="9867898"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So </a:t>
            </a:r>
            <a:r>
              <a:rPr lang="en-US" altLang="en-US" sz="4800" dirty="0">
                <a:solidFill>
                  <a:srgbClr val="FFC000"/>
                </a:solidFill>
              </a:rPr>
              <a:t>who is trying to cut off the Light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of </a:t>
            </a:r>
            <a:r>
              <a:rPr lang="en-US" altLang="en-US" sz="4800" dirty="0">
                <a:solidFill>
                  <a:srgbClr val="FFC000"/>
                </a:solidFill>
              </a:rPr>
              <a:t>God’s Word and witness here?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Who has a track record through history of blocking the hearing of </a:t>
            </a:r>
          </a:p>
          <a:p>
            <a:pPr algn="ctr" eaLnBrk="1" hangingPunct="1">
              <a:spcBef>
                <a:spcPct val="0"/>
              </a:spcBef>
              <a:buFontTx/>
              <a:buNone/>
            </a:pPr>
            <a:r>
              <a:rPr lang="en-US" altLang="en-US" sz="4800" dirty="0" smtClean="0">
                <a:solidFill>
                  <a:srgbClr val="FFC000"/>
                </a:solidFill>
              </a:rPr>
              <a:t>the Holy Scriptures? And who down through time has been the culprit </a:t>
            </a:r>
          </a:p>
          <a:p>
            <a:pPr algn="ctr" eaLnBrk="1" hangingPunct="1">
              <a:spcBef>
                <a:spcPct val="0"/>
              </a:spcBef>
              <a:buFontTx/>
              <a:buNone/>
            </a:pPr>
            <a:r>
              <a:rPr lang="en-US" altLang="en-US" sz="4800" dirty="0" smtClean="0">
                <a:solidFill>
                  <a:srgbClr val="FFC000"/>
                </a:solidFill>
              </a:rPr>
              <a:t>in the killing of many tens of millions of Bible believing Christians? </a:t>
            </a:r>
            <a:endParaRPr lang="en-US" altLang="en-US" sz="4800" dirty="0">
              <a:solidFill>
                <a:srgbClr val="FFC000"/>
              </a:solidFill>
            </a:endParaRPr>
          </a:p>
        </p:txBody>
      </p:sp>
    </p:spTree>
    <p:extLst>
      <p:ext uri="{BB962C8B-B14F-4D97-AF65-F5344CB8AC3E}">
        <p14:creationId xmlns:p14="http://schemas.microsoft.com/office/powerpoint/2010/main" val="3304854964"/>
      </p:ext>
    </p:extLst>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026" name="Picture 2" descr="D:\00 IMAGES for PowerPoint\tyndal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732" y="0"/>
            <a:ext cx="8811154"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52701" y="5334000"/>
            <a:ext cx="6738784" cy="1200329"/>
          </a:xfrm>
          <a:prstGeom prst="rect">
            <a:avLst/>
          </a:prstGeom>
          <a:noFill/>
        </p:spPr>
        <p:txBody>
          <a:bodyPr wrap="square" rtlCol="0">
            <a:spAutoFit/>
          </a:bodyPr>
          <a:lstStyle/>
          <a:p>
            <a:pPr algn="r"/>
            <a:r>
              <a:rPr lang="en-AU" sz="2400" dirty="0" smtClean="0">
                <a:solidFill>
                  <a:srgbClr val="FFC000"/>
                </a:solidFill>
              </a:rPr>
              <a:t>William Tyndale, translator of the English Bible, Suffered under King Henry VIII and Cardinal Wolsey. Burned at the stake in 1536.</a:t>
            </a:r>
            <a:endParaRPr lang="en-AU" sz="2400" dirty="0">
              <a:solidFill>
                <a:srgbClr val="FFC000"/>
              </a:solidFill>
            </a:endParaRPr>
          </a:p>
        </p:txBody>
      </p:sp>
    </p:spTree>
    <p:extLst>
      <p:ext uri="{BB962C8B-B14F-4D97-AF65-F5344CB8AC3E}">
        <p14:creationId xmlns:p14="http://schemas.microsoft.com/office/powerpoint/2010/main" val="3002869126"/>
      </p:ext>
    </p:extLst>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
          <p:cNvSpPr>
            <a:spLocks noChangeArrowheads="1"/>
          </p:cNvSpPr>
          <p:nvPr/>
        </p:nvSpPr>
        <p:spPr bwMode="auto">
          <a:xfrm>
            <a:off x="239713" y="457200"/>
            <a:ext cx="9829800" cy="59229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200">
                <a:solidFill>
                  <a:srgbClr val="FFC000"/>
                </a:solidFill>
                <a:latin typeface="Calibri" pitchFamily="34" charset="0"/>
              </a:rPr>
              <a:t>But the covenant people of Messiah are targeted because of the Person to whom they testify. They are persecuted because </a:t>
            </a:r>
          </a:p>
          <a:p>
            <a:pPr algn="ctr"/>
            <a:r>
              <a:rPr lang="en-US" altLang="en-US" sz="4200">
                <a:solidFill>
                  <a:srgbClr val="FFC000"/>
                </a:solidFill>
                <a:latin typeface="Calibri" pitchFamily="34" charset="0"/>
              </a:rPr>
              <a:t>of the message they have brought, are bringing now, and will bring in the latter days. This is a message the dark powers dread almost as much as the judgment itself. And so from their point of view </a:t>
            </a:r>
          </a:p>
          <a:p>
            <a:pPr algn="ctr"/>
            <a:r>
              <a:rPr lang="en-US" altLang="en-US" sz="4200">
                <a:solidFill>
                  <a:srgbClr val="FFC000"/>
                </a:solidFill>
                <a:latin typeface="Calibri" pitchFamily="34" charset="0"/>
              </a:rPr>
              <a:t>these people of the Book must be stopped. </a:t>
            </a:r>
          </a:p>
        </p:txBody>
      </p:sp>
    </p:spTree>
    <p:extLst>
      <p:ext uri="{BB962C8B-B14F-4D97-AF65-F5344CB8AC3E}">
        <p14:creationId xmlns:p14="http://schemas.microsoft.com/office/powerpoint/2010/main" val="1184876377"/>
      </p:ext>
    </p:extLst>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descr="http://0.tqn.com/y/christianity/1/W/J/_/WilliamTyndale1767x13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52400"/>
            <a:ext cx="8839200" cy="655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95338" y="5562600"/>
            <a:ext cx="7853362" cy="1570038"/>
          </a:xfrm>
          <a:prstGeom prst="rect">
            <a:avLst/>
          </a:prstGeom>
          <a:noFill/>
        </p:spPr>
        <p:txBody>
          <a:bodyPr>
            <a:spAutoFit/>
          </a:bodyPr>
          <a:lstStyle/>
          <a:p>
            <a:pPr>
              <a:defRPr/>
            </a:pPr>
            <a:r>
              <a:rPr lang="en-US" sz="3200" dirty="0">
                <a:solidFill>
                  <a:schemeClr val="accent6">
                    <a:lumMod val="40000"/>
                    <a:lumOff val="60000"/>
                  </a:schemeClr>
                </a:solidFill>
              </a:rPr>
              <a:t>William Tyndale</a:t>
            </a:r>
          </a:p>
          <a:p>
            <a:pPr>
              <a:defRPr/>
            </a:pPr>
            <a:r>
              <a:rPr lang="en-US" sz="3200" dirty="0">
                <a:solidFill>
                  <a:schemeClr val="accent6">
                    <a:lumMod val="40000"/>
                    <a:lumOff val="60000"/>
                  </a:schemeClr>
                </a:solidFill>
              </a:rPr>
              <a:t>Translator of the English Bible</a:t>
            </a:r>
          </a:p>
          <a:p>
            <a:pPr>
              <a:defRPr/>
            </a:pPr>
            <a:endParaRPr lang="en-US" sz="3200" dirty="0">
              <a:solidFill>
                <a:schemeClr val="tx2">
                  <a:lumMod val="60000"/>
                  <a:lumOff val="40000"/>
                </a:schemeClr>
              </a:solidFill>
            </a:endParaRPr>
          </a:p>
        </p:txBody>
      </p:sp>
    </p:spTree>
    <p:extLst>
      <p:ext uri="{BB962C8B-B14F-4D97-AF65-F5344CB8AC3E}">
        <p14:creationId xmlns:p14="http://schemas.microsoft.com/office/powerpoint/2010/main" val="634166992"/>
      </p:ext>
    </p:extLst>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1"/>
          <p:cNvSpPr>
            <a:spLocks noChangeArrowheads="1"/>
          </p:cNvSpPr>
          <p:nvPr/>
        </p:nvSpPr>
        <p:spPr bwMode="auto">
          <a:xfrm>
            <a:off x="419100" y="609600"/>
            <a:ext cx="9399588" cy="56467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4000">
                <a:solidFill>
                  <a:srgbClr val="FFC000"/>
                </a:solidFill>
                <a:latin typeface="Calibri" pitchFamily="34" charset="0"/>
              </a:rPr>
              <a:t>The latter days will see  Christians go up before kings and rulers. This is an end-time prophecy Jesus told us about in </a:t>
            </a:r>
            <a:r>
              <a:rPr lang="en-US" altLang="en-US" sz="4000">
                <a:solidFill>
                  <a:schemeClr val="bg1"/>
                </a:solidFill>
                <a:latin typeface="Calibri" pitchFamily="34" charset="0"/>
              </a:rPr>
              <a:t>Luke 21</a:t>
            </a:r>
            <a:r>
              <a:rPr lang="en-US" altLang="en-US" sz="4000">
                <a:solidFill>
                  <a:srgbClr val="FFC000"/>
                </a:solidFill>
                <a:latin typeface="Calibri" pitchFamily="34" charset="0"/>
              </a:rPr>
              <a:t>. Church leaders almost never talk about </a:t>
            </a:r>
          </a:p>
          <a:p>
            <a:pPr algn="ctr"/>
            <a:r>
              <a:rPr lang="en-US" altLang="en-US" sz="4000">
                <a:solidFill>
                  <a:srgbClr val="FFC000"/>
                </a:solidFill>
                <a:latin typeface="Calibri" pitchFamily="34" charset="0"/>
              </a:rPr>
              <a:t>this. But talk about it we must. Because </a:t>
            </a:r>
          </a:p>
          <a:p>
            <a:pPr algn="ctr"/>
            <a:r>
              <a:rPr lang="en-US" altLang="en-US" sz="4000">
                <a:solidFill>
                  <a:srgbClr val="FFC000"/>
                </a:solidFill>
                <a:latin typeface="Calibri" pitchFamily="34" charset="0"/>
              </a:rPr>
              <a:t>if Christians are not informed about this </a:t>
            </a:r>
          </a:p>
          <a:p>
            <a:pPr algn="ctr"/>
            <a:r>
              <a:rPr lang="en-US" altLang="en-US" sz="4000">
                <a:solidFill>
                  <a:srgbClr val="FFC000"/>
                </a:solidFill>
                <a:latin typeface="Calibri" pitchFamily="34" charset="0"/>
              </a:rPr>
              <a:t>and prepared for it they will be offended. </a:t>
            </a:r>
          </a:p>
          <a:p>
            <a:pPr algn="ctr"/>
            <a:r>
              <a:rPr lang="en-US" altLang="en-US" sz="4000">
                <a:solidFill>
                  <a:srgbClr val="FFC000"/>
                </a:solidFill>
                <a:latin typeface="Calibri" pitchFamily="34" charset="0"/>
              </a:rPr>
              <a:t>When the trials come they will get angry </a:t>
            </a:r>
          </a:p>
          <a:p>
            <a:pPr algn="ctr"/>
            <a:r>
              <a:rPr lang="en-US" altLang="en-US" sz="4000">
                <a:solidFill>
                  <a:srgbClr val="FFC000"/>
                </a:solidFill>
                <a:latin typeface="Calibri" pitchFamily="34" charset="0"/>
              </a:rPr>
              <a:t>at God and apostatize from the faith.</a:t>
            </a:r>
          </a:p>
        </p:txBody>
      </p:sp>
    </p:spTree>
    <p:extLst>
      <p:ext uri="{BB962C8B-B14F-4D97-AF65-F5344CB8AC3E}">
        <p14:creationId xmlns:p14="http://schemas.microsoft.com/office/powerpoint/2010/main" val="1651363536"/>
      </p:ext>
    </p:extLst>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8434" name="Picture 2" descr="D:\00 IMAGES for PowerPoint\tyndale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8338984" cy="68935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52701" y="5334000"/>
            <a:ext cx="6738784" cy="1200329"/>
          </a:xfrm>
          <a:prstGeom prst="rect">
            <a:avLst/>
          </a:prstGeom>
          <a:noFill/>
        </p:spPr>
        <p:txBody>
          <a:bodyPr wrap="square" rtlCol="0">
            <a:spAutoFit/>
          </a:bodyPr>
          <a:lstStyle/>
          <a:p>
            <a:pPr algn="r"/>
            <a:r>
              <a:rPr lang="en-AU" sz="2400" dirty="0" smtClean="0">
                <a:solidFill>
                  <a:srgbClr val="FFC000"/>
                </a:solidFill>
              </a:rPr>
              <a:t>William Tyndale, translator of the English Bible, Suffered under King Henry VIII and Cardinal Wolsey. Burned at the stake in 1536.</a:t>
            </a:r>
            <a:endParaRPr lang="en-AU" sz="2400" dirty="0">
              <a:solidFill>
                <a:srgbClr val="FFC000"/>
              </a:solidFill>
            </a:endParaRPr>
          </a:p>
        </p:txBody>
      </p:sp>
    </p:spTree>
    <p:extLst>
      <p:ext uri="{BB962C8B-B14F-4D97-AF65-F5344CB8AC3E}">
        <p14:creationId xmlns:p14="http://schemas.microsoft.com/office/powerpoint/2010/main" val="1234808288"/>
      </p:ext>
    </p:extLst>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1"/>
          <p:cNvSpPr>
            <a:spLocks noChangeArrowheads="1"/>
          </p:cNvSpPr>
          <p:nvPr/>
        </p:nvSpPr>
        <p:spPr bwMode="auto">
          <a:xfrm>
            <a:off x="234950" y="533400"/>
            <a:ext cx="9829800" cy="58626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p>
            <a:pPr algn="ctr"/>
            <a:r>
              <a:rPr lang="en-US" altLang="en-US" sz="3400">
                <a:solidFill>
                  <a:srgbClr val="FFC000"/>
                </a:solidFill>
                <a:latin typeface="Calibri" pitchFamily="34" charset="0"/>
              </a:rPr>
              <a:t>The powers are in stark terror of </a:t>
            </a:r>
            <a:r>
              <a:rPr lang="en-US" altLang="en-US" sz="3400" b="1" i="1">
                <a:solidFill>
                  <a:srgbClr val="FFFF00"/>
                </a:solidFill>
                <a:latin typeface="Calibri" pitchFamily="34" charset="0"/>
              </a:rPr>
              <a:t>the end-time witness of the saints</a:t>
            </a:r>
            <a:r>
              <a:rPr lang="en-US" altLang="en-US" sz="3400">
                <a:solidFill>
                  <a:srgbClr val="FFC000"/>
                </a:solidFill>
                <a:latin typeface="Calibri" pitchFamily="34" charset="0"/>
              </a:rPr>
              <a:t>. They know it will lead to their doom. </a:t>
            </a:r>
          </a:p>
          <a:p>
            <a:pPr algn="ctr"/>
            <a:r>
              <a:rPr lang="en-US" altLang="en-US" sz="3400">
                <a:solidFill>
                  <a:srgbClr val="FFC000"/>
                </a:solidFill>
                <a:latin typeface="Calibri" pitchFamily="34" charset="0"/>
              </a:rPr>
              <a:t>And so that is why they try to project their terror onto Christian believers, bring them into a state of fear, and neutralize their faith. They are desperate to shut down the end-time witness. But they will not succeed. Their attempt to terrorize Christianity out of existence has never worked in the past, is not working today, and it will never work in the future. And for those who have persecuted God’s precious covenant people it will not be a happy day for them when the Man comes around. </a:t>
            </a:r>
            <a:endParaRPr lang="en-US" altLang="en-US" sz="3400" b="1" i="1">
              <a:solidFill>
                <a:srgbClr val="FFFF00"/>
              </a:solidFill>
              <a:latin typeface="Calibri" pitchFamily="34" charset="0"/>
            </a:endParaRPr>
          </a:p>
        </p:txBody>
      </p:sp>
    </p:spTree>
    <p:extLst>
      <p:ext uri="{BB962C8B-B14F-4D97-AF65-F5344CB8AC3E}">
        <p14:creationId xmlns:p14="http://schemas.microsoft.com/office/powerpoint/2010/main" val="3743344297"/>
      </p:ext>
    </p:extLst>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70338" name="Picture 2" descr="D:\00 IMAGES for PowerPoint\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2700" y="217488"/>
            <a:ext cx="5334000" cy="648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490435"/>
      </p:ext>
    </p:extLst>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527958" y="1202871"/>
            <a:ext cx="9214757" cy="426148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W</a:t>
            </a:r>
            <a:r>
              <a:rPr lang="en-US" altLang="en-US" sz="5400" dirty="0" smtClean="0">
                <a:solidFill>
                  <a:srgbClr val="FFC000"/>
                </a:solidFill>
              </a:rPr>
              <a:t>ho is darkening and bloodying the </a:t>
            </a:r>
            <a:r>
              <a:rPr lang="en-US" altLang="en-US" sz="5400" dirty="0" smtClean="0">
                <a:solidFill>
                  <a:srgbClr val="FFC000"/>
                </a:solidFill>
              </a:rPr>
              <a:t>God’s </a:t>
            </a:r>
            <a:r>
              <a:rPr lang="en-US" altLang="en-US" sz="5400" dirty="0" smtClean="0">
                <a:solidFill>
                  <a:srgbClr val="FFC000"/>
                </a:solidFill>
              </a:rPr>
              <a:t>Elect in the latter days? Just </a:t>
            </a:r>
            <a:r>
              <a:rPr lang="en-US" altLang="en-US" sz="5400" dirty="0">
                <a:solidFill>
                  <a:srgbClr val="FFC000"/>
                </a:solidFill>
              </a:rPr>
              <a:t>who </a:t>
            </a:r>
            <a:r>
              <a:rPr lang="en-US" altLang="en-US" sz="5400" dirty="0" smtClean="0">
                <a:solidFill>
                  <a:srgbClr val="FFC000"/>
                </a:solidFill>
              </a:rPr>
              <a:t>is </a:t>
            </a:r>
            <a:r>
              <a:rPr lang="en-US" altLang="en-US" sz="5400" dirty="0">
                <a:solidFill>
                  <a:srgbClr val="FFC000"/>
                </a:solidFill>
              </a:rPr>
              <a:t>responsible for this bloody </a:t>
            </a:r>
            <a:r>
              <a:rPr lang="en-US" altLang="en-US" sz="5400" dirty="0" smtClean="0">
                <a:solidFill>
                  <a:srgbClr val="FFC000"/>
                </a:solidFill>
              </a:rPr>
              <a:t>persecution </a:t>
            </a:r>
            <a:r>
              <a:rPr lang="en-US" altLang="en-US" sz="5400" dirty="0">
                <a:solidFill>
                  <a:srgbClr val="FFC000"/>
                </a:solidFill>
              </a:rPr>
              <a:t>against </a:t>
            </a:r>
            <a:r>
              <a:rPr lang="en-US" altLang="en-US" sz="5400" dirty="0" smtClean="0">
                <a:solidFill>
                  <a:srgbClr val="FFC000"/>
                </a:solidFill>
              </a:rPr>
              <a:t>God’s </a:t>
            </a:r>
            <a:r>
              <a:rPr lang="en-US" altLang="en-US" sz="5400" dirty="0">
                <a:solidFill>
                  <a:srgbClr val="FFC000"/>
                </a:solidFill>
              </a:rPr>
              <a:t>holy people</a:t>
            </a:r>
            <a:r>
              <a:rPr lang="en-US" altLang="en-US" sz="5400" dirty="0" smtClean="0">
                <a:solidFill>
                  <a:srgbClr val="FFC000"/>
                </a:solidFill>
              </a:rPr>
              <a:t>? </a:t>
            </a:r>
            <a:endParaRPr lang="en-US" altLang="en-US" sz="5400" dirty="0">
              <a:solidFill>
                <a:srgbClr val="FFC000"/>
              </a:solidFill>
            </a:endParaRPr>
          </a:p>
        </p:txBody>
      </p:sp>
    </p:spTree>
    <p:extLst>
      <p:ext uri="{BB962C8B-B14F-4D97-AF65-F5344CB8AC3E}">
        <p14:creationId xmlns:p14="http://schemas.microsoft.com/office/powerpoint/2010/main" val="955640910"/>
      </p:ext>
    </p:extLst>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descr="C:\Users\Gavin\Desktop\BM IMAGES\rememb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05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159510"/>
      </p:ext>
    </p:extLst>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
          <p:cNvSpPr>
            <a:spLocks noChangeArrowheads="1"/>
          </p:cNvSpPr>
          <p:nvPr/>
        </p:nvSpPr>
        <p:spPr bwMode="auto">
          <a:xfrm>
            <a:off x="212272" y="762000"/>
            <a:ext cx="9960428" cy="5369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800" dirty="0" smtClean="0">
                <a:solidFill>
                  <a:srgbClr val="FFC000"/>
                </a:solidFill>
              </a:rPr>
              <a:t>Whoever they </a:t>
            </a:r>
            <a:r>
              <a:rPr lang="en-US" altLang="en-US" sz="3800" dirty="0" smtClean="0">
                <a:solidFill>
                  <a:srgbClr val="FFC000"/>
                </a:solidFill>
              </a:rPr>
              <a:t>are, they are in some very serious trouble. </a:t>
            </a:r>
            <a:r>
              <a:rPr lang="en-US" altLang="en-US" sz="3800" dirty="0">
                <a:solidFill>
                  <a:srgbClr val="FFC000"/>
                </a:solidFill>
              </a:rPr>
              <a:t>I</a:t>
            </a:r>
            <a:r>
              <a:rPr lang="en-US" altLang="en-US" sz="3800" dirty="0" smtClean="0">
                <a:solidFill>
                  <a:srgbClr val="FFC000"/>
                </a:solidFill>
              </a:rPr>
              <a:t>f rebels attack His Holy City or persecute His holy people </a:t>
            </a:r>
            <a:r>
              <a:rPr lang="en-US" altLang="en-US" sz="3800" dirty="0" smtClean="0">
                <a:solidFill>
                  <a:srgbClr val="FFC000"/>
                </a:solidFill>
              </a:rPr>
              <a:t>the sun turning black as a sackcloth of hair will be the sign of God’s anger. When the sun turns to </a:t>
            </a:r>
            <a:r>
              <a:rPr lang="en-US" altLang="en-US" sz="3800" dirty="0">
                <a:solidFill>
                  <a:srgbClr val="FFC000"/>
                </a:solidFill>
              </a:rPr>
              <a:t>darkness their time is about up </a:t>
            </a:r>
            <a:r>
              <a:rPr lang="en-US" altLang="en-US" sz="3800" dirty="0" smtClean="0">
                <a:solidFill>
                  <a:srgbClr val="FFC000"/>
                </a:solidFill>
              </a:rPr>
              <a:t>and His </a:t>
            </a:r>
            <a:r>
              <a:rPr lang="en-US" altLang="en-US" sz="3800" dirty="0">
                <a:solidFill>
                  <a:srgbClr val="FFC000"/>
                </a:solidFill>
              </a:rPr>
              <a:t>wrath is about to fall upon them in a very personal </a:t>
            </a:r>
            <a:r>
              <a:rPr lang="en-US" altLang="en-US" sz="3800" dirty="0" smtClean="0">
                <a:solidFill>
                  <a:srgbClr val="FFC000"/>
                </a:solidFill>
              </a:rPr>
              <a:t>way</a:t>
            </a:r>
            <a:r>
              <a:rPr lang="en-US" altLang="en-US" sz="3800" dirty="0" smtClean="0">
                <a:solidFill>
                  <a:srgbClr val="FFC000"/>
                </a:solidFill>
              </a:rPr>
              <a:t>. And when that dreadful Day of Reckoning comes it </a:t>
            </a:r>
            <a:r>
              <a:rPr lang="en-US" altLang="en-US" sz="3800" dirty="0" smtClean="0">
                <a:solidFill>
                  <a:srgbClr val="FFC000"/>
                </a:solidFill>
              </a:rPr>
              <a:t>would be better for them if they had never been born.</a:t>
            </a:r>
            <a:endParaRPr lang="en-US" altLang="en-US" sz="3800" dirty="0">
              <a:solidFill>
                <a:srgbClr val="FFC000"/>
              </a:solidFill>
            </a:endParaRPr>
          </a:p>
        </p:txBody>
      </p:sp>
    </p:spTree>
    <p:extLst>
      <p:ext uri="{BB962C8B-B14F-4D97-AF65-F5344CB8AC3E}">
        <p14:creationId xmlns:p14="http://schemas.microsoft.com/office/powerpoint/2010/main" val="2760044680"/>
      </p:ext>
    </p:extLst>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Gavin\Desktop\BM IMAGES\Slide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216161"/>
      </p:ext>
    </p:extLst>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06829" y="2514600"/>
            <a:ext cx="9906000" cy="176848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5400" dirty="0" smtClean="0">
                <a:solidFill>
                  <a:srgbClr val="FFC000"/>
                </a:solidFill>
              </a:rPr>
              <a:t>We all know the Antichrist </a:t>
            </a:r>
          </a:p>
          <a:p>
            <a:pPr algn="ctr" eaLnBrk="1" hangingPunct="1">
              <a:spcBef>
                <a:spcPct val="0"/>
              </a:spcBef>
              <a:buFontTx/>
              <a:buNone/>
            </a:pPr>
            <a:r>
              <a:rPr lang="en-US" altLang="en-US" sz="5400" dirty="0" smtClean="0">
                <a:solidFill>
                  <a:srgbClr val="FFC000"/>
                </a:solidFill>
              </a:rPr>
              <a:t>will persecute the saints. </a:t>
            </a:r>
            <a:endParaRPr lang="en-US" altLang="en-US" sz="5400" dirty="0">
              <a:solidFill>
                <a:srgbClr val="FFC000"/>
              </a:solidFill>
            </a:endParaRPr>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00 IMAGES for PowerPoint\antichr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395111"/>
      </p:ext>
    </p:extLst>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723900" y="1981200"/>
            <a:ext cx="8839200"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But the first offender </a:t>
            </a:r>
          </a:p>
          <a:p>
            <a:pPr algn="ctr" eaLnBrk="1" hangingPunct="1">
              <a:spcBef>
                <a:spcPct val="0"/>
              </a:spcBef>
              <a:buFontTx/>
              <a:buNone/>
            </a:pPr>
            <a:r>
              <a:rPr lang="en-US" altLang="en-US" sz="4800" dirty="0" smtClean="0">
                <a:solidFill>
                  <a:srgbClr val="FFC000"/>
                </a:solidFill>
              </a:rPr>
              <a:t>is not the Antichrist.</a:t>
            </a:r>
          </a:p>
          <a:p>
            <a:pPr algn="ctr" eaLnBrk="1" hangingPunct="1">
              <a:spcBef>
                <a:spcPct val="0"/>
              </a:spcBef>
              <a:buFontTx/>
              <a:buNone/>
            </a:pPr>
            <a:r>
              <a:rPr lang="en-US" altLang="en-US" sz="4800" dirty="0" smtClean="0">
                <a:solidFill>
                  <a:srgbClr val="FFC000"/>
                </a:solidFill>
              </a:rPr>
              <a:t>It is the Harlot, the </a:t>
            </a:r>
          </a:p>
          <a:p>
            <a:pPr algn="ctr" eaLnBrk="1" hangingPunct="1">
              <a:spcBef>
                <a:spcPct val="0"/>
              </a:spcBef>
              <a:buFontTx/>
              <a:buNone/>
            </a:pPr>
            <a:r>
              <a:rPr lang="en-US" altLang="en-US" sz="4800" dirty="0" smtClean="0">
                <a:solidFill>
                  <a:srgbClr val="FFC000"/>
                </a:solidFill>
              </a:rPr>
              <a:t>Whore of </a:t>
            </a:r>
            <a:r>
              <a:rPr lang="en-US" altLang="en-US" sz="4800" dirty="0">
                <a:solidFill>
                  <a:srgbClr val="FFC000"/>
                </a:solidFill>
              </a:rPr>
              <a:t>B</a:t>
            </a:r>
            <a:r>
              <a:rPr lang="en-US" altLang="en-US" sz="4800" dirty="0" smtClean="0">
                <a:solidFill>
                  <a:srgbClr val="FFC000"/>
                </a:solidFill>
              </a:rPr>
              <a:t>abylon. </a:t>
            </a:r>
            <a:endParaRPr lang="en-US" altLang="en-US" sz="4800" dirty="0">
              <a:solidFill>
                <a:srgbClr val="FFC000"/>
              </a:solidFill>
            </a:endParaRPr>
          </a:p>
        </p:txBody>
      </p:sp>
    </p:spTree>
    <p:extLst>
      <p:ext uri="{BB962C8B-B14F-4D97-AF65-F5344CB8AC3E}">
        <p14:creationId xmlns:p14="http://schemas.microsoft.com/office/powerpoint/2010/main" val="145507177"/>
      </p:ext>
    </p:extLst>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Gavin\Desktop\BM IMAGES\harlot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165318"/>
      </p:ext>
    </p:extLst>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190500" y="1371600"/>
            <a:ext cx="9906000" cy="426148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5400" dirty="0" smtClean="0">
                <a:solidFill>
                  <a:srgbClr val="FFC000"/>
                </a:solidFill>
              </a:rPr>
              <a:t>She is described by John in </a:t>
            </a:r>
          </a:p>
          <a:p>
            <a:pPr algn="ctr" eaLnBrk="1" hangingPunct="1">
              <a:spcBef>
                <a:spcPct val="0"/>
              </a:spcBef>
              <a:buFontTx/>
              <a:buNone/>
            </a:pPr>
            <a:r>
              <a:rPr lang="en-US" altLang="en-US" sz="5400" dirty="0" smtClean="0">
                <a:solidFill>
                  <a:schemeClr val="bg1"/>
                </a:solidFill>
              </a:rPr>
              <a:t>Revelation </a:t>
            </a:r>
            <a:r>
              <a:rPr lang="en-US" altLang="en-US" sz="5400" dirty="0">
                <a:solidFill>
                  <a:schemeClr val="bg1"/>
                </a:solidFill>
              </a:rPr>
              <a:t>chapter </a:t>
            </a:r>
            <a:r>
              <a:rPr lang="en-US" altLang="en-US" sz="5400" dirty="0" smtClean="0">
                <a:solidFill>
                  <a:schemeClr val="bg1"/>
                </a:solidFill>
              </a:rPr>
              <a:t>17</a:t>
            </a:r>
            <a:r>
              <a:rPr lang="en-US" altLang="en-US" sz="5400" dirty="0" smtClean="0">
                <a:solidFill>
                  <a:srgbClr val="FFC000"/>
                </a:solidFill>
              </a:rPr>
              <a:t>. John </a:t>
            </a:r>
          </a:p>
          <a:p>
            <a:pPr algn="ctr" eaLnBrk="1" hangingPunct="1">
              <a:spcBef>
                <a:spcPct val="0"/>
              </a:spcBef>
              <a:buFontTx/>
              <a:buNone/>
            </a:pPr>
            <a:r>
              <a:rPr lang="en-US" altLang="en-US" sz="5400" dirty="0" smtClean="0">
                <a:solidFill>
                  <a:srgbClr val="FFC000"/>
                </a:solidFill>
              </a:rPr>
              <a:t>in vision sees a </a:t>
            </a:r>
            <a:r>
              <a:rPr lang="en-US" altLang="en-US" sz="5400" dirty="0">
                <a:solidFill>
                  <a:srgbClr val="FFC000"/>
                </a:solidFill>
              </a:rPr>
              <a:t>persecuting </a:t>
            </a:r>
            <a:endParaRPr lang="en-US" altLang="en-US" sz="5400" dirty="0" smtClean="0">
              <a:solidFill>
                <a:srgbClr val="FFC000"/>
              </a:solidFill>
            </a:endParaRPr>
          </a:p>
          <a:p>
            <a:pPr algn="ctr" eaLnBrk="1" hangingPunct="1">
              <a:spcBef>
                <a:spcPct val="0"/>
              </a:spcBef>
              <a:buFontTx/>
              <a:buNone/>
            </a:pPr>
            <a:r>
              <a:rPr lang="en-US" altLang="en-US" sz="5400" dirty="0" smtClean="0">
                <a:solidFill>
                  <a:srgbClr val="FFC000"/>
                </a:solidFill>
              </a:rPr>
              <a:t>harlot woman bearing a </a:t>
            </a:r>
          </a:p>
          <a:p>
            <a:pPr algn="ctr" eaLnBrk="1" hangingPunct="1">
              <a:spcBef>
                <a:spcPct val="0"/>
              </a:spcBef>
              <a:buFontTx/>
              <a:buNone/>
            </a:pPr>
            <a:r>
              <a:rPr lang="en-US" altLang="en-US" sz="5400" dirty="0" smtClean="0">
                <a:solidFill>
                  <a:srgbClr val="FFC000"/>
                </a:solidFill>
              </a:rPr>
              <a:t>defiled cup of abominations</a:t>
            </a:r>
            <a:endParaRPr lang="en-US" altLang="en-US" sz="5400" dirty="0">
              <a:solidFill>
                <a:srgbClr val="FFC000"/>
              </a:solidFill>
            </a:endParaRPr>
          </a:p>
        </p:txBody>
      </p:sp>
    </p:spTree>
    <p:extLst>
      <p:ext uri="{BB962C8B-B14F-4D97-AF65-F5344CB8AC3E}">
        <p14:creationId xmlns:p14="http://schemas.microsoft.com/office/powerpoint/2010/main" val="2874767344"/>
      </p:ext>
    </p:extLst>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Gavin\Desktop\BM IMAGES\harl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60"/>
            <a:ext cx="10287000" cy="684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484590"/>
      </p:ext>
    </p:extLst>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190500" y="1752600"/>
            <a:ext cx="9906000"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John saw her riding the </a:t>
            </a:r>
            <a:r>
              <a:rPr lang="en-US" altLang="en-US" sz="4800" dirty="0">
                <a:solidFill>
                  <a:srgbClr val="FFC000"/>
                </a:solidFill>
              </a:rPr>
              <a:t>end-time </a:t>
            </a:r>
            <a:endParaRPr lang="en-US" altLang="en-US" sz="4800" dirty="0" smtClean="0">
              <a:solidFill>
                <a:srgbClr val="FFC000"/>
              </a:solidFill>
            </a:endParaRPr>
          </a:p>
          <a:p>
            <a:pPr algn="ctr" eaLnBrk="1" hangingPunct="1">
              <a:spcBef>
                <a:spcPct val="0"/>
              </a:spcBef>
              <a:buFontTx/>
              <a:buNone/>
            </a:pPr>
            <a:r>
              <a:rPr lang="en-US" altLang="en-US" sz="4800" dirty="0" smtClean="0">
                <a:solidFill>
                  <a:schemeClr val="accent2">
                    <a:lumMod val="20000"/>
                    <a:lumOff val="80000"/>
                  </a:schemeClr>
                </a:solidFill>
              </a:rPr>
              <a:t>New </a:t>
            </a:r>
            <a:r>
              <a:rPr lang="en-US" altLang="en-US" sz="4800" dirty="0">
                <a:solidFill>
                  <a:schemeClr val="accent2">
                    <a:lumMod val="20000"/>
                    <a:lumOff val="80000"/>
                  </a:schemeClr>
                </a:solidFill>
              </a:rPr>
              <a:t>World Order </a:t>
            </a:r>
            <a:r>
              <a:rPr lang="en-US" altLang="en-US" sz="4800" dirty="0" smtClean="0">
                <a:solidFill>
                  <a:srgbClr val="FFC000"/>
                </a:solidFill>
              </a:rPr>
              <a:t>system. </a:t>
            </a:r>
          </a:p>
          <a:p>
            <a:pPr algn="ctr" eaLnBrk="1" hangingPunct="1">
              <a:spcBef>
                <a:spcPct val="0"/>
              </a:spcBef>
              <a:buFontTx/>
              <a:buNone/>
            </a:pPr>
            <a:r>
              <a:rPr lang="en-US" altLang="en-US" sz="4800" dirty="0" smtClean="0">
                <a:solidFill>
                  <a:srgbClr val="FFC000"/>
                </a:solidFill>
              </a:rPr>
              <a:t>John </a:t>
            </a:r>
            <a:r>
              <a:rPr lang="en-US" altLang="en-US" sz="4800" dirty="0">
                <a:solidFill>
                  <a:srgbClr val="FFC000"/>
                </a:solidFill>
              </a:rPr>
              <a:t>was absolutely astounded </a:t>
            </a:r>
            <a:endParaRPr lang="en-US" altLang="en-US" sz="4800" dirty="0" smtClean="0">
              <a:solidFill>
                <a:srgbClr val="FFC000"/>
              </a:solidFill>
            </a:endParaRPr>
          </a:p>
          <a:p>
            <a:pPr algn="ctr" eaLnBrk="1" hangingPunct="1">
              <a:spcBef>
                <a:spcPct val="0"/>
              </a:spcBef>
              <a:buFontTx/>
              <a:buNone/>
            </a:pPr>
            <a:r>
              <a:rPr lang="en-US" altLang="en-US" sz="4800" dirty="0" smtClean="0">
                <a:solidFill>
                  <a:srgbClr val="FFC000"/>
                </a:solidFill>
              </a:rPr>
              <a:t>at </a:t>
            </a:r>
            <a:r>
              <a:rPr lang="en-US" altLang="en-US" sz="4800" dirty="0">
                <a:solidFill>
                  <a:srgbClr val="FFC000"/>
                </a:solidFill>
              </a:rPr>
              <a:t>what he was seeing. </a:t>
            </a:r>
          </a:p>
        </p:txBody>
      </p:sp>
    </p:spTree>
    <p:extLst>
      <p:ext uri="{BB962C8B-B14F-4D97-AF65-F5344CB8AC3E}">
        <p14:creationId xmlns:p14="http://schemas.microsoft.com/office/powerpoint/2010/main" val="3823886627"/>
      </p:ext>
    </p:extLst>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47638"/>
            <a:ext cx="4572000" cy="653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4195" name="TextBox 3"/>
          <p:cNvSpPr txBox="1">
            <a:spLocks noChangeArrowheads="1"/>
          </p:cNvSpPr>
          <p:nvPr/>
        </p:nvSpPr>
        <p:spPr bwMode="auto">
          <a:xfrm>
            <a:off x="152400" y="5638800"/>
            <a:ext cx="300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b="1">
                <a:solidFill>
                  <a:srgbClr val="002060"/>
                </a:solidFill>
                <a:latin typeface="Arial" charset="0"/>
              </a:rPr>
              <a:t>Art by</a:t>
            </a:r>
          </a:p>
          <a:p>
            <a:pPr eaLnBrk="1" hangingPunct="1">
              <a:spcBef>
                <a:spcPct val="0"/>
              </a:spcBef>
              <a:buFontTx/>
              <a:buNone/>
            </a:pPr>
            <a:r>
              <a:rPr lang="en-US" altLang="en-US" sz="1800" b="1">
                <a:solidFill>
                  <a:srgbClr val="002060"/>
                </a:solidFill>
                <a:latin typeface="Arial" charset="0"/>
              </a:rPr>
              <a:t>Pat Marvenko Smith</a:t>
            </a:r>
          </a:p>
        </p:txBody>
      </p:sp>
      <p:sp>
        <p:nvSpPr>
          <p:cNvPr id="264196" name="TextBox 4"/>
          <p:cNvSpPr txBox="1">
            <a:spLocks noChangeArrowheads="1"/>
          </p:cNvSpPr>
          <p:nvPr/>
        </p:nvSpPr>
        <p:spPr bwMode="auto">
          <a:xfrm>
            <a:off x="152400" y="6340475"/>
            <a:ext cx="30099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600">
                <a:solidFill>
                  <a:srgbClr val="002060"/>
                </a:solidFill>
                <a:latin typeface="Arial" charset="0"/>
              </a:rPr>
              <a:t>www.revelationillustrated.com</a:t>
            </a:r>
          </a:p>
        </p:txBody>
      </p:sp>
      <p:pic>
        <p:nvPicPr>
          <p:cNvPr id="264197" name="Picture 3" descr="D:\00 IMAGES for PowerPoint\harl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147638"/>
            <a:ext cx="4419600" cy="653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323549" y="304800"/>
            <a:ext cx="2544351" cy="646331"/>
          </a:xfrm>
          <a:prstGeom prst="rect">
            <a:avLst/>
          </a:prstGeom>
          <a:noFill/>
        </p:spPr>
        <p:txBody>
          <a:bodyPr wrap="none" rtlCol="0">
            <a:spAutoFit/>
          </a:bodyPr>
          <a:lstStyle/>
          <a:p>
            <a:r>
              <a:rPr lang="en-AU" dirty="0" smtClean="0">
                <a:solidFill>
                  <a:schemeClr val="accent2">
                    <a:lumMod val="20000"/>
                    <a:lumOff val="80000"/>
                  </a:schemeClr>
                </a:solidFill>
              </a:rPr>
              <a:t>I sit as a queen,</a:t>
            </a:r>
          </a:p>
          <a:p>
            <a:r>
              <a:rPr lang="en-AU" dirty="0" smtClean="0">
                <a:solidFill>
                  <a:schemeClr val="accent2">
                    <a:lumMod val="20000"/>
                    <a:lumOff val="80000"/>
                  </a:schemeClr>
                </a:solidFill>
              </a:rPr>
              <a:t>And will see no sorrow.</a:t>
            </a:r>
            <a:endParaRPr lang="en-AU" dirty="0">
              <a:solidFill>
                <a:schemeClr val="accent2">
                  <a:lumMod val="20000"/>
                  <a:lumOff val="80000"/>
                </a:schemeClr>
              </a:solidFill>
            </a:endParaRPr>
          </a:p>
        </p:txBody>
      </p:sp>
    </p:spTree>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190500" y="2286000"/>
            <a:ext cx="9906000" cy="23224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The </a:t>
            </a:r>
            <a:r>
              <a:rPr lang="en-US" altLang="en-US" sz="4800" dirty="0">
                <a:solidFill>
                  <a:srgbClr val="FFC000"/>
                </a:solidFill>
              </a:rPr>
              <a:t>persecutions </a:t>
            </a:r>
            <a:r>
              <a:rPr lang="en-US" altLang="en-US" sz="4800" dirty="0" smtClean="0">
                <a:solidFill>
                  <a:srgbClr val="FFC000"/>
                </a:solidFill>
              </a:rPr>
              <a:t>of the harlot system will be </a:t>
            </a:r>
            <a:r>
              <a:rPr lang="en-US" altLang="en-US" sz="4800" dirty="0">
                <a:solidFill>
                  <a:srgbClr val="FFC000"/>
                </a:solidFill>
              </a:rPr>
              <a:t>unprecedented in scope but </a:t>
            </a:r>
            <a:r>
              <a:rPr lang="en-US" altLang="en-US" sz="4800" dirty="0" smtClean="0">
                <a:solidFill>
                  <a:srgbClr val="FFC000"/>
                </a:solidFill>
              </a:rPr>
              <a:t>not </a:t>
            </a:r>
            <a:r>
              <a:rPr lang="en-US" altLang="en-US" sz="4800" dirty="0">
                <a:solidFill>
                  <a:srgbClr val="FFC000"/>
                </a:solidFill>
              </a:rPr>
              <a:t>something we haven’t seen before. </a:t>
            </a:r>
          </a:p>
        </p:txBody>
      </p:sp>
    </p:spTree>
    <p:extLst>
      <p:ext uri="{BB962C8B-B14F-4D97-AF65-F5344CB8AC3E}">
        <p14:creationId xmlns:p14="http://schemas.microsoft.com/office/powerpoint/2010/main" val="1029215744"/>
      </p:ext>
    </p:extLst>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C:\Users\Gavin\Desktop\BM IMAGES\harlo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66481"/>
      </p:ext>
    </p:extLst>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324437" y="1911575"/>
            <a:ext cx="9695863"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a:t>
            </a:r>
            <a:r>
              <a:rPr lang="en-US" altLang="en-US" sz="4800" dirty="0" smtClean="0">
                <a:solidFill>
                  <a:srgbClr val="FFC000"/>
                </a:solidFill>
              </a:rPr>
              <a:t>he compromise of Christian faith began a long time ago. In 325 C.E </a:t>
            </a:r>
          </a:p>
          <a:p>
            <a:pPr algn="ctr" eaLnBrk="1" hangingPunct="1">
              <a:spcBef>
                <a:spcPct val="0"/>
              </a:spcBef>
              <a:buFontTx/>
              <a:buNone/>
            </a:pPr>
            <a:r>
              <a:rPr lang="en-US" altLang="en-US" sz="4800" dirty="0" smtClean="0">
                <a:solidFill>
                  <a:srgbClr val="FFC000"/>
                </a:solidFill>
              </a:rPr>
              <a:t>the Council of Nicaea established </a:t>
            </a:r>
          </a:p>
          <a:p>
            <a:pPr algn="ctr" eaLnBrk="1" hangingPunct="1">
              <a:spcBef>
                <a:spcPct val="0"/>
              </a:spcBef>
              <a:buFontTx/>
              <a:buNone/>
            </a:pPr>
            <a:r>
              <a:rPr lang="en-US" altLang="en-US" sz="4800" dirty="0" smtClean="0">
                <a:solidFill>
                  <a:srgbClr val="FFC000"/>
                </a:solidFill>
              </a:rPr>
              <a:t>the </a:t>
            </a:r>
            <a:r>
              <a:rPr lang="en-US" altLang="en-US" sz="4800" dirty="0">
                <a:solidFill>
                  <a:srgbClr val="FFC000"/>
                </a:solidFill>
              </a:rPr>
              <a:t>Roman </a:t>
            </a:r>
            <a:r>
              <a:rPr lang="en-US" altLang="en-US" sz="4800" dirty="0" smtClean="0">
                <a:solidFill>
                  <a:srgbClr val="FFC000"/>
                </a:solidFill>
              </a:rPr>
              <a:t>church. </a:t>
            </a:r>
            <a:endParaRPr lang="en-US" altLang="en-US" sz="4800" dirty="0">
              <a:solidFill>
                <a:srgbClr val="FFC000"/>
              </a:solidFill>
            </a:endParaRPr>
          </a:p>
        </p:txBody>
      </p:sp>
    </p:spTree>
    <p:extLst>
      <p:ext uri="{BB962C8B-B14F-4D97-AF65-F5344CB8AC3E}">
        <p14:creationId xmlns:p14="http://schemas.microsoft.com/office/powerpoint/2010/main" val="1815917694"/>
      </p:ext>
    </p:extLst>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descr="D:\00 IMAGES for PowerPoint\Nicae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28600"/>
            <a:ext cx="10286999" cy="640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239423"/>
      </p:ext>
    </p:extLst>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329880" y="381000"/>
            <a:ext cx="9711159"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It was back then, and remains </a:t>
            </a:r>
          </a:p>
          <a:p>
            <a:pPr algn="ctr" eaLnBrk="1" hangingPunct="1">
              <a:spcBef>
                <a:spcPct val="0"/>
              </a:spcBef>
              <a:buFontTx/>
              <a:buNone/>
            </a:pPr>
            <a:r>
              <a:rPr lang="en-US" altLang="en-US" sz="4800" dirty="0" smtClean="0">
                <a:solidFill>
                  <a:srgbClr val="FFC000"/>
                </a:solidFill>
              </a:rPr>
              <a:t>to this day, a </a:t>
            </a:r>
            <a:r>
              <a:rPr lang="en-US" altLang="en-US" sz="4800" dirty="0">
                <a:solidFill>
                  <a:srgbClr val="FFC000"/>
                </a:solidFill>
              </a:rPr>
              <a:t>compromised </a:t>
            </a:r>
            <a:r>
              <a:rPr lang="en-US" altLang="en-US" sz="4800" dirty="0" smtClean="0">
                <a:solidFill>
                  <a:srgbClr val="FFC000"/>
                </a:solidFill>
              </a:rPr>
              <a:t>quasi-pagan religious power. She is </a:t>
            </a:r>
          </a:p>
          <a:p>
            <a:pPr algn="ctr" eaLnBrk="1" hangingPunct="1">
              <a:spcBef>
                <a:spcPct val="0"/>
              </a:spcBef>
              <a:buFontTx/>
              <a:buNone/>
            </a:pPr>
            <a:r>
              <a:rPr lang="en-US" altLang="en-US" sz="4800" dirty="0" smtClean="0">
                <a:solidFill>
                  <a:srgbClr val="FFC000"/>
                </a:solidFill>
              </a:rPr>
              <a:t>Christian in name, but not truly </a:t>
            </a:r>
          </a:p>
          <a:p>
            <a:pPr algn="ctr" eaLnBrk="1" hangingPunct="1">
              <a:spcBef>
                <a:spcPct val="0"/>
              </a:spcBef>
              <a:buFontTx/>
              <a:buNone/>
            </a:pPr>
            <a:r>
              <a:rPr lang="en-US" altLang="en-US" sz="4800" dirty="0" smtClean="0">
                <a:solidFill>
                  <a:srgbClr val="FFC000"/>
                </a:solidFill>
              </a:rPr>
              <a:t>of Christ in Spirit and in Word. </a:t>
            </a:r>
          </a:p>
          <a:p>
            <a:pPr algn="ctr" eaLnBrk="1" hangingPunct="1">
              <a:spcBef>
                <a:spcPct val="0"/>
              </a:spcBef>
              <a:buFontTx/>
              <a:buNone/>
            </a:pPr>
            <a:r>
              <a:rPr lang="en-US" altLang="en-US" sz="4800" dirty="0" smtClean="0">
                <a:solidFill>
                  <a:srgbClr val="FFC000"/>
                </a:solidFill>
              </a:rPr>
              <a:t>These are photos of some of the abominable gargoyles that adorn Notre Dame Cathedral in Paris. </a:t>
            </a:r>
            <a:endParaRPr lang="en-US" altLang="en-US" sz="4800" dirty="0">
              <a:solidFill>
                <a:srgbClr val="FFC000"/>
              </a:solidFill>
            </a:endParaRPr>
          </a:p>
        </p:txBody>
      </p:sp>
    </p:spTree>
    <p:extLst>
      <p:ext uri="{BB962C8B-B14F-4D97-AF65-F5344CB8AC3E}">
        <p14:creationId xmlns:p14="http://schemas.microsoft.com/office/powerpoint/2010/main" val="3632157650"/>
      </p:ext>
    </p:extLst>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00 IMAGES for PowerPoint\gargoy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091" y="166364"/>
            <a:ext cx="5042810" cy="50893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evalmagazine.com/wp-content/uploads/2014/01/91426761_d3d329f716_b_chris_colli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90" y="3429000"/>
            <a:ext cx="504281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ruemyths.com/images/creep_gargoyle_bern_cathedral_switzerlan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1" y="3429000"/>
            <a:ext cx="4571998" cy="320039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Gargoyles Notre dame cathedr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1" y="166364"/>
            <a:ext cx="4571999" cy="308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60379"/>
      </p:ext>
    </p:extLst>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66698" y="762000"/>
            <a:ext cx="9824357"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Since the time of the Crusades </a:t>
            </a:r>
          </a:p>
          <a:p>
            <a:pPr algn="ctr" eaLnBrk="1" hangingPunct="1">
              <a:spcBef>
                <a:spcPct val="0"/>
              </a:spcBef>
              <a:buFontTx/>
              <a:buNone/>
            </a:pPr>
            <a:r>
              <a:rPr lang="en-US" altLang="en-US" sz="4800" dirty="0" smtClean="0">
                <a:solidFill>
                  <a:srgbClr val="FFC000"/>
                </a:solidFill>
              </a:rPr>
              <a:t>the established church has become even more wealthy and influential</a:t>
            </a:r>
            <a:r>
              <a:rPr lang="en-US" altLang="en-US" sz="4800" dirty="0">
                <a:solidFill>
                  <a:srgbClr val="FFC000"/>
                </a:solidFill>
              </a:rPr>
              <a:t>. </a:t>
            </a:r>
            <a:r>
              <a:rPr lang="en-US" altLang="en-US" sz="4800" dirty="0" err="1" smtClean="0">
                <a:solidFill>
                  <a:srgbClr val="FFC000"/>
                </a:solidFill>
              </a:rPr>
              <a:t>Dominionist</a:t>
            </a:r>
            <a:r>
              <a:rPr lang="en-US" altLang="en-US" sz="4800" dirty="0" smtClean="0">
                <a:solidFill>
                  <a:srgbClr val="FFC000"/>
                </a:solidFill>
              </a:rPr>
              <a:t> Christianity, Catholic and Protestant, continues to extend their power into the realms of education, banking, politics, and the media. </a:t>
            </a:r>
            <a:endParaRPr lang="en-US" altLang="en-US" sz="4800" dirty="0">
              <a:solidFill>
                <a:srgbClr val="FFC000"/>
              </a:solidFill>
            </a:endParaRPr>
          </a:p>
        </p:txBody>
      </p:sp>
    </p:spTree>
    <p:extLst>
      <p:ext uri="{BB962C8B-B14F-4D97-AF65-F5344CB8AC3E}">
        <p14:creationId xmlns:p14="http://schemas.microsoft.com/office/powerpoint/2010/main" val="361545002"/>
      </p:ext>
    </p:extLst>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_Crusades_Wallpaper_y3q4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322978"/>
      </p:ext>
    </p:extLst>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06829" y="304800"/>
            <a:ext cx="9889671" cy="62004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smtClean="0">
                <a:solidFill>
                  <a:srgbClr val="FFC000"/>
                </a:solidFill>
              </a:rPr>
              <a:t>The Jesuits who now openly control the Papacy are primarily a military order. </a:t>
            </a:r>
          </a:p>
          <a:p>
            <a:pPr algn="ctr" eaLnBrk="1" hangingPunct="1">
              <a:spcBef>
                <a:spcPct val="0"/>
              </a:spcBef>
              <a:buFontTx/>
              <a:buNone/>
            </a:pPr>
            <a:r>
              <a:rPr lang="en-US" altLang="en-US" sz="4400" dirty="0" smtClean="0">
                <a:solidFill>
                  <a:srgbClr val="FFC000"/>
                </a:solidFill>
              </a:rPr>
              <a:t>When they get power freedom goes out the window for Biblical Christians as it </a:t>
            </a:r>
          </a:p>
          <a:p>
            <a:pPr algn="ctr" eaLnBrk="1" hangingPunct="1">
              <a:spcBef>
                <a:spcPct val="0"/>
              </a:spcBef>
              <a:buFontTx/>
              <a:buNone/>
            </a:pPr>
            <a:r>
              <a:rPr lang="en-US" altLang="en-US" sz="4400" dirty="0" smtClean="0">
                <a:solidFill>
                  <a:srgbClr val="FFC000"/>
                </a:solidFill>
              </a:rPr>
              <a:t>does for free-thinking liberals. The Jesuit order </a:t>
            </a:r>
            <a:r>
              <a:rPr lang="en-US" altLang="en-US" sz="4400" dirty="0">
                <a:solidFill>
                  <a:srgbClr val="FFC000"/>
                </a:solidFill>
              </a:rPr>
              <a:t>operates by fear,  subversion and assassination. History </a:t>
            </a:r>
            <a:r>
              <a:rPr lang="en-US" altLang="en-US" sz="4400" dirty="0" smtClean="0">
                <a:solidFill>
                  <a:srgbClr val="FFC000"/>
                </a:solidFill>
              </a:rPr>
              <a:t>demonstrates </a:t>
            </a:r>
          </a:p>
          <a:p>
            <a:pPr algn="ctr" eaLnBrk="1" hangingPunct="1">
              <a:spcBef>
                <a:spcPct val="0"/>
              </a:spcBef>
              <a:buFontTx/>
              <a:buNone/>
            </a:pPr>
            <a:r>
              <a:rPr lang="en-US" altLang="en-US" sz="4400" dirty="0" smtClean="0">
                <a:solidFill>
                  <a:srgbClr val="FFC000"/>
                </a:solidFill>
              </a:rPr>
              <a:t>time and time again that they are fully </a:t>
            </a:r>
          </a:p>
          <a:p>
            <a:pPr algn="ctr" eaLnBrk="1" hangingPunct="1">
              <a:spcBef>
                <a:spcPct val="0"/>
              </a:spcBef>
              <a:buFontTx/>
              <a:buNone/>
            </a:pPr>
            <a:r>
              <a:rPr lang="en-US" altLang="en-US" sz="4400" dirty="0" smtClean="0">
                <a:solidFill>
                  <a:srgbClr val="FFC000"/>
                </a:solidFill>
              </a:rPr>
              <a:t>intent upon total and absolute dominion. </a:t>
            </a:r>
            <a:endParaRPr lang="en-US" altLang="en-US" sz="4400" dirty="0">
              <a:solidFill>
                <a:srgbClr val="FFC000"/>
              </a:solidFill>
            </a:endParaRPr>
          </a:p>
        </p:txBody>
      </p:sp>
    </p:spTree>
    <p:extLst>
      <p:ext uri="{BB962C8B-B14F-4D97-AF65-F5344CB8AC3E}">
        <p14:creationId xmlns:p14="http://schemas.microsoft.com/office/powerpoint/2010/main" val="966271641"/>
      </p:ext>
    </p:extLst>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nowtheendbegins.com/blog/wp-content/uploads/vatican-elects-first-jesuit-pope-franci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 y="16329"/>
            <a:ext cx="10259782" cy="6841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755345"/>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114301" y="511629"/>
            <a:ext cx="10058400" cy="58003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dirty="0">
                <a:solidFill>
                  <a:srgbClr val="FFC000"/>
                </a:solidFill>
                <a:latin typeface="+mn-lt"/>
              </a:rPr>
              <a:t>From the time that Christian religion was politicized true Bible believing Christian believers have been persecuted. </a:t>
            </a:r>
            <a:r>
              <a:rPr lang="en-US" altLang="en-US" dirty="0" smtClean="0">
                <a:solidFill>
                  <a:srgbClr val="FFC000"/>
                </a:solidFill>
              </a:rPr>
              <a:t>This image is of the Inquisition, a campaign that has never been renounced nor disbanded. The Dominicans conducting these inhuman barbarian practices were later joined by the Jesuits in their push for unity</a:t>
            </a:r>
            <a:r>
              <a:rPr lang="en-US" altLang="en-US" dirty="0">
                <a:solidFill>
                  <a:srgbClr val="FFC000"/>
                </a:solidFill>
              </a:rPr>
              <a:t>. </a:t>
            </a:r>
            <a:r>
              <a:rPr lang="en-US" altLang="en-US" dirty="0" smtClean="0">
                <a:solidFill>
                  <a:srgbClr val="FFC000"/>
                </a:solidFill>
              </a:rPr>
              <a:t>Many tens </a:t>
            </a:r>
            <a:r>
              <a:rPr lang="en-US" altLang="en-US" dirty="0">
                <a:solidFill>
                  <a:srgbClr val="FFC000"/>
                </a:solidFill>
              </a:rPr>
              <a:t>of millions of Christians </a:t>
            </a:r>
            <a:r>
              <a:rPr lang="en-US" altLang="en-US" dirty="0" smtClean="0">
                <a:solidFill>
                  <a:srgbClr val="FFC000"/>
                </a:solidFill>
              </a:rPr>
              <a:t>refused to </a:t>
            </a:r>
            <a:r>
              <a:rPr lang="en-US" altLang="en-US" dirty="0">
                <a:solidFill>
                  <a:srgbClr val="FFC000"/>
                </a:solidFill>
              </a:rPr>
              <a:t>submit </a:t>
            </a:r>
            <a:r>
              <a:rPr lang="en-US" altLang="en-US" dirty="0" smtClean="0">
                <a:solidFill>
                  <a:srgbClr val="FFC000"/>
                </a:solidFill>
              </a:rPr>
              <a:t>to their wicked </a:t>
            </a:r>
            <a:r>
              <a:rPr lang="en-US" altLang="en-US" dirty="0" err="1" smtClean="0">
                <a:solidFill>
                  <a:srgbClr val="FFC000"/>
                </a:solidFill>
              </a:rPr>
              <a:t>Nicolaitan</a:t>
            </a:r>
            <a:r>
              <a:rPr lang="en-US" altLang="en-US" dirty="0" smtClean="0">
                <a:solidFill>
                  <a:srgbClr val="FFC000"/>
                </a:solidFill>
              </a:rPr>
              <a:t> dominion. So they were persecuted, poisoned, tortured, and killed. </a:t>
            </a:r>
            <a:endParaRPr lang="en-US" altLang="en-US" dirty="0">
              <a:solidFill>
                <a:srgbClr val="FFC000"/>
              </a:solidFill>
            </a:endParaRPr>
          </a:p>
        </p:txBody>
      </p:sp>
    </p:spTree>
    <p:extLst>
      <p:ext uri="{BB962C8B-B14F-4D97-AF65-F5344CB8AC3E}">
        <p14:creationId xmlns:p14="http://schemas.microsoft.com/office/powerpoint/2010/main" val="3510481317"/>
      </p:ext>
    </p:extLst>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Gavin\Desktop\BM IMAGES\inquisi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068270"/>
      </p:ext>
    </p:extLst>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91900" y="152400"/>
            <a:ext cx="9709351" cy="656980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200" dirty="0" smtClean="0">
                <a:solidFill>
                  <a:srgbClr val="FFC000"/>
                </a:solidFill>
              </a:rPr>
              <a:t>Throughout the centuries many tens of millions of Bible believing Christians of simple personal faith in Christ have been persecuted to the death. There is a harlot power hungry church fully intent upon absolute unity under their Machiavellian dominion. They presume to impose their dominion over others using the real threat of death in this world and baseless threats of eternal damnation in the next. </a:t>
            </a:r>
            <a:endParaRPr lang="en-US" altLang="en-US" sz="4200" dirty="0">
              <a:solidFill>
                <a:srgbClr val="FFC000"/>
              </a:solidFill>
            </a:endParaRPr>
          </a:p>
        </p:txBody>
      </p:sp>
    </p:spTree>
    <p:extLst>
      <p:ext uri="{BB962C8B-B14F-4D97-AF65-F5344CB8AC3E}">
        <p14:creationId xmlns:p14="http://schemas.microsoft.com/office/powerpoint/2010/main" val="486628850"/>
      </p:ext>
    </p:extLst>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Users\Gavin\Desktop\Francois_Dubois_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1818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9099" y="6181860"/>
            <a:ext cx="9508672" cy="523220"/>
          </a:xfrm>
          <a:prstGeom prst="rect">
            <a:avLst/>
          </a:prstGeom>
          <a:noFill/>
        </p:spPr>
        <p:txBody>
          <a:bodyPr wrap="square" rtlCol="0">
            <a:spAutoFit/>
          </a:bodyPr>
          <a:lstStyle/>
          <a:p>
            <a:pPr algn="ctr"/>
            <a:r>
              <a:rPr lang="en-AU" sz="2800" dirty="0" smtClean="0">
                <a:solidFill>
                  <a:srgbClr val="FFC000"/>
                </a:solidFill>
              </a:rPr>
              <a:t>The St. Bartholomew’s Day Massacre, France, 1572  </a:t>
            </a:r>
            <a:endParaRPr lang="en-AU" sz="2800" dirty="0">
              <a:solidFill>
                <a:srgbClr val="FFC000"/>
              </a:solidFill>
            </a:endParaRPr>
          </a:p>
        </p:txBody>
      </p:sp>
    </p:spTree>
    <p:extLst>
      <p:ext uri="{BB962C8B-B14F-4D97-AF65-F5344CB8AC3E}">
        <p14:creationId xmlns:p14="http://schemas.microsoft.com/office/powerpoint/2010/main" val="621394468"/>
      </p:ext>
    </p:extLst>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91898" y="609600"/>
            <a:ext cx="9709351" cy="576958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600" dirty="0">
                <a:solidFill>
                  <a:srgbClr val="FFC000"/>
                </a:solidFill>
              </a:rPr>
              <a:t>The rivers of France were so choked with the bodies that the French would not eat fish for a </a:t>
            </a:r>
            <a:r>
              <a:rPr lang="en-US" altLang="en-US" sz="4600" dirty="0" smtClean="0">
                <a:solidFill>
                  <a:srgbClr val="FFC000"/>
                </a:solidFill>
              </a:rPr>
              <a:t>year. These histories have been deleted from the history books. But the </a:t>
            </a:r>
            <a:r>
              <a:rPr lang="en-US" altLang="en-US" sz="4600" dirty="0">
                <a:solidFill>
                  <a:srgbClr val="FFC000"/>
                </a:solidFill>
              </a:rPr>
              <a:t>F</a:t>
            </a:r>
            <a:r>
              <a:rPr lang="en-US" altLang="en-US" sz="4600" dirty="0" smtClean="0">
                <a:solidFill>
                  <a:srgbClr val="FFC000"/>
                </a:solidFill>
              </a:rPr>
              <a:t>rench Huguenot </a:t>
            </a:r>
            <a:endParaRPr lang="en-US" altLang="en-US" sz="4600" dirty="0" smtClean="0">
              <a:solidFill>
                <a:srgbClr val="FFC000"/>
              </a:solidFill>
            </a:endParaRPr>
          </a:p>
          <a:p>
            <a:pPr algn="ctr" eaLnBrk="1" hangingPunct="1">
              <a:spcBef>
                <a:spcPct val="0"/>
              </a:spcBef>
              <a:buNone/>
            </a:pPr>
            <a:r>
              <a:rPr lang="en-US" altLang="en-US" sz="4600" dirty="0" smtClean="0">
                <a:solidFill>
                  <a:srgbClr val="FFC000"/>
                </a:solidFill>
              </a:rPr>
              <a:t>history </a:t>
            </a:r>
            <a:r>
              <a:rPr lang="en-US" altLang="en-US" sz="4600" dirty="0" smtClean="0">
                <a:solidFill>
                  <a:srgbClr val="FFC000"/>
                </a:solidFill>
              </a:rPr>
              <a:t>will be remembered. And as usual, the poets and </a:t>
            </a:r>
            <a:r>
              <a:rPr lang="en-US" altLang="en-US" sz="4600" dirty="0" smtClean="0">
                <a:solidFill>
                  <a:srgbClr val="FFC000"/>
                </a:solidFill>
              </a:rPr>
              <a:t>artists </a:t>
            </a:r>
            <a:r>
              <a:rPr lang="en-US" altLang="en-US" sz="4600" dirty="0" smtClean="0">
                <a:solidFill>
                  <a:srgbClr val="FFC000"/>
                </a:solidFill>
              </a:rPr>
              <a:t>tell the story of their faithful witness.</a:t>
            </a:r>
            <a:endParaRPr lang="en-US" altLang="en-US" sz="4600" dirty="0">
              <a:solidFill>
                <a:srgbClr val="FFC000"/>
              </a:solidFill>
            </a:endParaRPr>
          </a:p>
        </p:txBody>
      </p:sp>
    </p:spTree>
    <p:extLst>
      <p:ext uri="{BB962C8B-B14F-4D97-AF65-F5344CB8AC3E}">
        <p14:creationId xmlns:p14="http://schemas.microsoft.com/office/powerpoint/2010/main" val="1654318728"/>
      </p:ext>
    </p:extLst>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Gavin\Desktop\BM IMAGES\woman-Young Christian Martyr, by Paul Delaroche (1797-18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721120"/>
      </p:ext>
    </p:extLst>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97340" y="762000"/>
            <a:ext cx="9709351"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T</a:t>
            </a:r>
            <a:r>
              <a:rPr lang="en-US" altLang="en-US" sz="4800" dirty="0" smtClean="0">
                <a:solidFill>
                  <a:srgbClr val="FFC000"/>
                </a:solidFill>
              </a:rPr>
              <a:t>he </a:t>
            </a:r>
            <a:r>
              <a:rPr lang="en-US" altLang="en-US" sz="4800" dirty="0" smtClean="0">
                <a:solidFill>
                  <a:srgbClr val="FFC000"/>
                </a:solidFill>
              </a:rPr>
              <a:t>poets and artists have continued to tell of the bloody sacrifices that kept happening </a:t>
            </a:r>
            <a:r>
              <a:rPr lang="en-US" altLang="en-US" sz="4800" dirty="0" smtClean="0">
                <a:solidFill>
                  <a:srgbClr val="FFC000"/>
                </a:solidFill>
              </a:rPr>
              <a:t>over </a:t>
            </a:r>
            <a:r>
              <a:rPr lang="en-US" altLang="en-US" sz="4800" dirty="0">
                <a:solidFill>
                  <a:srgbClr val="FFC000"/>
                </a:solidFill>
              </a:rPr>
              <a:t>there in </a:t>
            </a:r>
            <a:r>
              <a:rPr lang="en-US" altLang="en-US" sz="4800" dirty="0" smtClean="0">
                <a:solidFill>
                  <a:srgbClr val="FFC000"/>
                </a:solidFill>
              </a:rPr>
              <a:t>France, </a:t>
            </a:r>
            <a:r>
              <a:rPr lang="en-US" altLang="en-US" sz="4800" dirty="0" smtClean="0">
                <a:solidFill>
                  <a:srgbClr val="FFC000"/>
                </a:solidFill>
              </a:rPr>
              <a:t>of wars fomented by hidden hands from occult places, and of bloodshed extending on </a:t>
            </a:r>
            <a:r>
              <a:rPr lang="en-US" altLang="en-US" sz="4800" dirty="0" smtClean="0">
                <a:solidFill>
                  <a:srgbClr val="FFC000"/>
                </a:solidFill>
              </a:rPr>
              <a:t>into </a:t>
            </a:r>
            <a:r>
              <a:rPr lang="en-US" altLang="en-US" sz="4800" dirty="0" smtClean="0">
                <a:solidFill>
                  <a:srgbClr val="FFC000"/>
                </a:solidFill>
              </a:rPr>
              <a:t>the </a:t>
            </a:r>
            <a:r>
              <a:rPr lang="en-US" altLang="en-US" sz="4800" dirty="0" smtClean="0">
                <a:solidFill>
                  <a:srgbClr val="FFC000"/>
                </a:solidFill>
              </a:rPr>
              <a:t>20</a:t>
            </a:r>
            <a:r>
              <a:rPr lang="en-US" altLang="en-US" sz="4800" baseline="30000" dirty="0" smtClean="0">
                <a:solidFill>
                  <a:srgbClr val="FFC000"/>
                </a:solidFill>
              </a:rPr>
              <a:t>th</a:t>
            </a:r>
            <a:r>
              <a:rPr lang="en-US" altLang="en-US" sz="4800" dirty="0" smtClean="0">
                <a:solidFill>
                  <a:srgbClr val="FFC000"/>
                </a:solidFill>
              </a:rPr>
              <a:t> Century in those fields </a:t>
            </a:r>
            <a:r>
              <a:rPr lang="en-US" altLang="en-US" sz="4800" dirty="0" smtClean="0">
                <a:solidFill>
                  <a:srgbClr val="FFC000"/>
                </a:solidFill>
              </a:rPr>
              <a:t>where </a:t>
            </a:r>
            <a:r>
              <a:rPr lang="en-US" altLang="en-US" sz="4800" dirty="0" smtClean="0">
                <a:solidFill>
                  <a:srgbClr val="FFC000"/>
                </a:solidFill>
              </a:rPr>
              <a:t>the poppies grow.  </a:t>
            </a:r>
            <a:endParaRPr lang="en-US" altLang="en-US" sz="4800" dirty="0">
              <a:solidFill>
                <a:srgbClr val="FFC000"/>
              </a:solidFill>
            </a:endParaRPr>
          </a:p>
        </p:txBody>
      </p:sp>
    </p:spTree>
    <p:extLst>
      <p:ext uri="{BB962C8B-B14F-4D97-AF65-F5344CB8AC3E}">
        <p14:creationId xmlns:p14="http://schemas.microsoft.com/office/powerpoint/2010/main" val="3338223168"/>
      </p:ext>
    </p:extLst>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ngaat.files.wordpress.com/2014/06/if_ye_break_faith_-_victory_bonds_poste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033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448029"/>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97341" y="1981200"/>
            <a:ext cx="9709351" cy="306115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This is that famous poem composed on the Western Front, World War 1 by Lieutenant Colonel John McCrae of the Royal Canadian Army.</a:t>
            </a:r>
            <a:endParaRPr lang="en-US" altLang="en-US" sz="4800" dirty="0">
              <a:solidFill>
                <a:srgbClr val="FFC000"/>
              </a:solidFill>
            </a:endParaRPr>
          </a:p>
        </p:txBody>
      </p:sp>
    </p:spTree>
    <p:extLst>
      <p:ext uri="{BB962C8B-B14F-4D97-AF65-F5344CB8AC3E}">
        <p14:creationId xmlns:p14="http://schemas.microsoft.com/office/powerpoint/2010/main" val="1390766071"/>
      </p:ext>
    </p:extLst>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228599"/>
            <a:ext cx="5143500" cy="6555641"/>
          </a:xfrm>
          <a:prstGeom prst="rect">
            <a:avLst/>
          </a:prstGeom>
        </p:spPr>
        <p:txBody>
          <a:bodyPr>
            <a:spAutoFit/>
          </a:bodyPr>
          <a:lstStyle/>
          <a:p>
            <a:r>
              <a:rPr lang="en-AU" sz="2000" b="1" dirty="0"/>
              <a:t>IN FLANDERS FIELDS </a:t>
            </a:r>
            <a:endParaRPr lang="en-AU" sz="2000" b="1" dirty="0" smtClean="0"/>
          </a:p>
          <a:p>
            <a:r>
              <a:rPr lang="en-AU" sz="2000" i="1" dirty="0"/>
              <a:t>Composed at the battlefront on May 3, 1915 </a:t>
            </a:r>
            <a:br>
              <a:rPr lang="en-AU" sz="2000" i="1" dirty="0"/>
            </a:br>
            <a:r>
              <a:rPr lang="en-AU" sz="2000" i="1" dirty="0"/>
              <a:t>during the second battle of Ypres, Belgium</a:t>
            </a:r>
            <a:r>
              <a:rPr lang="en-AU" sz="2000" dirty="0"/>
              <a:t> </a:t>
            </a:r>
          </a:p>
          <a:p>
            <a:endParaRPr lang="en-AU" sz="2000" b="1" dirty="0" smtClean="0"/>
          </a:p>
          <a:p>
            <a:r>
              <a:rPr lang="en-AU" sz="2000" b="1" dirty="0" smtClean="0"/>
              <a:t>In Flanders fields the poppies blow</a:t>
            </a:r>
            <a:br>
              <a:rPr lang="en-AU" sz="2000" b="1" dirty="0" smtClean="0"/>
            </a:br>
            <a:r>
              <a:rPr lang="en-AU" sz="2000" b="1" dirty="0" smtClean="0"/>
              <a:t>Between the crosses, row on row,</a:t>
            </a:r>
            <a:br>
              <a:rPr lang="en-AU" sz="2000" b="1" dirty="0" smtClean="0"/>
            </a:br>
            <a:r>
              <a:rPr lang="en-AU" sz="2000" b="1" dirty="0" smtClean="0"/>
              <a:t>That mark our place: and in the sky</a:t>
            </a:r>
            <a:br>
              <a:rPr lang="en-AU" sz="2000" b="1" dirty="0" smtClean="0"/>
            </a:br>
            <a:r>
              <a:rPr lang="en-AU" sz="2000" b="1" dirty="0" smtClean="0"/>
              <a:t>The larks still bravely singing fly</a:t>
            </a:r>
            <a:br>
              <a:rPr lang="en-AU" sz="2000" b="1" dirty="0" smtClean="0"/>
            </a:br>
            <a:r>
              <a:rPr lang="en-AU" sz="2000" b="1" dirty="0" smtClean="0"/>
              <a:t>Scarce heard amid the guns below. </a:t>
            </a:r>
          </a:p>
          <a:p>
            <a:endParaRPr lang="en-AU" sz="2000" dirty="0" smtClean="0"/>
          </a:p>
          <a:p>
            <a:r>
              <a:rPr lang="en-AU" sz="2000" b="1" dirty="0" smtClean="0"/>
              <a:t>We are the dead: Short days ago,</a:t>
            </a:r>
            <a:br>
              <a:rPr lang="en-AU" sz="2000" b="1" dirty="0" smtClean="0"/>
            </a:br>
            <a:r>
              <a:rPr lang="en-AU" sz="2000" b="1" dirty="0" smtClean="0"/>
              <a:t>We lived, felt dawn, saw sunset glow,</a:t>
            </a:r>
            <a:br>
              <a:rPr lang="en-AU" sz="2000" b="1" dirty="0" smtClean="0"/>
            </a:br>
            <a:r>
              <a:rPr lang="en-AU" sz="2000" b="1" dirty="0" smtClean="0"/>
              <a:t>Loved and were loved: and now we lie</a:t>
            </a:r>
            <a:br>
              <a:rPr lang="en-AU" sz="2000" b="1" dirty="0" smtClean="0"/>
            </a:br>
            <a:r>
              <a:rPr lang="en-AU" sz="2000" b="1" dirty="0" smtClean="0"/>
              <a:t>In Flanders fields! </a:t>
            </a:r>
          </a:p>
          <a:p>
            <a:endParaRPr lang="en-AU" sz="2000" dirty="0" smtClean="0"/>
          </a:p>
          <a:p>
            <a:r>
              <a:rPr lang="en-AU" sz="2000" b="1" dirty="0" smtClean="0"/>
              <a:t>Take up our quarrel with the foe</a:t>
            </a:r>
            <a:br>
              <a:rPr lang="en-AU" sz="2000" b="1" dirty="0" smtClean="0"/>
            </a:br>
            <a:r>
              <a:rPr lang="en-AU" sz="2000" b="1" dirty="0" smtClean="0"/>
              <a:t>To you, from failing hands, we throw</a:t>
            </a:r>
            <a:br>
              <a:rPr lang="en-AU" sz="2000" b="1" dirty="0" smtClean="0"/>
            </a:br>
            <a:r>
              <a:rPr lang="en-AU" sz="2000" b="1" dirty="0" smtClean="0"/>
              <a:t>The torch: be yours to hold it high</a:t>
            </a:r>
            <a:br>
              <a:rPr lang="en-AU" sz="2000" b="1" dirty="0" smtClean="0"/>
            </a:br>
            <a:r>
              <a:rPr lang="en-AU" sz="2000" b="1" dirty="0" smtClean="0"/>
              <a:t>If ye break faith with us who die,</a:t>
            </a:r>
            <a:br>
              <a:rPr lang="en-AU" sz="2000" b="1" dirty="0" smtClean="0"/>
            </a:br>
            <a:r>
              <a:rPr lang="en-AU" sz="2000" b="1" dirty="0" smtClean="0"/>
              <a:t>We shall not sleep, though poppies grow</a:t>
            </a:r>
            <a:br>
              <a:rPr lang="en-AU" sz="2000" b="1" dirty="0" smtClean="0"/>
            </a:br>
            <a:r>
              <a:rPr lang="en-AU" sz="2000" b="1" dirty="0" smtClean="0"/>
              <a:t>In Flanders fields</a:t>
            </a:r>
          </a:p>
        </p:txBody>
      </p:sp>
      <p:pic>
        <p:nvPicPr>
          <p:cNvPr id="5122" name="Picture 2" descr="Lieutenant Colonel John McCra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1472" y="261257"/>
            <a:ext cx="4103688" cy="49965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654594" y="5410200"/>
            <a:ext cx="4577443" cy="923330"/>
          </a:xfrm>
          <a:prstGeom prst="rect">
            <a:avLst/>
          </a:prstGeom>
        </p:spPr>
        <p:txBody>
          <a:bodyPr wrap="square">
            <a:spAutoFit/>
          </a:bodyPr>
          <a:lstStyle/>
          <a:p>
            <a:pPr algn="ctr"/>
            <a:r>
              <a:rPr lang="en-AU" b="1" i="1" dirty="0" smtClean="0"/>
              <a:t>The </a:t>
            </a:r>
            <a:r>
              <a:rPr lang="en-AU" b="1" i="1" dirty="0"/>
              <a:t>World’s Most Famous </a:t>
            </a:r>
            <a:endParaRPr lang="en-AU" b="1" i="1" dirty="0" smtClean="0"/>
          </a:p>
          <a:p>
            <a:pPr algn="ctr"/>
            <a:r>
              <a:rPr lang="en-AU" b="1" i="1" dirty="0" smtClean="0"/>
              <a:t>WAR </a:t>
            </a:r>
            <a:r>
              <a:rPr lang="en-AU" b="1" i="1" dirty="0"/>
              <a:t>MEMORIAL POEM</a:t>
            </a:r>
            <a:r>
              <a:rPr lang="en-AU" b="1" dirty="0"/>
              <a:t/>
            </a:r>
            <a:br>
              <a:rPr lang="en-AU" b="1" dirty="0"/>
            </a:br>
            <a:r>
              <a:rPr lang="en-AU" b="1" i="1" dirty="0"/>
              <a:t>By Lieutenant Colonel John McCrae </a:t>
            </a:r>
            <a:endParaRPr lang="en-AU" b="1" dirty="0"/>
          </a:p>
        </p:txBody>
      </p:sp>
    </p:spTree>
    <p:extLst>
      <p:ext uri="{BB962C8B-B14F-4D97-AF65-F5344CB8AC3E}">
        <p14:creationId xmlns:p14="http://schemas.microsoft.com/office/powerpoint/2010/main" val="2768636681"/>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
          <p:cNvSpPr>
            <a:spLocks noChangeArrowheads="1"/>
          </p:cNvSpPr>
          <p:nvPr/>
        </p:nvSpPr>
        <p:spPr bwMode="auto">
          <a:xfrm>
            <a:off x="297340" y="685800"/>
            <a:ext cx="9709351" cy="527714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800" dirty="0" smtClean="0">
                <a:solidFill>
                  <a:srgbClr val="FFC000"/>
                </a:solidFill>
              </a:rPr>
              <a:t>But all these sacrifices, the wars, </a:t>
            </a:r>
            <a:endParaRPr lang="en-US" altLang="en-US" sz="4800" dirty="0" smtClean="0">
              <a:solidFill>
                <a:srgbClr val="FFC000"/>
              </a:solidFill>
            </a:endParaRPr>
          </a:p>
          <a:p>
            <a:pPr algn="ctr" eaLnBrk="1" hangingPunct="1">
              <a:spcBef>
                <a:spcPct val="0"/>
              </a:spcBef>
              <a:buNone/>
            </a:pPr>
            <a:r>
              <a:rPr lang="en-US" altLang="en-US" sz="4800" dirty="0" smtClean="0">
                <a:solidFill>
                  <a:srgbClr val="FFC000"/>
                </a:solidFill>
              </a:rPr>
              <a:t>the </a:t>
            </a:r>
            <a:r>
              <a:rPr lang="en-US" altLang="en-US" sz="4800" dirty="0" smtClean="0">
                <a:solidFill>
                  <a:srgbClr val="FFC000"/>
                </a:solidFill>
              </a:rPr>
              <a:t>persecutions, </a:t>
            </a:r>
            <a:r>
              <a:rPr lang="en-US" altLang="en-US" sz="4800" dirty="0" smtClean="0">
                <a:solidFill>
                  <a:srgbClr val="FFC000"/>
                </a:solidFill>
              </a:rPr>
              <a:t>and the </a:t>
            </a:r>
            <a:r>
              <a:rPr lang="en-US" altLang="en-US" sz="4800" dirty="0" smtClean="0">
                <a:solidFill>
                  <a:srgbClr val="FFC000"/>
                </a:solidFill>
              </a:rPr>
              <a:t>exiles, will come </a:t>
            </a:r>
            <a:r>
              <a:rPr lang="en-US" altLang="en-US" sz="4800" dirty="0">
                <a:solidFill>
                  <a:srgbClr val="FFC000"/>
                </a:solidFill>
              </a:rPr>
              <a:t>to </a:t>
            </a:r>
            <a:r>
              <a:rPr lang="en-US" altLang="en-US" sz="4800" dirty="0" smtClean="0">
                <a:solidFill>
                  <a:srgbClr val="FFC000"/>
                </a:solidFill>
              </a:rPr>
              <a:t>a climax </a:t>
            </a:r>
            <a:r>
              <a:rPr lang="en-US" altLang="en-US" sz="4800" dirty="0" smtClean="0">
                <a:solidFill>
                  <a:srgbClr val="FFC000"/>
                </a:solidFill>
              </a:rPr>
              <a:t>during the </a:t>
            </a:r>
            <a:r>
              <a:rPr lang="en-US" altLang="en-US" sz="4800" dirty="0">
                <a:solidFill>
                  <a:srgbClr val="FFC000"/>
                </a:solidFill>
              </a:rPr>
              <a:t>Latter Days. </a:t>
            </a:r>
            <a:r>
              <a:rPr lang="en-US" altLang="en-US" sz="4800" dirty="0" smtClean="0">
                <a:solidFill>
                  <a:srgbClr val="FFC000"/>
                </a:solidFill>
              </a:rPr>
              <a:t>And then with the return of Messiah </a:t>
            </a:r>
            <a:r>
              <a:rPr lang="en-US" altLang="en-US" sz="4800" dirty="0" smtClean="0">
                <a:solidFill>
                  <a:srgbClr val="FFC000"/>
                </a:solidFill>
              </a:rPr>
              <a:t>all these injustices against God’s worldwide covenant people</a:t>
            </a:r>
            <a:endParaRPr lang="en-US" altLang="en-US" sz="4800" dirty="0" smtClean="0">
              <a:solidFill>
                <a:srgbClr val="FFC000"/>
              </a:solidFill>
            </a:endParaRPr>
          </a:p>
          <a:p>
            <a:pPr algn="ctr" eaLnBrk="1" hangingPunct="1">
              <a:spcBef>
                <a:spcPct val="0"/>
              </a:spcBef>
              <a:buNone/>
            </a:pPr>
            <a:r>
              <a:rPr lang="en-US" altLang="en-US" sz="4800" dirty="0" smtClean="0">
                <a:solidFill>
                  <a:srgbClr val="FFC000"/>
                </a:solidFill>
              </a:rPr>
              <a:t>will </a:t>
            </a:r>
            <a:r>
              <a:rPr lang="en-US" altLang="en-US" sz="4800" dirty="0" smtClean="0">
                <a:solidFill>
                  <a:srgbClr val="FFC000"/>
                </a:solidFill>
              </a:rPr>
              <a:t>be brought to </a:t>
            </a:r>
            <a:r>
              <a:rPr lang="en-US" altLang="en-US" sz="4800" dirty="0" smtClean="0">
                <a:solidFill>
                  <a:srgbClr val="FFC000"/>
                </a:solidFill>
              </a:rPr>
              <a:t>a sudden </a:t>
            </a:r>
            <a:r>
              <a:rPr lang="en-US" altLang="en-US" sz="4800" dirty="0" smtClean="0">
                <a:solidFill>
                  <a:srgbClr val="FFC000"/>
                </a:solidFill>
              </a:rPr>
              <a:t>end.</a:t>
            </a:r>
            <a:endParaRPr lang="en-US" altLang="en-US" sz="4800" dirty="0">
              <a:solidFill>
                <a:srgbClr val="FFC000"/>
              </a:solidFill>
            </a:endParaRPr>
          </a:p>
        </p:txBody>
      </p:sp>
    </p:spTree>
    <p:extLst>
      <p:ext uri="{BB962C8B-B14F-4D97-AF65-F5344CB8AC3E}">
        <p14:creationId xmlns:p14="http://schemas.microsoft.com/office/powerpoint/2010/main" val="1399811235"/>
      </p:ext>
    </p:extLst>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6146" name="Picture 2" descr="http://concerningthetimes.com/wp-content/uploads/2014/08/Moroccan-Christians-arrested-in-Morocco-300x2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8648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481135"/>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1"/>
          <p:cNvSpPr>
            <a:spLocks noChangeArrowheads="1"/>
          </p:cNvSpPr>
          <p:nvPr/>
        </p:nvSpPr>
        <p:spPr bwMode="auto">
          <a:xfrm>
            <a:off x="644525" y="1219200"/>
            <a:ext cx="8924925" cy="45386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rPr>
              <a:t>Jesus / Yeshua told us very directly that His covenant people will suffer persecution. But He exhorted us to be of good cheer. Because we belong to Him. </a:t>
            </a:r>
          </a:p>
          <a:p>
            <a:pPr algn="ctr" eaLnBrk="1" hangingPunct="1">
              <a:spcBef>
                <a:spcPct val="0"/>
              </a:spcBef>
              <a:buFontTx/>
              <a:buNone/>
            </a:pPr>
            <a:r>
              <a:rPr lang="en-US" altLang="en-US" sz="4800">
                <a:solidFill>
                  <a:srgbClr val="FFC000"/>
                </a:solidFill>
              </a:rPr>
              <a:t>And He has overcome the world.</a:t>
            </a:r>
          </a:p>
        </p:txBody>
      </p:sp>
    </p:spTree>
    <p:extLst>
      <p:ext uri="{BB962C8B-B14F-4D97-AF65-F5344CB8AC3E}">
        <p14:creationId xmlns:p14="http://schemas.microsoft.com/office/powerpoint/2010/main" val="3901203938"/>
      </p:ext>
    </p:extLst>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descr="C:\Users\Gavin-As\Pictures\0-IMAGES for PowerPoint\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341313"/>
            <a:ext cx="4419600"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1" name="TextBox 1"/>
          <p:cNvSpPr txBox="1">
            <a:spLocks noChangeArrowheads="1"/>
          </p:cNvSpPr>
          <p:nvPr/>
        </p:nvSpPr>
        <p:spPr bwMode="auto">
          <a:xfrm>
            <a:off x="4533900" y="341313"/>
            <a:ext cx="5562600" cy="34782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endParaRPr lang="en-US" altLang="en-US" sz="1000">
              <a:solidFill>
                <a:schemeClr val="bg1"/>
              </a:solidFill>
              <a:latin typeface="Arial" charset="0"/>
            </a:endParaRPr>
          </a:p>
          <a:p>
            <a:pPr algn="ctr" eaLnBrk="1" hangingPunct="1">
              <a:spcBef>
                <a:spcPct val="0"/>
              </a:spcBef>
              <a:buFont typeface="Arial" charset="0"/>
              <a:buNone/>
            </a:pPr>
            <a:r>
              <a:rPr lang="en-US" altLang="en-US" sz="4200" b="1" baseline="30000">
                <a:solidFill>
                  <a:srgbClr val="FFC000"/>
                </a:solidFill>
              </a:rPr>
              <a:t>32 </a:t>
            </a:r>
            <a:r>
              <a:rPr lang="en-US" altLang="en-US" sz="4200">
                <a:solidFill>
                  <a:srgbClr val="FFC000"/>
                </a:solidFill>
              </a:rPr>
              <a:t>Behold, the hour cometh, yea, is now come, that </a:t>
            </a:r>
            <a:r>
              <a:rPr lang="en-US" altLang="en-US" sz="4200">
                <a:solidFill>
                  <a:srgbClr val="FFFF00"/>
                </a:solidFill>
              </a:rPr>
              <a:t>ye shall be scattered</a:t>
            </a:r>
            <a:r>
              <a:rPr lang="en-US" altLang="en-US" sz="4200">
                <a:solidFill>
                  <a:srgbClr val="FFC000"/>
                </a:solidFill>
              </a:rPr>
              <a:t>, every man </a:t>
            </a:r>
          </a:p>
          <a:p>
            <a:pPr algn="ctr" eaLnBrk="1" hangingPunct="1">
              <a:spcBef>
                <a:spcPct val="0"/>
              </a:spcBef>
              <a:buFont typeface="Arial" charset="0"/>
              <a:buNone/>
            </a:pPr>
            <a:r>
              <a:rPr lang="en-US" altLang="en-US" sz="4200">
                <a:solidFill>
                  <a:srgbClr val="FFC000"/>
                </a:solidFill>
              </a:rPr>
              <a:t>to his own, . . . . . . . </a:t>
            </a:r>
            <a:endParaRPr lang="en-US" altLang="en-US" sz="4200">
              <a:solidFill>
                <a:srgbClr val="FFC000"/>
              </a:solidFill>
              <a:latin typeface="Arial" charset="0"/>
            </a:endParaRPr>
          </a:p>
        </p:txBody>
      </p:sp>
      <p:sp>
        <p:nvSpPr>
          <p:cNvPr id="38916" name="TextBox 4"/>
          <p:cNvSpPr txBox="1">
            <a:spLocks noChangeArrowheads="1"/>
          </p:cNvSpPr>
          <p:nvPr/>
        </p:nvSpPr>
        <p:spPr bwMode="auto">
          <a:xfrm>
            <a:off x="114300" y="3819525"/>
            <a:ext cx="9982200" cy="26781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defRPr/>
            </a:pPr>
            <a:r>
              <a:rPr lang="en-US" sz="4200" b="1" baseline="30000" dirty="0">
                <a:solidFill>
                  <a:srgbClr val="FFC000"/>
                </a:solidFill>
                <a:latin typeface="+mn-lt"/>
                <a:cs typeface="Arial" panose="020B0604020202020204" pitchFamily="34" charset="0"/>
              </a:rPr>
              <a:t>33 </a:t>
            </a:r>
            <a:r>
              <a:rPr lang="en-US" sz="4200" dirty="0">
                <a:solidFill>
                  <a:srgbClr val="FFC000"/>
                </a:solidFill>
                <a:latin typeface="+mn-lt"/>
                <a:cs typeface="Arial" panose="020B0604020202020204" pitchFamily="34" charset="0"/>
              </a:rPr>
              <a:t>These things I have spoken unto you, that in me ye might have peace</a:t>
            </a:r>
            <a:r>
              <a:rPr lang="en-US" sz="4200" dirty="0">
                <a:solidFill>
                  <a:srgbClr val="FFFF00"/>
                </a:solidFill>
                <a:latin typeface="+mn-lt"/>
                <a:cs typeface="Arial" panose="020B0604020202020204" pitchFamily="34" charset="0"/>
              </a:rPr>
              <a:t>. </a:t>
            </a:r>
            <a:r>
              <a:rPr lang="en-US" sz="4200" i="1" dirty="0">
                <a:solidFill>
                  <a:srgbClr val="FFFF00"/>
                </a:solidFill>
                <a:latin typeface="+mn-lt"/>
                <a:cs typeface="Arial" panose="020B0604020202020204" pitchFamily="34" charset="0"/>
              </a:rPr>
              <a:t>In the world ye shall have tribulation: but be of good cheer; I have overcome the world</a:t>
            </a:r>
            <a:r>
              <a:rPr lang="en-US" sz="4200" i="1" dirty="0" smtClean="0">
                <a:solidFill>
                  <a:srgbClr val="FFFF00"/>
                </a:solidFill>
                <a:latin typeface="+mn-lt"/>
                <a:cs typeface="Arial" panose="020B0604020202020204" pitchFamily="34" charset="0"/>
              </a:rPr>
              <a:t>.</a:t>
            </a:r>
            <a:r>
              <a:rPr lang="en-US" altLang="en-US" sz="4200" i="1" baseline="30000" dirty="0">
                <a:solidFill>
                  <a:srgbClr val="FFFF00"/>
                </a:solidFill>
                <a:latin typeface="+mn-lt"/>
                <a:cs typeface="Arial" panose="020B0604020202020204" pitchFamily="34" charset="0"/>
              </a:rPr>
              <a:t> </a:t>
            </a:r>
            <a:r>
              <a:rPr lang="en-US" altLang="en-US" sz="4000" baseline="30000" dirty="0">
                <a:solidFill>
                  <a:srgbClr val="FFC000"/>
                </a:solidFill>
                <a:latin typeface="+mn-lt"/>
                <a:cs typeface="Arial" panose="020B0604020202020204" pitchFamily="34" charset="0"/>
              </a:rPr>
              <a:t> </a:t>
            </a:r>
            <a:r>
              <a:rPr lang="en-US" altLang="en-US" sz="4000" dirty="0" smtClean="0">
                <a:solidFill>
                  <a:schemeClr val="bg1"/>
                </a:solidFill>
                <a:latin typeface="Arial" charset="0"/>
              </a:rPr>
              <a:t>- John 16:32-33</a:t>
            </a:r>
            <a:endParaRPr lang="en-US" altLang="en-US" sz="4000" dirty="0">
              <a:solidFill>
                <a:schemeClr val="bg1"/>
              </a:solidFill>
              <a:latin typeface="Arial" charset="0"/>
            </a:endParaRPr>
          </a:p>
        </p:txBody>
      </p:sp>
    </p:spTree>
    <p:extLst>
      <p:ext uri="{BB962C8B-B14F-4D97-AF65-F5344CB8AC3E}">
        <p14:creationId xmlns:p14="http://schemas.microsoft.com/office/powerpoint/2010/main" val="3196807205"/>
      </p:ext>
    </p:extLst>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p:cNvSpPr>
            <a:spLocks noChangeArrowheads="1"/>
          </p:cNvSpPr>
          <p:nvPr/>
        </p:nvSpPr>
        <p:spPr bwMode="auto">
          <a:xfrm>
            <a:off x="244475" y="381000"/>
            <a:ext cx="9852025" cy="60023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altLang="en-US" sz="4200" dirty="0">
                <a:solidFill>
                  <a:srgbClr val="FFC000"/>
                </a:solidFill>
                <a:latin typeface="+mn-lt"/>
              </a:rPr>
              <a:t>The end of the age will see fearful times. But we serve a God of love who is sovereign over all that goes on here below. Man proposes, but God disposes. God told </a:t>
            </a:r>
            <a:r>
              <a:rPr lang="en-US" altLang="en-US" sz="4200" b="1" i="1" dirty="0">
                <a:solidFill>
                  <a:srgbClr val="FFFF00"/>
                </a:solidFill>
                <a:latin typeface="+mn-lt"/>
              </a:rPr>
              <a:t>Job</a:t>
            </a:r>
            <a:r>
              <a:rPr lang="en-US" altLang="en-US" sz="4200" dirty="0">
                <a:solidFill>
                  <a:srgbClr val="FFC000"/>
                </a:solidFill>
                <a:latin typeface="+mn-lt"/>
              </a:rPr>
              <a:t> that he had set the limits on the end-time raging of nations. He declared,</a:t>
            </a:r>
            <a:endParaRPr lang="en-US" altLang="en-US" sz="4200" dirty="0">
              <a:solidFill>
                <a:srgbClr val="FFFF00"/>
              </a:solidFill>
              <a:latin typeface="+mn-lt"/>
            </a:endParaRPr>
          </a:p>
          <a:p>
            <a:pPr algn="ctr">
              <a:defRPr/>
            </a:pPr>
            <a:r>
              <a:rPr lang="en-US" altLang="en-US" sz="4400" dirty="0">
                <a:solidFill>
                  <a:srgbClr val="FFFF00"/>
                </a:solidFill>
                <a:latin typeface="+mj-lt"/>
              </a:rPr>
              <a:t> </a:t>
            </a:r>
            <a:r>
              <a:rPr lang="en-US" altLang="en-US" sz="4400" b="1" i="1" dirty="0">
                <a:solidFill>
                  <a:srgbClr val="FFFF00"/>
                </a:solidFill>
                <a:latin typeface="+mj-lt"/>
              </a:rPr>
              <a:t>“Thus far you shall come, </a:t>
            </a:r>
          </a:p>
          <a:p>
            <a:pPr algn="ctr">
              <a:defRPr/>
            </a:pPr>
            <a:r>
              <a:rPr lang="en-US" altLang="en-US" sz="4400" b="1" i="1" dirty="0">
                <a:solidFill>
                  <a:srgbClr val="FFFF00"/>
                </a:solidFill>
                <a:latin typeface="+mj-lt"/>
              </a:rPr>
              <a:t>but no further. </a:t>
            </a:r>
          </a:p>
          <a:p>
            <a:pPr algn="ctr">
              <a:defRPr/>
            </a:pPr>
            <a:r>
              <a:rPr lang="en-US" altLang="en-US" sz="4400" b="1" i="1" dirty="0">
                <a:solidFill>
                  <a:srgbClr val="FFFF00"/>
                </a:solidFill>
                <a:latin typeface="+mj-lt"/>
              </a:rPr>
              <a:t>Here shall your proud waves stop!”</a:t>
            </a:r>
          </a:p>
        </p:txBody>
      </p:sp>
    </p:spTree>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Picture 2" descr="http://www.strangecosmos.com/images/content/1824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0"/>
            <a:ext cx="10323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987" name="TextBox 1"/>
          <p:cNvSpPr txBox="1">
            <a:spLocks noChangeArrowheads="1"/>
          </p:cNvSpPr>
          <p:nvPr/>
        </p:nvSpPr>
        <p:spPr bwMode="auto">
          <a:xfrm>
            <a:off x="114300" y="152400"/>
            <a:ext cx="9238426"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3200" b="1" dirty="0">
                <a:solidFill>
                  <a:srgbClr val="002060"/>
                </a:solidFill>
                <a:latin typeface="Arial" charset="0"/>
              </a:rPr>
              <a:t>Job 8:11. (God tells Job.) ‘I said, </a:t>
            </a:r>
          </a:p>
          <a:p>
            <a:pPr eaLnBrk="1" hangingPunct="1">
              <a:spcBef>
                <a:spcPct val="0"/>
              </a:spcBef>
              <a:buFontTx/>
              <a:buNone/>
            </a:pPr>
            <a:r>
              <a:rPr lang="en-US" altLang="en-US" sz="3600" b="1" i="1" dirty="0">
                <a:solidFill>
                  <a:schemeClr val="accent2">
                    <a:lumMod val="50000"/>
                  </a:schemeClr>
                </a:solidFill>
                <a:latin typeface="Arial" charset="0"/>
              </a:rPr>
              <a:t>“Thus far you shall come, but no farther; </a:t>
            </a:r>
          </a:p>
          <a:p>
            <a:pPr eaLnBrk="1" hangingPunct="1">
              <a:spcBef>
                <a:spcPct val="0"/>
              </a:spcBef>
              <a:buFontTx/>
              <a:buNone/>
            </a:pPr>
            <a:r>
              <a:rPr lang="en-US" altLang="en-US" sz="3600" b="1" i="1" dirty="0">
                <a:solidFill>
                  <a:schemeClr val="accent2">
                    <a:lumMod val="50000"/>
                  </a:schemeClr>
                </a:solidFill>
                <a:latin typeface="Arial" charset="0"/>
              </a:rPr>
              <a:t>And here shall your proud waves stop!”’</a:t>
            </a:r>
            <a:r>
              <a:rPr lang="en-US" altLang="en-US" sz="3600" b="1" dirty="0">
                <a:solidFill>
                  <a:schemeClr val="accent2">
                    <a:lumMod val="50000"/>
                  </a:schemeClr>
                </a:solidFill>
                <a:latin typeface="Arial" charset="0"/>
              </a:rPr>
              <a:t> </a:t>
            </a:r>
          </a:p>
        </p:txBody>
      </p:sp>
      <p:pic>
        <p:nvPicPr>
          <p:cNvPr id="297988" name="Picture 2" descr="http://ywamturnervalley.org/test2012/wp-content/uploads/2013/04/JobSldi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37" y="4419600"/>
            <a:ext cx="64307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p:cNvSpPr>
            <a:spLocks noChangeArrowheads="1"/>
          </p:cNvSpPr>
          <p:nvPr/>
        </p:nvSpPr>
        <p:spPr bwMode="auto">
          <a:xfrm>
            <a:off x="342900" y="228600"/>
            <a:ext cx="9601200" cy="6247864"/>
          </a:xfrm>
          <a:prstGeom prst="rect">
            <a:avLst/>
          </a:prstGeom>
          <a:solidFill>
            <a:schemeClr val="tx2">
              <a:lumMod val="50000"/>
            </a:schemeClr>
          </a:solidFill>
          <a:ln>
            <a:noFill/>
          </a:ln>
          <a:extLst/>
        </p:spPr>
        <p:txBody>
          <a:bodyPr wrap="square">
            <a:spAutoFit/>
          </a:bodyPr>
          <a:lstStyle/>
          <a:p>
            <a:pPr algn="ctr">
              <a:defRPr/>
            </a:pPr>
            <a:r>
              <a:rPr lang="en-US" altLang="en-US" sz="4000" dirty="0">
                <a:solidFill>
                  <a:srgbClr val="FFC000"/>
                </a:solidFill>
                <a:latin typeface="+mj-lt"/>
              </a:rPr>
              <a:t>Job suffered the loss of family and fortune. His cattle were destroyed by </a:t>
            </a:r>
            <a:r>
              <a:rPr lang="en-US" altLang="en-US" sz="4000" dirty="0">
                <a:solidFill>
                  <a:srgbClr val="FFFF00"/>
                </a:solidFill>
                <a:latin typeface="+mj-lt"/>
              </a:rPr>
              <a:t>fire from heaven</a:t>
            </a:r>
            <a:r>
              <a:rPr lang="en-US" altLang="en-US" sz="4000" dirty="0">
                <a:solidFill>
                  <a:srgbClr val="FFC000"/>
                </a:solidFill>
                <a:latin typeface="+mj-lt"/>
              </a:rPr>
              <a:t>. He endured terrible physical afflictions, </a:t>
            </a:r>
            <a:r>
              <a:rPr lang="en-US" altLang="en-US" sz="4000" dirty="0" smtClean="0">
                <a:solidFill>
                  <a:srgbClr val="FFC000"/>
                </a:solidFill>
                <a:latin typeface="+mj-lt"/>
              </a:rPr>
              <a:t>and the threat of death. </a:t>
            </a:r>
            <a:r>
              <a:rPr lang="en-US" altLang="en-US" sz="4000" dirty="0">
                <a:solidFill>
                  <a:srgbClr val="FFC000"/>
                </a:solidFill>
                <a:latin typeface="+mj-lt"/>
              </a:rPr>
              <a:t>H</a:t>
            </a:r>
            <a:r>
              <a:rPr lang="en-US" altLang="en-US" sz="4000" dirty="0" smtClean="0">
                <a:solidFill>
                  <a:srgbClr val="FFC000"/>
                </a:solidFill>
                <a:latin typeface="+mj-lt"/>
              </a:rPr>
              <a:t>is friends said </a:t>
            </a:r>
            <a:r>
              <a:rPr lang="en-US" altLang="en-US" sz="4000" dirty="0">
                <a:solidFill>
                  <a:srgbClr val="FFC000"/>
                </a:solidFill>
                <a:latin typeface="+mj-lt"/>
              </a:rPr>
              <a:t>that God was  judging him because of </a:t>
            </a:r>
            <a:r>
              <a:rPr lang="en-US" altLang="en-US" sz="4000" dirty="0" smtClean="0">
                <a:solidFill>
                  <a:srgbClr val="FFC000"/>
                </a:solidFill>
                <a:latin typeface="+mj-lt"/>
              </a:rPr>
              <a:t>unforgiven sin. </a:t>
            </a:r>
            <a:r>
              <a:rPr lang="en-US" altLang="en-US" sz="4000" dirty="0">
                <a:solidFill>
                  <a:srgbClr val="FFC000"/>
                </a:solidFill>
                <a:latin typeface="+mj-lt"/>
              </a:rPr>
              <a:t>But at the </a:t>
            </a:r>
            <a:endParaRPr lang="en-US" altLang="en-US" sz="4000" dirty="0" smtClean="0">
              <a:solidFill>
                <a:srgbClr val="FFC000"/>
              </a:solidFill>
              <a:latin typeface="+mj-lt"/>
            </a:endParaRPr>
          </a:p>
          <a:p>
            <a:pPr algn="ctr">
              <a:defRPr/>
            </a:pPr>
            <a:r>
              <a:rPr lang="en-US" altLang="en-US" sz="4000" dirty="0" smtClean="0">
                <a:solidFill>
                  <a:srgbClr val="FFC000"/>
                </a:solidFill>
                <a:latin typeface="+mj-lt"/>
              </a:rPr>
              <a:t>end of </a:t>
            </a:r>
            <a:r>
              <a:rPr lang="en-US" altLang="en-US" sz="4000" dirty="0">
                <a:solidFill>
                  <a:srgbClr val="FFC000"/>
                </a:solidFill>
                <a:latin typeface="+mj-lt"/>
              </a:rPr>
              <a:t>it all Job emerged from </a:t>
            </a:r>
            <a:r>
              <a:rPr lang="en-US" altLang="en-US" sz="4000" dirty="0" smtClean="0">
                <a:solidFill>
                  <a:srgbClr val="FFC000"/>
                </a:solidFill>
                <a:latin typeface="+mj-lt"/>
              </a:rPr>
              <a:t>all the </a:t>
            </a:r>
          </a:p>
          <a:p>
            <a:pPr algn="ctr">
              <a:defRPr/>
            </a:pPr>
            <a:r>
              <a:rPr lang="en-US" altLang="en-US" sz="4000" dirty="0" smtClean="0">
                <a:solidFill>
                  <a:srgbClr val="FFC000"/>
                </a:solidFill>
                <a:latin typeface="+mj-lt"/>
              </a:rPr>
              <a:t>fear and gloom </a:t>
            </a:r>
            <a:r>
              <a:rPr lang="en-US" altLang="en-US" sz="4000" dirty="0">
                <a:solidFill>
                  <a:srgbClr val="FFC000"/>
                </a:solidFill>
                <a:latin typeface="+mj-lt"/>
              </a:rPr>
              <a:t>to make his marvelous </a:t>
            </a:r>
            <a:endParaRPr lang="en-US" altLang="en-US" sz="4000" dirty="0" smtClean="0">
              <a:solidFill>
                <a:srgbClr val="FFC000"/>
              </a:solidFill>
              <a:latin typeface="+mj-lt"/>
            </a:endParaRPr>
          </a:p>
          <a:p>
            <a:pPr algn="ctr">
              <a:defRPr/>
            </a:pPr>
            <a:r>
              <a:rPr lang="en-US" altLang="en-US" sz="4000" dirty="0" smtClean="0">
                <a:solidFill>
                  <a:srgbClr val="FFC000"/>
                </a:solidFill>
                <a:latin typeface="+mj-lt"/>
              </a:rPr>
              <a:t>confession </a:t>
            </a:r>
            <a:r>
              <a:rPr lang="en-US" altLang="en-US" sz="4000" dirty="0">
                <a:solidFill>
                  <a:srgbClr val="FFC000"/>
                </a:solidFill>
                <a:latin typeface="+mj-lt"/>
              </a:rPr>
              <a:t>of the wonderful </a:t>
            </a:r>
            <a:endParaRPr lang="en-US" altLang="en-US" sz="4000" dirty="0" smtClean="0">
              <a:solidFill>
                <a:srgbClr val="FFC000"/>
              </a:solidFill>
              <a:latin typeface="+mj-lt"/>
            </a:endParaRPr>
          </a:p>
          <a:p>
            <a:pPr algn="ctr">
              <a:defRPr/>
            </a:pPr>
            <a:r>
              <a:rPr lang="en-US" altLang="en-US" sz="4000" dirty="0" smtClean="0">
                <a:solidFill>
                  <a:srgbClr val="FFC000"/>
                </a:solidFill>
                <a:latin typeface="+mj-lt"/>
              </a:rPr>
              <a:t>resurrecting Life </a:t>
            </a:r>
            <a:r>
              <a:rPr lang="en-US" altLang="en-US" sz="4000" dirty="0">
                <a:solidFill>
                  <a:srgbClr val="FFC000"/>
                </a:solidFill>
                <a:latin typeface="+mj-lt"/>
              </a:rPr>
              <a:t>we have in our God.  </a:t>
            </a:r>
          </a:p>
        </p:txBody>
      </p:sp>
    </p:spTree>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3.bp.blogspot.com/-G1GfsrFCF5Y/TzR89gK3jQI/AAAAAAAACYA/5LbJSV7tfZ8/s1600/job+JobAndHisFriends_Ilya_Yefimovich-Rep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71"/>
            <a:ext cx="10287000" cy="6836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689352"/>
      </p:ext>
    </p:extLst>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TextBox 2"/>
          <p:cNvSpPr txBox="1">
            <a:spLocks noChangeArrowheads="1"/>
          </p:cNvSpPr>
          <p:nvPr/>
        </p:nvSpPr>
        <p:spPr bwMode="auto">
          <a:xfrm>
            <a:off x="157617" y="762000"/>
            <a:ext cx="9982200"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None/>
            </a:pPr>
            <a:r>
              <a:rPr lang="en-US" altLang="en-US" sz="4800" dirty="0">
                <a:solidFill>
                  <a:srgbClr val="FFC000"/>
                </a:solidFill>
                <a:latin typeface="Arial" panose="020B0604020202020204" pitchFamily="34" charset="0"/>
                <a:cs typeface="Arial" panose="020B0604020202020204" pitchFamily="34" charset="0"/>
              </a:rPr>
              <a:t>He said,</a:t>
            </a:r>
          </a:p>
          <a:p>
            <a:pPr algn="ctr" eaLnBrk="1" hangingPunct="1">
              <a:spcBef>
                <a:spcPct val="0"/>
              </a:spcBef>
              <a:buFontTx/>
              <a:buNone/>
            </a:pPr>
            <a:r>
              <a:rPr lang="en-US" altLang="en-US" sz="4800" b="1" baseline="30000" dirty="0" smtClean="0">
                <a:solidFill>
                  <a:srgbClr val="FFC000"/>
                </a:solidFill>
                <a:latin typeface="Arial" charset="0"/>
              </a:rPr>
              <a:t>25</a:t>
            </a:r>
            <a:r>
              <a:rPr lang="en-US" altLang="en-US" sz="4800" b="1" baseline="30000" dirty="0">
                <a:solidFill>
                  <a:srgbClr val="FFC000"/>
                </a:solidFill>
                <a:latin typeface="Arial" charset="0"/>
              </a:rPr>
              <a:t> </a:t>
            </a:r>
            <a:r>
              <a:rPr lang="en-US" altLang="en-US" sz="4800" dirty="0">
                <a:solidFill>
                  <a:srgbClr val="FFC000"/>
                </a:solidFill>
                <a:latin typeface="Arial" charset="0"/>
              </a:rPr>
              <a:t>I know that my redeemer lives, and that he shall stand at the latter day upon the earth:</a:t>
            </a:r>
          </a:p>
          <a:p>
            <a:pPr algn="ctr" eaLnBrk="1" hangingPunct="1">
              <a:spcBef>
                <a:spcPct val="0"/>
              </a:spcBef>
              <a:buFontTx/>
              <a:buNone/>
            </a:pPr>
            <a:r>
              <a:rPr lang="en-US" altLang="en-US" sz="4800" b="1" baseline="30000" dirty="0">
                <a:solidFill>
                  <a:srgbClr val="FFC000"/>
                </a:solidFill>
                <a:latin typeface="Arial" charset="0"/>
              </a:rPr>
              <a:t>26 </a:t>
            </a:r>
            <a:r>
              <a:rPr lang="en-US" altLang="en-US" sz="4800" dirty="0">
                <a:solidFill>
                  <a:srgbClr val="FFC000"/>
                </a:solidFill>
                <a:latin typeface="Arial" charset="0"/>
              </a:rPr>
              <a:t>And though after my skin </a:t>
            </a:r>
            <a:r>
              <a:rPr lang="en-US" altLang="en-US" sz="4800" dirty="0" smtClean="0">
                <a:solidFill>
                  <a:srgbClr val="FFC000"/>
                </a:solidFill>
                <a:latin typeface="Arial" charset="0"/>
              </a:rPr>
              <a:t>worms destroy this </a:t>
            </a:r>
            <a:r>
              <a:rPr lang="en-US" altLang="en-US" sz="4800" dirty="0">
                <a:solidFill>
                  <a:srgbClr val="FFC000"/>
                </a:solidFill>
                <a:latin typeface="Arial" charset="0"/>
              </a:rPr>
              <a:t>body, yet in my flesh shall I see God: </a:t>
            </a:r>
          </a:p>
        </p:txBody>
      </p:sp>
    </p:spTree>
    <p:extLst>
      <p:ext uri="{BB962C8B-B14F-4D97-AF65-F5344CB8AC3E}">
        <p14:creationId xmlns:p14="http://schemas.microsoft.com/office/powerpoint/2010/main" val="3411761294"/>
      </p:ext>
    </p:extLst>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pic>
        <p:nvPicPr>
          <p:cNvPr id="300034" name="Picture 2" descr="http://ywamturnervalley.org/test2012/wp-content/uploads/2013/04/JobSldi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2978150"/>
            <a:ext cx="100838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0035" name="TextBox 2"/>
          <p:cNvSpPr txBox="1">
            <a:spLocks noChangeArrowheads="1"/>
          </p:cNvSpPr>
          <p:nvPr/>
        </p:nvSpPr>
        <p:spPr bwMode="auto">
          <a:xfrm>
            <a:off x="153988" y="304800"/>
            <a:ext cx="9982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500">
                <a:solidFill>
                  <a:srgbClr val="FFC000"/>
                </a:solidFill>
                <a:latin typeface="Arial" charset="0"/>
              </a:rPr>
              <a:t>I know that my Redeemer lives, and that He shall stand at the latter day upon the earth: </a:t>
            </a:r>
            <a:r>
              <a:rPr lang="en-US" altLang="en-US" sz="3500" b="1" baseline="30000">
                <a:solidFill>
                  <a:srgbClr val="FFC000"/>
                </a:solidFill>
                <a:latin typeface="Arial" charset="0"/>
              </a:rPr>
              <a:t> </a:t>
            </a:r>
            <a:r>
              <a:rPr lang="en-US" altLang="en-US" sz="3500">
                <a:solidFill>
                  <a:srgbClr val="FFC000"/>
                </a:solidFill>
                <a:latin typeface="Arial" charset="0"/>
              </a:rPr>
              <a:t>And though after entering my skin worms go inside to destroy this body, yet in my flesh shall I see God: </a:t>
            </a:r>
          </a:p>
        </p:txBody>
      </p:sp>
      <p:sp>
        <p:nvSpPr>
          <p:cNvPr id="300036" name="TextBox 3"/>
          <p:cNvSpPr txBox="1">
            <a:spLocks noChangeArrowheads="1"/>
          </p:cNvSpPr>
          <p:nvPr/>
        </p:nvSpPr>
        <p:spPr bwMode="auto">
          <a:xfrm>
            <a:off x="7964488" y="2516188"/>
            <a:ext cx="2154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a:solidFill>
                  <a:schemeClr val="bg1"/>
                </a:solidFill>
                <a:latin typeface="Arial" charset="0"/>
              </a:rPr>
              <a:t>- Job 19:25,26</a:t>
            </a:r>
          </a:p>
        </p:txBody>
      </p:sp>
    </p:spTree>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1"/>
          <p:cNvSpPr>
            <a:spLocks noChangeArrowheads="1"/>
          </p:cNvSpPr>
          <p:nvPr/>
        </p:nvSpPr>
        <p:spPr bwMode="auto">
          <a:xfrm>
            <a:off x="342900" y="457200"/>
            <a:ext cx="9601200" cy="6015806"/>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latin typeface="Arial" charset="0"/>
              </a:rPr>
              <a:t>So as </a:t>
            </a:r>
            <a:r>
              <a:rPr lang="en-US" altLang="en-US" sz="4800" dirty="0">
                <a:solidFill>
                  <a:srgbClr val="FFC000"/>
                </a:solidFill>
                <a:latin typeface="Arial" charset="0"/>
              </a:rPr>
              <a:t>we have seen, the ultimate apocalyptic </a:t>
            </a:r>
            <a:r>
              <a:rPr lang="en-US" altLang="en-US" sz="4800" b="1" i="1" dirty="0">
                <a:solidFill>
                  <a:srgbClr val="FFFF00"/>
                </a:solidFill>
                <a:latin typeface="Arial" charset="0"/>
              </a:rPr>
              <a:t>blood moon</a:t>
            </a:r>
            <a:r>
              <a:rPr lang="en-US" altLang="en-US" sz="4800" dirty="0">
                <a:solidFill>
                  <a:srgbClr val="FFC000"/>
                </a:solidFill>
                <a:latin typeface="Arial" charset="0"/>
              </a:rPr>
              <a:t> </a:t>
            </a:r>
            <a:r>
              <a:rPr lang="en-US" altLang="en-US" sz="4800" dirty="0" smtClean="0">
                <a:solidFill>
                  <a:srgbClr val="FFC000"/>
                </a:solidFill>
                <a:latin typeface="Arial" charset="0"/>
              </a:rPr>
              <a:t>has been hidden from us because </a:t>
            </a:r>
          </a:p>
          <a:p>
            <a:pPr algn="ctr" eaLnBrk="1" hangingPunct="1">
              <a:spcBef>
                <a:spcPct val="0"/>
              </a:spcBef>
              <a:buFontTx/>
              <a:buNone/>
            </a:pPr>
            <a:r>
              <a:rPr lang="en-US" altLang="en-US" sz="4800" dirty="0" smtClean="0">
                <a:solidFill>
                  <a:srgbClr val="FFC000"/>
                </a:solidFill>
                <a:latin typeface="Arial" charset="0"/>
              </a:rPr>
              <a:t>it tells of the end-time persecution of the saints. But that is not the end of the story. The blood moon will also </a:t>
            </a:r>
            <a:r>
              <a:rPr lang="en-US" altLang="en-US" sz="4800" dirty="0">
                <a:solidFill>
                  <a:srgbClr val="FFC000"/>
                </a:solidFill>
                <a:latin typeface="Arial" charset="0"/>
              </a:rPr>
              <a:t>be accompanied by </a:t>
            </a:r>
            <a:r>
              <a:rPr lang="en-US" altLang="en-US" sz="4800" dirty="0" smtClean="0">
                <a:solidFill>
                  <a:srgbClr val="FFC000"/>
                </a:solidFill>
                <a:latin typeface="Arial" charset="0"/>
              </a:rPr>
              <a:t>a </a:t>
            </a:r>
            <a:r>
              <a:rPr lang="en-US" altLang="en-US" sz="4800" b="1" i="1" dirty="0">
                <a:solidFill>
                  <a:srgbClr val="FFFF00"/>
                </a:solidFill>
                <a:latin typeface="Arial" charset="0"/>
              </a:rPr>
              <a:t>darkened sun</a:t>
            </a:r>
            <a:r>
              <a:rPr lang="en-US" altLang="en-US" sz="4800" dirty="0">
                <a:solidFill>
                  <a:srgbClr val="FFC000"/>
                </a:solidFill>
                <a:latin typeface="Arial" charset="0"/>
              </a:rPr>
              <a:t>. </a:t>
            </a:r>
          </a:p>
        </p:txBody>
      </p:sp>
    </p:spTree>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 y="0"/>
            <a:ext cx="10286999" cy="6858000"/>
          </a:xfrm>
          <a:prstGeom prst="rect">
            <a:avLst/>
          </a:prstGeom>
          <a:noFill/>
          <a:ln>
            <a:noFill/>
          </a:ln>
          <a:effectLst/>
          <a:scene3d>
            <a:camera prst="orthographicFront">
              <a:rot lat="0" lon="0" rev="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2083" name="TextBox 1"/>
          <p:cNvSpPr txBox="1">
            <a:spLocks noChangeArrowheads="1"/>
          </p:cNvSpPr>
          <p:nvPr/>
        </p:nvSpPr>
        <p:spPr bwMode="auto">
          <a:xfrm>
            <a:off x="0" y="5534025"/>
            <a:ext cx="10287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200">
                <a:solidFill>
                  <a:srgbClr val="FFC000"/>
                </a:solidFill>
                <a:latin typeface="Arial" charset="0"/>
              </a:rPr>
              <a:t>The 6</a:t>
            </a:r>
            <a:r>
              <a:rPr lang="en-US" altLang="en-US" sz="3200" baseline="30000">
                <a:solidFill>
                  <a:srgbClr val="FFC000"/>
                </a:solidFill>
                <a:latin typeface="Arial" charset="0"/>
              </a:rPr>
              <a:t>th</a:t>
            </a:r>
            <a:r>
              <a:rPr lang="en-US" altLang="en-US" sz="3200">
                <a:solidFill>
                  <a:srgbClr val="FFC000"/>
                </a:solidFill>
                <a:latin typeface="Arial" charset="0"/>
              </a:rPr>
              <a:t> seal will see the </a:t>
            </a:r>
            <a:r>
              <a:rPr lang="en-US" altLang="en-US" sz="3200">
                <a:solidFill>
                  <a:srgbClr val="FFFF00"/>
                </a:solidFill>
                <a:latin typeface="Arial" charset="0"/>
              </a:rPr>
              <a:t>sun turned to darkness </a:t>
            </a:r>
          </a:p>
          <a:p>
            <a:pPr algn="ctr" eaLnBrk="1" hangingPunct="1">
              <a:spcBef>
                <a:spcPct val="0"/>
              </a:spcBef>
              <a:buFontTx/>
              <a:buNone/>
            </a:pPr>
            <a:r>
              <a:rPr lang="en-US" altLang="en-US" sz="3200">
                <a:solidFill>
                  <a:srgbClr val="FFC000"/>
                </a:solidFill>
                <a:latin typeface="Arial" charset="0"/>
              </a:rPr>
              <a:t>and the </a:t>
            </a:r>
            <a:r>
              <a:rPr lang="en-US" altLang="en-US" sz="3200">
                <a:solidFill>
                  <a:srgbClr val="FFFF00"/>
                </a:solidFill>
                <a:latin typeface="Arial" charset="0"/>
              </a:rPr>
              <a:t>moon to blood;</a:t>
            </a:r>
            <a:r>
              <a:rPr lang="en-US" altLang="en-US" sz="3200">
                <a:solidFill>
                  <a:srgbClr val="FFC000"/>
                </a:solidFill>
                <a:latin typeface="Arial" charset="0"/>
              </a:rPr>
              <a:t> this will go on for </a:t>
            </a:r>
            <a:r>
              <a:rPr lang="en-US" altLang="en-US" sz="3200">
                <a:solidFill>
                  <a:srgbClr val="FFFF00"/>
                </a:solidFill>
                <a:latin typeface="Arial" charset="0"/>
              </a:rPr>
              <a:t>30 days</a:t>
            </a:r>
            <a:r>
              <a:rPr lang="en-US" altLang="en-US" sz="3200">
                <a:solidFill>
                  <a:srgbClr val="FFC000"/>
                </a:solidFill>
                <a:latin typeface="Arial" charset="0"/>
              </a:rPr>
              <a:t>.</a:t>
            </a:r>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1"/>
          <p:cNvSpPr>
            <a:spLocks noChangeArrowheads="1"/>
          </p:cNvSpPr>
          <p:nvPr/>
        </p:nvSpPr>
        <p:spPr bwMode="auto">
          <a:xfrm>
            <a:off x="342900" y="1524000"/>
            <a:ext cx="96012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6000" dirty="0" smtClean="0">
                <a:solidFill>
                  <a:srgbClr val="FFC000"/>
                </a:solidFill>
                <a:latin typeface="Arial" charset="0"/>
              </a:rPr>
              <a:t>In these </a:t>
            </a:r>
            <a:r>
              <a:rPr lang="en-US" altLang="en-US" sz="6000" dirty="0">
                <a:solidFill>
                  <a:srgbClr val="FFFF00"/>
                </a:solidFill>
                <a:latin typeface="Arial" charset="0"/>
              </a:rPr>
              <a:t>dark and cloudy </a:t>
            </a:r>
            <a:r>
              <a:rPr lang="en-US" altLang="en-US" sz="6000" dirty="0" smtClean="0">
                <a:solidFill>
                  <a:srgbClr val="FFFF00"/>
                </a:solidFill>
                <a:latin typeface="Arial" charset="0"/>
              </a:rPr>
              <a:t>days</a:t>
            </a:r>
            <a:r>
              <a:rPr lang="en-US" altLang="en-US" sz="6000" dirty="0" smtClean="0">
                <a:solidFill>
                  <a:srgbClr val="FFC000"/>
                </a:solidFill>
                <a:latin typeface="Arial" charset="0"/>
              </a:rPr>
              <a:t> we can sense the rising anger of God. This </a:t>
            </a:r>
          </a:p>
          <a:p>
            <a:pPr algn="ctr" eaLnBrk="1" hangingPunct="1">
              <a:spcBef>
                <a:spcPct val="0"/>
              </a:spcBef>
              <a:buFontTx/>
              <a:buNone/>
            </a:pPr>
            <a:r>
              <a:rPr lang="en-US" altLang="en-US" sz="6000" dirty="0" smtClean="0">
                <a:solidFill>
                  <a:srgbClr val="FFC000"/>
                </a:solidFill>
                <a:latin typeface="Arial" charset="0"/>
              </a:rPr>
              <a:t>is </a:t>
            </a:r>
            <a:r>
              <a:rPr lang="en-US" altLang="en-US" sz="6000" dirty="0">
                <a:solidFill>
                  <a:srgbClr val="FFC000"/>
                </a:solidFill>
                <a:latin typeface="Arial" charset="0"/>
              </a:rPr>
              <a:t>another big clue for us.</a:t>
            </a:r>
          </a:p>
        </p:txBody>
      </p:sp>
    </p:spTree>
    <p:extLst>
      <p:ext uri="{BB962C8B-B14F-4D97-AF65-F5344CB8AC3E}">
        <p14:creationId xmlns:p14="http://schemas.microsoft.com/office/powerpoint/2010/main" val="2764988651"/>
      </p:ext>
    </p:extLst>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Gavin\Desktop\BM IMAGES\Slide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888841"/>
      </p:ext>
    </p:extLst>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extBox 1"/>
          <p:cNvSpPr txBox="1">
            <a:spLocks noChangeArrowheads="1"/>
          </p:cNvSpPr>
          <p:nvPr/>
        </p:nvSpPr>
        <p:spPr bwMode="auto">
          <a:xfrm>
            <a:off x="266701" y="838200"/>
            <a:ext cx="9753600" cy="526297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n-US" altLang="en-US" sz="4800" dirty="0">
                <a:solidFill>
                  <a:srgbClr val="FFC000"/>
                </a:solidFill>
                <a:latin typeface="+mn-lt"/>
              </a:rPr>
              <a:t>In </a:t>
            </a:r>
            <a:r>
              <a:rPr lang="en-US" altLang="en-US" sz="4800" dirty="0">
                <a:solidFill>
                  <a:schemeClr val="bg1"/>
                </a:solidFill>
                <a:latin typeface="+mn-lt"/>
              </a:rPr>
              <a:t>Ezekiel 34 </a:t>
            </a:r>
            <a:r>
              <a:rPr lang="en-US" altLang="en-US" sz="4800" dirty="0">
                <a:solidFill>
                  <a:srgbClr val="FFC000"/>
                </a:solidFill>
                <a:latin typeface="+mn-lt"/>
              </a:rPr>
              <a:t>God </a:t>
            </a:r>
            <a:r>
              <a:rPr lang="en-US" altLang="en-US" sz="4800" dirty="0" smtClean="0">
                <a:solidFill>
                  <a:srgbClr val="FFC000"/>
                </a:solidFill>
                <a:latin typeface="+mn-lt"/>
              </a:rPr>
              <a:t>pronounces </a:t>
            </a:r>
          </a:p>
          <a:p>
            <a:pPr algn="ctr">
              <a:defRPr/>
            </a:pPr>
            <a:r>
              <a:rPr lang="en-US" altLang="en-US" sz="4800" b="1" i="1" dirty="0" smtClean="0">
                <a:solidFill>
                  <a:srgbClr val="FFFF00"/>
                </a:solidFill>
                <a:latin typeface="+mn-lt"/>
              </a:rPr>
              <a:t>”woe </a:t>
            </a:r>
            <a:r>
              <a:rPr lang="en-US" altLang="en-US" sz="4800" b="1" i="1" dirty="0">
                <a:solidFill>
                  <a:srgbClr val="FFFF00"/>
                </a:solidFill>
                <a:latin typeface="+mn-lt"/>
              </a:rPr>
              <a:t>to </a:t>
            </a:r>
            <a:r>
              <a:rPr lang="en-US" altLang="en-US" sz="4800" b="1" i="1" dirty="0" smtClean="0">
                <a:solidFill>
                  <a:srgbClr val="FFFF00"/>
                </a:solidFill>
                <a:latin typeface="+mn-lt"/>
              </a:rPr>
              <a:t>the shepherds</a:t>
            </a:r>
            <a:r>
              <a:rPr lang="en-US" altLang="en-US" sz="4800" b="1" i="1" dirty="0">
                <a:solidFill>
                  <a:srgbClr val="FFFF00"/>
                </a:solidFill>
                <a:latin typeface="+mn-lt"/>
              </a:rPr>
              <a:t>”</a:t>
            </a:r>
            <a:r>
              <a:rPr lang="en-US" altLang="en-US" sz="4800" dirty="0">
                <a:solidFill>
                  <a:srgbClr val="FFC000"/>
                </a:solidFill>
                <a:latin typeface="+mn-lt"/>
              </a:rPr>
              <a:t> </a:t>
            </a:r>
            <a:endParaRPr lang="en-US" altLang="en-US" sz="4800" dirty="0" smtClean="0">
              <a:solidFill>
                <a:srgbClr val="FFC000"/>
              </a:solidFill>
              <a:latin typeface="+mn-lt"/>
            </a:endParaRPr>
          </a:p>
          <a:p>
            <a:pPr algn="ctr">
              <a:defRPr/>
            </a:pPr>
            <a:r>
              <a:rPr lang="en-US" altLang="en-US" sz="4800" dirty="0" smtClean="0">
                <a:solidFill>
                  <a:srgbClr val="FFC000"/>
                </a:solidFill>
                <a:latin typeface="+mn-lt"/>
              </a:rPr>
              <a:t>for </a:t>
            </a:r>
            <a:r>
              <a:rPr lang="en-US" altLang="en-US" sz="4800" dirty="0">
                <a:solidFill>
                  <a:srgbClr val="FFC000"/>
                </a:solidFill>
                <a:latin typeface="+mn-lt"/>
              </a:rPr>
              <a:t>feeding themselves and not feeding </a:t>
            </a:r>
            <a:r>
              <a:rPr lang="en-US" altLang="en-US" sz="4800" dirty="0" smtClean="0">
                <a:solidFill>
                  <a:srgbClr val="FFC000"/>
                </a:solidFill>
                <a:latin typeface="+mn-lt"/>
              </a:rPr>
              <a:t>His </a:t>
            </a:r>
            <a:r>
              <a:rPr lang="en-US" altLang="en-US" sz="4800" dirty="0">
                <a:solidFill>
                  <a:srgbClr val="FFC000"/>
                </a:solidFill>
                <a:latin typeface="+mn-lt"/>
              </a:rPr>
              <a:t>people</a:t>
            </a:r>
            <a:r>
              <a:rPr lang="en-US" altLang="en-US" sz="4800" dirty="0" smtClean="0">
                <a:solidFill>
                  <a:srgbClr val="FFC000"/>
                </a:solidFill>
                <a:latin typeface="+mn-lt"/>
              </a:rPr>
              <a:t>.</a:t>
            </a:r>
            <a:r>
              <a:rPr lang="en-US" altLang="en-US" sz="4800" dirty="0">
                <a:solidFill>
                  <a:srgbClr val="FFC000"/>
                </a:solidFill>
              </a:rPr>
              <a:t> </a:t>
            </a:r>
            <a:r>
              <a:rPr lang="en-US" altLang="en-US" sz="4800" dirty="0" smtClean="0">
                <a:solidFill>
                  <a:srgbClr val="FFC000"/>
                </a:solidFill>
                <a:latin typeface="+mn-lt"/>
              </a:rPr>
              <a:t>These are ministers who </a:t>
            </a:r>
            <a:r>
              <a:rPr lang="en-US" altLang="en-US" sz="4800" dirty="0">
                <a:solidFill>
                  <a:srgbClr val="FFC000"/>
                </a:solidFill>
                <a:latin typeface="+mn-lt"/>
              </a:rPr>
              <a:t>have </a:t>
            </a:r>
            <a:r>
              <a:rPr lang="en-US" altLang="en-US" sz="4800" dirty="0" smtClean="0">
                <a:solidFill>
                  <a:srgbClr val="FFC000"/>
                </a:solidFill>
                <a:latin typeface="+mn-lt"/>
              </a:rPr>
              <a:t>not fed </a:t>
            </a:r>
          </a:p>
          <a:p>
            <a:pPr algn="ctr">
              <a:defRPr/>
            </a:pPr>
            <a:r>
              <a:rPr lang="en-US" altLang="en-US" sz="4800" dirty="0" smtClean="0">
                <a:solidFill>
                  <a:srgbClr val="FFC000"/>
                </a:solidFill>
                <a:latin typeface="+mn-lt"/>
              </a:rPr>
              <a:t>His sheep </a:t>
            </a:r>
            <a:r>
              <a:rPr lang="en-US" altLang="en-US" sz="4800" dirty="0">
                <a:solidFill>
                  <a:srgbClr val="FFC000"/>
                </a:solidFill>
                <a:latin typeface="+mn-lt"/>
              </a:rPr>
              <a:t>but instead made </a:t>
            </a:r>
            <a:endParaRPr lang="en-US" altLang="en-US" sz="4800" dirty="0" smtClean="0">
              <a:solidFill>
                <a:srgbClr val="FFC000"/>
              </a:solidFill>
              <a:latin typeface="+mn-lt"/>
            </a:endParaRPr>
          </a:p>
          <a:p>
            <a:pPr algn="ctr">
              <a:defRPr/>
            </a:pPr>
            <a:r>
              <a:rPr lang="en-US" altLang="en-US" sz="4800" dirty="0" smtClean="0">
                <a:solidFill>
                  <a:srgbClr val="FFC000"/>
                </a:solidFill>
                <a:latin typeface="+mn-lt"/>
              </a:rPr>
              <a:t>merchandise </a:t>
            </a:r>
            <a:r>
              <a:rPr lang="en-US" altLang="en-US" sz="4800" dirty="0">
                <a:solidFill>
                  <a:srgbClr val="FFC000"/>
                </a:solidFill>
                <a:latin typeface="+mn-lt"/>
              </a:rPr>
              <a:t>of </a:t>
            </a:r>
            <a:r>
              <a:rPr lang="en-US" altLang="en-US" sz="4800" dirty="0" smtClean="0">
                <a:solidFill>
                  <a:srgbClr val="FFC000"/>
                </a:solidFill>
                <a:latin typeface="+mn-lt"/>
              </a:rPr>
              <a:t>them. </a:t>
            </a:r>
            <a:endParaRPr lang="en-US" altLang="en-US" sz="4800" dirty="0">
              <a:solidFill>
                <a:srgbClr val="FFFF00"/>
              </a:solidFill>
              <a:latin typeface="+mn-lt"/>
            </a:endParaRPr>
          </a:p>
        </p:txBody>
      </p:sp>
    </p:spTree>
    <p:extLst>
      <p:ext uri="{BB962C8B-B14F-4D97-AF65-F5344CB8AC3E}">
        <p14:creationId xmlns:p14="http://schemas.microsoft.com/office/powerpoint/2010/main" val="1992611385"/>
      </p:ext>
    </p:extLst>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Gavin\Desktop\BM IMAGES\wolfes-in-sheep's-cloth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079231"/>
      </p:ext>
    </p:extLst>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extBox 1"/>
          <p:cNvSpPr txBox="1">
            <a:spLocks noChangeArrowheads="1"/>
          </p:cNvSpPr>
          <p:nvPr/>
        </p:nvSpPr>
        <p:spPr bwMode="auto">
          <a:xfrm>
            <a:off x="266701" y="609600"/>
            <a:ext cx="9753600" cy="563231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n-US" altLang="en-US" sz="4000" dirty="0" smtClean="0">
                <a:solidFill>
                  <a:srgbClr val="FFC000"/>
                </a:solidFill>
                <a:latin typeface="+mn-lt"/>
              </a:rPr>
              <a:t>Ezekiel </a:t>
            </a:r>
            <a:r>
              <a:rPr lang="en-US" altLang="en-US" sz="4000" dirty="0">
                <a:solidFill>
                  <a:srgbClr val="FFC000"/>
                </a:solidFill>
                <a:latin typeface="+mn-lt"/>
              </a:rPr>
              <a:t>goes on </a:t>
            </a:r>
            <a:r>
              <a:rPr lang="en-US" altLang="en-US" sz="4000" dirty="0" smtClean="0">
                <a:solidFill>
                  <a:srgbClr val="FFC000"/>
                </a:solidFill>
                <a:latin typeface="+mn-lt"/>
              </a:rPr>
              <a:t>to </a:t>
            </a:r>
            <a:r>
              <a:rPr lang="en-US" altLang="en-US" sz="4000" dirty="0">
                <a:solidFill>
                  <a:srgbClr val="FFC000"/>
                </a:solidFill>
                <a:latin typeface="+mn-lt"/>
              </a:rPr>
              <a:t>prophesy that </a:t>
            </a:r>
            <a:r>
              <a:rPr lang="en-US" altLang="en-US" sz="4000" dirty="0" smtClean="0">
                <a:solidFill>
                  <a:srgbClr val="FFC000"/>
                </a:solidFill>
                <a:latin typeface="+mn-lt"/>
              </a:rPr>
              <a:t>Messiah will fire the shepherds. Then on a </a:t>
            </a:r>
            <a:r>
              <a:rPr lang="en-US" altLang="en-US" sz="4000" b="1" i="1" dirty="0">
                <a:solidFill>
                  <a:srgbClr val="FFFF00"/>
                </a:solidFill>
                <a:latin typeface="+mn-lt"/>
              </a:rPr>
              <a:t>cloudy and dark day</a:t>
            </a:r>
            <a:r>
              <a:rPr lang="en-US" altLang="en-US" sz="4000" dirty="0">
                <a:solidFill>
                  <a:srgbClr val="FFC000"/>
                </a:solidFill>
                <a:latin typeface="+mn-lt"/>
              </a:rPr>
              <a:t> </a:t>
            </a:r>
            <a:r>
              <a:rPr lang="en-US" altLang="en-US" sz="4000" dirty="0" smtClean="0">
                <a:solidFill>
                  <a:srgbClr val="FFC000"/>
                </a:solidFill>
                <a:latin typeface="+mn-lt"/>
              </a:rPr>
              <a:t> the </a:t>
            </a:r>
            <a:r>
              <a:rPr lang="en-US" altLang="en-US" sz="4000" dirty="0">
                <a:solidFill>
                  <a:srgbClr val="FFFF00"/>
                </a:solidFill>
                <a:latin typeface="+mn-lt"/>
              </a:rPr>
              <a:t>Shepherd of Israel </a:t>
            </a:r>
            <a:r>
              <a:rPr lang="en-US" altLang="en-US" sz="4000" dirty="0">
                <a:solidFill>
                  <a:srgbClr val="FFC000"/>
                </a:solidFill>
                <a:latin typeface="+mn-lt"/>
              </a:rPr>
              <a:t>will </a:t>
            </a:r>
            <a:r>
              <a:rPr lang="en-US" altLang="en-US" sz="4000" b="1" i="1" dirty="0">
                <a:solidFill>
                  <a:srgbClr val="FFFF00"/>
                </a:solidFill>
                <a:latin typeface="+mn-lt"/>
              </a:rPr>
              <a:t>personally</a:t>
            </a:r>
            <a:r>
              <a:rPr lang="en-US" altLang="en-US" sz="4000" dirty="0">
                <a:solidFill>
                  <a:srgbClr val="FFC000"/>
                </a:solidFill>
                <a:latin typeface="+mn-lt"/>
              </a:rPr>
              <a:t> </a:t>
            </a:r>
            <a:r>
              <a:rPr lang="en-US" altLang="en-US" sz="4000" dirty="0" smtClean="0">
                <a:solidFill>
                  <a:srgbClr val="FFC000"/>
                </a:solidFill>
                <a:latin typeface="+mn-lt"/>
              </a:rPr>
              <a:t>go </a:t>
            </a:r>
            <a:r>
              <a:rPr lang="en-US" altLang="en-US" sz="4000" dirty="0">
                <a:solidFill>
                  <a:srgbClr val="FFC000"/>
                </a:solidFill>
                <a:latin typeface="+mn-lt"/>
              </a:rPr>
              <a:t>out in the </a:t>
            </a:r>
            <a:r>
              <a:rPr lang="en-US" altLang="en-US" sz="4000" dirty="0" smtClean="0">
                <a:solidFill>
                  <a:srgbClr val="FFC000"/>
                </a:solidFill>
                <a:latin typeface="+mn-lt"/>
              </a:rPr>
              <a:t>storm to seek </a:t>
            </a:r>
            <a:r>
              <a:rPr lang="en-US" altLang="en-US" sz="4000" dirty="0">
                <a:solidFill>
                  <a:srgbClr val="FFC000"/>
                </a:solidFill>
                <a:latin typeface="+mn-lt"/>
              </a:rPr>
              <a:t>out and </a:t>
            </a:r>
            <a:r>
              <a:rPr lang="en-US" altLang="en-US" sz="4000" dirty="0" smtClean="0">
                <a:solidFill>
                  <a:srgbClr val="FFC000"/>
                </a:solidFill>
                <a:latin typeface="+mn-lt"/>
              </a:rPr>
              <a:t>find </a:t>
            </a:r>
            <a:r>
              <a:rPr lang="en-US" altLang="en-US" sz="4000" dirty="0">
                <a:solidFill>
                  <a:srgbClr val="FFC000"/>
                </a:solidFill>
                <a:latin typeface="+mn-lt"/>
              </a:rPr>
              <a:t>His scattered sheep. The </a:t>
            </a:r>
            <a:r>
              <a:rPr lang="en-US" altLang="en-US" sz="4000" dirty="0" smtClean="0">
                <a:solidFill>
                  <a:srgbClr val="FFFF00"/>
                </a:solidFill>
                <a:latin typeface="+mn-lt"/>
              </a:rPr>
              <a:t>Day </a:t>
            </a:r>
            <a:r>
              <a:rPr lang="en-US" altLang="en-US" sz="4000" dirty="0">
                <a:solidFill>
                  <a:srgbClr val="FFFF00"/>
                </a:solidFill>
                <a:latin typeface="+mn-lt"/>
              </a:rPr>
              <a:t>of Atonement</a:t>
            </a:r>
            <a:r>
              <a:rPr lang="en-US" altLang="en-US" sz="4000" dirty="0">
                <a:solidFill>
                  <a:srgbClr val="FFC000"/>
                </a:solidFill>
              </a:rPr>
              <a:t> </a:t>
            </a:r>
            <a:r>
              <a:rPr lang="en-US" altLang="en-US" sz="4000" dirty="0">
                <a:solidFill>
                  <a:srgbClr val="FFC000"/>
                </a:solidFill>
                <a:latin typeface="+mn-lt"/>
              </a:rPr>
              <a:t>will</a:t>
            </a:r>
            <a:r>
              <a:rPr lang="en-US" altLang="en-US" sz="4000" dirty="0">
                <a:solidFill>
                  <a:srgbClr val="FFFF00"/>
                </a:solidFill>
                <a:latin typeface="+mn-lt"/>
              </a:rPr>
              <a:t> </a:t>
            </a:r>
            <a:r>
              <a:rPr lang="en-US" altLang="en-US" sz="4000" dirty="0">
                <a:solidFill>
                  <a:srgbClr val="FFC000"/>
                </a:solidFill>
                <a:latin typeface="+mn-lt"/>
              </a:rPr>
              <a:t>be drawing near, that fearful Day </a:t>
            </a:r>
            <a:r>
              <a:rPr lang="en-US" altLang="en-US" sz="4000" dirty="0" smtClean="0">
                <a:solidFill>
                  <a:srgbClr val="FFC000"/>
                </a:solidFill>
                <a:latin typeface="+mn-lt"/>
              </a:rPr>
              <a:t>when He will be taking </a:t>
            </a:r>
            <a:r>
              <a:rPr lang="en-US" altLang="en-US" sz="4000" dirty="0">
                <a:solidFill>
                  <a:srgbClr val="FFC000"/>
                </a:solidFill>
                <a:latin typeface="+mn-lt"/>
              </a:rPr>
              <a:t>His </a:t>
            </a:r>
            <a:r>
              <a:rPr lang="en-US" altLang="en-US" sz="4000" dirty="0" smtClean="0">
                <a:solidFill>
                  <a:srgbClr val="FFC000"/>
                </a:solidFill>
                <a:latin typeface="+mn-lt"/>
              </a:rPr>
              <a:t>seat on </a:t>
            </a:r>
            <a:r>
              <a:rPr lang="en-US" altLang="en-US" sz="4000" dirty="0">
                <a:solidFill>
                  <a:srgbClr val="FFC000"/>
                </a:solidFill>
                <a:latin typeface="+mn-lt"/>
              </a:rPr>
              <a:t>the bench in His other role </a:t>
            </a:r>
            <a:r>
              <a:rPr lang="en-US" altLang="en-US" sz="4000" dirty="0" smtClean="0">
                <a:solidFill>
                  <a:srgbClr val="FFC000"/>
                </a:solidFill>
                <a:latin typeface="+mn-lt"/>
              </a:rPr>
              <a:t>as </a:t>
            </a:r>
            <a:r>
              <a:rPr lang="en-US" altLang="en-US" sz="4000" dirty="0">
                <a:solidFill>
                  <a:srgbClr val="FFC000"/>
                </a:solidFill>
                <a:latin typeface="+mn-lt"/>
              </a:rPr>
              <a:t>Judge. </a:t>
            </a:r>
            <a:r>
              <a:rPr lang="en-US" altLang="en-US" sz="4000" dirty="0" smtClean="0">
                <a:solidFill>
                  <a:srgbClr val="FFC000"/>
                </a:solidFill>
                <a:latin typeface="+mn-lt"/>
              </a:rPr>
              <a:t>The imagery here is clear. Our Lord Jesus wants to save as many as He can. </a:t>
            </a:r>
            <a:endParaRPr lang="en-US" altLang="en-US" sz="4000" dirty="0">
              <a:solidFill>
                <a:srgbClr val="FFFF00"/>
              </a:solidFill>
              <a:latin typeface="+mn-lt"/>
            </a:endParaRPr>
          </a:p>
        </p:txBody>
      </p:sp>
    </p:spTree>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2" name="TextBox 1"/>
          <p:cNvSpPr txBox="1"/>
          <p:nvPr/>
        </p:nvSpPr>
        <p:spPr>
          <a:xfrm>
            <a:off x="4914900" y="161925"/>
            <a:ext cx="5029200" cy="6524625"/>
          </a:xfrm>
          <a:prstGeom prst="rect">
            <a:avLst/>
          </a:prstGeom>
          <a:solidFill>
            <a:schemeClr val="tx1">
              <a:lumMod val="85000"/>
              <a:lumOff val="15000"/>
            </a:schemeClr>
          </a:solidFill>
        </p:spPr>
        <p:txBody>
          <a:bodyPr>
            <a:spAutoFit/>
          </a:bodyPr>
          <a:lstStyle/>
          <a:p>
            <a:pPr algn="ctr">
              <a:defRPr/>
            </a:pPr>
            <a:r>
              <a:rPr lang="en-US" sz="3800" dirty="0">
                <a:solidFill>
                  <a:srgbClr val="FFC000"/>
                </a:solidFill>
              </a:rPr>
              <a:t>As a shepherd </a:t>
            </a:r>
            <a:r>
              <a:rPr lang="en-US" sz="3800" dirty="0" err="1">
                <a:solidFill>
                  <a:srgbClr val="FFC000"/>
                </a:solidFill>
              </a:rPr>
              <a:t>seeketh</a:t>
            </a:r>
            <a:r>
              <a:rPr lang="en-US" sz="3800" dirty="0">
                <a:solidFill>
                  <a:srgbClr val="FFC000"/>
                </a:solidFill>
              </a:rPr>
              <a:t> out his flock in the day that he is among his sheep </a:t>
            </a:r>
            <a:r>
              <a:rPr lang="en-US" sz="3800" i="1" dirty="0">
                <a:solidFill>
                  <a:srgbClr val="FFC000"/>
                </a:solidFill>
              </a:rPr>
              <a:t>that are</a:t>
            </a:r>
            <a:r>
              <a:rPr lang="en-US" sz="3800" dirty="0">
                <a:solidFill>
                  <a:srgbClr val="FFC000"/>
                </a:solidFill>
              </a:rPr>
              <a:t> scattered; so will </a:t>
            </a:r>
          </a:p>
          <a:p>
            <a:pPr algn="ctr">
              <a:defRPr/>
            </a:pPr>
            <a:r>
              <a:rPr lang="en-US" sz="3800" dirty="0">
                <a:solidFill>
                  <a:srgbClr val="FFC000"/>
                </a:solidFill>
              </a:rPr>
              <a:t>I seek out my sheep, and will deliver them out of all places where they have been scattered </a:t>
            </a:r>
            <a:r>
              <a:rPr lang="en-US" sz="3800" b="1" i="1" dirty="0">
                <a:solidFill>
                  <a:srgbClr val="FFFF00"/>
                </a:solidFill>
              </a:rPr>
              <a:t>in the </a:t>
            </a:r>
          </a:p>
          <a:p>
            <a:pPr algn="ctr">
              <a:defRPr/>
            </a:pPr>
            <a:r>
              <a:rPr lang="en-US" sz="3800" b="1" i="1" dirty="0">
                <a:solidFill>
                  <a:srgbClr val="FFFF00"/>
                </a:solidFill>
              </a:rPr>
              <a:t>cloudy and dark day.</a:t>
            </a:r>
            <a:r>
              <a:rPr lang="en-US" sz="3800" b="1" i="1" dirty="0">
                <a:solidFill>
                  <a:srgbClr val="0070C0"/>
                </a:solidFill>
              </a:rPr>
              <a:t> </a:t>
            </a:r>
            <a:endParaRPr lang="en-US" altLang="en-US" sz="3800" b="1" i="1" dirty="0">
              <a:solidFill>
                <a:srgbClr val="0070C0"/>
              </a:solidFill>
              <a:latin typeface="Calibri" pitchFamily="34" charset="0"/>
            </a:endParaRPr>
          </a:p>
        </p:txBody>
      </p:sp>
      <p:pic>
        <p:nvPicPr>
          <p:cNvPr id="3041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61925"/>
            <a:ext cx="4132263" cy="652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4132" name="TextBox 3"/>
          <p:cNvSpPr txBox="1">
            <a:spLocks noChangeArrowheads="1"/>
          </p:cNvSpPr>
          <p:nvPr/>
        </p:nvSpPr>
        <p:spPr bwMode="auto">
          <a:xfrm>
            <a:off x="342900" y="6172200"/>
            <a:ext cx="162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b="1">
                <a:solidFill>
                  <a:srgbClr val="FFC000"/>
                </a:solidFill>
                <a:latin typeface="Arial" charset="0"/>
              </a:rPr>
              <a:t>Ezekiel 34:12</a:t>
            </a:r>
          </a:p>
        </p:txBody>
      </p:sp>
    </p:spTree>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1"/>
          <p:cNvSpPr>
            <a:spLocks noChangeArrowheads="1"/>
          </p:cNvSpPr>
          <p:nvPr/>
        </p:nvSpPr>
        <p:spPr bwMode="auto">
          <a:xfrm>
            <a:off x="266701" y="990600"/>
            <a:ext cx="9753600" cy="484625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 typeface="Arial" charset="0"/>
              <a:buNone/>
            </a:pPr>
            <a:r>
              <a:rPr lang="en-US" altLang="en-US" sz="4400" dirty="0">
                <a:solidFill>
                  <a:srgbClr val="FFC000"/>
                </a:solidFill>
              </a:rPr>
              <a:t>So in these </a:t>
            </a:r>
            <a:r>
              <a:rPr lang="en-US" altLang="en-US" sz="4400" b="1" i="1" dirty="0">
                <a:solidFill>
                  <a:srgbClr val="FFFF00"/>
                </a:solidFill>
              </a:rPr>
              <a:t>dark and cloudy </a:t>
            </a:r>
            <a:r>
              <a:rPr lang="en-US" altLang="en-US" sz="4400" dirty="0">
                <a:solidFill>
                  <a:srgbClr val="FFC000"/>
                </a:solidFill>
              </a:rPr>
              <a:t>days, even in the days of the </a:t>
            </a:r>
            <a:r>
              <a:rPr lang="en-US" altLang="en-US" sz="4400" dirty="0">
                <a:solidFill>
                  <a:srgbClr val="FFFF00"/>
                </a:solidFill>
              </a:rPr>
              <a:t>blood moon, </a:t>
            </a:r>
            <a:r>
              <a:rPr lang="en-US" altLang="en-US" sz="4400" dirty="0">
                <a:solidFill>
                  <a:srgbClr val="FFC000"/>
                </a:solidFill>
              </a:rPr>
              <a:t>Ezekiel saw our wonderful merciful Savior out seeking that last lost sheep. W</a:t>
            </a:r>
            <a:r>
              <a:rPr lang="en-US" altLang="en-US" sz="4400" dirty="0" smtClean="0">
                <a:solidFill>
                  <a:srgbClr val="FFC000"/>
                </a:solidFill>
              </a:rPr>
              <a:t>hat </a:t>
            </a:r>
            <a:r>
              <a:rPr lang="en-US" altLang="en-US" sz="4400" dirty="0">
                <a:solidFill>
                  <a:srgbClr val="FFC000"/>
                </a:solidFill>
              </a:rPr>
              <a:t>does that tell us about our </a:t>
            </a:r>
            <a:r>
              <a:rPr lang="en-US" altLang="en-US" sz="4400" dirty="0" smtClean="0">
                <a:solidFill>
                  <a:srgbClr val="FFC000"/>
                </a:solidFill>
              </a:rPr>
              <a:t>Christ? </a:t>
            </a:r>
            <a:r>
              <a:rPr lang="en-US" altLang="en-US" sz="4400" dirty="0">
                <a:solidFill>
                  <a:srgbClr val="FFC000"/>
                </a:solidFill>
              </a:rPr>
              <a:t>Is He not </a:t>
            </a:r>
            <a:r>
              <a:rPr lang="en-US" altLang="en-US" sz="4400" dirty="0" smtClean="0">
                <a:solidFill>
                  <a:srgbClr val="FFC000"/>
                </a:solidFill>
              </a:rPr>
              <a:t>showing great </a:t>
            </a:r>
            <a:r>
              <a:rPr lang="en-US" altLang="en-US" sz="4400" dirty="0">
                <a:solidFill>
                  <a:srgbClr val="FFC000"/>
                </a:solidFill>
              </a:rPr>
              <a:t>patience and </a:t>
            </a:r>
            <a:r>
              <a:rPr lang="en-US" altLang="en-US" sz="4400" dirty="0" smtClean="0">
                <a:solidFill>
                  <a:srgbClr val="FFC000"/>
                </a:solidFill>
              </a:rPr>
              <a:t>extending amazing grace to us, </a:t>
            </a:r>
            <a:r>
              <a:rPr lang="en-US" altLang="en-US" sz="4400" dirty="0">
                <a:solidFill>
                  <a:srgbClr val="FFC000"/>
                </a:solidFill>
              </a:rPr>
              <a:t>even at this late hour? </a:t>
            </a:r>
          </a:p>
        </p:txBody>
      </p:sp>
    </p:spTree>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pic>
        <p:nvPicPr>
          <p:cNvPr id="306178" name="Picture 3" descr="C:\Users\Gavin-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46038"/>
            <a:ext cx="4419600" cy="6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1"/>
          <p:cNvSpPr>
            <a:spLocks noChangeArrowheads="1"/>
          </p:cNvSpPr>
          <p:nvPr/>
        </p:nvSpPr>
        <p:spPr bwMode="auto">
          <a:xfrm>
            <a:off x="268224" y="1524000"/>
            <a:ext cx="9753600"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The Great Tribulation will </a:t>
            </a:r>
            <a:r>
              <a:rPr lang="en-US" altLang="en-US" sz="4800" dirty="0" smtClean="0">
                <a:solidFill>
                  <a:srgbClr val="FFC000"/>
                </a:solidFill>
              </a:rPr>
              <a:t>bring </a:t>
            </a:r>
            <a:r>
              <a:rPr lang="en-US" altLang="en-US" sz="4800" dirty="0">
                <a:solidFill>
                  <a:srgbClr val="FFC000"/>
                </a:solidFill>
              </a:rPr>
              <a:t>some </a:t>
            </a:r>
            <a:r>
              <a:rPr lang="en-US" altLang="en-US" sz="4800" dirty="0" smtClean="0">
                <a:solidFill>
                  <a:srgbClr val="FFC000"/>
                </a:solidFill>
              </a:rPr>
              <a:t>fearsome </a:t>
            </a:r>
            <a:r>
              <a:rPr lang="en-US" altLang="en-US" sz="4800" dirty="0">
                <a:solidFill>
                  <a:srgbClr val="FFC000"/>
                </a:solidFill>
              </a:rPr>
              <a:t>events. </a:t>
            </a:r>
            <a:r>
              <a:rPr lang="en-US" altLang="en-US" sz="4800" dirty="0" smtClean="0">
                <a:solidFill>
                  <a:srgbClr val="FFC000"/>
                </a:solidFill>
              </a:rPr>
              <a:t>And those </a:t>
            </a:r>
            <a:r>
              <a:rPr lang="en-US" altLang="en-US" sz="4800" dirty="0">
                <a:solidFill>
                  <a:srgbClr val="FFC000"/>
                </a:solidFill>
              </a:rPr>
              <a:t>ensuing days of the </a:t>
            </a:r>
            <a:r>
              <a:rPr lang="en-US" altLang="en-US" sz="4800" dirty="0" smtClean="0">
                <a:solidFill>
                  <a:srgbClr val="FFFF00"/>
                </a:solidFill>
              </a:rPr>
              <a:t>apocalyptic blood moon </a:t>
            </a:r>
            <a:r>
              <a:rPr lang="en-US" altLang="en-US" sz="4800" dirty="0">
                <a:solidFill>
                  <a:srgbClr val="FFC000"/>
                </a:solidFill>
              </a:rPr>
              <a:t>will surely be the ultimate period of soul searching </a:t>
            </a:r>
            <a:r>
              <a:rPr lang="en-US" altLang="en-US" sz="4800" dirty="0" smtClean="0">
                <a:solidFill>
                  <a:srgbClr val="FFC000"/>
                </a:solidFill>
              </a:rPr>
              <a:t>for </a:t>
            </a:r>
            <a:r>
              <a:rPr lang="en-US" altLang="en-US" sz="4800" dirty="0">
                <a:solidFill>
                  <a:srgbClr val="FFC000"/>
                </a:solidFill>
              </a:rPr>
              <a:t>undeclared souls. </a:t>
            </a:r>
          </a:p>
        </p:txBody>
      </p:sp>
    </p:spTree>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2" descr="C:\Users\Gavin-As\Desktop\B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096039"/>
      </p:ext>
    </p:extLst>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1"/>
          <p:cNvSpPr>
            <a:spLocks noChangeArrowheads="1"/>
          </p:cNvSpPr>
          <p:nvPr/>
        </p:nvSpPr>
        <p:spPr bwMode="auto">
          <a:xfrm>
            <a:off x="265014" y="381000"/>
            <a:ext cx="9739884" cy="606197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300" dirty="0" smtClean="0">
                <a:solidFill>
                  <a:srgbClr val="FFC000"/>
                </a:solidFill>
              </a:rPr>
              <a:t>Even the stoutest hearts come to the end of themselves at some point. When our </a:t>
            </a:r>
            <a:r>
              <a:rPr lang="en-US" altLang="en-US" sz="4300" dirty="0">
                <a:solidFill>
                  <a:srgbClr val="FFC000"/>
                </a:solidFill>
              </a:rPr>
              <a:t>lamp is about to go out </a:t>
            </a:r>
            <a:r>
              <a:rPr lang="en-US" altLang="en-US" sz="4300" dirty="0" smtClean="0">
                <a:solidFill>
                  <a:srgbClr val="FFC000"/>
                </a:solidFill>
              </a:rPr>
              <a:t>and we come to the point of despair what </a:t>
            </a:r>
            <a:r>
              <a:rPr lang="en-US" altLang="en-US" sz="4300" dirty="0">
                <a:solidFill>
                  <a:srgbClr val="FFC000"/>
                </a:solidFill>
              </a:rPr>
              <a:t>then? Who will come and lead </a:t>
            </a:r>
            <a:r>
              <a:rPr lang="en-US" altLang="en-US" sz="4300" dirty="0" smtClean="0">
                <a:solidFill>
                  <a:srgbClr val="FFC000"/>
                </a:solidFill>
              </a:rPr>
              <a:t>us </a:t>
            </a:r>
            <a:r>
              <a:rPr lang="en-US" altLang="en-US" sz="4300" dirty="0">
                <a:solidFill>
                  <a:srgbClr val="FFC000"/>
                </a:solidFill>
              </a:rPr>
              <a:t>out of </a:t>
            </a:r>
            <a:r>
              <a:rPr lang="en-US" altLang="en-US" sz="4300" dirty="0" smtClean="0">
                <a:solidFill>
                  <a:srgbClr val="FFC000"/>
                </a:solidFill>
              </a:rPr>
              <a:t>this darkness</a:t>
            </a:r>
            <a:r>
              <a:rPr lang="en-US" altLang="en-US" sz="4300" dirty="0">
                <a:solidFill>
                  <a:srgbClr val="FFC000"/>
                </a:solidFill>
              </a:rPr>
              <a:t>?  </a:t>
            </a:r>
            <a:endParaRPr lang="en-US" altLang="en-US" sz="4300" dirty="0" smtClean="0">
              <a:solidFill>
                <a:srgbClr val="FFC000"/>
              </a:solidFill>
            </a:endParaRPr>
          </a:p>
          <a:p>
            <a:pPr algn="ctr" eaLnBrk="1" hangingPunct="1">
              <a:spcBef>
                <a:spcPct val="0"/>
              </a:spcBef>
              <a:buFontTx/>
              <a:buNone/>
            </a:pPr>
            <a:r>
              <a:rPr lang="en-US" altLang="en-US" sz="4300" dirty="0" smtClean="0">
                <a:solidFill>
                  <a:srgbClr val="FFC000"/>
                </a:solidFill>
              </a:rPr>
              <a:t>Do </a:t>
            </a:r>
            <a:r>
              <a:rPr lang="en-US" altLang="en-US" sz="4300" dirty="0">
                <a:solidFill>
                  <a:srgbClr val="FFC000"/>
                </a:solidFill>
              </a:rPr>
              <a:t>we have </a:t>
            </a:r>
            <a:r>
              <a:rPr lang="en-US" altLang="en-US" sz="4300" dirty="0" smtClean="0">
                <a:solidFill>
                  <a:srgbClr val="FFC000"/>
                </a:solidFill>
              </a:rPr>
              <a:t>a </a:t>
            </a:r>
            <a:r>
              <a:rPr lang="en-US" altLang="en-US" sz="4300" dirty="0">
                <a:solidFill>
                  <a:srgbClr val="FFC000"/>
                </a:solidFill>
              </a:rPr>
              <a:t>faith, a blessed hope, a love outside of our self life? Will </a:t>
            </a:r>
            <a:r>
              <a:rPr lang="en-US" altLang="en-US" sz="4300" dirty="0">
                <a:solidFill>
                  <a:srgbClr val="FFFF00"/>
                </a:solidFill>
              </a:rPr>
              <a:t>Someone we know </a:t>
            </a:r>
            <a:r>
              <a:rPr lang="en-US" altLang="en-US" sz="4300" dirty="0">
                <a:solidFill>
                  <a:srgbClr val="FFC000"/>
                </a:solidFill>
              </a:rPr>
              <a:t>be there to take us personally by </a:t>
            </a:r>
            <a:endParaRPr lang="en-US" altLang="en-US" sz="4300" dirty="0" smtClean="0">
              <a:solidFill>
                <a:srgbClr val="FFC000"/>
              </a:solidFill>
            </a:endParaRPr>
          </a:p>
          <a:p>
            <a:pPr algn="ctr" eaLnBrk="1" hangingPunct="1">
              <a:spcBef>
                <a:spcPct val="0"/>
              </a:spcBef>
              <a:buFontTx/>
              <a:buNone/>
            </a:pPr>
            <a:r>
              <a:rPr lang="en-US" altLang="en-US" sz="4300" dirty="0" smtClean="0">
                <a:solidFill>
                  <a:srgbClr val="FFC000"/>
                </a:solidFill>
              </a:rPr>
              <a:t>the </a:t>
            </a:r>
            <a:r>
              <a:rPr lang="en-US" altLang="en-US" sz="4300" dirty="0">
                <a:solidFill>
                  <a:srgbClr val="FFC000"/>
                </a:solidFill>
              </a:rPr>
              <a:t>hand and lead us into the Light? </a:t>
            </a:r>
          </a:p>
        </p:txBody>
      </p:sp>
    </p:spTree>
    <p:extLst>
      <p:ext uri="{BB962C8B-B14F-4D97-AF65-F5344CB8AC3E}">
        <p14:creationId xmlns:p14="http://schemas.microsoft.com/office/powerpoint/2010/main" val="2250521610"/>
      </p:ext>
    </p:extLst>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2" descr="D:\00 IMAGES for PowerPoint\dan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5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000534"/>
      </p:ext>
    </p:extLst>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1"/>
          <p:cNvSpPr>
            <a:spLocks noChangeArrowheads="1"/>
          </p:cNvSpPr>
          <p:nvPr/>
        </p:nvSpPr>
        <p:spPr bwMode="auto">
          <a:xfrm>
            <a:off x="373766" y="686765"/>
            <a:ext cx="9601200" cy="552336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smtClean="0">
                <a:solidFill>
                  <a:srgbClr val="FFC000"/>
                </a:solidFill>
              </a:rPr>
              <a:t>During the trials to come we shall need answers to that question. </a:t>
            </a:r>
            <a:r>
              <a:rPr lang="en-US" altLang="en-US" sz="4400" dirty="0">
                <a:solidFill>
                  <a:srgbClr val="FFC000"/>
                </a:solidFill>
              </a:rPr>
              <a:t>P</a:t>
            </a:r>
            <a:r>
              <a:rPr lang="en-US" altLang="en-US" sz="4400" dirty="0" smtClean="0">
                <a:solidFill>
                  <a:srgbClr val="FFC000"/>
                </a:solidFill>
              </a:rPr>
              <a:t>erhaps the message King George of England brought to his people at the beginning </a:t>
            </a:r>
          </a:p>
          <a:p>
            <a:pPr algn="ctr" eaLnBrk="1" hangingPunct="1">
              <a:spcBef>
                <a:spcPct val="0"/>
              </a:spcBef>
              <a:buFontTx/>
              <a:buNone/>
            </a:pPr>
            <a:r>
              <a:rPr lang="en-US" altLang="en-US" sz="4400" dirty="0" smtClean="0">
                <a:solidFill>
                  <a:srgbClr val="FFC000"/>
                </a:solidFill>
              </a:rPr>
              <a:t>of World War 2 may be helpful. On that dark and somber day the king quoted from </a:t>
            </a:r>
            <a:r>
              <a:rPr lang="en-US" altLang="en-US" sz="4400" dirty="0">
                <a:solidFill>
                  <a:srgbClr val="FFC000"/>
                </a:solidFill>
              </a:rPr>
              <a:t>a</a:t>
            </a:r>
            <a:r>
              <a:rPr lang="en-US" altLang="en-US" sz="4400" dirty="0" smtClean="0">
                <a:solidFill>
                  <a:srgbClr val="FFC000"/>
                </a:solidFill>
              </a:rPr>
              <a:t> poem by </a:t>
            </a:r>
            <a:r>
              <a:rPr lang="en-US" altLang="en-US" sz="4400" dirty="0" smtClean="0">
                <a:solidFill>
                  <a:schemeClr val="accent6">
                    <a:lumMod val="40000"/>
                    <a:lumOff val="60000"/>
                  </a:schemeClr>
                </a:solidFill>
              </a:rPr>
              <a:t>Minnie Haskins</a:t>
            </a:r>
            <a:r>
              <a:rPr lang="en-US" altLang="en-US" sz="4400" dirty="0" smtClean="0">
                <a:solidFill>
                  <a:srgbClr val="FFC000"/>
                </a:solidFill>
              </a:rPr>
              <a:t>, a poet </a:t>
            </a:r>
            <a:r>
              <a:rPr lang="en-US" altLang="en-US" sz="4400" dirty="0">
                <a:solidFill>
                  <a:srgbClr val="FFC000"/>
                </a:solidFill>
              </a:rPr>
              <a:t> </a:t>
            </a:r>
            <a:r>
              <a:rPr lang="en-US" altLang="en-US" sz="4400" dirty="0" smtClean="0">
                <a:solidFill>
                  <a:srgbClr val="FFC000"/>
                </a:solidFill>
              </a:rPr>
              <a:t>who wrote on devotional themes.  </a:t>
            </a:r>
            <a:endParaRPr lang="en-US" altLang="en-US" sz="4400" dirty="0">
              <a:solidFill>
                <a:srgbClr val="FFC000"/>
              </a:solidFill>
            </a:endParaRPr>
          </a:p>
        </p:txBody>
      </p:sp>
    </p:spTree>
    <p:extLst>
      <p:ext uri="{BB962C8B-B14F-4D97-AF65-F5344CB8AC3E}">
        <p14:creationId xmlns:p14="http://schemas.microsoft.com/office/powerpoint/2010/main" val="2285286445"/>
      </p:ext>
    </p:extLst>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1"/>
          <p:cNvSpPr>
            <a:spLocks noChangeArrowheads="1"/>
          </p:cNvSpPr>
          <p:nvPr/>
        </p:nvSpPr>
        <p:spPr bwMode="auto">
          <a:xfrm>
            <a:off x="342900" y="228600"/>
            <a:ext cx="9573864" cy="2876485"/>
          </a:xfrm>
          <a:prstGeom prst="rect">
            <a:avLst/>
          </a:prstGeom>
          <a:solidFill>
            <a:schemeClr val="tx2">
              <a:lumMod val="50000"/>
            </a:schemeClr>
          </a:solidFill>
          <a:ln>
            <a:noFill/>
          </a:ln>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dirty="0" smtClean="0">
                <a:solidFill>
                  <a:srgbClr val="FFC000"/>
                </a:solidFill>
              </a:rPr>
              <a:t>“I said to the man at the gate, ‘Give me a light </a:t>
            </a:r>
          </a:p>
          <a:p>
            <a:pPr algn="ctr" eaLnBrk="1" hangingPunct="1">
              <a:spcBef>
                <a:spcPct val="0"/>
              </a:spcBef>
              <a:buFontTx/>
              <a:buNone/>
            </a:pPr>
            <a:r>
              <a:rPr lang="en-US" altLang="en-US" sz="3600" dirty="0" smtClean="0">
                <a:solidFill>
                  <a:srgbClr val="FFC000"/>
                </a:solidFill>
              </a:rPr>
              <a:t>that I may tread safely into the unknown.’ And </a:t>
            </a:r>
          </a:p>
          <a:p>
            <a:pPr algn="ctr" eaLnBrk="1" hangingPunct="1">
              <a:spcBef>
                <a:spcPct val="0"/>
              </a:spcBef>
              <a:buFontTx/>
              <a:buNone/>
            </a:pPr>
            <a:r>
              <a:rPr lang="en-US" altLang="en-US" sz="3600" dirty="0" smtClean="0">
                <a:solidFill>
                  <a:srgbClr val="FFC000"/>
                </a:solidFill>
              </a:rPr>
              <a:t>he replied, ‘Go out into the darkness, and put </a:t>
            </a:r>
          </a:p>
          <a:p>
            <a:pPr algn="ctr" eaLnBrk="1" hangingPunct="1">
              <a:spcBef>
                <a:spcPct val="0"/>
              </a:spcBef>
              <a:buFontTx/>
              <a:buNone/>
            </a:pPr>
            <a:r>
              <a:rPr lang="en-US" altLang="en-US" sz="3600" dirty="0" smtClean="0">
                <a:solidFill>
                  <a:srgbClr val="FFC000"/>
                </a:solidFill>
              </a:rPr>
              <a:t>your hand in the hand of God. That shall be </a:t>
            </a:r>
          </a:p>
          <a:p>
            <a:pPr algn="ctr" eaLnBrk="1" hangingPunct="1">
              <a:spcBef>
                <a:spcPct val="0"/>
              </a:spcBef>
              <a:buFontTx/>
              <a:buNone/>
            </a:pPr>
            <a:r>
              <a:rPr lang="en-US" altLang="en-US" sz="3600" dirty="0" smtClean="0">
                <a:solidFill>
                  <a:srgbClr val="FFC000"/>
                </a:solidFill>
              </a:rPr>
              <a:t>better than light, and safer than a known way’”.  </a:t>
            </a:r>
            <a:endParaRPr lang="en-US" altLang="en-US" sz="3600" dirty="0">
              <a:solidFill>
                <a:srgbClr val="FFC000"/>
              </a:solidFill>
            </a:endParaRPr>
          </a:p>
        </p:txBody>
      </p:sp>
      <p:sp>
        <p:nvSpPr>
          <p:cNvPr id="2" name="TextBox 1"/>
          <p:cNvSpPr txBox="1"/>
          <p:nvPr/>
        </p:nvSpPr>
        <p:spPr>
          <a:xfrm>
            <a:off x="368030" y="3200400"/>
            <a:ext cx="3962400" cy="3416320"/>
          </a:xfrm>
          <a:prstGeom prst="rect">
            <a:avLst/>
          </a:prstGeom>
          <a:solidFill>
            <a:schemeClr val="tx2">
              <a:lumMod val="50000"/>
            </a:schemeClr>
          </a:solidFill>
        </p:spPr>
        <p:txBody>
          <a:bodyPr wrap="square" rtlCol="0">
            <a:spAutoFit/>
          </a:bodyPr>
          <a:lstStyle/>
          <a:p>
            <a:r>
              <a:rPr lang="en-AU" sz="3600" dirty="0" smtClean="0">
                <a:solidFill>
                  <a:srgbClr val="FFC000"/>
                </a:solidFill>
              </a:rPr>
              <a:t>King George’s</a:t>
            </a:r>
          </a:p>
          <a:p>
            <a:r>
              <a:rPr lang="en-AU" sz="3600" dirty="0" smtClean="0">
                <a:solidFill>
                  <a:srgbClr val="FFC000"/>
                </a:solidFill>
              </a:rPr>
              <a:t>Christmas message  </a:t>
            </a:r>
          </a:p>
          <a:p>
            <a:r>
              <a:rPr lang="en-AU" sz="3600" dirty="0">
                <a:solidFill>
                  <a:srgbClr val="FFC000"/>
                </a:solidFill>
              </a:rPr>
              <a:t>t</a:t>
            </a:r>
            <a:r>
              <a:rPr lang="en-AU" sz="3600" dirty="0" smtClean="0">
                <a:solidFill>
                  <a:srgbClr val="FFC000"/>
                </a:solidFill>
              </a:rPr>
              <a:t>o Britain at </a:t>
            </a:r>
          </a:p>
          <a:p>
            <a:r>
              <a:rPr lang="en-AU" sz="3600" dirty="0" smtClean="0">
                <a:solidFill>
                  <a:srgbClr val="FFC000"/>
                </a:solidFill>
              </a:rPr>
              <a:t>the outset of </a:t>
            </a:r>
          </a:p>
          <a:p>
            <a:r>
              <a:rPr lang="en-AU" sz="3600" dirty="0" smtClean="0">
                <a:solidFill>
                  <a:srgbClr val="FFC000"/>
                </a:solidFill>
              </a:rPr>
              <a:t>World War 2.</a:t>
            </a:r>
          </a:p>
        </p:txBody>
      </p:sp>
      <p:pic>
        <p:nvPicPr>
          <p:cNvPr id="8194" name="Picture 2" descr="http://2.bp.blogspot.com/-mVf0E1gJVug/VHq66H3g5BI/AAAAAAAAAag/afBncUXwiIs/s1600/Christmas%2BMessage%2BGeorge%2BV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7700" y="3200398"/>
            <a:ext cx="5459064" cy="3396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213901"/>
      </p:ext>
    </p:extLst>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190500" y="228600"/>
            <a:ext cx="9829800"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600" dirty="0">
                <a:solidFill>
                  <a:srgbClr val="FFC000"/>
                </a:solidFill>
              </a:rPr>
              <a:t>Brothers and sisters, </a:t>
            </a:r>
            <a:r>
              <a:rPr lang="en-US" altLang="en-US" sz="3600" dirty="0" smtClean="0">
                <a:solidFill>
                  <a:srgbClr val="FFC000"/>
                </a:solidFill>
              </a:rPr>
              <a:t>there is a epic contest up ahead. </a:t>
            </a:r>
            <a:r>
              <a:rPr lang="en-US" altLang="en-US" sz="3600" dirty="0">
                <a:solidFill>
                  <a:srgbClr val="FFC000"/>
                </a:solidFill>
              </a:rPr>
              <a:t>W</a:t>
            </a:r>
            <a:r>
              <a:rPr lang="en-US" altLang="en-US" sz="3600" dirty="0" smtClean="0">
                <a:solidFill>
                  <a:srgbClr val="FFC000"/>
                </a:solidFill>
              </a:rPr>
              <a:t>e are invited to be a part. It will be difficult. </a:t>
            </a:r>
            <a:r>
              <a:rPr lang="en-US" altLang="en-US" sz="3600" dirty="0">
                <a:solidFill>
                  <a:srgbClr val="FFC000"/>
                </a:solidFill>
              </a:rPr>
              <a:t>But the 70</a:t>
            </a:r>
            <a:r>
              <a:rPr lang="en-US" altLang="en-US" sz="3600" baseline="30000" dirty="0">
                <a:solidFill>
                  <a:srgbClr val="FFC000"/>
                </a:solidFill>
              </a:rPr>
              <a:t>th</a:t>
            </a:r>
            <a:r>
              <a:rPr lang="en-US" altLang="en-US" sz="3600" dirty="0">
                <a:solidFill>
                  <a:srgbClr val="FFC000"/>
                </a:solidFill>
              </a:rPr>
              <a:t> Week of Daniel, the final 7 years of this age, is not just a chamber of </a:t>
            </a:r>
            <a:r>
              <a:rPr lang="en-US" altLang="en-US" sz="3600" dirty="0" smtClean="0">
                <a:solidFill>
                  <a:srgbClr val="FFC000"/>
                </a:solidFill>
              </a:rPr>
              <a:t>horrors as we have been told. God will be with us and covering us in our hour of trial. At the end will come a great victory. </a:t>
            </a:r>
            <a:r>
              <a:rPr lang="en-US" altLang="en-US" sz="3600" dirty="0">
                <a:solidFill>
                  <a:srgbClr val="FFC000"/>
                </a:solidFill>
              </a:rPr>
              <a:t>F</a:t>
            </a:r>
            <a:r>
              <a:rPr lang="en-US" altLang="en-US" sz="3600" dirty="0" smtClean="0">
                <a:solidFill>
                  <a:srgbClr val="FFC000"/>
                </a:solidFill>
              </a:rPr>
              <a:t>or </a:t>
            </a:r>
            <a:r>
              <a:rPr lang="en-US" altLang="en-US" sz="3600" dirty="0">
                <a:solidFill>
                  <a:srgbClr val="FFC000"/>
                </a:solidFill>
              </a:rPr>
              <a:t>those who belong </a:t>
            </a:r>
            <a:r>
              <a:rPr lang="en-US" altLang="en-US" sz="3600" dirty="0" smtClean="0">
                <a:solidFill>
                  <a:srgbClr val="FFC000"/>
                </a:solidFill>
              </a:rPr>
              <a:t>to </a:t>
            </a:r>
            <a:r>
              <a:rPr lang="en-US" altLang="en-US" sz="3600" dirty="0">
                <a:solidFill>
                  <a:srgbClr val="FFC000"/>
                </a:solidFill>
              </a:rPr>
              <a:t>Messiah </a:t>
            </a:r>
            <a:r>
              <a:rPr lang="en-US" altLang="en-US" sz="3600" dirty="0" smtClean="0">
                <a:solidFill>
                  <a:srgbClr val="FFC000"/>
                </a:solidFill>
              </a:rPr>
              <a:t>the </a:t>
            </a:r>
            <a:r>
              <a:rPr lang="en-US" altLang="en-US" sz="3600" dirty="0">
                <a:solidFill>
                  <a:srgbClr val="FFC000"/>
                </a:solidFill>
              </a:rPr>
              <a:t>grand finale to </a:t>
            </a:r>
            <a:r>
              <a:rPr lang="en-US" altLang="en-US" sz="3600" dirty="0" smtClean="0">
                <a:solidFill>
                  <a:srgbClr val="FFC000"/>
                </a:solidFill>
              </a:rPr>
              <a:t>this </a:t>
            </a:r>
            <a:r>
              <a:rPr lang="en-US" altLang="en-US" sz="3600" dirty="0">
                <a:solidFill>
                  <a:srgbClr val="FFC000"/>
                </a:solidFill>
              </a:rPr>
              <a:t>present evil age </a:t>
            </a:r>
            <a:r>
              <a:rPr lang="en-US" altLang="en-US" sz="3600" dirty="0" smtClean="0">
                <a:solidFill>
                  <a:srgbClr val="FFC000"/>
                </a:solidFill>
              </a:rPr>
              <a:t>is </a:t>
            </a:r>
            <a:r>
              <a:rPr lang="en-US" altLang="en-US" sz="3600" dirty="0">
                <a:solidFill>
                  <a:srgbClr val="FFC000"/>
                </a:solidFill>
              </a:rPr>
              <a:t>not all gloom </a:t>
            </a:r>
            <a:r>
              <a:rPr lang="en-US" altLang="en-US" sz="3600" dirty="0" smtClean="0">
                <a:solidFill>
                  <a:srgbClr val="FFC000"/>
                </a:solidFill>
              </a:rPr>
              <a:t>and </a:t>
            </a:r>
            <a:r>
              <a:rPr lang="en-US" altLang="en-US" sz="3600" dirty="0">
                <a:solidFill>
                  <a:srgbClr val="FFC000"/>
                </a:solidFill>
              </a:rPr>
              <a:t>doom</a:t>
            </a:r>
            <a:r>
              <a:rPr lang="en-US" altLang="en-US" sz="3600" dirty="0" smtClean="0">
                <a:solidFill>
                  <a:srgbClr val="FFC000"/>
                </a:solidFill>
              </a:rPr>
              <a:t>. The </a:t>
            </a:r>
            <a:r>
              <a:rPr lang="en-US" altLang="en-US" sz="3600" dirty="0">
                <a:solidFill>
                  <a:srgbClr val="FFC000"/>
                </a:solidFill>
              </a:rPr>
              <a:t>Light of God </a:t>
            </a:r>
            <a:r>
              <a:rPr lang="en-US" altLang="en-US" sz="3600" dirty="0" smtClean="0">
                <a:solidFill>
                  <a:srgbClr val="FFC000"/>
                </a:solidFill>
              </a:rPr>
              <a:t>shines in </a:t>
            </a:r>
            <a:r>
              <a:rPr lang="en-US" altLang="en-US" sz="3600" dirty="0">
                <a:solidFill>
                  <a:srgbClr val="FFC000"/>
                </a:solidFill>
              </a:rPr>
              <a:t>the </a:t>
            </a:r>
            <a:r>
              <a:rPr lang="en-US" altLang="en-US" sz="3600" dirty="0" smtClean="0">
                <a:solidFill>
                  <a:srgbClr val="FFC000"/>
                </a:solidFill>
              </a:rPr>
              <a:t>darkness. </a:t>
            </a:r>
          </a:p>
          <a:p>
            <a:pPr algn="ctr" eaLnBrk="1" hangingPunct="1">
              <a:spcBef>
                <a:spcPct val="0"/>
              </a:spcBef>
              <a:buFontTx/>
              <a:buNone/>
            </a:pPr>
            <a:r>
              <a:rPr lang="en-US" altLang="en-US" sz="3600" dirty="0" smtClean="0">
                <a:solidFill>
                  <a:srgbClr val="FFC000"/>
                </a:solidFill>
              </a:rPr>
              <a:t>And the darkness has never comprehended it</a:t>
            </a:r>
            <a:r>
              <a:rPr lang="en-US" altLang="en-US" sz="3600" dirty="0">
                <a:solidFill>
                  <a:srgbClr val="FFC000"/>
                </a:solidFill>
              </a:rPr>
              <a:t>, </a:t>
            </a:r>
            <a:endParaRPr lang="en-US" altLang="en-US" sz="3600" dirty="0" smtClean="0">
              <a:solidFill>
                <a:srgbClr val="FFC000"/>
              </a:solidFill>
            </a:endParaRPr>
          </a:p>
          <a:p>
            <a:pPr algn="ctr" eaLnBrk="1" hangingPunct="1">
              <a:spcBef>
                <a:spcPct val="0"/>
              </a:spcBef>
              <a:buFontTx/>
              <a:buNone/>
            </a:pPr>
            <a:r>
              <a:rPr lang="en-US" altLang="en-US" sz="3600" dirty="0" smtClean="0">
                <a:solidFill>
                  <a:srgbClr val="FFC000"/>
                </a:solidFill>
              </a:rPr>
              <a:t>got </a:t>
            </a:r>
            <a:r>
              <a:rPr lang="en-US" altLang="en-US" sz="3600" dirty="0">
                <a:solidFill>
                  <a:srgbClr val="FFC000"/>
                </a:solidFill>
              </a:rPr>
              <a:t>a handle in </a:t>
            </a:r>
            <a:r>
              <a:rPr lang="en-US" altLang="en-US" sz="3600" dirty="0" smtClean="0">
                <a:solidFill>
                  <a:srgbClr val="FFC000"/>
                </a:solidFill>
              </a:rPr>
              <a:t>it, nor </a:t>
            </a:r>
            <a:r>
              <a:rPr lang="en-US" altLang="en-US" sz="3600" dirty="0">
                <a:solidFill>
                  <a:srgbClr val="FFC000"/>
                </a:solidFill>
              </a:rPr>
              <a:t>overcome </a:t>
            </a:r>
            <a:r>
              <a:rPr lang="en-US" altLang="en-US" sz="3600" dirty="0" smtClean="0">
                <a:solidFill>
                  <a:srgbClr val="FFC000"/>
                </a:solidFill>
              </a:rPr>
              <a:t>it. </a:t>
            </a:r>
            <a:endParaRPr lang="en-US" altLang="en-US" sz="3600" dirty="0">
              <a:solidFill>
                <a:srgbClr val="FFC000"/>
              </a:solidFill>
            </a:endParaRPr>
          </a:p>
        </p:txBody>
      </p:sp>
    </p:spTree>
    <p:extLst>
      <p:ext uri="{BB962C8B-B14F-4D97-AF65-F5344CB8AC3E}">
        <p14:creationId xmlns:p14="http://schemas.microsoft.com/office/powerpoint/2010/main" val="3995769358"/>
      </p:ext>
    </p:extLst>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ransonmerrill.com/wp-content/uploads/2013/10/1-ligh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051543"/>
      </p:ext>
    </p:extLst>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266700" y="1143000"/>
            <a:ext cx="9753599" cy="45243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FF00"/>
                </a:solidFill>
              </a:rPr>
              <a:t>Lucifer</a:t>
            </a:r>
            <a:r>
              <a:rPr lang="en-US" altLang="en-US" sz="4800" dirty="0" smtClean="0">
                <a:solidFill>
                  <a:srgbClr val="FFC000"/>
                </a:solidFill>
              </a:rPr>
              <a:t>, </a:t>
            </a:r>
            <a:r>
              <a:rPr lang="en-US" altLang="en-US" sz="4800" dirty="0">
                <a:solidFill>
                  <a:srgbClr val="FFC000"/>
                </a:solidFill>
              </a:rPr>
              <a:t>the who </a:t>
            </a:r>
            <a:r>
              <a:rPr lang="en-US" altLang="en-US" sz="4800" dirty="0" smtClean="0">
                <a:solidFill>
                  <a:srgbClr val="FFC000"/>
                </a:solidFill>
              </a:rPr>
              <a:t>considers himself to be </a:t>
            </a:r>
            <a:r>
              <a:rPr lang="en-US" altLang="en-US" sz="4800" dirty="0">
                <a:solidFill>
                  <a:srgbClr val="FFC000"/>
                </a:solidFill>
              </a:rPr>
              <a:t>the ultimate </a:t>
            </a:r>
            <a:r>
              <a:rPr lang="en-US" altLang="en-US" sz="4800" dirty="0">
                <a:solidFill>
                  <a:srgbClr val="FFFF00"/>
                </a:solidFill>
              </a:rPr>
              <a:t>light </a:t>
            </a:r>
            <a:r>
              <a:rPr lang="en-US" altLang="en-US" sz="4800" dirty="0" smtClean="0">
                <a:solidFill>
                  <a:srgbClr val="FFFF00"/>
                </a:solidFill>
              </a:rPr>
              <a:t>bearer </a:t>
            </a:r>
            <a:r>
              <a:rPr lang="en-US" altLang="en-US" sz="4800" dirty="0" smtClean="0">
                <a:solidFill>
                  <a:srgbClr val="FFC000"/>
                </a:solidFill>
              </a:rPr>
              <a:t>and claims that the enlightenment was his doing believes his own lies. He thinks he can win this contest with Messiah. But He is up against the Master. </a:t>
            </a:r>
            <a:endParaRPr lang="en-US" altLang="en-US" sz="4800" dirty="0">
              <a:solidFill>
                <a:srgbClr val="FFC000"/>
              </a:solidFill>
            </a:endParaRPr>
          </a:p>
        </p:txBody>
      </p:sp>
    </p:spTree>
    <p:extLst>
      <p:ext uri="{BB962C8B-B14F-4D97-AF65-F5344CB8AC3E}">
        <p14:creationId xmlns:p14="http://schemas.microsoft.com/office/powerpoint/2010/main" val="3720924115"/>
      </p:ext>
    </p:extLst>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3.bp.blogspot.com/-JTQjoLU-R4Y/UBMJhTn18GI/AAAAAAAAAms/IccV8dQIh8A/s1600/4746356677_8ac5265af6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400824"/>
      </p:ext>
    </p:extLst>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342900" y="2697240"/>
            <a:ext cx="9601199" cy="15696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The fact is Lucifer was defeated at </a:t>
            </a:r>
          </a:p>
          <a:p>
            <a:pPr algn="ctr" eaLnBrk="1" hangingPunct="1">
              <a:spcBef>
                <a:spcPct val="0"/>
              </a:spcBef>
              <a:buFontTx/>
              <a:buNone/>
            </a:pPr>
            <a:r>
              <a:rPr lang="en-US" altLang="en-US" sz="4800" dirty="0" smtClean="0">
                <a:solidFill>
                  <a:srgbClr val="FFC000"/>
                </a:solidFill>
              </a:rPr>
              <a:t>the cross of Calvary 2,000 years ago. </a:t>
            </a:r>
            <a:endParaRPr lang="en-US" altLang="en-US" sz="4800" dirty="0">
              <a:solidFill>
                <a:srgbClr val="FFC000"/>
              </a:solidFill>
            </a:endParaRPr>
          </a:p>
        </p:txBody>
      </p:sp>
    </p:spTree>
    <p:extLst>
      <p:ext uri="{BB962C8B-B14F-4D97-AF65-F5344CB8AC3E}">
        <p14:creationId xmlns:p14="http://schemas.microsoft.com/office/powerpoint/2010/main" val="1964303759"/>
      </p:ext>
    </p:extLst>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00 IMAGES for PowerPoint\calvar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468"/>
            <a:ext cx="10287000" cy="684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777148"/>
      </p:ext>
    </p:extLst>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342899" y="304800"/>
            <a:ext cx="9677401" cy="618630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T</a:t>
            </a:r>
            <a:r>
              <a:rPr lang="en-US" altLang="en-US" sz="4400" dirty="0" smtClean="0">
                <a:solidFill>
                  <a:srgbClr val="FFC000"/>
                </a:solidFill>
              </a:rPr>
              <a:t>he end of the </a:t>
            </a:r>
            <a:r>
              <a:rPr lang="en-US" altLang="en-US" sz="4400" dirty="0" smtClean="0">
                <a:solidFill>
                  <a:srgbClr val="FFFF00"/>
                </a:solidFill>
              </a:rPr>
              <a:t>Great Tribulation </a:t>
            </a:r>
            <a:r>
              <a:rPr lang="en-US" altLang="en-US" sz="4400" dirty="0" smtClean="0">
                <a:solidFill>
                  <a:srgbClr val="FFC000"/>
                </a:solidFill>
              </a:rPr>
              <a:t>will </a:t>
            </a:r>
          </a:p>
          <a:p>
            <a:pPr algn="ctr" eaLnBrk="1" hangingPunct="1">
              <a:spcBef>
                <a:spcPct val="0"/>
              </a:spcBef>
              <a:buFontTx/>
              <a:buNone/>
            </a:pPr>
            <a:r>
              <a:rPr lang="en-US" altLang="en-US" sz="4400" dirty="0" smtClean="0">
                <a:solidFill>
                  <a:srgbClr val="FFC000"/>
                </a:solidFill>
              </a:rPr>
              <a:t>see the</a:t>
            </a:r>
            <a:r>
              <a:rPr lang="en-US" altLang="en-US" sz="4400" dirty="0">
                <a:solidFill>
                  <a:srgbClr val="FFFF00"/>
                </a:solidFill>
              </a:rPr>
              <a:t> </a:t>
            </a:r>
            <a:r>
              <a:rPr lang="en-US" altLang="en-US" sz="4400" dirty="0" smtClean="0">
                <a:solidFill>
                  <a:srgbClr val="FFC000"/>
                </a:solidFill>
              </a:rPr>
              <a:t>tribulation saints finish their witness and their testimony will be sealed for the courts above</a:t>
            </a:r>
            <a:r>
              <a:rPr lang="en-US" altLang="en-US" sz="4400" dirty="0">
                <a:solidFill>
                  <a:srgbClr val="FFC000"/>
                </a:solidFill>
              </a:rPr>
              <a:t>. </a:t>
            </a:r>
            <a:r>
              <a:rPr lang="en-US" altLang="en-US" sz="4400" dirty="0" smtClean="0">
                <a:solidFill>
                  <a:srgbClr val="FFC000"/>
                </a:solidFill>
              </a:rPr>
              <a:t>When </a:t>
            </a:r>
            <a:r>
              <a:rPr lang="en-US" altLang="en-US" sz="4400" dirty="0">
                <a:solidFill>
                  <a:srgbClr val="FFC000"/>
                </a:solidFill>
              </a:rPr>
              <a:t>Messiah opens the </a:t>
            </a:r>
            <a:r>
              <a:rPr lang="en-US" altLang="en-US" sz="4400" dirty="0">
                <a:solidFill>
                  <a:srgbClr val="FFFF00"/>
                </a:solidFill>
              </a:rPr>
              <a:t>fifth seal </a:t>
            </a:r>
            <a:r>
              <a:rPr lang="en-US" altLang="en-US" sz="4400" dirty="0" smtClean="0">
                <a:solidFill>
                  <a:srgbClr val="FFC000"/>
                </a:solidFill>
              </a:rPr>
              <a:t>He </a:t>
            </a:r>
            <a:r>
              <a:rPr lang="en-US" altLang="en-US" sz="4400" dirty="0">
                <a:solidFill>
                  <a:srgbClr val="FFC000"/>
                </a:solidFill>
              </a:rPr>
              <a:t>will </a:t>
            </a:r>
            <a:endParaRPr lang="en-US" altLang="en-US" sz="4400" dirty="0" smtClean="0">
              <a:solidFill>
                <a:srgbClr val="FFC000"/>
              </a:solidFill>
            </a:endParaRPr>
          </a:p>
          <a:p>
            <a:pPr algn="ctr" eaLnBrk="1" hangingPunct="1">
              <a:spcBef>
                <a:spcPct val="0"/>
              </a:spcBef>
              <a:buFontTx/>
              <a:buNone/>
            </a:pPr>
            <a:r>
              <a:rPr lang="en-US" altLang="en-US" sz="4400" dirty="0" smtClean="0">
                <a:solidFill>
                  <a:srgbClr val="FFC000"/>
                </a:solidFill>
              </a:rPr>
              <a:t>see </a:t>
            </a:r>
            <a:r>
              <a:rPr lang="en-US" altLang="en-US" sz="4400" dirty="0">
                <a:solidFill>
                  <a:srgbClr val="FFC000"/>
                </a:solidFill>
              </a:rPr>
              <a:t>the record </a:t>
            </a:r>
            <a:r>
              <a:rPr lang="en-US" altLang="en-US" sz="4400" dirty="0" smtClean="0">
                <a:solidFill>
                  <a:srgbClr val="FFC000"/>
                </a:solidFill>
              </a:rPr>
              <a:t>of the entire company </a:t>
            </a:r>
          </a:p>
          <a:p>
            <a:pPr algn="ctr" eaLnBrk="1" hangingPunct="1">
              <a:spcBef>
                <a:spcPct val="0"/>
              </a:spcBef>
              <a:buFontTx/>
              <a:buNone/>
            </a:pPr>
            <a:r>
              <a:rPr lang="en-US" altLang="en-US" sz="4400" dirty="0" smtClean="0">
                <a:solidFill>
                  <a:srgbClr val="FFC000"/>
                </a:solidFill>
              </a:rPr>
              <a:t>of the Elect from both sides of Calvary </a:t>
            </a:r>
          </a:p>
          <a:p>
            <a:pPr algn="ctr" eaLnBrk="1" hangingPunct="1">
              <a:spcBef>
                <a:spcPct val="0"/>
              </a:spcBef>
              <a:buFontTx/>
              <a:buNone/>
            </a:pPr>
            <a:r>
              <a:rPr lang="en-US" altLang="en-US" sz="4400" dirty="0" smtClean="0">
                <a:solidFill>
                  <a:srgbClr val="FFC000"/>
                </a:solidFill>
              </a:rPr>
              <a:t>And up to the very last tribulation saint. </a:t>
            </a:r>
            <a:r>
              <a:rPr lang="en-US" altLang="en-US" sz="4400" dirty="0">
                <a:solidFill>
                  <a:srgbClr val="FFC000"/>
                </a:solidFill>
              </a:rPr>
              <a:t>T</a:t>
            </a:r>
            <a:r>
              <a:rPr lang="en-US" altLang="en-US" sz="4400" dirty="0" smtClean="0">
                <a:solidFill>
                  <a:srgbClr val="FFC000"/>
                </a:solidFill>
              </a:rPr>
              <a:t>his will then be </a:t>
            </a:r>
            <a:r>
              <a:rPr lang="en-US" altLang="en-US" sz="4400" dirty="0">
                <a:solidFill>
                  <a:srgbClr val="FFC000"/>
                </a:solidFill>
              </a:rPr>
              <a:t>laid </a:t>
            </a:r>
            <a:r>
              <a:rPr lang="en-US" altLang="en-US" sz="4400" dirty="0" smtClean="0">
                <a:solidFill>
                  <a:srgbClr val="FFC000"/>
                </a:solidFill>
              </a:rPr>
              <a:t>out for all to see. </a:t>
            </a:r>
            <a:endParaRPr lang="en-US" altLang="en-US" sz="4400" dirty="0">
              <a:solidFill>
                <a:srgbClr val="FFC000"/>
              </a:solidFill>
            </a:endParaRPr>
          </a:p>
        </p:txBody>
      </p:sp>
    </p:spTree>
    <p:extLst>
      <p:ext uri="{BB962C8B-B14F-4D97-AF65-F5344CB8AC3E}">
        <p14:creationId xmlns:p14="http://schemas.microsoft.com/office/powerpoint/2010/main" val="456549788"/>
      </p:ext>
    </p:extLst>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descr="http://christophercrandolph.files.wordpress.com/2013/07/seven-se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0"/>
            <a:ext cx="10309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6819900" y="2209800"/>
            <a:ext cx="0" cy="1737360"/>
          </a:xfrm>
          <a:prstGeom prst="straightConnector1">
            <a:avLst/>
          </a:prstGeom>
          <a:ln w="889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19166"/>
      </p:ext>
    </p:extLst>
  </p:cSld>
  <p:clrMapOvr>
    <a:masterClrMapping/>
  </p:clrMapOvr>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
          <p:cNvSpPr>
            <a:spLocks noChangeArrowheads="1"/>
          </p:cNvSpPr>
          <p:nvPr/>
        </p:nvSpPr>
        <p:spPr bwMode="auto">
          <a:xfrm>
            <a:off x="419099" y="1295400"/>
            <a:ext cx="9448802" cy="438459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 </a:t>
            </a:r>
            <a:r>
              <a:rPr lang="en-US" altLang="en-US" sz="4600" dirty="0" smtClean="0">
                <a:solidFill>
                  <a:srgbClr val="FFC000"/>
                </a:solidFill>
              </a:rPr>
              <a:t>After </a:t>
            </a:r>
            <a:r>
              <a:rPr lang="en-US" altLang="en-US" sz="4600" dirty="0">
                <a:solidFill>
                  <a:srgbClr val="FFC000"/>
                </a:solidFill>
              </a:rPr>
              <a:t>the </a:t>
            </a:r>
            <a:r>
              <a:rPr lang="en-US" altLang="en-US" sz="4600" dirty="0" smtClean="0">
                <a:solidFill>
                  <a:srgbClr val="FFC000"/>
                </a:solidFill>
              </a:rPr>
              <a:t>Tribulation comes </a:t>
            </a:r>
            <a:r>
              <a:rPr lang="en-US" altLang="en-US" sz="4600" dirty="0">
                <a:solidFill>
                  <a:srgbClr val="FFC000"/>
                </a:solidFill>
              </a:rPr>
              <a:t>the </a:t>
            </a:r>
            <a:r>
              <a:rPr lang="en-US" altLang="en-US" sz="4600" dirty="0" smtClean="0">
                <a:solidFill>
                  <a:srgbClr val="FFFF00"/>
                </a:solidFill>
              </a:rPr>
              <a:t>6</a:t>
            </a:r>
            <a:r>
              <a:rPr lang="en-US" altLang="en-US" sz="4600" baseline="30000" dirty="0" smtClean="0">
                <a:solidFill>
                  <a:srgbClr val="FFFF00"/>
                </a:solidFill>
              </a:rPr>
              <a:t>th</a:t>
            </a:r>
            <a:r>
              <a:rPr lang="en-US" altLang="en-US" sz="4600" dirty="0" smtClean="0">
                <a:solidFill>
                  <a:srgbClr val="FFFF00"/>
                </a:solidFill>
              </a:rPr>
              <a:t> </a:t>
            </a:r>
          </a:p>
          <a:p>
            <a:pPr algn="ctr" eaLnBrk="1" hangingPunct="1">
              <a:spcBef>
                <a:spcPct val="0"/>
              </a:spcBef>
              <a:buFontTx/>
              <a:buNone/>
            </a:pPr>
            <a:r>
              <a:rPr lang="en-US" altLang="en-US" sz="4600" dirty="0" smtClean="0">
                <a:solidFill>
                  <a:srgbClr val="FFFF00"/>
                </a:solidFill>
              </a:rPr>
              <a:t>seal </a:t>
            </a:r>
            <a:r>
              <a:rPr lang="en-US" altLang="en-US" sz="4600" dirty="0" smtClean="0">
                <a:solidFill>
                  <a:srgbClr val="FFC000"/>
                </a:solidFill>
              </a:rPr>
              <a:t>with the cosmic signs described</a:t>
            </a:r>
          </a:p>
          <a:p>
            <a:pPr algn="ctr" eaLnBrk="1" hangingPunct="1">
              <a:spcBef>
                <a:spcPct val="0"/>
              </a:spcBef>
              <a:buFontTx/>
              <a:buNone/>
            </a:pPr>
            <a:r>
              <a:rPr lang="en-US" altLang="en-US" sz="4600" dirty="0" smtClean="0">
                <a:solidFill>
                  <a:srgbClr val="FFC000"/>
                </a:solidFill>
              </a:rPr>
              <a:t> </a:t>
            </a:r>
            <a:r>
              <a:rPr lang="en-US" altLang="en-US" sz="4600" dirty="0">
                <a:solidFill>
                  <a:srgbClr val="FFC000"/>
                </a:solidFill>
              </a:rPr>
              <a:t>by John </a:t>
            </a:r>
            <a:r>
              <a:rPr lang="en-US" altLang="en-US" sz="4600" dirty="0" smtClean="0">
                <a:solidFill>
                  <a:srgbClr val="FFC000"/>
                </a:solidFill>
              </a:rPr>
              <a:t>in </a:t>
            </a:r>
            <a:r>
              <a:rPr lang="en-US" altLang="en-US" sz="4600" dirty="0">
                <a:solidFill>
                  <a:schemeClr val="bg1"/>
                </a:solidFill>
              </a:rPr>
              <a:t>Revelation chapter 6</a:t>
            </a:r>
            <a:r>
              <a:rPr lang="en-US" altLang="en-US" sz="4600" dirty="0" smtClean="0">
                <a:solidFill>
                  <a:schemeClr val="bg1"/>
                </a:solidFill>
              </a:rPr>
              <a:t>.</a:t>
            </a:r>
            <a:r>
              <a:rPr lang="en-US" altLang="en-US" sz="4600" dirty="0">
                <a:solidFill>
                  <a:srgbClr val="FFC000"/>
                </a:solidFill>
              </a:rPr>
              <a:t> </a:t>
            </a:r>
            <a:r>
              <a:rPr lang="en-US" altLang="en-US" sz="4600" dirty="0" smtClean="0">
                <a:solidFill>
                  <a:srgbClr val="FFC000"/>
                </a:solidFill>
              </a:rPr>
              <a:t>As </a:t>
            </a:r>
          </a:p>
          <a:p>
            <a:pPr algn="ctr" eaLnBrk="1" hangingPunct="1">
              <a:spcBef>
                <a:spcPct val="0"/>
              </a:spcBef>
              <a:buFontTx/>
              <a:buNone/>
            </a:pPr>
            <a:r>
              <a:rPr lang="en-US" altLang="en-US" sz="4600" dirty="0" smtClean="0">
                <a:solidFill>
                  <a:srgbClr val="FFC000"/>
                </a:solidFill>
              </a:rPr>
              <a:t>we have seen, the Sign of the Son of Man will be seen after the Tribulation </a:t>
            </a:r>
          </a:p>
          <a:p>
            <a:pPr algn="ctr" eaLnBrk="1" hangingPunct="1">
              <a:spcBef>
                <a:spcPct val="0"/>
              </a:spcBef>
              <a:buFontTx/>
              <a:buNone/>
            </a:pPr>
            <a:r>
              <a:rPr lang="en-US" altLang="en-US" sz="4600" dirty="0" smtClean="0">
                <a:solidFill>
                  <a:srgbClr val="FFC000"/>
                </a:solidFill>
              </a:rPr>
              <a:t>during this very same 30 day period.</a:t>
            </a:r>
          </a:p>
        </p:txBody>
      </p:sp>
    </p:spTree>
    <p:extLst>
      <p:ext uri="{BB962C8B-B14F-4D97-AF65-F5344CB8AC3E}">
        <p14:creationId xmlns:p14="http://schemas.microsoft.com/office/powerpoint/2010/main" val="637707437"/>
      </p:ext>
    </p:extLst>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s://encrypted-tbn1.gstatic.com/images?q=tbn:ANd9GcQTJ31x4-ChXGlhrELWwW6L2FQDP95yutamwpgHA1eAeUTgp5_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3318" y="3505200"/>
            <a:ext cx="4878388"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TextBox 12"/>
          <p:cNvSpPr txBox="1">
            <a:spLocks noChangeArrowheads="1"/>
          </p:cNvSpPr>
          <p:nvPr/>
        </p:nvSpPr>
        <p:spPr bwMode="auto">
          <a:xfrm>
            <a:off x="7916863" y="373380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dirty="0">
                <a:solidFill>
                  <a:srgbClr val="FF0000"/>
                </a:solidFill>
                <a:latin typeface="Arial" charset="0"/>
              </a:rPr>
              <a:t>Stars </a:t>
            </a:r>
            <a:r>
              <a:rPr lang="en-US" altLang="en-US" sz="2400" b="1" i="1" dirty="0">
                <a:solidFill>
                  <a:srgbClr val="FFC000"/>
                </a:solidFill>
                <a:latin typeface="Arial" charset="0"/>
              </a:rPr>
              <a:t>Falling</a:t>
            </a:r>
          </a:p>
        </p:txBody>
      </p:sp>
      <p:pic>
        <p:nvPicPr>
          <p:cNvPr id="12" name="Picture 2" descr="C:\Users\Gavin-As\Desktop\BB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4" y="3505200"/>
            <a:ext cx="4902199" cy="3133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0"/>
          <p:cNvSpPr txBox="1">
            <a:spLocks noChangeArrowheads="1"/>
          </p:cNvSpPr>
          <p:nvPr/>
        </p:nvSpPr>
        <p:spPr bwMode="auto">
          <a:xfrm>
            <a:off x="168274" y="3705225"/>
            <a:ext cx="5013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b="1" i="1" dirty="0">
                <a:solidFill>
                  <a:srgbClr val="FFC000"/>
                </a:solidFill>
                <a:latin typeface="Arial" charset="0"/>
              </a:rPr>
              <a:t>The </a:t>
            </a:r>
            <a:r>
              <a:rPr lang="en-US" altLang="en-US" sz="2400" b="1" i="1" dirty="0">
                <a:solidFill>
                  <a:srgbClr val="FF0000"/>
                </a:solidFill>
                <a:latin typeface="Arial" charset="0"/>
              </a:rPr>
              <a:t>moon</a:t>
            </a:r>
            <a:r>
              <a:rPr lang="en-US" altLang="en-US" sz="2400" b="1" i="1" dirty="0">
                <a:solidFill>
                  <a:srgbClr val="FFC000"/>
                </a:solidFill>
                <a:latin typeface="Arial" charset="0"/>
              </a:rPr>
              <a:t> shall not give her light</a:t>
            </a: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3318" y="228600"/>
            <a:ext cx="487838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5"/>
          <p:cNvSpPr txBox="1">
            <a:spLocks noChangeArrowheads="1"/>
          </p:cNvSpPr>
          <p:nvPr/>
        </p:nvSpPr>
        <p:spPr bwMode="auto">
          <a:xfrm>
            <a:off x="6972300" y="228600"/>
            <a:ext cx="2895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None/>
            </a:pPr>
            <a:r>
              <a:rPr lang="en-US" altLang="en-US" sz="2400" b="1" i="1" dirty="0" smtClean="0">
                <a:solidFill>
                  <a:srgbClr val="FFC000"/>
                </a:solidFill>
                <a:latin typeface="Arial" charset="0"/>
              </a:rPr>
              <a:t>The </a:t>
            </a:r>
            <a:r>
              <a:rPr lang="en-US" altLang="en-US" sz="2400" b="1" i="1" dirty="0" smtClean="0">
                <a:solidFill>
                  <a:srgbClr val="FF0000"/>
                </a:solidFill>
                <a:latin typeface="Arial" charset="0"/>
              </a:rPr>
              <a:t>sun</a:t>
            </a:r>
            <a:r>
              <a:rPr lang="en-US" altLang="en-US" sz="2400" b="1" i="1" dirty="0" smtClean="0">
                <a:solidFill>
                  <a:srgbClr val="FFC000"/>
                </a:solidFill>
                <a:latin typeface="Arial" charset="0"/>
              </a:rPr>
              <a:t> </a:t>
            </a:r>
            <a:r>
              <a:rPr lang="en-US" altLang="en-US" sz="2400" b="1" i="1" dirty="0">
                <a:solidFill>
                  <a:srgbClr val="FFC000"/>
                </a:solidFill>
                <a:latin typeface="Arial" charset="0"/>
              </a:rPr>
              <a:t>d</a:t>
            </a:r>
            <a:r>
              <a:rPr lang="en-US" altLang="en-US" sz="2400" b="1" i="1" dirty="0" smtClean="0">
                <a:solidFill>
                  <a:srgbClr val="FFC000"/>
                </a:solidFill>
                <a:latin typeface="Arial" charset="0"/>
              </a:rPr>
              <a:t>arkened</a:t>
            </a:r>
            <a:endParaRPr lang="en-US" altLang="en-US" sz="2400" b="1" i="1" dirty="0">
              <a:solidFill>
                <a:srgbClr val="FFC000"/>
              </a:solidFill>
              <a:latin typeface="Arial" charset="0"/>
            </a:endParaRPr>
          </a:p>
        </p:txBody>
      </p:sp>
      <p:pic>
        <p:nvPicPr>
          <p:cNvPr id="18" name="Picture 2" descr="http://christophercrandolph.files.wordpress.com/2013/07/seven-seal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273" y="228600"/>
            <a:ext cx="4902199"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p:nvPr/>
        </p:nvCxnSpPr>
        <p:spPr>
          <a:xfrm>
            <a:off x="4000500" y="1163955"/>
            <a:ext cx="0" cy="868680"/>
          </a:xfrm>
          <a:prstGeom prst="straightConnector1">
            <a:avLst/>
          </a:prstGeom>
          <a:ln w="889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424687"/>
      </p:ext>
    </p:extLst>
  </p:cSld>
  <p:clrMapOvr>
    <a:masterClrMapping/>
  </p:clrMapOvr>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
          <p:cNvSpPr>
            <a:spLocks noChangeArrowheads="1"/>
          </p:cNvSpPr>
          <p:nvPr/>
        </p:nvSpPr>
        <p:spPr bwMode="auto">
          <a:xfrm>
            <a:off x="316047" y="1219200"/>
            <a:ext cx="9647099" cy="453847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Yes, during the same time period of the blood moon</a:t>
            </a:r>
            <a:r>
              <a:rPr lang="en-US" altLang="en-US" sz="4800" dirty="0" smtClean="0">
                <a:solidFill>
                  <a:srgbClr val="FFFF00"/>
                </a:solidFill>
              </a:rPr>
              <a:t> </a:t>
            </a:r>
            <a:r>
              <a:rPr lang="en-US" altLang="en-US" sz="4800" b="1" i="1" dirty="0" smtClean="0">
                <a:solidFill>
                  <a:srgbClr val="FFFF00"/>
                </a:solidFill>
              </a:rPr>
              <a:t>THE SIGN</a:t>
            </a:r>
            <a:r>
              <a:rPr lang="en-US" altLang="en-US" sz="4800" b="1" i="1" dirty="0">
                <a:solidFill>
                  <a:srgbClr val="FFC000"/>
                </a:solidFill>
              </a:rPr>
              <a:t> </a:t>
            </a:r>
            <a:r>
              <a:rPr lang="en-US" altLang="en-US" sz="4800" dirty="0" smtClean="0">
                <a:solidFill>
                  <a:srgbClr val="FFFF00"/>
                </a:solidFill>
              </a:rPr>
              <a:t>of the Son of Man</a:t>
            </a:r>
            <a:r>
              <a:rPr lang="en-US" altLang="en-US" sz="4800" dirty="0" smtClean="0">
                <a:solidFill>
                  <a:srgbClr val="FFC000"/>
                </a:solidFill>
              </a:rPr>
              <a:t> will be seen in </a:t>
            </a:r>
            <a:r>
              <a:rPr lang="en-US" altLang="en-US" sz="4800" dirty="0">
                <a:solidFill>
                  <a:srgbClr val="FFC000"/>
                </a:solidFill>
              </a:rPr>
              <a:t>heaven. </a:t>
            </a:r>
            <a:r>
              <a:rPr lang="en-US" altLang="en-US" sz="4800" dirty="0" smtClean="0">
                <a:solidFill>
                  <a:srgbClr val="FFC000"/>
                </a:solidFill>
              </a:rPr>
              <a:t>This </a:t>
            </a:r>
          </a:p>
          <a:p>
            <a:pPr algn="ctr" eaLnBrk="1" hangingPunct="1">
              <a:spcBef>
                <a:spcPct val="0"/>
              </a:spcBef>
              <a:buFontTx/>
              <a:buNone/>
            </a:pPr>
            <a:r>
              <a:rPr lang="en-US" altLang="en-US" sz="4800" dirty="0" smtClean="0">
                <a:solidFill>
                  <a:srgbClr val="FFC000"/>
                </a:solidFill>
              </a:rPr>
              <a:t>is </a:t>
            </a:r>
            <a:r>
              <a:rPr lang="en-US" altLang="en-US" sz="4800" b="1" i="1" dirty="0">
                <a:solidFill>
                  <a:srgbClr val="FFFF00"/>
                </a:solidFill>
              </a:rPr>
              <a:t>THE SIGN</a:t>
            </a:r>
            <a:r>
              <a:rPr lang="en-US" altLang="en-US" sz="4800" dirty="0">
                <a:solidFill>
                  <a:srgbClr val="FFFF00"/>
                </a:solidFill>
              </a:rPr>
              <a:t> </a:t>
            </a:r>
            <a:r>
              <a:rPr lang="en-US" altLang="en-US" sz="4800" dirty="0" smtClean="0">
                <a:solidFill>
                  <a:srgbClr val="FFC000"/>
                </a:solidFill>
              </a:rPr>
              <a:t>that </a:t>
            </a:r>
            <a:r>
              <a:rPr lang="en-US" altLang="en-US" sz="4800" dirty="0" smtClean="0">
                <a:solidFill>
                  <a:srgbClr val="FFFF00"/>
                </a:solidFill>
              </a:rPr>
              <a:t>Peter, James, John, </a:t>
            </a:r>
          </a:p>
          <a:p>
            <a:pPr algn="ctr" eaLnBrk="1" hangingPunct="1">
              <a:spcBef>
                <a:spcPct val="0"/>
              </a:spcBef>
              <a:buFontTx/>
              <a:buNone/>
            </a:pPr>
            <a:r>
              <a:rPr lang="en-US" altLang="en-US" sz="4800" dirty="0" smtClean="0">
                <a:solidFill>
                  <a:srgbClr val="FFC000"/>
                </a:solidFill>
              </a:rPr>
              <a:t>and</a:t>
            </a:r>
            <a:r>
              <a:rPr lang="en-US" altLang="en-US" sz="4800" dirty="0" smtClean="0">
                <a:solidFill>
                  <a:srgbClr val="FFFF00"/>
                </a:solidFill>
              </a:rPr>
              <a:t> Andrew </a:t>
            </a:r>
            <a:r>
              <a:rPr lang="en-US" altLang="en-US" sz="4800" dirty="0" smtClean="0">
                <a:solidFill>
                  <a:srgbClr val="FFC000"/>
                </a:solidFill>
              </a:rPr>
              <a:t>asked Jesus about very pointedly in the Olivet Discourse. </a:t>
            </a:r>
            <a:endParaRPr lang="en-US" altLang="en-US" sz="4800" dirty="0">
              <a:solidFill>
                <a:schemeClr val="bg1"/>
              </a:solidFill>
            </a:endParaRPr>
          </a:p>
        </p:txBody>
      </p:sp>
    </p:spTree>
    <p:extLst>
      <p:ext uri="{BB962C8B-B14F-4D97-AF65-F5344CB8AC3E}">
        <p14:creationId xmlns:p14="http://schemas.microsoft.com/office/powerpoint/2010/main" val="2001731036"/>
      </p:ext>
    </p:extLst>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7300" y="304800"/>
            <a:ext cx="8686800" cy="5016758"/>
          </a:xfrm>
          <a:prstGeom prst="rect">
            <a:avLst/>
          </a:prstGeom>
          <a:noFill/>
        </p:spPr>
        <p:txBody>
          <a:bodyPr wrap="square" rtlCol="0">
            <a:spAutoFit/>
          </a:bodyPr>
          <a:lstStyle/>
          <a:p>
            <a:pPr algn="r"/>
            <a:r>
              <a:rPr lang="en-AU" sz="4000" dirty="0" smtClean="0"/>
              <a:t>“Tell us, when shall these things be? </a:t>
            </a:r>
          </a:p>
          <a:p>
            <a:pPr algn="r"/>
            <a:r>
              <a:rPr lang="en-AU" sz="4000" dirty="0" smtClean="0"/>
              <a:t>And what shall be </a:t>
            </a:r>
            <a:r>
              <a:rPr lang="en-AU" sz="4000" b="1" i="1" dirty="0" smtClean="0"/>
              <a:t>THE SIGN </a:t>
            </a:r>
            <a:r>
              <a:rPr lang="en-AU" sz="4000" dirty="0" smtClean="0"/>
              <a:t>of </a:t>
            </a:r>
          </a:p>
          <a:p>
            <a:pPr algn="r"/>
            <a:r>
              <a:rPr lang="en-AU" sz="4000" dirty="0" smtClean="0"/>
              <a:t>thy coming, </a:t>
            </a:r>
          </a:p>
          <a:p>
            <a:pPr algn="r"/>
            <a:r>
              <a:rPr lang="en-AU" sz="4000" dirty="0" smtClean="0"/>
              <a:t>and of the </a:t>
            </a:r>
          </a:p>
          <a:p>
            <a:pPr algn="r"/>
            <a:r>
              <a:rPr lang="en-AU" sz="4000" dirty="0" smtClean="0"/>
              <a:t>end of </a:t>
            </a:r>
          </a:p>
          <a:p>
            <a:pPr algn="r"/>
            <a:r>
              <a:rPr lang="en-AU" sz="4000" dirty="0" smtClean="0"/>
              <a:t>the age?”</a:t>
            </a:r>
          </a:p>
          <a:p>
            <a:pPr algn="r"/>
            <a:endParaRPr lang="en-AU" sz="4000" dirty="0" smtClean="0"/>
          </a:p>
          <a:p>
            <a:pPr algn="r"/>
            <a:r>
              <a:rPr lang="en-AU" sz="3200" dirty="0" smtClean="0"/>
              <a:t>- Mat. 24:3</a:t>
            </a:r>
            <a:endParaRPr lang="en-AU" sz="3200" dirty="0"/>
          </a:p>
        </p:txBody>
      </p:sp>
      <p:pic>
        <p:nvPicPr>
          <p:cNvPr id="3074" name="Picture 2" descr="D:\00 IMAGES for PowerPoint\olivet-di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905000"/>
            <a:ext cx="6400800" cy="473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38936"/>
      </p:ext>
    </p:extLst>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
          <p:cNvSpPr>
            <a:spLocks noChangeArrowheads="1"/>
          </p:cNvSpPr>
          <p:nvPr/>
        </p:nvSpPr>
        <p:spPr bwMode="auto">
          <a:xfrm>
            <a:off x="296997" y="1524000"/>
            <a:ext cx="9647099" cy="379981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Jesus told them </a:t>
            </a:r>
            <a:r>
              <a:rPr lang="en-US" altLang="en-US" sz="4800" b="1" i="1" dirty="0">
                <a:solidFill>
                  <a:srgbClr val="FFFF00"/>
                </a:solidFill>
              </a:rPr>
              <a:t>THE SIGN </a:t>
            </a:r>
            <a:endParaRPr lang="en-US" altLang="en-US" sz="4800" b="1" i="1" dirty="0" smtClean="0">
              <a:solidFill>
                <a:srgbClr val="FFFF00"/>
              </a:solidFill>
            </a:endParaRPr>
          </a:p>
          <a:p>
            <a:pPr algn="ctr" eaLnBrk="1" hangingPunct="1">
              <a:spcBef>
                <a:spcPct val="0"/>
              </a:spcBef>
              <a:buFontTx/>
              <a:buNone/>
            </a:pPr>
            <a:r>
              <a:rPr lang="en-US" altLang="en-US" sz="4800" i="1" dirty="0" smtClean="0">
                <a:solidFill>
                  <a:srgbClr val="FFFF00"/>
                </a:solidFill>
              </a:rPr>
              <a:t>of </a:t>
            </a:r>
            <a:r>
              <a:rPr lang="en-US" altLang="en-US" sz="4800" i="1" dirty="0">
                <a:solidFill>
                  <a:srgbClr val="FFFF00"/>
                </a:solidFill>
              </a:rPr>
              <a:t>the Son of Man</a:t>
            </a:r>
            <a:r>
              <a:rPr lang="en-US" altLang="en-US" sz="4800" dirty="0" smtClean="0">
                <a:solidFill>
                  <a:srgbClr val="FFC000"/>
                </a:solidFill>
              </a:rPr>
              <a:t> </a:t>
            </a:r>
          </a:p>
          <a:p>
            <a:pPr algn="ctr" eaLnBrk="1" hangingPunct="1">
              <a:spcBef>
                <a:spcPct val="0"/>
              </a:spcBef>
              <a:buFontTx/>
              <a:buNone/>
            </a:pPr>
            <a:r>
              <a:rPr lang="en-US" altLang="en-US" sz="4800" dirty="0" smtClean="0">
                <a:solidFill>
                  <a:srgbClr val="FFC000"/>
                </a:solidFill>
              </a:rPr>
              <a:t>would be seen in heaven </a:t>
            </a:r>
          </a:p>
          <a:p>
            <a:pPr algn="ctr" eaLnBrk="1" hangingPunct="1">
              <a:spcBef>
                <a:spcPct val="0"/>
              </a:spcBef>
              <a:buFontTx/>
              <a:buNone/>
            </a:pPr>
            <a:r>
              <a:rPr lang="en-US" altLang="en-US" sz="4800" b="1" i="1" dirty="0" smtClean="0">
                <a:solidFill>
                  <a:srgbClr val="FFFF00"/>
                </a:solidFill>
              </a:rPr>
              <a:t>after the tribulation </a:t>
            </a:r>
          </a:p>
          <a:p>
            <a:pPr algn="ctr" eaLnBrk="1" hangingPunct="1">
              <a:spcBef>
                <a:spcPct val="0"/>
              </a:spcBef>
              <a:buFontTx/>
              <a:buNone/>
            </a:pPr>
            <a:r>
              <a:rPr lang="en-US" altLang="en-US" sz="4800" dirty="0" smtClean="0">
                <a:solidFill>
                  <a:srgbClr val="FFC000"/>
                </a:solidFill>
              </a:rPr>
              <a:t>but He did not describe it. </a:t>
            </a:r>
            <a:endParaRPr lang="en-US" altLang="en-US" sz="4800" dirty="0">
              <a:solidFill>
                <a:schemeClr val="bg1"/>
              </a:solidFill>
            </a:endParaRPr>
          </a:p>
        </p:txBody>
      </p:sp>
    </p:spTree>
    <p:extLst>
      <p:ext uri="{BB962C8B-B14F-4D97-AF65-F5344CB8AC3E}">
        <p14:creationId xmlns:p14="http://schemas.microsoft.com/office/powerpoint/2010/main" val="3694794247"/>
      </p:ext>
    </p:extLst>
  </p:cSld>
  <p:clrMapOvr>
    <a:masterClrMapping/>
  </p:clrMapOvr>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89862"/>
            <a:ext cx="10287000" cy="6740307"/>
          </a:xfrm>
          <a:prstGeom prst="rect">
            <a:avLst/>
          </a:prstGeom>
          <a:solidFill>
            <a:schemeClr val="tx2">
              <a:lumMod val="50000"/>
            </a:schemeClr>
          </a:solidFill>
        </p:spPr>
        <p:txBody>
          <a:bodyPr wrap="square" rtlCol="0">
            <a:spAutoFit/>
          </a:bodyPr>
          <a:lstStyle/>
          <a:p>
            <a:r>
              <a:rPr lang="en-AU" sz="2400" baseline="30000" dirty="0" smtClean="0">
                <a:solidFill>
                  <a:srgbClr val="FFC000"/>
                </a:solidFill>
              </a:rPr>
              <a:t>29</a:t>
            </a:r>
            <a:r>
              <a:rPr lang="en-AU" sz="2400" baseline="30000" dirty="0">
                <a:solidFill>
                  <a:srgbClr val="FFC000"/>
                </a:solidFill>
              </a:rPr>
              <a:t> </a:t>
            </a:r>
            <a:r>
              <a:rPr lang="en-AU" sz="2400" dirty="0">
                <a:solidFill>
                  <a:srgbClr val="FFC000"/>
                </a:solidFill>
              </a:rPr>
              <a:t>Immediately </a:t>
            </a:r>
            <a:r>
              <a:rPr lang="en-AU" sz="2400" b="1" i="1" dirty="0">
                <a:solidFill>
                  <a:srgbClr val="FFC000"/>
                </a:solidFill>
              </a:rPr>
              <a:t>after the tribulation </a:t>
            </a:r>
            <a:r>
              <a:rPr lang="en-AU" sz="2400" dirty="0">
                <a:solidFill>
                  <a:srgbClr val="FFC000"/>
                </a:solidFill>
              </a:rPr>
              <a:t>of those days shall the </a:t>
            </a:r>
            <a:r>
              <a:rPr lang="en-AU" sz="2400" b="1" i="1" dirty="0">
                <a:solidFill>
                  <a:srgbClr val="FFC000"/>
                </a:solidFill>
              </a:rPr>
              <a:t>sun be darkened</a:t>
            </a:r>
            <a:r>
              <a:rPr lang="en-AU" sz="2400" dirty="0">
                <a:solidFill>
                  <a:srgbClr val="FFC000"/>
                </a:solidFill>
              </a:rPr>
              <a:t>, and the </a:t>
            </a:r>
            <a:r>
              <a:rPr lang="en-AU" sz="2400" b="1" i="1" dirty="0">
                <a:solidFill>
                  <a:srgbClr val="FFC000"/>
                </a:solidFill>
              </a:rPr>
              <a:t>moon shall not give her light</a:t>
            </a:r>
            <a:r>
              <a:rPr lang="en-AU" sz="2400" dirty="0">
                <a:solidFill>
                  <a:srgbClr val="FFC000"/>
                </a:solidFill>
              </a:rPr>
              <a:t>, and the </a:t>
            </a:r>
            <a:r>
              <a:rPr lang="en-AU" sz="2400" b="1" i="1" dirty="0">
                <a:solidFill>
                  <a:srgbClr val="FFC000"/>
                </a:solidFill>
              </a:rPr>
              <a:t>stars shall </a:t>
            </a:r>
            <a:endParaRPr lang="en-AU" sz="2400" b="1" i="1" dirty="0" smtClean="0">
              <a:solidFill>
                <a:srgbClr val="FFC000"/>
              </a:solidFill>
            </a:endParaRPr>
          </a:p>
          <a:p>
            <a:r>
              <a:rPr lang="en-AU" sz="2400" b="1" i="1" dirty="0" smtClean="0">
                <a:solidFill>
                  <a:srgbClr val="FFC000"/>
                </a:solidFill>
              </a:rPr>
              <a:t>fall </a:t>
            </a:r>
            <a:r>
              <a:rPr lang="en-AU" sz="2400" dirty="0">
                <a:solidFill>
                  <a:srgbClr val="FFC000"/>
                </a:solidFill>
              </a:rPr>
              <a:t>from heaven, and the powers of the heavens shall be </a:t>
            </a:r>
            <a:r>
              <a:rPr lang="en-AU" sz="2400" dirty="0" smtClean="0">
                <a:solidFill>
                  <a:srgbClr val="FFC000"/>
                </a:solidFill>
              </a:rPr>
              <a:t>shaken:</a:t>
            </a:r>
            <a:r>
              <a:rPr lang="en-AU" sz="2400" baseline="30000" dirty="0" smtClean="0">
                <a:solidFill>
                  <a:srgbClr val="FFC000"/>
                </a:solidFill>
              </a:rPr>
              <a:t>30</a:t>
            </a:r>
            <a:r>
              <a:rPr lang="en-AU" sz="2400" baseline="30000" dirty="0">
                <a:solidFill>
                  <a:srgbClr val="FFC000"/>
                </a:solidFill>
              </a:rPr>
              <a:t> </a:t>
            </a:r>
            <a:r>
              <a:rPr lang="en-AU" sz="2400" dirty="0">
                <a:solidFill>
                  <a:srgbClr val="FFC000"/>
                </a:solidFill>
              </a:rPr>
              <a:t>And then shall appear </a:t>
            </a:r>
            <a:r>
              <a:rPr lang="en-AU" sz="2400" b="1" i="1" dirty="0" smtClean="0">
                <a:solidFill>
                  <a:srgbClr val="FFC000"/>
                </a:solidFill>
              </a:rPr>
              <a:t>THE SIGN </a:t>
            </a:r>
            <a:r>
              <a:rPr lang="en-AU" sz="2400" b="1" dirty="0">
                <a:solidFill>
                  <a:srgbClr val="FFC000"/>
                </a:solidFill>
              </a:rPr>
              <a:t>of the Son of man in heaven</a:t>
            </a:r>
            <a:r>
              <a:rPr lang="en-AU" sz="2400" dirty="0">
                <a:solidFill>
                  <a:srgbClr val="FFC000"/>
                </a:solidFill>
              </a:rPr>
              <a:t>: </a:t>
            </a:r>
            <a:r>
              <a:rPr lang="en-AU" sz="2400" dirty="0" smtClean="0">
                <a:solidFill>
                  <a:srgbClr val="FFC000"/>
                </a:solidFill>
              </a:rPr>
              <a:t>and then </a:t>
            </a:r>
          </a:p>
          <a:p>
            <a:r>
              <a:rPr lang="en-AU" sz="2400" dirty="0" smtClean="0">
                <a:solidFill>
                  <a:srgbClr val="FFC000"/>
                </a:solidFill>
              </a:rPr>
              <a:t>shall </a:t>
            </a:r>
            <a:r>
              <a:rPr lang="en-AU" sz="2400" dirty="0">
                <a:solidFill>
                  <a:srgbClr val="FFC000"/>
                </a:solidFill>
              </a:rPr>
              <a:t>all the </a:t>
            </a:r>
            <a:r>
              <a:rPr lang="en-AU" sz="2400" dirty="0" smtClean="0">
                <a:solidFill>
                  <a:srgbClr val="FFC000"/>
                </a:solidFill>
              </a:rPr>
              <a:t>tribes </a:t>
            </a:r>
            <a:r>
              <a:rPr lang="en-AU" sz="2400" dirty="0">
                <a:solidFill>
                  <a:srgbClr val="FFC000"/>
                </a:solidFill>
              </a:rPr>
              <a:t>of the </a:t>
            </a:r>
            <a:endParaRPr lang="en-AU" sz="2400" dirty="0" smtClean="0">
              <a:solidFill>
                <a:srgbClr val="FFC000"/>
              </a:solidFill>
            </a:endParaRPr>
          </a:p>
          <a:p>
            <a:r>
              <a:rPr lang="en-AU" sz="2400" dirty="0" smtClean="0">
                <a:solidFill>
                  <a:srgbClr val="FFC000"/>
                </a:solidFill>
              </a:rPr>
              <a:t>earth </a:t>
            </a:r>
            <a:r>
              <a:rPr lang="en-AU" sz="2400" dirty="0">
                <a:solidFill>
                  <a:srgbClr val="FFC000"/>
                </a:solidFill>
              </a:rPr>
              <a:t>mourn, </a:t>
            </a:r>
            <a:r>
              <a:rPr lang="en-AU" sz="2400" dirty="0" smtClean="0">
                <a:solidFill>
                  <a:srgbClr val="FFC000"/>
                </a:solidFill>
              </a:rPr>
              <a:t>and </a:t>
            </a:r>
            <a:r>
              <a:rPr lang="en-AU" sz="2400" dirty="0">
                <a:solidFill>
                  <a:srgbClr val="FFC000"/>
                </a:solidFill>
              </a:rPr>
              <a:t>they </a:t>
            </a:r>
            <a:endParaRPr lang="en-AU" sz="2400" dirty="0" smtClean="0">
              <a:solidFill>
                <a:srgbClr val="FFC000"/>
              </a:solidFill>
            </a:endParaRPr>
          </a:p>
          <a:p>
            <a:r>
              <a:rPr lang="en-AU" sz="2400" dirty="0" smtClean="0">
                <a:solidFill>
                  <a:srgbClr val="FFC000"/>
                </a:solidFill>
              </a:rPr>
              <a:t>shall </a:t>
            </a:r>
            <a:r>
              <a:rPr lang="en-AU" sz="2400" dirty="0">
                <a:solidFill>
                  <a:srgbClr val="FFC000"/>
                </a:solidFill>
              </a:rPr>
              <a:t>see the </a:t>
            </a:r>
            <a:r>
              <a:rPr lang="en-AU" sz="2400" dirty="0" smtClean="0">
                <a:solidFill>
                  <a:srgbClr val="FFC000"/>
                </a:solidFill>
              </a:rPr>
              <a:t>Son </a:t>
            </a:r>
            <a:r>
              <a:rPr lang="en-AU" sz="2400" dirty="0">
                <a:solidFill>
                  <a:srgbClr val="FFC000"/>
                </a:solidFill>
              </a:rPr>
              <a:t>of </a:t>
            </a:r>
            <a:r>
              <a:rPr lang="en-AU" sz="2400" dirty="0" smtClean="0">
                <a:solidFill>
                  <a:srgbClr val="FFC000"/>
                </a:solidFill>
              </a:rPr>
              <a:t>man</a:t>
            </a:r>
          </a:p>
          <a:p>
            <a:r>
              <a:rPr lang="en-AU" sz="2400" dirty="0" smtClean="0">
                <a:solidFill>
                  <a:srgbClr val="FFC000"/>
                </a:solidFill>
              </a:rPr>
              <a:t>coming </a:t>
            </a:r>
            <a:r>
              <a:rPr lang="en-AU" sz="2400" dirty="0">
                <a:solidFill>
                  <a:srgbClr val="FFC000"/>
                </a:solidFill>
              </a:rPr>
              <a:t>in </a:t>
            </a:r>
            <a:r>
              <a:rPr lang="en-AU" sz="2400" dirty="0" smtClean="0">
                <a:solidFill>
                  <a:srgbClr val="FFC000"/>
                </a:solidFill>
              </a:rPr>
              <a:t>the </a:t>
            </a:r>
            <a:r>
              <a:rPr lang="en-AU" sz="2400" dirty="0">
                <a:solidFill>
                  <a:srgbClr val="FFC000"/>
                </a:solidFill>
              </a:rPr>
              <a:t>clouds of </a:t>
            </a:r>
            <a:endParaRPr lang="en-AU" sz="2400" dirty="0" smtClean="0">
              <a:solidFill>
                <a:srgbClr val="FFC000"/>
              </a:solidFill>
            </a:endParaRPr>
          </a:p>
          <a:p>
            <a:r>
              <a:rPr lang="en-AU" sz="2400" dirty="0" smtClean="0">
                <a:solidFill>
                  <a:srgbClr val="FFC000"/>
                </a:solidFill>
              </a:rPr>
              <a:t>heaven with </a:t>
            </a:r>
            <a:r>
              <a:rPr lang="en-AU" sz="2400" dirty="0">
                <a:solidFill>
                  <a:srgbClr val="FFC000"/>
                </a:solidFill>
              </a:rPr>
              <a:t>power and </a:t>
            </a:r>
            <a:endParaRPr lang="en-AU" sz="2400" dirty="0" smtClean="0">
              <a:solidFill>
                <a:srgbClr val="FFC000"/>
              </a:solidFill>
            </a:endParaRPr>
          </a:p>
          <a:p>
            <a:r>
              <a:rPr lang="en-AU" sz="2400" dirty="0" smtClean="0">
                <a:solidFill>
                  <a:srgbClr val="FFC000"/>
                </a:solidFill>
              </a:rPr>
              <a:t>great glory.</a:t>
            </a:r>
            <a:r>
              <a:rPr lang="en-AU" sz="2400" baseline="30000" dirty="0" smtClean="0">
                <a:solidFill>
                  <a:srgbClr val="FFC000"/>
                </a:solidFill>
              </a:rPr>
              <a:t>31</a:t>
            </a:r>
            <a:r>
              <a:rPr lang="en-AU" sz="2400" baseline="30000" dirty="0">
                <a:solidFill>
                  <a:srgbClr val="FFC000"/>
                </a:solidFill>
              </a:rPr>
              <a:t> </a:t>
            </a:r>
            <a:r>
              <a:rPr lang="en-AU" sz="2400" dirty="0">
                <a:solidFill>
                  <a:srgbClr val="FFC000"/>
                </a:solidFill>
              </a:rPr>
              <a:t>And he </a:t>
            </a:r>
            <a:endParaRPr lang="en-AU" sz="2400" dirty="0" smtClean="0">
              <a:solidFill>
                <a:srgbClr val="FFC000"/>
              </a:solidFill>
            </a:endParaRPr>
          </a:p>
          <a:p>
            <a:r>
              <a:rPr lang="en-AU" sz="2400" dirty="0" smtClean="0">
                <a:solidFill>
                  <a:srgbClr val="FFC000"/>
                </a:solidFill>
              </a:rPr>
              <a:t>shall </a:t>
            </a:r>
            <a:r>
              <a:rPr lang="en-AU" sz="2400" dirty="0">
                <a:solidFill>
                  <a:srgbClr val="FFC000"/>
                </a:solidFill>
              </a:rPr>
              <a:t>send his </a:t>
            </a:r>
            <a:r>
              <a:rPr lang="en-AU" sz="2400" dirty="0" smtClean="0">
                <a:solidFill>
                  <a:srgbClr val="FFC000"/>
                </a:solidFill>
              </a:rPr>
              <a:t>angels </a:t>
            </a:r>
          </a:p>
          <a:p>
            <a:r>
              <a:rPr lang="en-AU" sz="2400" dirty="0" smtClean="0">
                <a:solidFill>
                  <a:srgbClr val="FFC000"/>
                </a:solidFill>
              </a:rPr>
              <a:t>with </a:t>
            </a:r>
            <a:r>
              <a:rPr lang="en-AU" sz="2400" dirty="0">
                <a:solidFill>
                  <a:srgbClr val="FFC000"/>
                </a:solidFill>
              </a:rPr>
              <a:t>a great </a:t>
            </a:r>
            <a:r>
              <a:rPr lang="en-AU" sz="2400" dirty="0" smtClean="0">
                <a:solidFill>
                  <a:srgbClr val="FFC000"/>
                </a:solidFill>
              </a:rPr>
              <a:t>sound </a:t>
            </a:r>
            <a:r>
              <a:rPr lang="en-AU" sz="2400" dirty="0">
                <a:solidFill>
                  <a:srgbClr val="FFC000"/>
                </a:solidFill>
              </a:rPr>
              <a:t>of a </a:t>
            </a:r>
            <a:endParaRPr lang="en-AU" sz="2400" dirty="0" smtClean="0">
              <a:solidFill>
                <a:srgbClr val="FFC000"/>
              </a:solidFill>
            </a:endParaRPr>
          </a:p>
          <a:p>
            <a:r>
              <a:rPr lang="en-AU" sz="2400" dirty="0" smtClean="0">
                <a:solidFill>
                  <a:srgbClr val="FFC000"/>
                </a:solidFill>
              </a:rPr>
              <a:t>trumpet</a:t>
            </a:r>
            <a:r>
              <a:rPr lang="en-AU" sz="2400" dirty="0">
                <a:solidFill>
                  <a:srgbClr val="FFC000"/>
                </a:solidFill>
              </a:rPr>
              <a:t>, </a:t>
            </a:r>
            <a:r>
              <a:rPr lang="en-AU" sz="2400" dirty="0" smtClean="0">
                <a:solidFill>
                  <a:srgbClr val="FFC000"/>
                </a:solidFill>
              </a:rPr>
              <a:t>and </a:t>
            </a:r>
            <a:r>
              <a:rPr lang="en-AU" sz="2400" dirty="0">
                <a:solidFill>
                  <a:srgbClr val="FFC000"/>
                </a:solidFill>
              </a:rPr>
              <a:t>they shall </a:t>
            </a:r>
            <a:endParaRPr lang="en-AU" sz="2400" dirty="0" smtClean="0">
              <a:solidFill>
                <a:srgbClr val="FFC000"/>
              </a:solidFill>
            </a:endParaRPr>
          </a:p>
          <a:p>
            <a:r>
              <a:rPr lang="en-AU" sz="2400" dirty="0" smtClean="0">
                <a:solidFill>
                  <a:srgbClr val="FFC000"/>
                </a:solidFill>
              </a:rPr>
              <a:t>gather together his </a:t>
            </a:r>
            <a:r>
              <a:rPr lang="en-AU" sz="2400" dirty="0">
                <a:solidFill>
                  <a:srgbClr val="FFC000"/>
                </a:solidFill>
              </a:rPr>
              <a:t>elect </a:t>
            </a:r>
            <a:endParaRPr lang="en-AU" sz="2400" dirty="0" smtClean="0">
              <a:solidFill>
                <a:srgbClr val="FFC000"/>
              </a:solidFill>
            </a:endParaRPr>
          </a:p>
          <a:p>
            <a:r>
              <a:rPr lang="en-AU" sz="2400" dirty="0" smtClean="0">
                <a:solidFill>
                  <a:srgbClr val="FFC000"/>
                </a:solidFill>
              </a:rPr>
              <a:t>from the </a:t>
            </a:r>
            <a:r>
              <a:rPr lang="en-AU" sz="2400" dirty="0">
                <a:solidFill>
                  <a:srgbClr val="FFC000"/>
                </a:solidFill>
              </a:rPr>
              <a:t>four winds, </a:t>
            </a:r>
            <a:endParaRPr lang="en-AU" sz="2400" dirty="0" smtClean="0">
              <a:solidFill>
                <a:srgbClr val="FFC000"/>
              </a:solidFill>
            </a:endParaRPr>
          </a:p>
          <a:p>
            <a:r>
              <a:rPr lang="en-AU" sz="2400" dirty="0" smtClean="0">
                <a:solidFill>
                  <a:srgbClr val="FFC000"/>
                </a:solidFill>
              </a:rPr>
              <a:t>from </a:t>
            </a:r>
            <a:r>
              <a:rPr lang="en-AU" sz="2400" dirty="0">
                <a:solidFill>
                  <a:srgbClr val="FFC000"/>
                </a:solidFill>
              </a:rPr>
              <a:t>one </a:t>
            </a:r>
            <a:r>
              <a:rPr lang="en-AU" sz="2400" dirty="0" smtClean="0">
                <a:solidFill>
                  <a:srgbClr val="FFC000"/>
                </a:solidFill>
              </a:rPr>
              <a:t>end </a:t>
            </a:r>
            <a:r>
              <a:rPr lang="en-AU" sz="2400" dirty="0">
                <a:solidFill>
                  <a:srgbClr val="FFC000"/>
                </a:solidFill>
              </a:rPr>
              <a:t>of heaven </a:t>
            </a:r>
            <a:endParaRPr lang="en-AU" sz="2400" dirty="0" smtClean="0">
              <a:solidFill>
                <a:srgbClr val="FFC000"/>
              </a:solidFill>
            </a:endParaRPr>
          </a:p>
          <a:p>
            <a:r>
              <a:rPr lang="en-AU" sz="2400" dirty="0" smtClean="0">
                <a:solidFill>
                  <a:srgbClr val="FFC000"/>
                </a:solidFill>
              </a:rPr>
              <a:t>to </a:t>
            </a:r>
            <a:r>
              <a:rPr lang="en-AU" sz="2400" dirty="0">
                <a:solidFill>
                  <a:srgbClr val="FFC000"/>
                </a:solidFill>
              </a:rPr>
              <a:t>the </a:t>
            </a:r>
            <a:r>
              <a:rPr lang="en-AU" sz="2400" dirty="0" smtClean="0">
                <a:solidFill>
                  <a:srgbClr val="FFC000"/>
                </a:solidFill>
              </a:rPr>
              <a:t>other</a:t>
            </a:r>
            <a:r>
              <a:rPr lang="en-AU" sz="2400" dirty="0">
                <a:solidFill>
                  <a:srgbClr val="FFC000"/>
                </a:solidFill>
              </a:rPr>
              <a:t>.</a:t>
            </a:r>
          </a:p>
          <a:p>
            <a:r>
              <a:rPr lang="en-AU" sz="2400" dirty="0" smtClean="0">
                <a:solidFill>
                  <a:srgbClr val="FFC000"/>
                </a:solidFill>
              </a:rPr>
              <a:t>- Mat. 24:29-31</a:t>
            </a:r>
            <a:endParaRPr lang="en-AU" sz="2400" dirty="0">
              <a:solidFill>
                <a:srgbClr val="FFC000"/>
              </a:solidFill>
            </a:endParaRPr>
          </a:p>
        </p:txBody>
      </p:sp>
      <p:pic>
        <p:nvPicPr>
          <p:cNvPr id="3074" name="Picture 2" descr="D:\00 IMAGES for PowerPoint\olivet-di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0" y="1676400"/>
            <a:ext cx="6400800" cy="4885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046202"/>
      </p:ext>
    </p:extLst>
  </p:cSld>
  <p:clrMapOvr>
    <a:masterClrMapping/>
  </p:clrMapOvr>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
          <p:cNvSpPr>
            <a:spLocks noChangeArrowheads="1"/>
          </p:cNvSpPr>
          <p:nvPr/>
        </p:nvSpPr>
        <p:spPr bwMode="auto">
          <a:xfrm>
            <a:off x="325572" y="2514600"/>
            <a:ext cx="9647099" cy="158382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5467" tIns="52733" rIns="105467" bIns="52733">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We have no idea what that</a:t>
            </a:r>
            <a:r>
              <a:rPr lang="en-US" altLang="en-US" sz="4800" b="1" i="1" dirty="0" smtClean="0">
                <a:solidFill>
                  <a:srgbClr val="FFFF00"/>
                </a:solidFill>
              </a:rPr>
              <a:t> </a:t>
            </a:r>
            <a:r>
              <a:rPr lang="en-US" altLang="en-US" sz="4800" b="1" i="1" dirty="0">
                <a:solidFill>
                  <a:srgbClr val="FFFF00"/>
                </a:solidFill>
              </a:rPr>
              <a:t>SIGN </a:t>
            </a:r>
            <a:endParaRPr lang="en-US" altLang="en-US" sz="4800" b="1" i="1" dirty="0" smtClean="0">
              <a:solidFill>
                <a:srgbClr val="FFFF00"/>
              </a:solidFill>
            </a:endParaRPr>
          </a:p>
          <a:p>
            <a:pPr algn="ctr" eaLnBrk="1" hangingPunct="1">
              <a:spcBef>
                <a:spcPct val="0"/>
              </a:spcBef>
              <a:buFontTx/>
              <a:buNone/>
            </a:pPr>
            <a:r>
              <a:rPr lang="en-US" altLang="en-US" sz="4800" i="1" dirty="0" smtClean="0">
                <a:solidFill>
                  <a:srgbClr val="FFFF00"/>
                </a:solidFill>
              </a:rPr>
              <a:t>in the heaven</a:t>
            </a:r>
            <a:r>
              <a:rPr lang="en-US" altLang="en-US" sz="4800" i="1" dirty="0" smtClean="0">
                <a:solidFill>
                  <a:srgbClr val="FFC000"/>
                </a:solidFill>
              </a:rPr>
              <a:t> </a:t>
            </a:r>
            <a:r>
              <a:rPr lang="en-US" altLang="en-US" sz="4800" dirty="0" smtClean="0">
                <a:solidFill>
                  <a:srgbClr val="FFC000"/>
                </a:solidFill>
              </a:rPr>
              <a:t>will look like.</a:t>
            </a:r>
            <a:endParaRPr lang="en-US" altLang="en-US" sz="4800" dirty="0">
              <a:solidFill>
                <a:schemeClr val="bg1"/>
              </a:solidFill>
            </a:endParaRPr>
          </a:p>
        </p:txBody>
      </p:sp>
    </p:spTree>
    <p:extLst>
      <p:ext uri="{BB962C8B-B14F-4D97-AF65-F5344CB8AC3E}">
        <p14:creationId xmlns:p14="http://schemas.microsoft.com/office/powerpoint/2010/main" val="2671237895"/>
      </p:ext>
    </p:extLst>
  </p:cSld>
  <p:clrMapOvr>
    <a:masterClrMapping/>
  </p:clrMapOvr>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freestocktextures.net/wp-content/uploads/2013/10/Free-Black-Cloud-Tex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81500" y="2209800"/>
            <a:ext cx="1183337" cy="2246769"/>
          </a:xfrm>
          <a:prstGeom prst="rect">
            <a:avLst/>
          </a:prstGeom>
          <a:noFill/>
        </p:spPr>
        <p:txBody>
          <a:bodyPr wrap="none" rtlCol="0">
            <a:spAutoFit/>
          </a:bodyPr>
          <a:lstStyle/>
          <a:p>
            <a:r>
              <a:rPr lang="en-AU" sz="14000" dirty="0" smtClean="0">
                <a:solidFill>
                  <a:srgbClr val="FFFF00"/>
                </a:solidFill>
              </a:rPr>
              <a:t>?</a:t>
            </a:r>
            <a:endParaRPr lang="en-AU" sz="14000" dirty="0">
              <a:solidFill>
                <a:srgbClr val="FFFF00"/>
              </a:solidFill>
            </a:endParaRPr>
          </a:p>
        </p:txBody>
      </p:sp>
    </p:spTree>
    <p:extLst>
      <p:ext uri="{BB962C8B-B14F-4D97-AF65-F5344CB8AC3E}">
        <p14:creationId xmlns:p14="http://schemas.microsoft.com/office/powerpoint/2010/main" val="786018880"/>
      </p:ext>
    </p:extLst>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266700" y="1447800"/>
            <a:ext cx="9753599" cy="378565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smtClean="0">
                <a:solidFill>
                  <a:srgbClr val="FFC000"/>
                </a:solidFill>
              </a:rPr>
              <a:t>But at that point  Lucifer together </a:t>
            </a:r>
          </a:p>
          <a:p>
            <a:pPr algn="ctr" eaLnBrk="1" hangingPunct="1">
              <a:spcBef>
                <a:spcPct val="0"/>
              </a:spcBef>
              <a:buFontTx/>
              <a:buNone/>
            </a:pPr>
            <a:r>
              <a:rPr lang="en-US" altLang="en-US" sz="4800" dirty="0" smtClean="0">
                <a:solidFill>
                  <a:srgbClr val="FFC000"/>
                </a:solidFill>
              </a:rPr>
              <a:t>with his entire entourage both </a:t>
            </a:r>
          </a:p>
          <a:p>
            <a:pPr algn="ctr" eaLnBrk="1" hangingPunct="1">
              <a:spcBef>
                <a:spcPct val="0"/>
              </a:spcBef>
              <a:buFontTx/>
              <a:buNone/>
            </a:pPr>
            <a:r>
              <a:rPr lang="en-US" altLang="en-US" sz="4800" dirty="0" smtClean="0">
                <a:solidFill>
                  <a:srgbClr val="FFC000"/>
                </a:solidFill>
              </a:rPr>
              <a:t>angelic and human is doomed. </a:t>
            </a:r>
          </a:p>
          <a:p>
            <a:pPr algn="ctr" eaLnBrk="1" hangingPunct="1">
              <a:spcBef>
                <a:spcPct val="0"/>
              </a:spcBef>
              <a:buFontTx/>
              <a:buNone/>
            </a:pPr>
            <a:r>
              <a:rPr lang="en-US" altLang="en-US" sz="4800" dirty="0" smtClean="0">
                <a:solidFill>
                  <a:srgbClr val="FFC000"/>
                </a:solidFill>
              </a:rPr>
              <a:t>He is just one move away </a:t>
            </a:r>
          </a:p>
          <a:p>
            <a:pPr algn="ctr" eaLnBrk="1" hangingPunct="1">
              <a:spcBef>
                <a:spcPct val="0"/>
              </a:spcBef>
              <a:buFontTx/>
              <a:buNone/>
            </a:pPr>
            <a:r>
              <a:rPr lang="en-US" altLang="en-US" sz="4800" dirty="0" smtClean="0">
                <a:solidFill>
                  <a:srgbClr val="FFC000"/>
                </a:solidFill>
              </a:rPr>
              <a:t>from irreversible checkmate. </a:t>
            </a:r>
            <a:endParaRPr lang="en-US" altLang="en-US" sz="4800" dirty="0">
              <a:solidFill>
                <a:srgbClr val="FFC000"/>
              </a:solidFill>
            </a:endParaRPr>
          </a:p>
        </p:txBody>
      </p:sp>
    </p:spTree>
    <p:extLst>
      <p:ext uri="{BB962C8B-B14F-4D97-AF65-F5344CB8AC3E}">
        <p14:creationId xmlns:p14="http://schemas.microsoft.com/office/powerpoint/2010/main" val="21626192"/>
      </p:ext>
    </p:extLst>
  </p:cSld>
  <p:clrMapOvr>
    <a:masterClrMapping/>
  </p:clrMapOvr>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3.bp.blogspot.com/-JTQjoLU-R4Y/UBMJhTn18GI/AAAAAAAAAms/IccV8dQIh8A/s1600/4746356677_8ac5265af6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38488"/>
      </p:ext>
    </p:extLst>
  </p:cSld>
  <p:clrMapOvr>
    <a:masterClrMapping/>
  </p:clrMapOvr>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370114" y="914400"/>
            <a:ext cx="9604570" cy="50783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5400" dirty="0" smtClean="0">
                <a:solidFill>
                  <a:srgbClr val="FFC000"/>
                </a:solidFill>
              </a:rPr>
              <a:t>Our </a:t>
            </a:r>
            <a:r>
              <a:rPr lang="en-US" altLang="en-US" sz="5400" dirty="0">
                <a:solidFill>
                  <a:srgbClr val="FFFF00"/>
                </a:solidFill>
              </a:rPr>
              <a:t>Messiah wins! </a:t>
            </a:r>
            <a:r>
              <a:rPr lang="en-US" altLang="en-US" sz="5400" dirty="0">
                <a:solidFill>
                  <a:srgbClr val="FFC000"/>
                </a:solidFill>
              </a:rPr>
              <a:t>So we need </a:t>
            </a:r>
            <a:endParaRPr lang="en-US" altLang="en-US" sz="5400" dirty="0" smtClean="0">
              <a:solidFill>
                <a:srgbClr val="FFC000"/>
              </a:solidFill>
            </a:endParaRPr>
          </a:p>
          <a:p>
            <a:pPr algn="ctr" eaLnBrk="1" hangingPunct="1">
              <a:spcBef>
                <a:spcPct val="0"/>
              </a:spcBef>
              <a:buFontTx/>
              <a:buNone/>
            </a:pPr>
            <a:r>
              <a:rPr lang="en-US" altLang="en-US" sz="5400" dirty="0" smtClean="0">
                <a:solidFill>
                  <a:srgbClr val="FFC000"/>
                </a:solidFill>
              </a:rPr>
              <a:t>to come out </a:t>
            </a:r>
            <a:r>
              <a:rPr lang="en-US" altLang="en-US" sz="5400" dirty="0">
                <a:solidFill>
                  <a:srgbClr val="FFC000"/>
                </a:solidFill>
              </a:rPr>
              <a:t>of our </a:t>
            </a:r>
            <a:r>
              <a:rPr lang="en-US" altLang="en-US" sz="5400" dirty="0" smtClean="0">
                <a:solidFill>
                  <a:srgbClr val="FFC000"/>
                </a:solidFill>
              </a:rPr>
              <a:t>fear and funk </a:t>
            </a:r>
            <a:r>
              <a:rPr lang="en-US" altLang="en-US" sz="5400" dirty="0">
                <a:solidFill>
                  <a:srgbClr val="FFC000"/>
                </a:solidFill>
              </a:rPr>
              <a:t>and listen to </a:t>
            </a:r>
            <a:r>
              <a:rPr lang="en-US" altLang="en-US" sz="5400" dirty="0" smtClean="0">
                <a:solidFill>
                  <a:srgbClr val="FFFF00"/>
                </a:solidFill>
              </a:rPr>
              <a:t>the </a:t>
            </a:r>
            <a:r>
              <a:rPr lang="en-US" altLang="en-US" sz="5400" dirty="0">
                <a:solidFill>
                  <a:srgbClr val="FFFF00"/>
                </a:solidFill>
              </a:rPr>
              <a:t>Hallelujah chorus</a:t>
            </a:r>
            <a:r>
              <a:rPr lang="en-US" altLang="en-US" sz="5400" dirty="0">
                <a:solidFill>
                  <a:srgbClr val="FFC000"/>
                </a:solidFill>
              </a:rPr>
              <a:t>. Because </a:t>
            </a:r>
            <a:r>
              <a:rPr lang="en-US" altLang="en-US" sz="5400" dirty="0">
                <a:solidFill>
                  <a:srgbClr val="FFFF00"/>
                </a:solidFill>
              </a:rPr>
              <a:t>Handel </a:t>
            </a:r>
            <a:r>
              <a:rPr lang="en-US" altLang="en-US" sz="5400" dirty="0">
                <a:solidFill>
                  <a:srgbClr val="FFC000"/>
                </a:solidFill>
              </a:rPr>
              <a:t>wrote </a:t>
            </a:r>
            <a:endParaRPr lang="en-US" altLang="en-US" sz="5400" dirty="0" smtClean="0">
              <a:solidFill>
                <a:srgbClr val="FFC000"/>
              </a:solidFill>
            </a:endParaRPr>
          </a:p>
          <a:p>
            <a:pPr algn="ctr" eaLnBrk="1" hangingPunct="1">
              <a:spcBef>
                <a:spcPct val="0"/>
              </a:spcBef>
              <a:buFontTx/>
              <a:buNone/>
            </a:pPr>
            <a:r>
              <a:rPr lang="en-US" altLang="en-US" sz="5400" dirty="0" smtClean="0">
                <a:solidFill>
                  <a:srgbClr val="FFC000"/>
                </a:solidFill>
              </a:rPr>
              <a:t>it for the glory of God and also for our encouragement. </a:t>
            </a:r>
            <a:endParaRPr lang="en-US" altLang="en-US" sz="5400" dirty="0">
              <a:solidFill>
                <a:srgbClr val="FFC000"/>
              </a:solidFill>
            </a:endParaRPr>
          </a:p>
        </p:txBody>
      </p:sp>
    </p:spTree>
    <p:extLst>
      <p:ext uri="{BB962C8B-B14F-4D97-AF65-F5344CB8AC3E}">
        <p14:creationId xmlns:p14="http://schemas.microsoft.com/office/powerpoint/2010/main" val="1382316737"/>
      </p:ext>
    </p:extLst>
  </p:cSld>
  <p:clrMapOvr>
    <a:masterClrMapping/>
  </p:clrMapOvr>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7170" name="Picture 2" descr="D:\00 IMAGES for PowerPoint\Hand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40"/>
            <a:ext cx="10287000"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118225"/>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342900" y="533400"/>
            <a:ext cx="9604570" cy="563231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6000" dirty="0" smtClean="0">
                <a:solidFill>
                  <a:srgbClr val="FFC000"/>
                </a:solidFill>
              </a:rPr>
              <a:t>It is as a magnificent </a:t>
            </a:r>
            <a:r>
              <a:rPr lang="en-US" altLang="en-US" sz="6000" dirty="0">
                <a:solidFill>
                  <a:srgbClr val="FFC000"/>
                </a:solidFill>
              </a:rPr>
              <a:t>celebration of the triumph of </a:t>
            </a:r>
            <a:r>
              <a:rPr lang="en-US" altLang="en-US" sz="6000" dirty="0" smtClean="0">
                <a:solidFill>
                  <a:srgbClr val="FFC000"/>
                </a:solidFill>
              </a:rPr>
              <a:t>Messiah. And we know very well when it will happen. The final victory will come right </a:t>
            </a:r>
            <a:r>
              <a:rPr lang="en-US" altLang="en-US" sz="6000" dirty="0">
                <a:solidFill>
                  <a:srgbClr val="FFC000"/>
                </a:solidFill>
              </a:rPr>
              <a:t>here at the end of the age.</a:t>
            </a:r>
          </a:p>
        </p:txBody>
      </p:sp>
    </p:spTree>
    <p:extLst>
      <p:ext uri="{BB962C8B-B14F-4D97-AF65-F5344CB8AC3E}">
        <p14:creationId xmlns:p14="http://schemas.microsoft.com/office/powerpoint/2010/main" val="2017034015"/>
      </p:ext>
    </p:extLst>
  </p:cSld>
  <p:clrMapOvr>
    <a:masterClrMapping/>
  </p:clrMapOvr>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http://i.ytimg.com/vi/JtoNHnR_WhE/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1"/>
            <a:ext cx="9115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60239"/>
      </p:ext>
    </p:extLst>
  </p:cSld>
  <p:clrMapOvr>
    <a:masterClrMapping/>
  </p:clrMapOvr>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
          <p:cNvSpPr>
            <a:spLocks noChangeArrowheads="1"/>
          </p:cNvSpPr>
          <p:nvPr/>
        </p:nvSpPr>
        <p:spPr bwMode="auto">
          <a:xfrm>
            <a:off x="266700" y="2057400"/>
            <a:ext cx="9753600" cy="230832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H</a:t>
            </a:r>
            <a:r>
              <a:rPr lang="en-US" altLang="en-US" sz="4800" dirty="0" smtClean="0">
                <a:solidFill>
                  <a:srgbClr val="FFC000"/>
                </a:solidFill>
              </a:rPr>
              <a:t>undreds of times throughout the Bible we hear God say, </a:t>
            </a:r>
            <a:r>
              <a:rPr lang="en-US" altLang="en-US" sz="4800" dirty="0" smtClean="0">
                <a:solidFill>
                  <a:srgbClr val="FFFF00"/>
                </a:solidFill>
              </a:rPr>
              <a:t>“fear not</a:t>
            </a:r>
            <a:r>
              <a:rPr lang="en-US" altLang="en-US" sz="4800" dirty="0" smtClean="0">
                <a:solidFill>
                  <a:srgbClr val="FFC000"/>
                </a:solidFill>
              </a:rPr>
              <a:t>”. </a:t>
            </a:r>
          </a:p>
          <a:p>
            <a:pPr algn="ctr" eaLnBrk="1" hangingPunct="1">
              <a:spcBef>
                <a:spcPct val="0"/>
              </a:spcBef>
              <a:buFontTx/>
              <a:buNone/>
            </a:pPr>
            <a:r>
              <a:rPr lang="en-US" altLang="en-US" sz="4800" dirty="0" smtClean="0">
                <a:solidFill>
                  <a:srgbClr val="FFC000"/>
                </a:solidFill>
              </a:rPr>
              <a:t>And as we are beginning to see, </a:t>
            </a:r>
            <a:endParaRPr lang="en-US" altLang="en-US" sz="4800" dirty="0">
              <a:solidFill>
                <a:srgbClr val="FFC000"/>
              </a:solidFill>
            </a:endParaRPr>
          </a:p>
        </p:txBody>
      </p:sp>
    </p:spTree>
    <p:extLst>
      <p:ext uri="{BB962C8B-B14F-4D97-AF65-F5344CB8AC3E}">
        <p14:creationId xmlns:p14="http://schemas.microsoft.com/office/powerpoint/2010/main" val="3066046367"/>
      </p:ext>
    </p:extLst>
  </p:cSld>
  <p:clrMapOvr>
    <a:masterClrMapping/>
  </p:clrMapOvr>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Gavin\Desktop\BM IMAGES\fear-n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6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199776"/>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
          <p:cNvSpPr>
            <a:spLocks noChangeArrowheads="1"/>
          </p:cNvSpPr>
          <p:nvPr/>
        </p:nvSpPr>
        <p:spPr bwMode="auto">
          <a:xfrm>
            <a:off x="266700" y="304800"/>
            <a:ext cx="9753600" cy="62478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000" dirty="0" smtClean="0">
                <a:solidFill>
                  <a:srgbClr val="FFC000"/>
                </a:solidFill>
              </a:rPr>
              <a:t>He has already made </a:t>
            </a:r>
            <a:r>
              <a:rPr lang="en-US" altLang="en-US" sz="4000" dirty="0">
                <a:solidFill>
                  <a:srgbClr val="FFC000"/>
                </a:solidFill>
              </a:rPr>
              <a:t>abundant provision for His holy people even in tribulation. The Holy </a:t>
            </a:r>
            <a:r>
              <a:rPr lang="en-US" altLang="en-US" sz="4000" dirty="0" smtClean="0">
                <a:solidFill>
                  <a:srgbClr val="FFC000"/>
                </a:solidFill>
              </a:rPr>
              <a:t>Spirit </a:t>
            </a:r>
            <a:r>
              <a:rPr lang="en-US" altLang="en-US" sz="4000" dirty="0">
                <a:solidFill>
                  <a:srgbClr val="FFC000"/>
                </a:solidFill>
              </a:rPr>
              <a:t>will be </a:t>
            </a:r>
            <a:r>
              <a:rPr lang="en-US" altLang="en-US" sz="4000" dirty="0" smtClean="0">
                <a:solidFill>
                  <a:srgbClr val="FFC000"/>
                </a:solidFill>
              </a:rPr>
              <a:t>pouring out. He will be there as </a:t>
            </a:r>
            <a:r>
              <a:rPr lang="en-US" altLang="en-US" sz="4000" dirty="0">
                <a:solidFill>
                  <a:srgbClr val="FFC000"/>
                </a:solidFill>
              </a:rPr>
              <a:t>the same Comforter, Strengthener and Guide He has always been. </a:t>
            </a:r>
            <a:r>
              <a:rPr lang="en-US" altLang="en-US" sz="4000" dirty="0" smtClean="0">
                <a:solidFill>
                  <a:srgbClr val="FFC000"/>
                </a:solidFill>
              </a:rPr>
              <a:t>As </a:t>
            </a:r>
            <a:r>
              <a:rPr lang="en-US" altLang="en-US" sz="4000" dirty="0">
                <a:solidFill>
                  <a:srgbClr val="FFC000"/>
                </a:solidFill>
              </a:rPr>
              <a:t>we </a:t>
            </a:r>
            <a:r>
              <a:rPr lang="en-US" altLang="en-US" sz="4000" dirty="0" smtClean="0">
                <a:solidFill>
                  <a:srgbClr val="FFC000"/>
                </a:solidFill>
              </a:rPr>
              <a:t>have seen, </a:t>
            </a:r>
            <a:r>
              <a:rPr lang="en-US" altLang="en-US" sz="4000" dirty="0">
                <a:solidFill>
                  <a:srgbClr val="FFC000"/>
                </a:solidFill>
              </a:rPr>
              <a:t>the prophet Joel tagged the climax </a:t>
            </a:r>
            <a:r>
              <a:rPr lang="en-US" altLang="en-US" sz="4000" dirty="0" smtClean="0">
                <a:solidFill>
                  <a:srgbClr val="FFC000"/>
                </a:solidFill>
              </a:rPr>
              <a:t>of </a:t>
            </a:r>
            <a:r>
              <a:rPr lang="en-US" altLang="en-US" sz="4000" dirty="0">
                <a:solidFill>
                  <a:srgbClr val="FFC000"/>
                </a:solidFill>
              </a:rPr>
              <a:t>the Holy Spirit outpouring at the very end </a:t>
            </a:r>
            <a:r>
              <a:rPr lang="en-US" altLang="en-US" sz="4000" dirty="0" smtClean="0">
                <a:solidFill>
                  <a:srgbClr val="FFC000"/>
                </a:solidFill>
              </a:rPr>
              <a:t>of </a:t>
            </a:r>
            <a:r>
              <a:rPr lang="en-US" altLang="en-US" sz="4000" dirty="0">
                <a:solidFill>
                  <a:srgbClr val="FFC000"/>
                </a:solidFill>
              </a:rPr>
              <a:t>the age. </a:t>
            </a:r>
            <a:r>
              <a:rPr lang="en-US" altLang="en-US" sz="4000" dirty="0" smtClean="0">
                <a:solidFill>
                  <a:srgbClr val="FFC000"/>
                </a:solidFill>
              </a:rPr>
              <a:t>Even in our hour of trial we shall be covered. And there is a magnificent climax at the end. Can </a:t>
            </a:r>
            <a:r>
              <a:rPr lang="en-US" altLang="en-US" sz="4000" dirty="0">
                <a:solidFill>
                  <a:srgbClr val="FFC000"/>
                </a:solidFill>
              </a:rPr>
              <a:t>we </a:t>
            </a:r>
            <a:r>
              <a:rPr lang="en-US" altLang="en-US" sz="4000" dirty="0" smtClean="0">
                <a:solidFill>
                  <a:srgbClr val="FFC000"/>
                </a:solidFill>
              </a:rPr>
              <a:t>be encouraged </a:t>
            </a:r>
            <a:r>
              <a:rPr lang="en-US" altLang="en-US" sz="4000" dirty="0">
                <a:solidFill>
                  <a:srgbClr val="FFC000"/>
                </a:solidFill>
              </a:rPr>
              <a:t>here? </a:t>
            </a:r>
          </a:p>
        </p:txBody>
      </p:sp>
    </p:spTree>
    <p:extLst>
      <p:ext uri="{BB962C8B-B14F-4D97-AF65-F5344CB8AC3E}">
        <p14:creationId xmlns:p14="http://schemas.microsoft.com/office/powerpoint/2010/main" val="2634215613"/>
      </p:ext>
    </p:extLst>
  </p:cSld>
  <p:clrMapOvr>
    <a:masterClrMapping/>
  </p:clrMapOvr>
  <p:timing>
    <p:tnLst>
      <p:par>
        <p:cT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3784600"/>
            <a:ext cx="1295400" cy="147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2035" name="TextBox 7"/>
          <p:cNvSpPr txBox="1">
            <a:spLocks noChangeArrowheads="1"/>
          </p:cNvSpPr>
          <p:nvPr/>
        </p:nvSpPr>
        <p:spPr bwMode="auto">
          <a:xfrm rot="-678350">
            <a:off x="1317625" y="2811463"/>
            <a:ext cx="9067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1800">
                <a:latin typeface="Arial" charset="0"/>
              </a:rPr>
              <a:t>- - - - - - - - - - - - - - - - - - - - - - - - - - - - - - - - - - - - - - - - - - - - - - - - - - - - - - - - - - - - - - - </a:t>
            </a:r>
          </a:p>
        </p:txBody>
      </p:sp>
      <p:pic>
        <p:nvPicPr>
          <p:cNvPr id="172036" name="Picture 4" descr="http://www.clipartbest.com/cliparts/ecM/757/ecM7577c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8618" flipH="1">
            <a:off x="2406650" y="3924300"/>
            <a:ext cx="127793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10"/>
          <p:cNvSpPr/>
          <p:nvPr/>
        </p:nvSpPr>
        <p:spPr>
          <a:xfrm>
            <a:off x="3373438" y="1876425"/>
            <a:ext cx="6723062" cy="3379788"/>
          </a:xfrm>
          <a:custGeom>
            <a:avLst/>
            <a:gdLst>
              <a:gd name="connsiteX0" fmla="*/ 0 w 9899400"/>
              <a:gd name="connsiteY0" fmla="*/ 3379305 h 3379305"/>
              <a:gd name="connsiteX1" fmla="*/ 0 w 9899400"/>
              <a:gd name="connsiteY1" fmla="*/ 3379305 h 3379305"/>
              <a:gd name="connsiteX2" fmla="*/ 39756 w 9899400"/>
              <a:gd name="connsiteY2" fmla="*/ 3260035 h 3379305"/>
              <a:gd name="connsiteX3" fmla="*/ 59635 w 9899400"/>
              <a:gd name="connsiteY3" fmla="*/ 3240157 h 3379305"/>
              <a:gd name="connsiteX4" fmla="*/ 79513 w 9899400"/>
              <a:gd name="connsiteY4" fmla="*/ 3170583 h 3379305"/>
              <a:gd name="connsiteX5" fmla="*/ 119269 w 9899400"/>
              <a:gd name="connsiteY5" fmla="*/ 3110948 h 3379305"/>
              <a:gd name="connsiteX6" fmla="*/ 168965 w 9899400"/>
              <a:gd name="connsiteY6" fmla="*/ 3071192 h 3379305"/>
              <a:gd name="connsiteX7" fmla="*/ 238539 w 9899400"/>
              <a:gd name="connsiteY7" fmla="*/ 3021496 h 3379305"/>
              <a:gd name="connsiteX8" fmla="*/ 437322 w 9899400"/>
              <a:gd name="connsiteY8" fmla="*/ 3031435 h 3379305"/>
              <a:gd name="connsiteX9" fmla="*/ 506895 w 9899400"/>
              <a:gd name="connsiteY9" fmla="*/ 3071192 h 3379305"/>
              <a:gd name="connsiteX10" fmla="*/ 536713 w 9899400"/>
              <a:gd name="connsiteY10" fmla="*/ 3081131 h 3379305"/>
              <a:gd name="connsiteX11" fmla="*/ 576469 w 9899400"/>
              <a:gd name="connsiteY11" fmla="*/ 3101009 h 3379305"/>
              <a:gd name="connsiteX12" fmla="*/ 765313 w 9899400"/>
              <a:gd name="connsiteY12" fmla="*/ 3140765 h 3379305"/>
              <a:gd name="connsiteX13" fmla="*/ 795130 w 9899400"/>
              <a:gd name="connsiteY13" fmla="*/ 3150705 h 3379305"/>
              <a:gd name="connsiteX14" fmla="*/ 983974 w 9899400"/>
              <a:gd name="connsiteY14" fmla="*/ 3180522 h 3379305"/>
              <a:gd name="connsiteX15" fmla="*/ 1103243 w 9899400"/>
              <a:gd name="connsiteY15" fmla="*/ 3200400 h 3379305"/>
              <a:gd name="connsiteX16" fmla="*/ 1162878 w 9899400"/>
              <a:gd name="connsiteY16" fmla="*/ 3210339 h 3379305"/>
              <a:gd name="connsiteX17" fmla="*/ 1311965 w 9899400"/>
              <a:gd name="connsiteY17" fmla="*/ 3220279 h 3379305"/>
              <a:gd name="connsiteX18" fmla="*/ 1391478 w 9899400"/>
              <a:gd name="connsiteY18" fmla="*/ 3230218 h 3379305"/>
              <a:gd name="connsiteX19" fmla="*/ 1441174 w 9899400"/>
              <a:gd name="connsiteY19" fmla="*/ 3240157 h 3379305"/>
              <a:gd name="connsiteX20" fmla="*/ 1828800 w 9899400"/>
              <a:gd name="connsiteY20" fmla="*/ 3250096 h 3379305"/>
              <a:gd name="connsiteX21" fmla="*/ 1977887 w 9899400"/>
              <a:gd name="connsiteY21" fmla="*/ 3269974 h 3379305"/>
              <a:gd name="connsiteX22" fmla="*/ 2117035 w 9899400"/>
              <a:gd name="connsiteY22" fmla="*/ 3279913 h 3379305"/>
              <a:gd name="connsiteX23" fmla="*/ 2922104 w 9899400"/>
              <a:gd name="connsiteY23" fmla="*/ 3289852 h 3379305"/>
              <a:gd name="connsiteX24" fmla="*/ 3389243 w 9899400"/>
              <a:gd name="connsiteY24" fmla="*/ 3289852 h 3379305"/>
              <a:gd name="connsiteX25" fmla="*/ 3508513 w 9899400"/>
              <a:gd name="connsiteY25" fmla="*/ 3279913 h 3379305"/>
              <a:gd name="connsiteX26" fmla="*/ 3985591 w 9899400"/>
              <a:gd name="connsiteY26" fmla="*/ 3269974 h 3379305"/>
              <a:gd name="connsiteX27" fmla="*/ 4025348 w 9899400"/>
              <a:gd name="connsiteY27" fmla="*/ 3260035 h 3379305"/>
              <a:gd name="connsiteX28" fmla="*/ 4075043 w 9899400"/>
              <a:gd name="connsiteY28" fmla="*/ 3250096 h 3379305"/>
              <a:gd name="connsiteX29" fmla="*/ 4134678 w 9899400"/>
              <a:gd name="connsiteY29" fmla="*/ 3230218 h 3379305"/>
              <a:gd name="connsiteX30" fmla="*/ 4164495 w 9899400"/>
              <a:gd name="connsiteY30" fmla="*/ 3220279 h 3379305"/>
              <a:gd name="connsiteX31" fmla="*/ 4244009 w 9899400"/>
              <a:gd name="connsiteY31" fmla="*/ 3200400 h 3379305"/>
              <a:gd name="connsiteX32" fmla="*/ 4313582 w 9899400"/>
              <a:gd name="connsiteY32" fmla="*/ 3180522 h 3379305"/>
              <a:gd name="connsiteX33" fmla="*/ 4343400 w 9899400"/>
              <a:gd name="connsiteY33" fmla="*/ 3160644 h 3379305"/>
              <a:gd name="connsiteX34" fmla="*/ 4383156 w 9899400"/>
              <a:gd name="connsiteY34" fmla="*/ 3150705 h 3379305"/>
              <a:gd name="connsiteX35" fmla="*/ 4522304 w 9899400"/>
              <a:gd name="connsiteY35" fmla="*/ 3130826 h 3379305"/>
              <a:gd name="connsiteX36" fmla="*/ 4611756 w 9899400"/>
              <a:gd name="connsiteY36" fmla="*/ 3110948 h 3379305"/>
              <a:gd name="connsiteX37" fmla="*/ 4691269 w 9899400"/>
              <a:gd name="connsiteY37" fmla="*/ 3091070 h 3379305"/>
              <a:gd name="connsiteX38" fmla="*/ 4810539 w 9899400"/>
              <a:gd name="connsiteY38" fmla="*/ 3071192 h 3379305"/>
              <a:gd name="connsiteX39" fmla="*/ 4949687 w 9899400"/>
              <a:gd name="connsiteY39" fmla="*/ 3051313 h 3379305"/>
              <a:gd name="connsiteX40" fmla="*/ 5476461 w 9899400"/>
              <a:gd name="connsiteY40" fmla="*/ 3031435 h 3379305"/>
              <a:gd name="connsiteX41" fmla="*/ 5506278 w 9899400"/>
              <a:gd name="connsiteY41" fmla="*/ 3021496 h 3379305"/>
              <a:gd name="connsiteX42" fmla="*/ 5645426 w 9899400"/>
              <a:gd name="connsiteY42" fmla="*/ 3001618 h 3379305"/>
              <a:gd name="connsiteX43" fmla="*/ 5724939 w 9899400"/>
              <a:gd name="connsiteY43" fmla="*/ 2981739 h 3379305"/>
              <a:gd name="connsiteX44" fmla="*/ 5764695 w 9899400"/>
              <a:gd name="connsiteY44" fmla="*/ 2971800 h 3379305"/>
              <a:gd name="connsiteX45" fmla="*/ 5804452 w 9899400"/>
              <a:gd name="connsiteY45" fmla="*/ 2961861 h 3379305"/>
              <a:gd name="connsiteX46" fmla="*/ 5834269 w 9899400"/>
              <a:gd name="connsiteY46" fmla="*/ 2951922 h 3379305"/>
              <a:gd name="connsiteX47" fmla="*/ 5903843 w 9899400"/>
              <a:gd name="connsiteY47" fmla="*/ 2941983 h 3379305"/>
              <a:gd name="connsiteX48" fmla="*/ 5953539 w 9899400"/>
              <a:gd name="connsiteY48" fmla="*/ 2922105 h 3379305"/>
              <a:gd name="connsiteX49" fmla="*/ 5993295 w 9899400"/>
              <a:gd name="connsiteY49" fmla="*/ 2912165 h 3379305"/>
              <a:gd name="connsiteX50" fmla="*/ 6062869 w 9899400"/>
              <a:gd name="connsiteY50" fmla="*/ 2882348 h 3379305"/>
              <a:gd name="connsiteX51" fmla="*/ 6311348 w 9899400"/>
              <a:gd name="connsiteY51" fmla="*/ 2862470 h 3379305"/>
              <a:gd name="connsiteX52" fmla="*/ 6370982 w 9899400"/>
              <a:gd name="connsiteY52" fmla="*/ 2832652 h 3379305"/>
              <a:gd name="connsiteX53" fmla="*/ 6400800 w 9899400"/>
              <a:gd name="connsiteY53" fmla="*/ 2822713 h 3379305"/>
              <a:gd name="connsiteX54" fmla="*/ 6500191 w 9899400"/>
              <a:gd name="connsiteY54" fmla="*/ 2763079 h 3379305"/>
              <a:gd name="connsiteX55" fmla="*/ 6569765 w 9899400"/>
              <a:gd name="connsiteY55" fmla="*/ 2743200 h 3379305"/>
              <a:gd name="connsiteX56" fmla="*/ 6629400 w 9899400"/>
              <a:gd name="connsiteY56" fmla="*/ 2723322 h 3379305"/>
              <a:gd name="connsiteX57" fmla="*/ 6689035 w 9899400"/>
              <a:gd name="connsiteY57" fmla="*/ 2703444 h 3379305"/>
              <a:gd name="connsiteX58" fmla="*/ 6718852 w 9899400"/>
              <a:gd name="connsiteY58" fmla="*/ 2693505 h 3379305"/>
              <a:gd name="connsiteX59" fmla="*/ 6748669 w 9899400"/>
              <a:gd name="connsiteY59" fmla="*/ 2673626 h 3379305"/>
              <a:gd name="connsiteX60" fmla="*/ 6848061 w 9899400"/>
              <a:gd name="connsiteY60" fmla="*/ 2643809 h 3379305"/>
              <a:gd name="connsiteX61" fmla="*/ 6907695 w 9899400"/>
              <a:gd name="connsiteY61" fmla="*/ 2604052 h 3379305"/>
              <a:gd name="connsiteX62" fmla="*/ 7007087 w 9899400"/>
              <a:gd name="connsiteY62" fmla="*/ 2574235 h 3379305"/>
              <a:gd name="connsiteX63" fmla="*/ 7036904 w 9899400"/>
              <a:gd name="connsiteY63" fmla="*/ 2554357 h 3379305"/>
              <a:gd name="connsiteX64" fmla="*/ 7136295 w 9899400"/>
              <a:gd name="connsiteY64" fmla="*/ 2524539 h 3379305"/>
              <a:gd name="connsiteX65" fmla="*/ 7205869 w 9899400"/>
              <a:gd name="connsiteY65" fmla="*/ 2504661 h 3379305"/>
              <a:gd name="connsiteX66" fmla="*/ 7235687 w 9899400"/>
              <a:gd name="connsiteY66" fmla="*/ 2484783 h 3379305"/>
              <a:gd name="connsiteX67" fmla="*/ 7265504 w 9899400"/>
              <a:gd name="connsiteY67" fmla="*/ 2474844 h 3379305"/>
              <a:gd name="connsiteX68" fmla="*/ 7325139 w 9899400"/>
              <a:gd name="connsiteY68" fmla="*/ 2435087 h 3379305"/>
              <a:gd name="connsiteX69" fmla="*/ 7384774 w 9899400"/>
              <a:gd name="connsiteY69" fmla="*/ 2415209 h 3379305"/>
              <a:gd name="connsiteX70" fmla="*/ 7444409 w 9899400"/>
              <a:gd name="connsiteY70" fmla="*/ 2385392 h 3379305"/>
              <a:gd name="connsiteX71" fmla="*/ 7533861 w 9899400"/>
              <a:gd name="connsiteY71" fmla="*/ 2345635 h 3379305"/>
              <a:gd name="connsiteX72" fmla="*/ 7633252 w 9899400"/>
              <a:gd name="connsiteY72" fmla="*/ 2335696 h 3379305"/>
              <a:gd name="connsiteX73" fmla="*/ 7702826 w 9899400"/>
              <a:gd name="connsiteY73" fmla="*/ 2315818 h 3379305"/>
              <a:gd name="connsiteX74" fmla="*/ 7792278 w 9899400"/>
              <a:gd name="connsiteY74" fmla="*/ 2305879 h 3379305"/>
              <a:gd name="connsiteX75" fmla="*/ 7822095 w 9899400"/>
              <a:gd name="connsiteY75" fmla="*/ 2295939 h 3379305"/>
              <a:gd name="connsiteX76" fmla="*/ 7871791 w 9899400"/>
              <a:gd name="connsiteY76" fmla="*/ 2246244 h 3379305"/>
              <a:gd name="connsiteX77" fmla="*/ 7971182 w 9899400"/>
              <a:gd name="connsiteY77" fmla="*/ 2216426 h 3379305"/>
              <a:gd name="connsiteX78" fmla="*/ 8001000 w 9899400"/>
              <a:gd name="connsiteY78" fmla="*/ 2206487 h 3379305"/>
              <a:gd name="connsiteX79" fmla="*/ 8050695 w 9899400"/>
              <a:gd name="connsiteY79" fmla="*/ 2196548 h 3379305"/>
              <a:gd name="connsiteX80" fmla="*/ 8080513 w 9899400"/>
              <a:gd name="connsiteY80" fmla="*/ 2186609 h 3379305"/>
              <a:gd name="connsiteX81" fmla="*/ 8140148 w 9899400"/>
              <a:gd name="connsiteY81" fmla="*/ 2176670 h 3379305"/>
              <a:gd name="connsiteX82" fmla="*/ 8229600 w 9899400"/>
              <a:gd name="connsiteY82" fmla="*/ 2146852 h 3379305"/>
              <a:gd name="connsiteX83" fmla="*/ 8259417 w 9899400"/>
              <a:gd name="connsiteY83" fmla="*/ 2136913 h 3379305"/>
              <a:gd name="connsiteX84" fmla="*/ 8319052 w 9899400"/>
              <a:gd name="connsiteY84" fmla="*/ 2107096 h 3379305"/>
              <a:gd name="connsiteX85" fmla="*/ 8408504 w 9899400"/>
              <a:gd name="connsiteY85" fmla="*/ 2087218 h 3379305"/>
              <a:gd name="connsiteX86" fmla="*/ 8507895 w 9899400"/>
              <a:gd name="connsiteY86" fmla="*/ 2067339 h 3379305"/>
              <a:gd name="connsiteX87" fmla="*/ 8557591 w 9899400"/>
              <a:gd name="connsiteY87" fmla="*/ 2037522 h 3379305"/>
              <a:gd name="connsiteX88" fmla="*/ 8627165 w 9899400"/>
              <a:gd name="connsiteY88" fmla="*/ 1958009 h 3379305"/>
              <a:gd name="connsiteX89" fmla="*/ 8696739 w 9899400"/>
              <a:gd name="connsiteY89" fmla="*/ 1908313 h 3379305"/>
              <a:gd name="connsiteX90" fmla="*/ 8726556 w 9899400"/>
              <a:gd name="connsiteY90" fmla="*/ 1848679 h 3379305"/>
              <a:gd name="connsiteX91" fmla="*/ 8746435 w 9899400"/>
              <a:gd name="connsiteY91" fmla="*/ 1828800 h 3379305"/>
              <a:gd name="connsiteX92" fmla="*/ 8766313 w 9899400"/>
              <a:gd name="connsiteY92" fmla="*/ 1789044 h 3379305"/>
              <a:gd name="connsiteX93" fmla="*/ 8786191 w 9899400"/>
              <a:gd name="connsiteY93" fmla="*/ 1769165 h 3379305"/>
              <a:gd name="connsiteX94" fmla="*/ 8816009 w 9899400"/>
              <a:gd name="connsiteY94" fmla="*/ 1729409 h 3379305"/>
              <a:gd name="connsiteX95" fmla="*/ 8835887 w 9899400"/>
              <a:gd name="connsiteY95" fmla="*/ 1699592 h 3379305"/>
              <a:gd name="connsiteX96" fmla="*/ 8885582 w 9899400"/>
              <a:gd name="connsiteY96" fmla="*/ 1659835 h 3379305"/>
              <a:gd name="connsiteX97" fmla="*/ 8965095 w 9899400"/>
              <a:gd name="connsiteY97" fmla="*/ 1570383 h 3379305"/>
              <a:gd name="connsiteX98" fmla="*/ 8975035 w 9899400"/>
              <a:gd name="connsiteY98" fmla="*/ 1540565 h 3379305"/>
              <a:gd name="connsiteX99" fmla="*/ 9054548 w 9899400"/>
              <a:gd name="connsiteY99" fmla="*/ 1441174 h 3379305"/>
              <a:gd name="connsiteX100" fmla="*/ 9114182 w 9899400"/>
              <a:gd name="connsiteY100" fmla="*/ 1401418 h 3379305"/>
              <a:gd name="connsiteX101" fmla="*/ 9183756 w 9899400"/>
              <a:gd name="connsiteY101" fmla="*/ 1331844 h 3379305"/>
              <a:gd name="connsiteX102" fmla="*/ 9243391 w 9899400"/>
              <a:gd name="connsiteY102" fmla="*/ 1282148 h 3379305"/>
              <a:gd name="connsiteX103" fmla="*/ 9273209 w 9899400"/>
              <a:gd name="connsiteY103" fmla="*/ 1272209 h 3379305"/>
              <a:gd name="connsiteX104" fmla="*/ 9322904 w 9899400"/>
              <a:gd name="connsiteY104" fmla="*/ 1222513 h 3379305"/>
              <a:gd name="connsiteX105" fmla="*/ 9342782 w 9899400"/>
              <a:gd name="connsiteY105" fmla="*/ 1192696 h 3379305"/>
              <a:gd name="connsiteX106" fmla="*/ 9372600 w 9899400"/>
              <a:gd name="connsiteY106" fmla="*/ 1182757 h 3379305"/>
              <a:gd name="connsiteX107" fmla="*/ 9412356 w 9899400"/>
              <a:gd name="connsiteY107" fmla="*/ 1123122 h 3379305"/>
              <a:gd name="connsiteX108" fmla="*/ 9442174 w 9899400"/>
              <a:gd name="connsiteY108" fmla="*/ 1063487 h 3379305"/>
              <a:gd name="connsiteX109" fmla="*/ 9471991 w 9899400"/>
              <a:gd name="connsiteY109" fmla="*/ 1043609 h 3379305"/>
              <a:gd name="connsiteX110" fmla="*/ 9491869 w 9899400"/>
              <a:gd name="connsiteY110" fmla="*/ 1003852 h 3379305"/>
              <a:gd name="connsiteX111" fmla="*/ 9511748 w 9899400"/>
              <a:gd name="connsiteY111" fmla="*/ 944218 h 3379305"/>
              <a:gd name="connsiteX112" fmla="*/ 9541565 w 9899400"/>
              <a:gd name="connsiteY112" fmla="*/ 924339 h 3379305"/>
              <a:gd name="connsiteX113" fmla="*/ 9571382 w 9899400"/>
              <a:gd name="connsiteY113" fmla="*/ 864705 h 3379305"/>
              <a:gd name="connsiteX114" fmla="*/ 9591261 w 9899400"/>
              <a:gd name="connsiteY114" fmla="*/ 824948 h 3379305"/>
              <a:gd name="connsiteX115" fmla="*/ 9601200 w 9899400"/>
              <a:gd name="connsiteY115" fmla="*/ 795131 h 3379305"/>
              <a:gd name="connsiteX116" fmla="*/ 9621078 w 9899400"/>
              <a:gd name="connsiteY116" fmla="*/ 765313 h 3379305"/>
              <a:gd name="connsiteX117" fmla="*/ 9640956 w 9899400"/>
              <a:gd name="connsiteY117" fmla="*/ 705679 h 3379305"/>
              <a:gd name="connsiteX118" fmla="*/ 9650895 w 9899400"/>
              <a:gd name="connsiteY118" fmla="*/ 675861 h 3379305"/>
              <a:gd name="connsiteX119" fmla="*/ 9670774 w 9899400"/>
              <a:gd name="connsiteY119" fmla="*/ 655983 h 3379305"/>
              <a:gd name="connsiteX120" fmla="*/ 9720469 w 9899400"/>
              <a:gd name="connsiteY120" fmla="*/ 576470 h 3379305"/>
              <a:gd name="connsiteX121" fmla="*/ 9730409 w 9899400"/>
              <a:gd name="connsiteY121" fmla="*/ 536713 h 3379305"/>
              <a:gd name="connsiteX122" fmla="*/ 9750287 w 9899400"/>
              <a:gd name="connsiteY122" fmla="*/ 477079 h 3379305"/>
              <a:gd name="connsiteX123" fmla="*/ 9770165 w 9899400"/>
              <a:gd name="connsiteY123" fmla="*/ 417444 h 3379305"/>
              <a:gd name="connsiteX124" fmla="*/ 9780104 w 9899400"/>
              <a:gd name="connsiteY124" fmla="*/ 387626 h 3379305"/>
              <a:gd name="connsiteX125" fmla="*/ 9790043 w 9899400"/>
              <a:gd name="connsiteY125" fmla="*/ 357809 h 3379305"/>
              <a:gd name="connsiteX126" fmla="*/ 9799982 w 9899400"/>
              <a:gd name="connsiteY126" fmla="*/ 258418 h 3379305"/>
              <a:gd name="connsiteX127" fmla="*/ 9829800 w 9899400"/>
              <a:gd name="connsiteY127" fmla="*/ 188844 h 3379305"/>
              <a:gd name="connsiteX128" fmla="*/ 9839739 w 9899400"/>
              <a:gd name="connsiteY128" fmla="*/ 159026 h 3379305"/>
              <a:gd name="connsiteX129" fmla="*/ 9889435 w 9899400"/>
              <a:gd name="connsiteY129" fmla="*/ 39757 h 3379305"/>
              <a:gd name="connsiteX130" fmla="*/ 9899374 w 9899400"/>
              <a:gd name="connsiteY130" fmla="*/ 0 h 3379305"/>
              <a:gd name="connsiteX131" fmla="*/ 9809922 w 9899400"/>
              <a:gd name="connsiteY131" fmla="*/ 3359426 h 3379305"/>
              <a:gd name="connsiteX132" fmla="*/ 9730409 w 9899400"/>
              <a:gd name="connsiteY132" fmla="*/ 3319670 h 3379305"/>
              <a:gd name="connsiteX133" fmla="*/ 9660835 w 9899400"/>
              <a:gd name="connsiteY133" fmla="*/ 3339548 h 3379305"/>
              <a:gd name="connsiteX134" fmla="*/ 9650895 w 9899400"/>
              <a:gd name="connsiteY134" fmla="*/ 3349487 h 3379305"/>
              <a:gd name="connsiteX135" fmla="*/ 0 w 9899400"/>
              <a:gd name="connsiteY135" fmla="*/ 3379305 h 337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9899400" h="3379305">
                <a:moveTo>
                  <a:pt x="0" y="3379305"/>
                </a:moveTo>
                <a:lnTo>
                  <a:pt x="0" y="3379305"/>
                </a:lnTo>
                <a:cubicBezTo>
                  <a:pt x="15226" y="3310787"/>
                  <a:pt x="5767" y="3302520"/>
                  <a:pt x="39756" y="3260035"/>
                </a:cubicBezTo>
                <a:cubicBezTo>
                  <a:pt x="45610" y="3252718"/>
                  <a:pt x="53009" y="3246783"/>
                  <a:pt x="59635" y="3240157"/>
                </a:cubicBezTo>
                <a:cubicBezTo>
                  <a:pt x="61975" y="3230798"/>
                  <a:pt x="73031" y="3182250"/>
                  <a:pt x="79513" y="3170583"/>
                </a:cubicBezTo>
                <a:cubicBezTo>
                  <a:pt x="91115" y="3149699"/>
                  <a:pt x="102375" y="3127841"/>
                  <a:pt x="119269" y="3110948"/>
                </a:cubicBezTo>
                <a:cubicBezTo>
                  <a:pt x="186953" y="3043267"/>
                  <a:pt x="81180" y="3146436"/>
                  <a:pt x="168965" y="3071192"/>
                </a:cubicBezTo>
                <a:cubicBezTo>
                  <a:pt x="228993" y="3019739"/>
                  <a:pt x="183752" y="3039758"/>
                  <a:pt x="238539" y="3021496"/>
                </a:cubicBezTo>
                <a:cubicBezTo>
                  <a:pt x="304800" y="3024809"/>
                  <a:pt x="371491" y="3023206"/>
                  <a:pt x="437322" y="3031435"/>
                </a:cubicBezTo>
                <a:cubicBezTo>
                  <a:pt x="460559" y="3034340"/>
                  <a:pt x="486683" y="3061086"/>
                  <a:pt x="506895" y="3071192"/>
                </a:cubicBezTo>
                <a:cubicBezTo>
                  <a:pt x="516266" y="3075877"/>
                  <a:pt x="527083" y="3077004"/>
                  <a:pt x="536713" y="3081131"/>
                </a:cubicBezTo>
                <a:cubicBezTo>
                  <a:pt x="550331" y="3086967"/>
                  <a:pt x="562712" y="3095506"/>
                  <a:pt x="576469" y="3101009"/>
                </a:cubicBezTo>
                <a:cubicBezTo>
                  <a:pt x="650096" y="3130459"/>
                  <a:pt x="672269" y="3126451"/>
                  <a:pt x="765313" y="3140765"/>
                </a:cubicBezTo>
                <a:cubicBezTo>
                  <a:pt x="775252" y="3144078"/>
                  <a:pt x="784857" y="3148650"/>
                  <a:pt x="795130" y="3150705"/>
                </a:cubicBezTo>
                <a:cubicBezTo>
                  <a:pt x="892044" y="3170088"/>
                  <a:pt x="900926" y="3167409"/>
                  <a:pt x="983974" y="3180522"/>
                </a:cubicBezTo>
                <a:lnTo>
                  <a:pt x="1103243" y="3200400"/>
                </a:lnTo>
                <a:cubicBezTo>
                  <a:pt x="1123121" y="3203713"/>
                  <a:pt x="1142770" y="3208998"/>
                  <a:pt x="1162878" y="3210339"/>
                </a:cubicBezTo>
                <a:cubicBezTo>
                  <a:pt x="1212574" y="3213652"/>
                  <a:pt x="1262346" y="3215964"/>
                  <a:pt x="1311965" y="3220279"/>
                </a:cubicBezTo>
                <a:cubicBezTo>
                  <a:pt x="1338575" y="3222593"/>
                  <a:pt x="1365078" y="3226157"/>
                  <a:pt x="1391478" y="3230218"/>
                </a:cubicBezTo>
                <a:cubicBezTo>
                  <a:pt x="1408175" y="3232787"/>
                  <a:pt x="1424298" y="3239390"/>
                  <a:pt x="1441174" y="3240157"/>
                </a:cubicBezTo>
                <a:cubicBezTo>
                  <a:pt x="1570292" y="3246026"/>
                  <a:pt x="1699591" y="3246783"/>
                  <a:pt x="1828800" y="3250096"/>
                </a:cubicBezTo>
                <a:cubicBezTo>
                  <a:pt x="1895742" y="3261253"/>
                  <a:pt x="1901582" y="3263339"/>
                  <a:pt x="1977887" y="3269974"/>
                </a:cubicBezTo>
                <a:cubicBezTo>
                  <a:pt x="2024213" y="3274002"/>
                  <a:pt x="2070544" y="3278934"/>
                  <a:pt x="2117035" y="3279913"/>
                </a:cubicBezTo>
                <a:lnTo>
                  <a:pt x="2922104" y="3289852"/>
                </a:lnTo>
                <a:cubicBezTo>
                  <a:pt x="3111624" y="3321441"/>
                  <a:pt x="2989510" y="3304937"/>
                  <a:pt x="3389243" y="3289852"/>
                </a:cubicBezTo>
                <a:cubicBezTo>
                  <a:pt x="3429109" y="3288348"/>
                  <a:pt x="3468641" y="3281242"/>
                  <a:pt x="3508513" y="3279913"/>
                </a:cubicBezTo>
                <a:cubicBezTo>
                  <a:pt x="3667485" y="3274614"/>
                  <a:pt x="3826565" y="3273287"/>
                  <a:pt x="3985591" y="3269974"/>
                </a:cubicBezTo>
                <a:cubicBezTo>
                  <a:pt x="3998843" y="3266661"/>
                  <a:pt x="4012013" y="3262998"/>
                  <a:pt x="4025348" y="3260035"/>
                </a:cubicBezTo>
                <a:cubicBezTo>
                  <a:pt x="4041839" y="3256370"/>
                  <a:pt x="4058745" y="3254541"/>
                  <a:pt x="4075043" y="3250096"/>
                </a:cubicBezTo>
                <a:cubicBezTo>
                  <a:pt x="4095258" y="3244583"/>
                  <a:pt x="4114800" y="3236844"/>
                  <a:pt x="4134678" y="3230218"/>
                </a:cubicBezTo>
                <a:cubicBezTo>
                  <a:pt x="4144617" y="3226905"/>
                  <a:pt x="4154331" y="3222820"/>
                  <a:pt x="4164495" y="3220279"/>
                </a:cubicBezTo>
                <a:lnTo>
                  <a:pt x="4244009" y="3200400"/>
                </a:lnTo>
                <a:cubicBezTo>
                  <a:pt x="4256748" y="3197215"/>
                  <a:pt x="4299323" y="3187652"/>
                  <a:pt x="4313582" y="3180522"/>
                </a:cubicBezTo>
                <a:cubicBezTo>
                  <a:pt x="4324266" y="3175180"/>
                  <a:pt x="4332420" y="3165349"/>
                  <a:pt x="4343400" y="3160644"/>
                </a:cubicBezTo>
                <a:cubicBezTo>
                  <a:pt x="4355955" y="3155263"/>
                  <a:pt x="4369682" y="3152951"/>
                  <a:pt x="4383156" y="3150705"/>
                </a:cubicBezTo>
                <a:cubicBezTo>
                  <a:pt x="4429372" y="3143002"/>
                  <a:pt x="4476360" y="3140015"/>
                  <a:pt x="4522304" y="3130826"/>
                </a:cubicBezTo>
                <a:cubicBezTo>
                  <a:pt x="4556466" y="3123994"/>
                  <a:pt x="4579002" y="3120306"/>
                  <a:pt x="4611756" y="3110948"/>
                </a:cubicBezTo>
                <a:cubicBezTo>
                  <a:pt x="4669570" y="3094430"/>
                  <a:pt x="4612001" y="3105058"/>
                  <a:pt x="4691269" y="3091070"/>
                </a:cubicBezTo>
                <a:lnTo>
                  <a:pt x="4810539" y="3071192"/>
                </a:lnTo>
                <a:cubicBezTo>
                  <a:pt x="4877229" y="3048960"/>
                  <a:pt x="4822386" y="3064713"/>
                  <a:pt x="4949687" y="3051313"/>
                </a:cubicBezTo>
                <a:cubicBezTo>
                  <a:pt x="5231241" y="3021676"/>
                  <a:pt x="4700632" y="3048675"/>
                  <a:pt x="5476461" y="3031435"/>
                </a:cubicBezTo>
                <a:cubicBezTo>
                  <a:pt x="5486400" y="3028122"/>
                  <a:pt x="5495970" y="3023370"/>
                  <a:pt x="5506278" y="3021496"/>
                </a:cubicBezTo>
                <a:cubicBezTo>
                  <a:pt x="5612759" y="3002136"/>
                  <a:pt x="5554184" y="3021170"/>
                  <a:pt x="5645426" y="3001618"/>
                </a:cubicBezTo>
                <a:cubicBezTo>
                  <a:pt x="5672140" y="2995894"/>
                  <a:pt x="5698435" y="2988365"/>
                  <a:pt x="5724939" y="2981739"/>
                </a:cubicBezTo>
                <a:lnTo>
                  <a:pt x="5764695" y="2971800"/>
                </a:lnTo>
                <a:cubicBezTo>
                  <a:pt x="5777947" y="2968487"/>
                  <a:pt x="5791493" y="2966181"/>
                  <a:pt x="5804452" y="2961861"/>
                </a:cubicBezTo>
                <a:cubicBezTo>
                  <a:pt x="5814391" y="2958548"/>
                  <a:pt x="5823996" y="2953977"/>
                  <a:pt x="5834269" y="2951922"/>
                </a:cubicBezTo>
                <a:cubicBezTo>
                  <a:pt x="5857241" y="2947328"/>
                  <a:pt x="5880652" y="2945296"/>
                  <a:pt x="5903843" y="2941983"/>
                </a:cubicBezTo>
                <a:cubicBezTo>
                  <a:pt x="5920408" y="2935357"/>
                  <a:pt x="5936613" y="2927747"/>
                  <a:pt x="5953539" y="2922105"/>
                </a:cubicBezTo>
                <a:cubicBezTo>
                  <a:pt x="5966498" y="2917785"/>
                  <a:pt x="5980505" y="2916961"/>
                  <a:pt x="5993295" y="2912165"/>
                </a:cubicBezTo>
                <a:cubicBezTo>
                  <a:pt x="6019829" y="2902215"/>
                  <a:pt x="6034972" y="2886640"/>
                  <a:pt x="6062869" y="2882348"/>
                </a:cubicBezTo>
                <a:cubicBezTo>
                  <a:pt x="6119820" y="2873586"/>
                  <a:pt x="6266658" y="2865449"/>
                  <a:pt x="6311348" y="2862470"/>
                </a:cubicBezTo>
                <a:cubicBezTo>
                  <a:pt x="6386297" y="2837487"/>
                  <a:pt x="6293910" y="2871189"/>
                  <a:pt x="6370982" y="2832652"/>
                </a:cubicBezTo>
                <a:cubicBezTo>
                  <a:pt x="6380353" y="2827967"/>
                  <a:pt x="6390861" y="2826026"/>
                  <a:pt x="6400800" y="2822713"/>
                </a:cubicBezTo>
                <a:cubicBezTo>
                  <a:pt x="6443195" y="2794450"/>
                  <a:pt x="6457403" y="2781417"/>
                  <a:pt x="6500191" y="2763079"/>
                </a:cubicBezTo>
                <a:cubicBezTo>
                  <a:pt x="6526177" y="2751942"/>
                  <a:pt x="6541737" y="2751608"/>
                  <a:pt x="6569765" y="2743200"/>
                </a:cubicBezTo>
                <a:cubicBezTo>
                  <a:pt x="6589835" y="2737179"/>
                  <a:pt x="6609522" y="2729948"/>
                  <a:pt x="6629400" y="2723322"/>
                </a:cubicBezTo>
                <a:lnTo>
                  <a:pt x="6689035" y="2703444"/>
                </a:lnTo>
                <a:lnTo>
                  <a:pt x="6718852" y="2693505"/>
                </a:lnTo>
                <a:cubicBezTo>
                  <a:pt x="6728791" y="2686879"/>
                  <a:pt x="6737753" y="2678478"/>
                  <a:pt x="6748669" y="2673626"/>
                </a:cubicBezTo>
                <a:cubicBezTo>
                  <a:pt x="6779779" y="2659799"/>
                  <a:pt x="6815021" y="2652069"/>
                  <a:pt x="6848061" y="2643809"/>
                </a:cubicBezTo>
                <a:cubicBezTo>
                  <a:pt x="6867939" y="2630557"/>
                  <a:pt x="6884518" y="2609846"/>
                  <a:pt x="6907695" y="2604052"/>
                </a:cubicBezTo>
                <a:cubicBezTo>
                  <a:pt x="6967780" y="2589031"/>
                  <a:pt x="6934493" y="2598433"/>
                  <a:pt x="7007087" y="2574235"/>
                </a:cubicBezTo>
                <a:cubicBezTo>
                  <a:pt x="7017026" y="2567609"/>
                  <a:pt x="7025988" y="2559208"/>
                  <a:pt x="7036904" y="2554357"/>
                </a:cubicBezTo>
                <a:cubicBezTo>
                  <a:pt x="7079408" y="2535467"/>
                  <a:pt x="7095828" y="2536102"/>
                  <a:pt x="7136295" y="2524539"/>
                </a:cubicBezTo>
                <a:cubicBezTo>
                  <a:pt x="7236066" y="2496032"/>
                  <a:pt x="7081640" y="2535718"/>
                  <a:pt x="7205869" y="2504661"/>
                </a:cubicBezTo>
                <a:cubicBezTo>
                  <a:pt x="7215808" y="2498035"/>
                  <a:pt x="7225003" y="2490125"/>
                  <a:pt x="7235687" y="2484783"/>
                </a:cubicBezTo>
                <a:cubicBezTo>
                  <a:pt x="7245058" y="2480098"/>
                  <a:pt x="7256346" y="2479932"/>
                  <a:pt x="7265504" y="2474844"/>
                </a:cubicBezTo>
                <a:cubicBezTo>
                  <a:pt x="7286388" y="2463242"/>
                  <a:pt x="7302474" y="2442642"/>
                  <a:pt x="7325139" y="2435087"/>
                </a:cubicBezTo>
                <a:lnTo>
                  <a:pt x="7384774" y="2415209"/>
                </a:lnTo>
                <a:cubicBezTo>
                  <a:pt x="7470233" y="2358236"/>
                  <a:pt x="7362102" y="2426546"/>
                  <a:pt x="7444409" y="2385392"/>
                </a:cubicBezTo>
                <a:cubicBezTo>
                  <a:pt x="7487751" y="2363720"/>
                  <a:pt x="7469750" y="2352046"/>
                  <a:pt x="7533861" y="2345635"/>
                </a:cubicBezTo>
                <a:lnTo>
                  <a:pt x="7633252" y="2335696"/>
                </a:lnTo>
                <a:cubicBezTo>
                  <a:pt x="7655519" y="2328274"/>
                  <a:pt x="7679647" y="2319384"/>
                  <a:pt x="7702826" y="2315818"/>
                </a:cubicBezTo>
                <a:cubicBezTo>
                  <a:pt x="7732478" y="2311256"/>
                  <a:pt x="7762461" y="2309192"/>
                  <a:pt x="7792278" y="2305879"/>
                </a:cubicBezTo>
                <a:cubicBezTo>
                  <a:pt x="7802217" y="2302566"/>
                  <a:pt x="7813914" y="2302484"/>
                  <a:pt x="7822095" y="2295939"/>
                </a:cubicBezTo>
                <a:cubicBezTo>
                  <a:pt x="7875929" y="2252871"/>
                  <a:pt x="7804706" y="2276060"/>
                  <a:pt x="7871791" y="2246244"/>
                </a:cubicBezTo>
                <a:cubicBezTo>
                  <a:pt x="7914308" y="2227347"/>
                  <a:pt x="7930705" y="2227991"/>
                  <a:pt x="7971182" y="2216426"/>
                </a:cubicBezTo>
                <a:cubicBezTo>
                  <a:pt x="7981256" y="2213548"/>
                  <a:pt x="7990836" y="2209028"/>
                  <a:pt x="8001000" y="2206487"/>
                </a:cubicBezTo>
                <a:cubicBezTo>
                  <a:pt x="8017389" y="2202390"/>
                  <a:pt x="8034306" y="2200645"/>
                  <a:pt x="8050695" y="2196548"/>
                </a:cubicBezTo>
                <a:cubicBezTo>
                  <a:pt x="8060859" y="2194007"/>
                  <a:pt x="8070286" y="2188882"/>
                  <a:pt x="8080513" y="2186609"/>
                </a:cubicBezTo>
                <a:cubicBezTo>
                  <a:pt x="8100186" y="2182237"/>
                  <a:pt x="8120270" y="2179983"/>
                  <a:pt x="8140148" y="2176670"/>
                </a:cubicBezTo>
                <a:lnTo>
                  <a:pt x="8229600" y="2146852"/>
                </a:lnTo>
                <a:cubicBezTo>
                  <a:pt x="8239539" y="2143539"/>
                  <a:pt x="8250700" y="2142724"/>
                  <a:pt x="8259417" y="2136913"/>
                </a:cubicBezTo>
                <a:cubicBezTo>
                  <a:pt x="8292087" y="2115134"/>
                  <a:pt x="8283047" y="2117383"/>
                  <a:pt x="8319052" y="2107096"/>
                </a:cubicBezTo>
                <a:cubicBezTo>
                  <a:pt x="8361467" y="2094978"/>
                  <a:pt x="8362394" y="2097465"/>
                  <a:pt x="8408504" y="2087218"/>
                </a:cubicBezTo>
                <a:cubicBezTo>
                  <a:pt x="8497472" y="2067448"/>
                  <a:pt x="8391031" y="2086818"/>
                  <a:pt x="8507895" y="2067339"/>
                </a:cubicBezTo>
                <a:cubicBezTo>
                  <a:pt x="8592897" y="1982341"/>
                  <a:pt x="8454358" y="2114947"/>
                  <a:pt x="8557591" y="2037522"/>
                </a:cubicBezTo>
                <a:cubicBezTo>
                  <a:pt x="8686542" y="1940808"/>
                  <a:pt x="8558187" y="2026986"/>
                  <a:pt x="8627165" y="1958009"/>
                </a:cubicBezTo>
                <a:cubicBezTo>
                  <a:pt x="8639487" y="1945687"/>
                  <a:pt x="8679814" y="1919597"/>
                  <a:pt x="8696739" y="1908313"/>
                </a:cubicBezTo>
                <a:cubicBezTo>
                  <a:pt x="8707237" y="1876820"/>
                  <a:pt x="8704537" y="1876203"/>
                  <a:pt x="8726556" y="1848679"/>
                </a:cubicBezTo>
                <a:cubicBezTo>
                  <a:pt x="8732410" y="1841361"/>
                  <a:pt x="8741237" y="1836597"/>
                  <a:pt x="8746435" y="1828800"/>
                </a:cubicBezTo>
                <a:cubicBezTo>
                  <a:pt x="8754654" y="1816472"/>
                  <a:pt x="8758095" y="1801372"/>
                  <a:pt x="8766313" y="1789044"/>
                </a:cubicBezTo>
                <a:cubicBezTo>
                  <a:pt x="8771511" y="1781247"/>
                  <a:pt x="8780192" y="1776364"/>
                  <a:pt x="8786191" y="1769165"/>
                </a:cubicBezTo>
                <a:cubicBezTo>
                  <a:pt x="8796796" y="1756439"/>
                  <a:pt x="8806381" y="1742889"/>
                  <a:pt x="8816009" y="1729409"/>
                </a:cubicBezTo>
                <a:cubicBezTo>
                  <a:pt x="8822952" y="1719689"/>
                  <a:pt x="8828425" y="1708920"/>
                  <a:pt x="8835887" y="1699592"/>
                </a:cubicBezTo>
                <a:cubicBezTo>
                  <a:pt x="8861724" y="1667295"/>
                  <a:pt x="8851139" y="1689973"/>
                  <a:pt x="8885582" y="1659835"/>
                </a:cubicBezTo>
                <a:cubicBezTo>
                  <a:pt x="8930243" y="1620756"/>
                  <a:pt x="8933064" y="1613091"/>
                  <a:pt x="8965095" y="1570383"/>
                </a:cubicBezTo>
                <a:cubicBezTo>
                  <a:pt x="8968408" y="1560444"/>
                  <a:pt x="8969947" y="1549724"/>
                  <a:pt x="8975035" y="1540565"/>
                </a:cubicBezTo>
                <a:cubicBezTo>
                  <a:pt x="8990673" y="1512418"/>
                  <a:pt x="9024974" y="1460890"/>
                  <a:pt x="9054548" y="1441174"/>
                </a:cubicBezTo>
                <a:lnTo>
                  <a:pt x="9114182" y="1401418"/>
                </a:lnTo>
                <a:cubicBezTo>
                  <a:pt x="9159750" y="1333066"/>
                  <a:pt x="9131274" y="1349338"/>
                  <a:pt x="9183756" y="1331844"/>
                </a:cubicBezTo>
                <a:cubicBezTo>
                  <a:pt x="9205737" y="1309863"/>
                  <a:pt x="9215716" y="1295985"/>
                  <a:pt x="9243391" y="1282148"/>
                </a:cubicBezTo>
                <a:cubicBezTo>
                  <a:pt x="9252762" y="1277463"/>
                  <a:pt x="9263270" y="1275522"/>
                  <a:pt x="9273209" y="1272209"/>
                </a:cubicBezTo>
                <a:cubicBezTo>
                  <a:pt x="9289774" y="1255644"/>
                  <a:pt x="9309909" y="1242005"/>
                  <a:pt x="9322904" y="1222513"/>
                </a:cubicBezTo>
                <a:cubicBezTo>
                  <a:pt x="9329530" y="1212574"/>
                  <a:pt x="9333454" y="1200158"/>
                  <a:pt x="9342782" y="1192696"/>
                </a:cubicBezTo>
                <a:cubicBezTo>
                  <a:pt x="9350963" y="1186151"/>
                  <a:pt x="9362661" y="1186070"/>
                  <a:pt x="9372600" y="1182757"/>
                </a:cubicBezTo>
                <a:cubicBezTo>
                  <a:pt x="9385852" y="1162879"/>
                  <a:pt x="9404801" y="1145787"/>
                  <a:pt x="9412356" y="1123122"/>
                </a:cubicBezTo>
                <a:cubicBezTo>
                  <a:pt x="9420440" y="1098870"/>
                  <a:pt x="9422906" y="1082755"/>
                  <a:pt x="9442174" y="1063487"/>
                </a:cubicBezTo>
                <a:cubicBezTo>
                  <a:pt x="9450621" y="1055040"/>
                  <a:pt x="9462052" y="1050235"/>
                  <a:pt x="9471991" y="1043609"/>
                </a:cubicBezTo>
                <a:cubicBezTo>
                  <a:pt x="9478617" y="1030357"/>
                  <a:pt x="9486366" y="1017609"/>
                  <a:pt x="9491869" y="1003852"/>
                </a:cubicBezTo>
                <a:cubicBezTo>
                  <a:pt x="9499651" y="984397"/>
                  <a:pt x="9494314" y="955841"/>
                  <a:pt x="9511748" y="944218"/>
                </a:cubicBezTo>
                <a:lnTo>
                  <a:pt x="9541565" y="924339"/>
                </a:lnTo>
                <a:cubicBezTo>
                  <a:pt x="9579767" y="867036"/>
                  <a:pt x="9546691" y="922316"/>
                  <a:pt x="9571382" y="864705"/>
                </a:cubicBezTo>
                <a:cubicBezTo>
                  <a:pt x="9577219" y="851086"/>
                  <a:pt x="9585424" y="838567"/>
                  <a:pt x="9591261" y="824948"/>
                </a:cubicBezTo>
                <a:cubicBezTo>
                  <a:pt x="9595388" y="815318"/>
                  <a:pt x="9596515" y="804502"/>
                  <a:pt x="9601200" y="795131"/>
                </a:cubicBezTo>
                <a:cubicBezTo>
                  <a:pt x="9606542" y="784447"/>
                  <a:pt x="9616227" y="776229"/>
                  <a:pt x="9621078" y="765313"/>
                </a:cubicBezTo>
                <a:cubicBezTo>
                  <a:pt x="9629588" y="746166"/>
                  <a:pt x="9634330" y="725557"/>
                  <a:pt x="9640956" y="705679"/>
                </a:cubicBezTo>
                <a:cubicBezTo>
                  <a:pt x="9644269" y="695740"/>
                  <a:pt x="9643486" y="683269"/>
                  <a:pt x="9650895" y="675861"/>
                </a:cubicBezTo>
                <a:lnTo>
                  <a:pt x="9670774" y="655983"/>
                </a:lnTo>
                <a:cubicBezTo>
                  <a:pt x="9694429" y="585016"/>
                  <a:pt x="9673218" y="607971"/>
                  <a:pt x="9720469" y="576470"/>
                </a:cubicBezTo>
                <a:cubicBezTo>
                  <a:pt x="9723782" y="563218"/>
                  <a:pt x="9726484" y="549797"/>
                  <a:pt x="9730409" y="536713"/>
                </a:cubicBezTo>
                <a:cubicBezTo>
                  <a:pt x="9736430" y="516643"/>
                  <a:pt x="9743661" y="496957"/>
                  <a:pt x="9750287" y="477079"/>
                </a:cubicBezTo>
                <a:lnTo>
                  <a:pt x="9770165" y="417444"/>
                </a:lnTo>
                <a:lnTo>
                  <a:pt x="9780104" y="387626"/>
                </a:lnTo>
                <a:lnTo>
                  <a:pt x="9790043" y="357809"/>
                </a:lnTo>
                <a:cubicBezTo>
                  <a:pt x="9793356" y="324679"/>
                  <a:pt x="9794919" y="291326"/>
                  <a:pt x="9799982" y="258418"/>
                </a:cubicBezTo>
                <a:cubicBezTo>
                  <a:pt x="9803711" y="234179"/>
                  <a:pt x="9820646" y="210204"/>
                  <a:pt x="9829800" y="188844"/>
                </a:cubicBezTo>
                <a:cubicBezTo>
                  <a:pt x="9833927" y="179214"/>
                  <a:pt x="9835404" y="168564"/>
                  <a:pt x="9839739" y="159026"/>
                </a:cubicBezTo>
                <a:cubicBezTo>
                  <a:pt x="9906946" y="11168"/>
                  <a:pt x="9862469" y="134134"/>
                  <a:pt x="9889435" y="39757"/>
                </a:cubicBezTo>
                <a:cubicBezTo>
                  <a:pt x="9900422" y="1305"/>
                  <a:pt x="9899374" y="22152"/>
                  <a:pt x="9899374" y="0"/>
                </a:cubicBezTo>
                <a:lnTo>
                  <a:pt x="9809922" y="3359426"/>
                </a:lnTo>
                <a:cubicBezTo>
                  <a:pt x="9783418" y="3346174"/>
                  <a:pt x="9759157" y="3326857"/>
                  <a:pt x="9730409" y="3319670"/>
                </a:cubicBezTo>
                <a:cubicBezTo>
                  <a:pt x="9726162" y="3318608"/>
                  <a:pt x="9668581" y="3335675"/>
                  <a:pt x="9660835" y="3339548"/>
                </a:cubicBezTo>
                <a:cubicBezTo>
                  <a:pt x="9656644" y="3341643"/>
                  <a:pt x="9654208" y="3346174"/>
                  <a:pt x="9650895" y="3349487"/>
                </a:cubicBezTo>
                <a:lnTo>
                  <a:pt x="0" y="3379305"/>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00"/>
              </a:solidFill>
            </a:endParaRPr>
          </a:p>
        </p:txBody>
      </p:sp>
      <p:sp>
        <p:nvSpPr>
          <p:cNvPr id="172038" name="TextBox 8"/>
          <p:cNvSpPr txBox="1">
            <a:spLocks noChangeArrowheads="1"/>
          </p:cNvSpPr>
          <p:nvPr/>
        </p:nvSpPr>
        <p:spPr bwMode="auto">
          <a:xfrm rot="-644840">
            <a:off x="2763838" y="3741738"/>
            <a:ext cx="827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4000">
                <a:latin typeface="Arial" charset="0"/>
              </a:rPr>
              <a:t>.</a:t>
            </a:r>
          </a:p>
        </p:txBody>
      </p:sp>
      <p:sp>
        <p:nvSpPr>
          <p:cNvPr id="10" name="TextBox 9"/>
          <p:cNvSpPr txBox="1"/>
          <p:nvPr/>
        </p:nvSpPr>
        <p:spPr>
          <a:xfrm>
            <a:off x="2578100" y="5327650"/>
            <a:ext cx="803275" cy="646113"/>
          </a:xfrm>
          <a:prstGeom prst="rect">
            <a:avLst/>
          </a:prstGeom>
          <a:solidFill>
            <a:schemeClr val="accent3">
              <a:lumMod val="40000"/>
              <a:lumOff val="60000"/>
            </a:schemeClr>
          </a:solidFill>
        </p:spPr>
        <p:txBody>
          <a:bodyPr>
            <a:spAutoFit/>
          </a:bodyPr>
          <a:lstStyle/>
          <a:p>
            <a:pPr algn="ctr">
              <a:defRPr/>
            </a:pPr>
            <a:r>
              <a:rPr lang="en-US" b="1" dirty="0"/>
              <a:t>32 A.D. </a:t>
            </a:r>
          </a:p>
        </p:txBody>
      </p:sp>
      <p:sp>
        <p:nvSpPr>
          <p:cNvPr id="12" name="TextBox 11"/>
          <p:cNvSpPr txBox="1"/>
          <p:nvPr/>
        </p:nvSpPr>
        <p:spPr>
          <a:xfrm>
            <a:off x="266700" y="5272088"/>
            <a:ext cx="646113" cy="646112"/>
          </a:xfrm>
          <a:prstGeom prst="rect">
            <a:avLst/>
          </a:prstGeom>
          <a:solidFill>
            <a:schemeClr val="accent3">
              <a:lumMod val="40000"/>
              <a:lumOff val="60000"/>
            </a:schemeClr>
          </a:solidFill>
        </p:spPr>
        <p:txBody>
          <a:bodyPr wrap="none">
            <a:spAutoFit/>
          </a:bodyPr>
          <a:lstStyle/>
          <a:p>
            <a:pPr>
              <a:defRPr/>
            </a:pPr>
            <a:r>
              <a:rPr lang="en-US" b="1" dirty="0"/>
              <a:t>850</a:t>
            </a:r>
          </a:p>
          <a:p>
            <a:pPr>
              <a:defRPr/>
            </a:pPr>
            <a:r>
              <a:rPr lang="en-US" b="1" dirty="0"/>
              <a:t>B.C.</a:t>
            </a:r>
          </a:p>
        </p:txBody>
      </p:sp>
      <p:sp>
        <p:nvSpPr>
          <p:cNvPr id="172041" name="TextBox 12"/>
          <p:cNvSpPr txBox="1">
            <a:spLocks noChangeArrowheads="1"/>
          </p:cNvSpPr>
          <p:nvPr/>
        </p:nvSpPr>
        <p:spPr bwMode="auto">
          <a:xfrm>
            <a:off x="6808788" y="125413"/>
            <a:ext cx="3305175" cy="18161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eaLnBrk="1" hangingPunct="1">
              <a:spcBef>
                <a:spcPct val="0"/>
              </a:spcBef>
              <a:buFontTx/>
              <a:buNone/>
            </a:pPr>
            <a:r>
              <a:rPr lang="en-US" altLang="en-US" sz="2800">
                <a:solidFill>
                  <a:srgbClr val="FFC000"/>
                </a:solidFill>
                <a:latin typeface="Arial" charset="0"/>
              </a:rPr>
              <a:t>The </a:t>
            </a:r>
            <a:r>
              <a:rPr lang="en-US" altLang="en-US" sz="2800">
                <a:solidFill>
                  <a:srgbClr val="FFFF00"/>
                </a:solidFill>
                <a:latin typeface="Arial" charset="0"/>
              </a:rPr>
              <a:t>Holy Spirit </a:t>
            </a:r>
          </a:p>
          <a:p>
            <a:pPr algn="r" eaLnBrk="1" hangingPunct="1">
              <a:spcBef>
                <a:spcPct val="0"/>
              </a:spcBef>
              <a:buFontTx/>
              <a:buNone/>
            </a:pPr>
            <a:r>
              <a:rPr lang="en-US" altLang="en-US" sz="2800">
                <a:solidFill>
                  <a:srgbClr val="FFFF00"/>
                </a:solidFill>
                <a:latin typeface="Arial" charset="0"/>
              </a:rPr>
              <a:t>outpouring </a:t>
            </a:r>
            <a:r>
              <a:rPr lang="en-US" altLang="en-US" sz="2800">
                <a:solidFill>
                  <a:srgbClr val="FFC000"/>
                </a:solidFill>
                <a:latin typeface="Arial" charset="0"/>
              </a:rPr>
              <a:t>coming </a:t>
            </a:r>
          </a:p>
          <a:p>
            <a:pPr algn="r" eaLnBrk="1" hangingPunct="1">
              <a:spcBef>
                <a:spcPct val="0"/>
              </a:spcBef>
              <a:buFontTx/>
              <a:buNone/>
            </a:pPr>
            <a:r>
              <a:rPr lang="en-US" altLang="en-US" sz="2800">
                <a:solidFill>
                  <a:srgbClr val="FFC000"/>
                </a:solidFill>
                <a:latin typeface="Arial" charset="0"/>
              </a:rPr>
              <a:t>to its </a:t>
            </a:r>
            <a:r>
              <a:rPr lang="en-US" altLang="en-US" sz="2800">
                <a:solidFill>
                  <a:srgbClr val="FFFF00"/>
                </a:solidFill>
                <a:latin typeface="Arial" charset="0"/>
              </a:rPr>
              <a:t>climax </a:t>
            </a:r>
            <a:r>
              <a:rPr lang="en-US" altLang="en-US" sz="2800">
                <a:solidFill>
                  <a:srgbClr val="FFC000"/>
                </a:solidFill>
                <a:latin typeface="Arial" charset="0"/>
              </a:rPr>
              <a:t>in the </a:t>
            </a:r>
            <a:r>
              <a:rPr lang="en-US" altLang="en-US" sz="2800" b="1" i="1">
                <a:solidFill>
                  <a:srgbClr val="FFFF00"/>
                </a:solidFill>
                <a:latin typeface="Arial" charset="0"/>
              </a:rPr>
              <a:t>last days</a:t>
            </a:r>
          </a:p>
        </p:txBody>
      </p:sp>
      <p:sp>
        <p:nvSpPr>
          <p:cNvPr id="172042" name="TextBox 18"/>
          <p:cNvSpPr txBox="1">
            <a:spLocks noChangeArrowheads="1"/>
          </p:cNvSpPr>
          <p:nvPr/>
        </p:nvSpPr>
        <p:spPr bwMode="auto">
          <a:xfrm>
            <a:off x="117475" y="109538"/>
            <a:ext cx="3305175" cy="267811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800">
                <a:solidFill>
                  <a:srgbClr val="FFC000"/>
                </a:solidFill>
                <a:latin typeface="Arial" charset="0"/>
              </a:rPr>
              <a:t>The prophet Joel </a:t>
            </a:r>
            <a:r>
              <a:rPr lang="en-US" altLang="en-US" sz="2800">
                <a:solidFill>
                  <a:srgbClr val="FFFF00"/>
                </a:solidFill>
                <a:latin typeface="Arial" charset="0"/>
              </a:rPr>
              <a:t>sees the distant peak </a:t>
            </a:r>
            <a:r>
              <a:rPr lang="en-US" altLang="en-US" sz="2800">
                <a:solidFill>
                  <a:srgbClr val="FFC000"/>
                </a:solidFill>
                <a:latin typeface="Arial" charset="0"/>
              </a:rPr>
              <a:t>of the </a:t>
            </a:r>
            <a:r>
              <a:rPr lang="en-US" altLang="en-US" sz="2800">
                <a:solidFill>
                  <a:srgbClr val="FFFF00"/>
                </a:solidFill>
                <a:latin typeface="Arial" charset="0"/>
              </a:rPr>
              <a:t>Holy Spirit outpouring </a:t>
            </a:r>
            <a:r>
              <a:rPr lang="en-US" altLang="en-US" sz="2800">
                <a:solidFill>
                  <a:srgbClr val="FFC000"/>
                </a:solidFill>
                <a:latin typeface="Arial" charset="0"/>
              </a:rPr>
              <a:t>as a mountain peak viewed from afar. </a:t>
            </a:r>
          </a:p>
        </p:txBody>
      </p:sp>
      <p:cxnSp>
        <p:nvCxnSpPr>
          <p:cNvPr id="18" name="Straight Connector 17"/>
          <p:cNvCxnSpPr/>
          <p:nvPr/>
        </p:nvCxnSpPr>
        <p:spPr>
          <a:xfrm flipH="1">
            <a:off x="590550" y="2874963"/>
            <a:ext cx="0" cy="5540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0067925" y="125413"/>
            <a:ext cx="46038" cy="6499225"/>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72045" name="TextBox 24"/>
          <p:cNvSpPr txBox="1">
            <a:spLocks noChangeArrowheads="1"/>
          </p:cNvSpPr>
          <p:nvPr/>
        </p:nvSpPr>
        <p:spPr bwMode="auto">
          <a:xfrm>
            <a:off x="3373438" y="5303838"/>
            <a:ext cx="6694487" cy="133826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2700">
                <a:solidFill>
                  <a:srgbClr val="FFC000"/>
                </a:solidFill>
                <a:latin typeface="Arial" charset="0"/>
              </a:rPr>
              <a:t>The Apostle Peter identifies Pentecost as </a:t>
            </a:r>
          </a:p>
          <a:p>
            <a:pPr algn="ctr" eaLnBrk="1" hangingPunct="1">
              <a:spcBef>
                <a:spcPct val="0"/>
              </a:spcBef>
              <a:buFontTx/>
              <a:buNone/>
            </a:pPr>
            <a:r>
              <a:rPr lang="en-US" altLang="en-US" sz="2700">
                <a:solidFill>
                  <a:srgbClr val="FFC000"/>
                </a:solidFill>
                <a:latin typeface="Arial" charset="0"/>
              </a:rPr>
              <a:t>the outpouring Joel saw as it comes to its</a:t>
            </a:r>
          </a:p>
          <a:p>
            <a:pPr algn="ctr" eaLnBrk="1" hangingPunct="1">
              <a:spcBef>
                <a:spcPct val="0"/>
              </a:spcBef>
              <a:buFontTx/>
              <a:buNone/>
            </a:pPr>
            <a:r>
              <a:rPr lang="en-US" altLang="en-US" sz="2700">
                <a:solidFill>
                  <a:srgbClr val="FFC000"/>
                </a:solidFill>
                <a:latin typeface="Arial" charset="0"/>
              </a:rPr>
              <a:t>appointed blowout climax in the last days.</a:t>
            </a:r>
          </a:p>
        </p:txBody>
      </p:sp>
      <p:cxnSp>
        <p:nvCxnSpPr>
          <p:cNvPr id="26" name="Straight Arrow Connector 25"/>
          <p:cNvCxnSpPr/>
          <p:nvPr/>
        </p:nvCxnSpPr>
        <p:spPr>
          <a:xfrm flipH="1">
            <a:off x="3756025" y="4529138"/>
            <a:ext cx="784225" cy="34290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20282748">
            <a:off x="4410075" y="3335338"/>
            <a:ext cx="4689475" cy="522287"/>
          </a:xfrm>
          <a:prstGeom prst="rect">
            <a:avLst/>
          </a:prstGeom>
          <a:noFill/>
        </p:spPr>
        <p:txBody>
          <a:bodyPr>
            <a:spAutoFit/>
          </a:bodyPr>
          <a:lstStyle/>
          <a:p>
            <a:pPr>
              <a:defRPr/>
            </a:pPr>
            <a:r>
              <a:rPr lang="en-US" sz="2800" b="1" i="1" dirty="0">
                <a:solidFill>
                  <a:schemeClr val="tx2">
                    <a:lumMod val="50000"/>
                  </a:schemeClr>
                </a:solidFill>
              </a:rPr>
              <a:t>This . . </a:t>
            </a:r>
            <a:r>
              <a:rPr lang="en-US" sz="2800" i="1" dirty="0">
                <a:solidFill>
                  <a:schemeClr val="tx2">
                    <a:lumMod val="50000"/>
                  </a:schemeClr>
                </a:solidFill>
              </a:rPr>
              <a:t>belongs to </a:t>
            </a:r>
            <a:r>
              <a:rPr lang="en-US" sz="2800" b="1" i="1" dirty="0">
                <a:solidFill>
                  <a:schemeClr val="tx2">
                    <a:lumMod val="50000"/>
                  </a:schemeClr>
                </a:solidFill>
              </a:rPr>
              <a:t>. . that</a:t>
            </a:r>
          </a:p>
        </p:txBody>
      </p:sp>
      <p:cxnSp>
        <p:nvCxnSpPr>
          <p:cNvPr id="32" name="Straight Arrow Connector 31"/>
          <p:cNvCxnSpPr/>
          <p:nvPr/>
        </p:nvCxnSpPr>
        <p:spPr>
          <a:xfrm flipV="1">
            <a:off x="8648700" y="2393950"/>
            <a:ext cx="1143000" cy="47625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2049" name="Rectangle 29"/>
          <p:cNvSpPr>
            <a:spLocks noChangeArrowheads="1"/>
          </p:cNvSpPr>
          <p:nvPr/>
        </p:nvSpPr>
        <p:spPr bwMode="auto">
          <a:xfrm>
            <a:off x="4851400" y="4745038"/>
            <a:ext cx="141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000" b="1">
                <a:latin typeface="Arial" charset="0"/>
              </a:rPr>
              <a:t>Dark ages</a:t>
            </a:r>
          </a:p>
        </p:txBody>
      </p:sp>
      <p:sp>
        <p:nvSpPr>
          <p:cNvPr id="172050" name="TextBox 34"/>
          <p:cNvSpPr txBox="1">
            <a:spLocks noChangeArrowheads="1"/>
          </p:cNvSpPr>
          <p:nvPr/>
        </p:nvSpPr>
        <p:spPr bwMode="auto">
          <a:xfrm rot="-1632201">
            <a:off x="7127875" y="4014788"/>
            <a:ext cx="1841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400" i="1">
                <a:latin typeface="Arial" charset="0"/>
              </a:rPr>
              <a:t>Awakenings</a:t>
            </a:r>
          </a:p>
        </p:txBody>
      </p:sp>
      <p:sp>
        <p:nvSpPr>
          <p:cNvPr id="46" name="TextBox 45"/>
          <p:cNvSpPr txBox="1"/>
          <p:nvPr/>
        </p:nvSpPr>
        <p:spPr>
          <a:xfrm>
            <a:off x="2546350" y="3670300"/>
            <a:ext cx="827088" cy="369888"/>
          </a:xfrm>
          <a:prstGeom prst="rect">
            <a:avLst/>
          </a:prstGeom>
          <a:solidFill>
            <a:schemeClr val="accent6">
              <a:lumMod val="60000"/>
              <a:lumOff val="40000"/>
            </a:schemeClr>
          </a:solidFill>
        </p:spPr>
        <p:txBody>
          <a:bodyPr wrap="none">
            <a:spAutoFit/>
          </a:bodyPr>
          <a:lstStyle/>
          <a:p>
            <a:pPr algn="r">
              <a:defRPr/>
            </a:pPr>
            <a:r>
              <a:rPr lang="en-US" b="1" dirty="0"/>
              <a:t>Peter </a:t>
            </a:r>
          </a:p>
        </p:txBody>
      </p:sp>
      <p:cxnSp>
        <p:nvCxnSpPr>
          <p:cNvPr id="48" name="Straight Connector 47"/>
          <p:cNvCxnSpPr/>
          <p:nvPr/>
        </p:nvCxnSpPr>
        <p:spPr>
          <a:xfrm>
            <a:off x="2959100" y="5995988"/>
            <a:ext cx="0" cy="6286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2751138" y="619442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66700" y="3557588"/>
            <a:ext cx="646113" cy="369887"/>
          </a:xfrm>
          <a:prstGeom prst="rect">
            <a:avLst/>
          </a:prstGeom>
          <a:solidFill>
            <a:schemeClr val="accent6">
              <a:lumMod val="60000"/>
              <a:lumOff val="40000"/>
            </a:schemeClr>
          </a:solidFill>
        </p:spPr>
        <p:txBody>
          <a:bodyPr wrap="none">
            <a:spAutoFit/>
          </a:bodyPr>
          <a:lstStyle/>
          <a:p>
            <a:pPr>
              <a:defRPr/>
            </a:pPr>
            <a:r>
              <a:rPr lang="en-US" b="1" dirty="0"/>
              <a:t>Joel</a:t>
            </a:r>
          </a:p>
        </p:txBody>
      </p:sp>
      <p:cxnSp>
        <p:nvCxnSpPr>
          <p:cNvPr id="370702" name="Straight Connector 370701"/>
          <p:cNvCxnSpPr/>
          <p:nvPr/>
        </p:nvCxnSpPr>
        <p:spPr>
          <a:xfrm flipV="1">
            <a:off x="117475" y="5294313"/>
            <a:ext cx="9902825" cy="0"/>
          </a:xfrm>
          <a:prstGeom prst="line">
            <a:avLst/>
          </a:prstGeom>
          <a:ln w="60325">
            <a:solidFill>
              <a:srgbClr val="7030A0"/>
            </a:solidFill>
          </a:ln>
        </p:spPr>
        <p:style>
          <a:lnRef idx="1">
            <a:schemeClr val="accent1"/>
          </a:lnRef>
          <a:fillRef idx="0">
            <a:schemeClr val="accent1"/>
          </a:fillRef>
          <a:effectRef idx="0">
            <a:schemeClr val="accent1"/>
          </a:effectRef>
          <a:fontRef idx="minor">
            <a:schemeClr val="tx1"/>
          </a:fontRef>
        </p:style>
      </p:cxnSp>
      <p:sp>
        <p:nvSpPr>
          <p:cNvPr id="172056" name="TextBox 81"/>
          <p:cNvSpPr txBox="1">
            <a:spLocks noChangeArrowheads="1"/>
          </p:cNvSpPr>
          <p:nvPr/>
        </p:nvSpPr>
        <p:spPr bwMode="auto">
          <a:xfrm>
            <a:off x="3314700" y="4894263"/>
            <a:ext cx="1481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eaLnBrk="1" hangingPunct="1">
              <a:spcBef>
                <a:spcPct val="0"/>
              </a:spcBef>
              <a:buFontTx/>
              <a:buNone/>
            </a:pPr>
            <a:r>
              <a:rPr lang="en-US" altLang="en-US" sz="2000" b="1">
                <a:latin typeface="Arial" charset="0"/>
              </a:rPr>
              <a:t>Pentecost </a:t>
            </a:r>
          </a:p>
        </p:txBody>
      </p:sp>
      <p:cxnSp>
        <p:nvCxnSpPr>
          <p:cNvPr id="83" name="Straight Connector 82"/>
          <p:cNvCxnSpPr/>
          <p:nvPr/>
        </p:nvCxnSpPr>
        <p:spPr>
          <a:xfrm>
            <a:off x="3381375" y="5062538"/>
            <a:ext cx="7938" cy="15621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72058" name="TextBox 1"/>
          <p:cNvSpPr txBox="1">
            <a:spLocks noChangeArrowheads="1"/>
          </p:cNvSpPr>
          <p:nvPr/>
        </p:nvSpPr>
        <p:spPr bwMode="auto">
          <a:xfrm rot="-5400000">
            <a:off x="8996362" y="2763838"/>
            <a:ext cx="1865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AU" altLang="en-US" b="1"/>
              <a:t>The Latter Rain</a:t>
            </a:r>
          </a:p>
        </p:txBody>
      </p:sp>
    </p:spTree>
    <p:extLst>
      <p:ext uri="{BB962C8B-B14F-4D97-AF65-F5344CB8AC3E}">
        <p14:creationId xmlns:p14="http://schemas.microsoft.com/office/powerpoint/2010/main" val="4230405835"/>
      </p:ext>
    </p:extLst>
  </p:cSld>
  <p:clrMapOvr>
    <a:masterClrMapping/>
  </p:clrMapOvr>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
          <p:cNvSpPr>
            <a:spLocks noChangeArrowheads="1"/>
          </p:cNvSpPr>
          <p:nvPr/>
        </p:nvSpPr>
        <p:spPr bwMode="auto">
          <a:xfrm>
            <a:off x="419100" y="457200"/>
            <a:ext cx="9509125" cy="590931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200" dirty="0">
                <a:solidFill>
                  <a:srgbClr val="FFC000"/>
                </a:solidFill>
              </a:rPr>
              <a:t>Even in our art and literature </a:t>
            </a:r>
            <a:r>
              <a:rPr lang="en-US" altLang="en-US" sz="4200" dirty="0" smtClean="0">
                <a:solidFill>
                  <a:srgbClr val="FFC000"/>
                </a:solidFill>
              </a:rPr>
              <a:t>we see the </a:t>
            </a:r>
          </a:p>
          <a:p>
            <a:pPr algn="ctr" eaLnBrk="1" hangingPunct="1">
              <a:spcBef>
                <a:spcPct val="0"/>
              </a:spcBef>
              <a:buFontTx/>
              <a:buNone/>
            </a:pPr>
            <a:r>
              <a:rPr lang="en-US" altLang="en-US" sz="4200" dirty="0" smtClean="0">
                <a:solidFill>
                  <a:srgbClr val="FFC000"/>
                </a:solidFill>
              </a:rPr>
              <a:t>grand finale dramatically </a:t>
            </a:r>
            <a:r>
              <a:rPr lang="en-US" altLang="en-US" sz="4200" dirty="0">
                <a:solidFill>
                  <a:srgbClr val="FFC000"/>
                </a:solidFill>
              </a:rPr>
              <a:t>presented. </a:t>
            </a:r>
            <a:r>
              <a:rPr lang="en-US" altLang="en-US" sz="4200" dirty="0" smtClean="0">
                <a:solidFill>
                  <a:srgbClr val="FFC000"/>
                </a:solidFill>
              </a:rPr>
              <a:t>The </a:t>
            </a:r>
          </a:p>
          <a:p>
            <a:pPr algn="ctr" eaLnBrk="1" hangingPunct="1">
              <a:spcBef>
                <a:spcPct val="0"/>
              </a:spcBef>
              <a:buFontTx/>
              <a:buNone/>
            </a:pPr>
            <a:r>
              <a:rPr lang="en-US" altLang="en-US" sz="4200" dirty="0" smtClean="0">
                <a:solidFill>
                  <a:srgbClr val="FFC000"/>
                </a:solidFill>
              </a:rPr>
              <a:t>classic </a:t>
            </a:r>
            <a:r>
              <a:rPr lang="en-US" altLang="en-US" sz="4200" dirty="0">
                <a:solidFill>
                  <a:srgbClr val="FFC000"/>
                </a:solidFill>
              </a:rPr>
              <a:t>fireworks display </a:t>
            </a:r>
            <a:r>
              <a:rPr lang="en-US" altLang="en-US" sz="4200" dirty="0" smtClean="0">
                <a:solidFill>
                  <a:srgbClr val="FFC000"/>
                </a:solidFill>
              </a:rPr>
              <a:t>presents a vision of splendor. It always ends with a huge explosion </a:t>
            </a:r>
            <a:r>
              <a:rPr lang="en-US" altLang="en-US" sz="4200" dirty="0">
                <a:solidFill>
                  <a:srgbClr val="FFC000"/>
                </a:solidFill>
              </a:rPr>
              <a:t>with stars falling. Every year at many and various celebrations </a:t>
            </a:r>
            <a:r>
              <a:rPr lang="en-US" altLang="en-US" sz="4200" dirty="0" smtClean="0">
                <a:solidFill>
                  <a:srgbClr val="FFC000"/>
                </a:solidFill>
              </a:rPr>
              <a:t>the </a:t>
            </a:r>
            <a:r>
              <a:rPr lang="en-US" altLang="en-US" sz="4200" dirty="0">
                <a:solidFill>
                  <a:srgbClr val="FFC000"/>
                </a:solidFill>
              </a:rPr>
              <a:t>end-time victory of light over darkness is showcased. </a:t>
            </a:r>
            <a:r>
              <a:rPr lang="en-US" altLang="en-US" sz="4200" b="1" i="1" dirty="0" smtClean="0">
                <a:solidFill>
                  <a:srgbClr val="FFFF00"/>
                </a:solidFill>
              </a:rPr>
              <a:t>And </a:t>
            </a:r>
            <a:r>
              <a:rPr lang="en-US" altLang="en-US" sz="4200" b="1" i="1" dirty="0">
                <a:solidFill>
                  <a:srgbClr val="FFFF00"/>
                </a:solidFill>
              </a:rPr>
              <a:t>the spectacular </a:t>
            </a:r>
            <a:endParaRPr lang="en-US" altLang="en-US" sz="4200" b="1" i="1" dirty="0" smtClean="0">
              <a:solidFill>
                <a:srgbClr val="FFFF00"/>
              </a:solidFill>
            </a:endParaRPr>
          </a:p>
          <a:p>
            <a:pPr algn="ctr" eaLnBrk="1" hangingPunct="1">
              <a:spcBef>
                <a:spcPct val="0"/>
              </a:spcBef>
              <a:buFontTx/>
              <a:buNone/>
            </a:pPr>
            <a:r>
              <a:rPr lang="en-US" altLang="en-US" sz="4200" b="1" i="1" dirty="0" smtClean="0">
                <a:solidFill>
                  <a:srgbClr val="FFFF00"/>
                </a:solidFill>
              </a:rPr>
              <a:t>climax </a:t>
            </a:r>
            <a:r>
              <a:rPr lang="en-US" altLang="en-US" sz="4200" b="1" i="1" dirty="0">
                <a:solidFill>
                  <a:srgbClr val="FFFF00"/>
                </a:solidFill>
              </a:rPr>
              <a:t>always comes at </a:t>
            </a:r>
            <a:r>
              <a:rPr lang="en-US" altLang="en-US" sz="4200" b="1" i="1" dirty="0" smtClean="0">
                <a:solidFill>
                  <a:srgbClr val="FFFF00"/>
                </a:solidFill>
              </a:rPr>
              <a:t>the </a:t>
            </a:r>
            <a:r>
              <a:rPr lang="en-US" altLang="en-US" sz="4200" b="1" i="1" dirty="0">
                <a:solidFill>
                  <a:srgbClr val="FFFF00"/>
                </a:solidFill>
              </a:rPr>
              <a:t>end!</a:t>
            </a:r>
            <a:r>
              <a:rPr lang="en-US" altLang="en-US" sz="4200" dirty="0">
                <a:solidFill>
                  <a:srgbClr val="FFC000"/>
                </a:solidFill>
              </a:rPr>
              <a:t> </a:t>
            </a:r>
          </a:p>
        </p:txBody>
      </p:sp>
    </p:spTree>
    <p:extLst>
      <p:ext uri="{BB962C8B-B14F-4D97-AF65-F5344CB8AC3E}">
        <p14:creationId xmlns:p14="http://schemas.microsoft.com/office/powerpoint/2010/main" val="2099136492"/>
      </p:ext>
    </p:extLst>
  </p:cSld>
  <p:clrMapOvr>
    <a:masterClrMapping/>
  </p:clrMapOvr>
  <p:timing>
    <p:tnLst>
      <p:par>
        <p:cT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http://d.ibtimes.co.uk/en/full/332395/new-year-firewor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162425"/>
      </p:ext>
    </p:extLst>
  </p:cSld>
  <p:clrMapOvr>
    <a:masterClrMapping/>
  </p:clrMapOvr>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TextBox 4"/>
          <p:cNvSpPr txBox="1">
            <a:spLocks noChangeArrowheads="1"/>
          </p:cNvSpPr>
          <p:nvPr/>
        </p:nvSpPr>
        <p:spPr bwMode="auto">
          <a:xfrm>
            <a:off x="483140" y="413426"/>
            <a:ext cx="9372600" cy="601702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3500" dirty="0" smtClean="0">
                <a:solidFill>
                  <a:srgbClr val="FFC000"/>
                </a:solidFill>
                <a:latin typeface="+mn-lt"/>
              </a:rPr>
              <a:t>I hope you are finding these videos encouraging and helpful. The </a:t>
            </a:r>
            <a:r>
              <a:rPr lang="en-US" altLang="en-US" sz="3500" dirty="0">
                <a:solidFill>
                  <a:srgbClr val="FFC000"/>
                </a:solidFill>
                <a:latin typeface="+mn-lt"/>
              </a:rPr>
              <a:t>website for articles on </a:t>
            </a:r>
            <a:r>
              <a:rPr lang="en-US" altLang="en-US" sz="3500" dirty="0" smtClean="0">
                <a:solidFill>
                  <a:srgbClr val="FFC000"/>
                </a:solidFill>
                <a:latin typeface="+mn-lt"/>
              </a:rPr>
              <a:t>this and </a:t>
            </a:r>
            <a:r>
              <a:rPr lang="en-US" altLang="en-US" sz="3500" dirty="0">
                <a:solidFill>
                  <a:srgbClr val="FFC000"/>
                </a:solidFill>
                <a:latin typeface="+mn-lt"/>
              </a:rPr>
              <a:t>related subjects is </a:t>
            </a:r>
            <a:r>
              <a:rPr lang="en-US" altLang="en-US" sz="3500" b="1" i="1" dirty="0" smtClean="0">
                <a:solidFill>
                  <a:srgbClr val="FFFF00"/>
                </a:solidFill>
                <a:latin typeface="+mn-lt"/>
              </a:rPr>
              <a:t>EndTimePilgrim.org</a:t>
            </a:r>
            <a:r>
              <a:rPr lang="en-US" altLang="en-US" sz="3500" dirty="0" smtClean="0">
                <a:solidFill>
                  <a:srgbClr val="FFC000"/>
                </a:solidFill>
                <a:latin typeface="+mn-lt"/>
              </a:rPr>
              <a:t>. PowerPoint presentations and PDF’s of the same, with narrations are available for most of the YouTube videos. None of this material is copyrighted and you are free to download the PowerPoint files in total or in part to use for your own presentations. And I encourage you to do so. We still enjoy freedom of speech and religion. But just how much longer it will last we do not know. </a:t>
            </a:r>
            <a:endParaRPr lang="en-US" altLang="en-US" sz="3500" b="1" i="1" dirty="0">
              <a:solidFill>
                <a:srgbClr val="FFFF00"/>
              </a:solidFill>
              <a:latin typeface="+mn-lt"/>
            </a:endParaRPr>
          </a:p>
        </p:txBody>
      </p:sp>
    </p:spTree>
  </p:cSld>
  <p:clrMapOvr>
    <a:masterClrMapping/>
  </p:clrMapOvr>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6" name="Picture 2" descr="C:\Users\Gavriel\Documents\0-IMAGES for PowerPoint\logo-etp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1030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TextBox 4"/>
          <p:cNvSpPr txBox="1">
            <a:spLocks noChangeArrowheads="1"/>
          </p:cNvSpPr>
          <p:nvPr/>
        </p:nvSpPr>
        <p:spPr bwMode="auto">
          <a:xfrm>
            <a:off x="419100" y="1371600"/>
            <a:ext cx="9372600" cy="415497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None/>
            </a:pPr>
            <a:r>
              <a:rPr lang="en-US" altLang="en-US" sz="4400" dirty="0" smtClean="0">
                <a:solidFill>
                  <a:srgbClr val="FFC000"/>
                </a:solidFill>
                <a:latin typeface="Arial" charset="0"/>
              </a:rPr>
              <a:t>And here at the </a:t>
            </a:r>
            <a:r>
              <a:rPr lang="en-US" altLang="en-US" sz="4400" dirty="0">
                <a:solidFill>
                  <a:srgbClr val="FFFF00"/>
                </a:solidFill>
                <a:latin typeface="Arial" charset="0"/>
              </a:rPr>
              <a:t>You Tube channel</a:t>
            </a:r>
            <a:r>
              <a:rPr lang="en-US" altLang="en-US" sz="4400" dirty="0">
                <a:solidFill>
                  <a:srgbClr val="FFC000"/>
                </a:solidFill>
                <a:latin typeface="Arial" charset="0"/>
              </a:rPr>
              <a:t> </a:t>
            </a:r>
            <a:r>
              <a:rPr lang="en-US" altLang="en-US" sz="4400" dirty="0" smtClean="0">
                <a:solidFill>
                  <a:srgbClr val="FFC000"/>
                </a:solidFill>
                <a:latin typeface="Arial" charset="0"/>
              </a:rPr>
              <a:t>there are a number of other </a:t>
            </a:r>
            <a:r>
              <a:rPr lang="en-US" altLang="en-US" sz="4400" dirty="0">
                <a:solidFill>
                  <a:srgbClr val="FFC000"/>
                </a:solidFill>
                <a:latin typeface="Arial" charset="0"/>
              </a:rPr>
              <a:t>videos </a:t>
            </a:r>
            <a:r>
              <a:rPr lang="en-US" altLang="en-US" sz="4400" dirty="0" smtClean="0">
                <a:solidFill>
                  <a:srgbClr val="FFC000"/>
                </a:solidFill>
                <a:latin typeface="Arial" charset="0"/>
              </a:rPr>
              <a:t>on </a:t>
            </a:r>
            <a:r>
              <a:rPr lang="en-US" altLang="en-US" sz="4400" dirty="0">
                <a:solidFill>
                  <a:srgbClr val="FFC000"/>
                </a:solidFill>
                <a:latin typeface="Arial" charset="0"/>
              </a:rPr>
              <a:t>End-Time </a:t>
            </a:r>
            <a:r>
              <a:rPr lang="en-US" altLang="en-US" sz="4400" dirty="0" smtClean="0">
                <a:solidFill>
                  <a:srgbClr val="FFC000"/>
                </a:solidFill>
                <a:latin typeface="Arial" charset="0"/>
              </a:rPr>
              <a:t>Bible prophecy. </a:t>
            </a:r>
          </a:p>
          <a:p>
            <a:pPr algn="ctr" eaLnBrk="1" hangingPunct="1">
              <a:spcBef>
                <a:spcPct val="0"/>
              </a:spcBef>
              <a:buNone/>
            </a:pPr>
            <a:r>
              <a:rPr lang="en-US" altLang="en-US" sz="4400" dirty="0" smtClean="0">
                <a:solidFill>
                  <a:srgbClr val="FFC000"/>
                </a:solidFill>
                <a:latin typeface="Arial" charset="0"/>
              </a:rPr>
              <a:t>They are presented in </a:t>
            </a:r>
            <a:r>
              <a:rPr lang="en-US" altLang="en-US" sz="4400" dirty="0">
                <a:solidFill>
                  <a:srgbClr val="FFC000"/>
                </a:solidFill>
                <a:latin typeface="Arial" charset="0"/>
              </a:rPr>
              <a:t>a</a:t>
            </a:r>
            <a:r>
              <a:rPr lang="en-US" altLang="en-US" sz="4400" dirty="0" smtClean="0">
                <a:solidFill>
                  <a:srgbClr val="FFC000"/>
                </a:solidFill>
                <a:latin typeface="Arial" charset="0"/>
              </a:rPr>
              <a:t> spirit </a:t>
            </a:r>
          </a:p>
          <a:p>
            <a:pPr algn="ctr" eaLnBrk="1" hangingPunct="1">
              <a:spcBef>
                <a:spcPct val="0"/>
              </a:spcBef>
              <a:buNone/>
            </a:pPr>
            <a:r>
              <a:rPr lang="en-US" altLang="en-US" sz="4400" dirty="0" smtClean="0">
                <a:solidFill>
                  <a:srgbClr val="FFC000"/>
                </a:solidFill>
                <a:latin typeface="Arial" charset="0"/>
              </a:rPr>
              <a:t>of devotion </a:t>
            </a:r>
            <a:r>
              <a:rPr lang="en-US" altLang="en-US" sz="4400" dirty="0">
                <a:solidFill>
                  <a:srgbClr val="FFC000"/>
                </a:solidFill>
                <a:latin typeface="Arial" charset="0"/>
              </a:rPr>
              <a:t>and </a:t>
            </a:r>
            <a:r>
              <a:rPr lang="en-US" altLang="en-US" sz="4400" dirty="0" smtClean="0">
                <a:solidFill>
                  <a:srgbClr val="FFC000"/>
                </a:solidFill>
                <a:latin typeface="Arial" charset="0"/>
              </a:rPr>
              <a:t>exhortation. </a:t>
            </a:r>
          </a:p>
          <a:p>
            <a:pPr algn="ctr" eaLnBrk="1" hangingPunct="1">
              <a:spcBef>
                <a:spcPct val="0"/>
              </a:spcBef>
              <a:buNone/>
            </a:pPr>
            <a:r>
              <a:rPr lang="en-US" altLang="en-US" sz="4400" dirty="0" smtClean="0">
                <a:solidFill>
                  <a:srgbClr val="FFC000"/>
                </a:solidFill>
                <a:latin typeface="Arial" charset="0"/>
              </a:rPr>
              <a:t>The </a:t>
            </a:r>
            <a:r>
              <a:rPr lang="en-US" altLang="en-US" sz="4400" dirty="0">
                <a:solidFill>
                  <a:srgbClr val="FFC000"/>
                </a:solidFill>
                <a:latin typeface="Arial" charset="0"/>
              </a:rPr>
              <a:t>user name </a:t>
            </a:r>
            <a:r>
              <a:rPr lang="en-US" altLang="en-US" sz="4400" dirty="0" smtClean="0">
                <a:solidFill>
                  <a:srgbClr val="FFC000"/>
                </a:solidFill>
                <a:latin typeface="Arial" charset="0"/>
              </a:rPr>
              <a:t>is </a:t>
            </a:r>
            <a:r>
              <a:rPr lang="en-US" altLang="en-US" sz="4400" b="1" i="1" dirty="0" err="1" smtClean="0">
                <a:solidFill>
                  <a:srgbClr val="FFFF00"/>
                </a:solidFill>
                <a:latin typeface="Arial" charset="0"/>
              </a:rPr>
              <a:t>GavinFinley</a:t>
            </a:r>
            <a:r>
              <a:rPr lang="en-US" altLang="en-US" sz="4400" b="1" i="1" dirty="0">
                <a:solidFill>
                  <a:srgbClr val="FFFF00"/>
                </a:solidFill>
                <a:latin typeface="Arial" charset="0"/>
              </a:rPr>
              <a:t>.</a:t>
            </a:r>
          </a:p>
        </p:txBody>
      </p:sp>
    </p:spTree>
    <p:extLst>
      <p:ext uri="{BB962C8B-B14F-4D97-AF65-F5344CB8AC3E}">
        <p14:creationId xmlns:p14="http://schemas.microsoft.com/office/powerpoint/2010/main" val="2775476253"/>
      </p:ext>
    </p:extLst>
  </p:cSld>
  <p:clrMapOvr>
    <a:masterClrMapping/>
  </p:clrMapOvr>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7219950" cy="1938338"/>
          </a:xfrm>
          <a:prstGeom prst="rect">
            <a:avLst/>
          </a:prstGeom>
        </p:spPr>
        <p:txBody>
          <a:bodyPr>
            <a:spAutoFit/>
          </a:bodyPr>
          <a:lstStyle/>
          <a:p>
            <a:pPr>
              <a:defRPr/>
            </a:pPr>
            <a:r>
              <a:rPr lang="en-US" sz="6000" b="1" i="1" dirty="0">
                <a:solidFill>
                  <a:schemeClr val="accent6">
                    <a:lumMod val="40000"/>
                    <a:lumOff val="60000"/>
                  </a:schemeClr>
                </a:solidFill>
              </a:rPr>
              <a:t>YouTube channel</a:t>
            </a:r>
          </a:p>
          <a:p>
            <a:pPr>
              <a:defRPr/>
            </a:pPr>
            <a:r>
              <a:rPr lang="en-US" sz="6000" b="1" i="1" dirty="0" err="1">
                <a:solidFill>
                  <a:schemeClr val="bg1"/>
                </a:solidFill>
              </a:rPr>
              <a:t>GavinFinley</a:t>
            </a:r>
            <a:endParaRPr lang="en-US" sz="6000" b="1" i="1" dirty="0">
              <a:solidFill>
                <a:schemeClr val="bg1"/>
              </a:solidFill>
            </a:endParaRPr>
          </a:p>
        </p:txBody>
      </p:sp>
      <p:sp>
        <p:nvSpPr>
          <p:cNvPr id="371716" name="TextBox 4"/>
          <p:cNvSpPr txBox="1">
            <a:spLocks noChangeArrowheads="1"/>
          </p:cNvSpPr>
          <p:nvPr/>
        </p:nvSpPr>
        <p:spPr bwMode="auto">
          <a:xfrm>
            <a:off x="0" y="5903913"/>
            <a:ext cx="47371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2800" b="1" i="1">
                <a:solidFill>
                  <a:schemeClr val="bg1"/>
                </a:solidFill>
                <a:latin typeface="Arial" charset="0"/>
              </a:rPr>
              <a:t>The Routeburn Track</a:t>
            </a:r>
          </a:p>
          <a:p>
            <a:pPr eaLnBrk="1" hangingPunct="1">
              <a:spcBef>
                <a:spcPct val="0"/>
              </a:spcBef>
              <a:buFontTx/>
              <a:buNone/>
            </a:pPr>
            <a:r>
              <a:rPr lang="en-US" altLang="en-US" sz="2800" b="1" i="1">
                <a:solidFill>
                  <a:schemeClr val="bg1"/>
                </a:solidFill>
                <a:latin typeface="Arial" charset="0"/>
              </a:rPr>
              <a:t>New Zealand, South Island</a:t>
            </a:r>
          </a:p>
        </p:txBody>
      </p:sp>
    </p:spTree>
  </p:cSld>
  <p:clrMapOvr>
    <a:masterClrMapping/>
  </p:clrMapOvr>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1"/>
          <p:cNvSpPr>
            <a:spLocks noChangeArrowheads="1"/>
          </p:cNvSpPr>
          <p:nvPr/>
        </p:nvSpPr>
        <p:spPr bwMode="auto">
          <a:xfrm>
            <a:off x="266700" y="1371600"/>
            <a:ext cx="9753600" cy="38004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5442" tIns="52719" rIns="105442" bIns="52719">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eaLnBrk="1" hangingPunct="1">
              <a:spcBef>
                <a:spcPct val="0"/>
              </a:spcBef>
              <a:buFontTx/>
              <a:buNone/>
            </a:pPr>
            <a:r>
              <a:rPr lang="en-US" altLang="en-US" sz="4800">
                <a:solidFill>
                  <a:srgbClr val="FFC000"/>
                </a:solidFill>
                <a:latin typeface="Arial" charset="0"/>
              </a:rPr>
              <a:t>The highway of holiness </a:t>
            </a:r>
          </a:p>
          <a:p>
            <a:pPr algn="ctr" eaLnBrk="1" hangingPunct="1">
              <a:spcBef>
                <a:spcPct val="0"/>
              </a:spcBef>
              <a:buFontTx/>
              <a:buNone/>
            </a:pPr>
            <a:r>
              <a:rPr lang="en-US" altLang="en-US" sz="4800">
                <a:solidFill>
                  <a:srgbClr val="FFC000"/>
                </a:solidFill>
                <a:latin typeface="Arial" charset="0"/>
              </a:rPr>
              <a:t>leads onwards and upwards. </a:t>
            </a:r>
          </a:p>
          <a:p>
            <a:pPr algn="ctr" eaLnBrk="1" hangingPunct="1">
              <a:spcBef>
                <a:spcPct val="0"/>
              </a:spcBef>
              <a:buFontTx/>
              <a:buNone/>
            </a:pPr>
            <a:r>
              <a:rPr lang="en-US" altLang="en-US" sz="4800">
                <a:solidFill>
                  <a:srgbClr val="FFC000"/>
                </a:solidFill>
                <a:latin typeface="Arial" charset="0"/>
              </a:rPr>
              <a:t>Towards the gates of glory.</a:t>
            </a:r>
          </a:p>
          <a:p>
            <a:pPr algn="ctr" eaLnBrk="1" hangingPunct="1">
              <a:spcBef>
                <a:spcPct val="0"/>
              </a:spcBef>
              <a:buFontTx/>
              <a:buNone/>
            </a:pPr>
            <a:endParaRPr lang="en-US" altLang="en-US" sz="4800">
              <a:solidFill>
                <a:srgbClr val="FFC000"/>
              </a:solidFill>
              <a:latin typeface="Arial" charset="0"/>
            </a:endParaRPr>
          </a:p>
          <a:p>
            <a:pPr algn="ctr" eaLnBrk="1" hangingPunct="1">
              <a:spcBef>
                <a:spcPct val="0"/>
              </a:spcBef>
              <a:buFontTx/>
              <a:buNone/>
            </a:pPr>
            <a:r>
              <a:rPr lang="en-US" altLang="en-US" sz="4800">
                <a:solidFill>
                  <a:srgbClr val="FFC000"/>
                </a:solidFill>
                <a:latin typeface="Arial" charset="0"/>
              </a:rPr>
              <a:t>Grace and shalom to all.</a:t>
            </a:r>
          </a:p>
        </p:txBody>
      </p:sp>
    </p:spTree>
  </p:cSld>
  <p:clrMapOvr>
    <a:masterClrMapping/>
  </p:clrMapOvr>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Gavin\Desktop\BM IMAGES\pilgrim-evangel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335" y="76200"/>
            <a:ext cx="8392166" cy="669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348570"/>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vanlaar2014.files.wordpress.com/2014/07/starst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0"/>
            <a:ext cx="9829800" cy="2185214"/>
          </a:xfrm>
          <a:prstGeom prst="rect">
            <a:avLst/>
          </a:prstGeom>
        </p:spPr>
        <p:txBody>
          <a:bodyPr wrap="square">
            <a:spAutoFit/>
          </a:bodyPr>
          <a:lstStyle/>
          <a:p>
            <a:r>
              <a:rPr lang="en-AU" sz="2800" baseline="30000" dirty="0">
                <a:solidFill>
                  <a:srgbClr val="FFC000"/>
                </a:solidFill>
              </a:rPr>
              <a:t> </a:t>
            </a:r>
            <a:r>
              <a:rPr lang="en-AU" sz="2800" i="1" baseline="30000" dirty="0" smtClean="0">
                <a:solidFill>
                  <a:srgbClr val="FFC000"/>
                </a:solidFill>
                <a:latin typeface="Batang" panose="02030600000101010101" pitchFamily="18" charset="-127"/>
                <a:ea typeface="Batang" panose="02030600000101010101" pitchFamily="18" charset="-127"/>
              </a:rPr>
              <a:t>”</a:t>
            </a:r>
            <a:r>
              <a:rPr lang="en-AU" sz="2800" i="1" dirty="0" smtClean="0">
                <a:solidFill>
                  <a:srgbClr val="FFC000"/>
                </a:solidFill>
                <a:latin typeface="Batang" panose="02030600000101010101" pitchFamily="18" charset="-127"/>
                <a:ea typeface="Batang" panose="02030600000101010101" pitchFamily="18" charset="-127"/>
              </a:rPr>
              <a:t>And </a:t>
            </a:r>
            <a:r>
              <a:rPr lang="en-AU" sz="2800" i="1" dirty="0">
                <a:solidFill>
                  <a:srgbClr val="FFC000"/>
                </a:solidFill>
                <a:latin typeface="Batang" panose="02030600000101010101" pitchFamily="18" charset="-127"/>
                <a:ea typeface="Batang" panose="02030600000101010101" pitchFamily="18" charset="-127"/>
              </a:rPr>
              <a:t>they that be wise shall shine </a:t>
            </a:r>
            <a:endParaRPr lang="en-AU" sz="2800" i="1" dirty="0" smtClean="0">
              <a:solidFill>
                <a:srgbClr val="FFC000"/>
              </a:solidFill>
              <a:latin typeface="Batang" panose="02030600000101010101" pitchFamily="18" charset="-127"/>
              <a:ea typeface="Batang" panose="02030600000101010101" pitchFamily="18" charset="-127"/>
            </a:endParaRPr>
          </a:p>
          <a:p>
            <a:r>
              <a:rPr lang="en-AU" sz="2800" i="1" dirty="0" smtClean="0">
                <a:solidFill>
                  <a:srgbClr val="FFC000"/>
                </a:solidFill>
                <a:latin typeface="Batang" panose="02030600000101010101" pitchFamily="18" charset="-127"/>
                <a:ea typeface="Batang" panose="02030600000101010101" pitchFamily="18" charset="-127"/>
              </a:rPr>
              <a:t> as </a:t>
            </a:r>
            <a:r>
              <a:rPr lang="en-AU" sz="2800" i="1" dirty="0">
                <a:solidFill>
                  <a:srgbClr val="FFC000"/>
                </a:solidFill>
                <a:latin typeface="Batang" panose="02030600000101010101" pitchFamily="18" charset="-127"/>
                <a:ea typeface="Batang" panose="02030600000101010101" pitchFamily="18" charset="-127"/>
              </a:rPr>
              <a:t>the brightness of the firmament; </a:t>
            </a:r>
            <a:endParaRPr lang="en-AU" sz="2800" i="1" dirty="0" smtClean="0">
              <a:solidFill>
                <a:srgbClr val="FFC000"/>
              </a:solidFill>
              <a:latin typeface="Batang" panose="02030600000101010101" pitchFamily="18" charset="-127"/>
              <a:ea typeface="Batang" panose="02030600000101010101" pitchFamily="18" charset="-127"/>
            </a:endParaRPr>
          </a:p>
          <a:p>
            <a:r>
              <a:rPr lang="en-AU" sz="2800" i="1" dirty="0" smtClean="0">
                <a:solidFill>
                  <a:srgbClr val="FFC000"/>
                </a:solidFill>
                <a:latin typeface="Batang" panose="02030600000101010101" pitchFamily="18" charset="-127"/>
                <a:ea typeface="Batang" panose="02030600000101010101" pitchFamily="18" charset="-127"/>
              </a:rPr>
              <a:t> and </a:t>
            </a:r>
            <a:r>
              <a:rPr lang="en-AU" sz="2800" i="1" dirty="0">
                <a:solidFill>
                  <a:srgbClr val="FFC000"/>
                </a:solidFill>
                <a:latin typeface="Batang" panose="02030600000101010101" pitchFamily="18" charset="-127"/>
                <a:ea typeface="Batang" panose="02030600000101010101" pitchFamily="18" charset="-127"/>
              </a:rPr>
              <a:t>they that turn many to righteousness </a:t>
            </a:r>
            <a:endParaRPr lang="en-AU" sz="2800" i="1" dirty="0" smtClean="0">
              <a:solidFill>
                <a:srgbClr val="FFC000"/>
              </a:solidFill>
              <a:latin typeface="Batang" panose="02030600000101010101" pitchFamily="18" charset="-127"/>
              <a:ea typeface="Batang" panose="02030600000101010101" pitchFamily="18" charset="-127"/>
            </a:endParaRPr>
          </a:p>
          <a:p>
            <a:r>
              <a:rPr lang="en-AU" sz="2800" i="1" dirty="0" smtClean="0">
                <a:solidFill>
                  <a:srgbClr val="FFC000"/>
                </a:solidFill>
                <a:latin typeface="Batang" panose="02030600000101010101" pitchFamily="18" charset="-127"/>
                <a:ea typeface="Batang" panose="02030600000101010101" pitchFamily="18" charset="-127"/>
              </a:rPr>
              <a:t> as </a:t>
            </a:r>
            <a:r>
              <a:rPr lang="en-AU" sz="2800" i="1" dirty="0">
                <a:solidFill>
                  <a:srgbClr val="FFC000"/>
                </a:solidFill>
                <a:latin typeface="Batang" panose="02030600000101010101" pitchFamily="18" charset="-127"/>
                <a:ea typeface="Batang" panose="02030600000101010101" pitchFamily="18" charset="-127"/>
              </a:rPr>
              <a:t>the stars for ever and ever</a:t>
            </a:r>
            <a:r>
              <a:rPr lang="en-AU" sz="2800" i="1" dirty="0" smtClean="0">
                <a:solidFill>
                  <a:srgbClr val="FFC000"/>
                </a:solidFill>
                <a:latin typeface="Batang" panose="02030600000101010101" pitchFamily="18" charset="-127"/>
                <a:ea typeface="Batang" panose="02030600000101010101" pitchFamily="18" charset="-127"/>
              </a:rPr>
              <a:t>.” </a:t>
            </a:r>
          </a:p>
          <a:p>
            <a:r>
              <a:rPr lang="en-AU" sz="2400" i="1" dirty="0" smtClean="0">
                <a:solidFill>
                  <a:schemeClr val="bg1"/>
                </a:solidFill>
                <a:latin typeface="Batang" panose="02030600000101010101" pitchFamily="18" charset="-127"/>
                <a:ea typeface="Batang" panose="02030600000101010101" pitchFamily="18" charset="-127"/>
              </a:rPr>
              <a:t>– Daniel 12:3</a:t>
            </a:r>
            <a:endParaRPr lang="en-AU" sz="2400" i="1" dirty="0">
              <a:solidFill>
                <a:schemeClr val="bg1"/>
              </a:solidFill>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461812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194720</TotalTime>
  <Words>18771</Words>
  <Application>Microsoft Office PowerPoint</Application>
  <PresentationFormat>35mm Slides</PresentationFormat>
  <Paragraphs>1432</Paragraphs>
  <Slides>476</Slides>
  <Notes>26</Notes>
  <HiddenSlides>0</HiddenSlides>
  <MMClips>0</MMClips>
  <ScaleCrop>false</ScaleCrop>
  <HeadingPairs>
    <vt:vector size="4" baseType="variant">
      <vt:variant>
        <vt:lpstr>Theme</vt:lpstr>
      </vt:variant>
      <vt:variant>
        <vt:i4>1</vt:i4>
      </vt:variant>
      <vt:variant>
        <vt:lpstr>Slide Titles</vt:lpstr>
      </vt:variant>
      <vt:variant>
        <vt:i4>476</vt:i4>
      </vt:variant>
    </vt:vector>
  </HeadingPairs>
  <TitlesOfParts>
    <vt:vector size="477" baseType="lpstr">
      <vt:lpstr>Office Theme</vt:lpstr>
      <vt:lpstr>The True Apocalyptic Blood Moon and the other Cosmic Signs according to  Jesus, Joel, and John. </vt:lpstr>
      <vt:lpstr>PowerPoint Presentation</vt:lpstr>
      <vt:lpstr>PowerPoint Presentation</vt:lpstr>
      <vt:lpstr>The True Apocalyptic Blood Moon and the other Cosmic Signs according  to Jesus, Joel, and John. </vt:lpstr>
      <vt:lpstr>PowerPoint Presentation</vt:lpstr>
      <vt:lpstr>The True Apocalyptic Blood Moon and the other Cosmic Signs according  to Jesus, Joel, and John.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Biblical Year = 360 days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70th Week</dc:title>
  <dc:creator>Gavriel</dc:creator>
  <cp:lastModifiedBy>Gavin</cp:lastModifiedBy>
  <cp:revision>4414</cp:revision>
  <dcterms:created xsi:type="dcterms:W3CDTF">2010-12-14T13:48:27Z</dcterms:created>
  <dcterms:modified xsi:type="dcterms:W3CDTF">2015-03-15T21:28:35Z</dcterms:modified>
</cp:coreProperties>
</file>